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655" r:id="rId2"/>
    <p:sldId id="773" r:id="rId3"/>
    <p:sldId id="713" r:id="rId4"/>
    <p:sldId id="775" r:id="rId5"/>
    <p:sldId id="688" r:id="rId6"/>
    <p:sldId id="777" r:id="rId7"/>
    <p:sldId id="792" r:id="rId8"/>
    <p:sldId id="778" r:id="rId9"/>
    <p:sldId id="780" r:id="rId10"/>
    <p:sldId id="781" r:id="rId11"/>
    <p:sldId id="782" r:id="rId12"/>
    <p:sldId id="783" r:id="rId13"/>
    <p:sldId id="818" r:id="rId14"/>
    <p:sldId id="817" r:id="rId15"/>
    <p:sldId id="804" r:id="rId16"/>
    <p:sldId id="811" r:id="rId17"/>
    <p:sldId id="805" r:id="rId18"/>
    <p:sldId id="803" r:id="rId19"/>
    <p:sldId id="816" r:id="rId20"/>
    <p:sldId id="787" r:id="rId21"/>
    <p:sldId id="788" r:id="rId22"/>
    <p:sldId id="819" r:id="rId23"/>
    <p:sldId id="789" r:id="rId24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CC0000"/>
    <a:srgbClr val="66FFFF"/>
    <a:srgbClr val="FF0000"/>
    <a:srgbClr val="33CCFF"/>
    <a:srgbClr val="FFFF00"/>
    <a:srgbClr val="0000CC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9517" autoAdjust="0"/>
  </p:normalViewPr>
  <p:slideViewPr>
    <p:cSldViewPr>
      <p:cViewPr varScale="1">
        <p:scale>
          <a:sx n="108" d="100"/>
          <a:sy n="108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98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  <a:noFill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70781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6586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6" y="118393"/>
            <a:ext cx="1505712" cy="862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220200" cy="1905000"/>
          </a:xfrm>
        </p:spPr>
        <p:txBody>
          <a:bodyPr/>
          <a:lstStyle/>
          <a:p>
            <a:r>
              <a:rPr lang="en-US" sz="3600" b="0" dirty="0" smtClean="0"/>
              <a:t>Neutrinos from Stored Muons</a:t>
            </a:r>
            <a:br>
              <a:rPr lang="en-US" sz="3600" b="0" dirty="0" smtClean="0"/>
            </a:br>
            <a:r>
              <a:rPr lang="en-US" sz="3600" dirty="0" err="1">
                <a:latin typeface="Symbol" pitchFamily="18" charset="2"/>
              </a:rPr>
              <a:t>n</a:t>
            </a:r>
            <a:r>
              <a:rPr lang="en-US" sz="3600" b="0" dirty="0" err="1" smtClean="0">
                <a:latin typeface="+mn-lt"/>
              </a:rPr>
              <a:t>STORM</a:t>
            </a:r>
            <a:endParaRPr lang="en-US" sz="3600" b="0" dirty="0">
              <a:latin typeface="Symbol" pitchFamily="18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0" i="1" dirty="0" smtClean="0">
                <a:latin typeface="Symbol" pitchFamily="18" charset="2"/>
              </a:rPr>
              <a:t>n</a:t>
            </a:r>
            <a:r>
              <a:rPr lang="en-US" sz="3200" b="0" i="1" dirty="0" smtClean="0"/>
              <a:t> physics </a:t>
            </a:r>
            <a:r>
              <a:rPr lang="en-US" sz="3200" b="0" i="1" dirty="0"/>
              <a:t>with a μ storage ring</a:t>
            </a:r>
          </a:p>
        </p:txBody>
      </p:sp>
    </p:spTree>
    <p:extLst>
      <p:ext uri="{BB962C8B-B14F-4D97-AF65-F5344CB8AC3E}">
        <p14:creationId xmlns:p14="http://schemas.microsoft.com/office/powerpoint/2010/main" val="18099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759339" y="5105400"/>
            <a:ext cx="2175596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5820436" cy="499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Event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5726" y="28956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Assumption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54251" y="2165925"/>
            <a:ext cx="3136749" cy="342900"/>
          </a:xfrm>
          <a:prstGeom prst="rect">
            <a:avLst/>
          </a:prstGeom>
          <a:solidFill>
            <a:srgbClr val="FFFF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399022"/>
            <a:ext cx="358389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9339" y="5640322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channels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572000"/>
            <a:ext cx="3140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162800" cy="757237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/>
              <a:t>e</a:t>
            </a:r>
            <a:r>
              <a:rPr lang="en-US" dirty="0">
                <a:latin typeface="Symbol" pitchFamily="18" charset="2"/>
              </a:rPr>
              <a:t> ® 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appearance</a:t>
            </a:r>
            <a:br>
              <a:rPr lang="en-US" dirty="0"/>
            </a:br>
            <a:r>
              <a:rPr lang="en-US" i="1" dirty="0"/>
              <a:t>CPT invariant channel to </a:t>
            </a:r>
            <a:r>
              <a:rPr lang="en-US" i="1" dirty="0" err="1"/>
              <a:t>MiniBooNE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4" y="1219200"/>
            <a:ext cx="7502227" cy="4991100"/>
          </a:xfrm>
        </p:spPr>
      </p:pic>
      <p:sp>
        <p:nvSpPr>
          <p:cNvPr id="3" name="TextBox 2"/>
          <p:cNvSpPr txBox="1"/>
          <p:nvPr/>
        </p:nvSpPr>
        <p:spPr>
          <a:xfrm>
            <a:off x="6629400" y="335280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3" y="1295400"/>
            <a:ext cx="7507967" cy="49079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737" y="115461"/>
            <a:ext cx="6705600" cy="757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r>
              <a:rPr lang="en-US" dirty="0" smtClean="0">
                <a:latin typeface="Symbol" pitchFamily="18" charset="2"/>
              </a:rPr>
              <a:t> ® 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appearance</a:t>
            </a:r>
            <a:br>
              <a:rPr lang="en-US" dirty="0" smtClean="0"/>
            </a:br>
            <a:r>
              <a:rPr lang="en-US" i="1" dirty="0" smtClean="0"/>
              <a:t>CPT invariant channel to </a:t>
            </a:r>
            <a:br>
              <a:rPr lang="en-US" i="1" dirty="0" smtClean="0"/>
            </a:br>
            <a:r>
              <a:rPr lang="en-US" i="1" dirty="0" smtClean="0"/>
              <a:t>LSND/</a:t>
            </a:r>
            <a:r>
              <a:rPr lang="en-US" i="1" dirty="0" err="1" smtClean="0"/>
              <a:t>MiniBooNE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5814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3+1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Assumption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331" y="250531"/>
            <a:ext cx="1430200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Chris Tunnell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Oxford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charge </a:t>
            </a:r>
            <a:r>
              <a:rPr lang="en-US" dirty="0" err="1" smtClean="0"/>
              <a:t>mis</a:t>
            </a:r>
            <a:r>
              <a:rPr lang="en-US" dirty="0" smtClean="0"/>
              <a:t>-ID rate needed for given sensitivity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0" y="1219200"/>
            <a:ext cx="8299154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Although the primary beam is from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 decay, at the beginning of</a:t>
            </a:r>
            <a:r>
              <a:rPr lang="en-US" sz="3200" dirty="0" smtClean="0">
                <a:latin typeface="Symbol" pitchFamily="18" charset="2"/>
              </a:rPr>
              <a:t> p </a:t>
            </a:r>
            <a:r>
              <a:rPr lang="en-US" sz="3200" dirty="0" smtClean="0"/>
              <a:t>injection into the first straight, </a:t>
            </a:r>
            <a:r>
              <a:rPr lang="en-US" sz="3200" dirty="0" smtClean="0">
                <a:latin typeface="Symbol" pitchFamily="18" charset="2"/>
              </a:rPr>
              <a:t>p </a:t>
            </a:r>
            <a:r>
              <a:rPr lang="en-US" sz="3200" dirty="0" smtClean="0">
                <a:latin typeface="Symbol Tiger"/>
              </a:rPr>
              <a:t>®</a:t>
            </a:r>
            <a:r>
              <a:rPr lang="en-US" sz="3200" dirty="0" smtClean="0">
                <a:latin typeface="Symbol" pitchFamily="18" charset="2"/>
              </a:rPr>
              <a:t> m 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smtClean="0"/>
              <a:t>may offer the opportunity to study </a:t>
            </a:r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baseline="-25000" dirty="0" smtClean="0">
                <a:latin typeface="Symbol" pitchFamily="18" charset="2"/>
              </a:rPr>
              <a:t>m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Symbol Tiger"/>
              </a:rPr>
              <a:t>®</a:t>
            </a:r>
            <a:r>
              <a:rPr lang="en-US" sz="3200" dirty="0" smtClean="0"/>
              <a:t> </a:t>
            </a:r>
            <a:r>
              <a:rPr lang="en-US" sz="3200" dirty="0">
                <a:latin typeface="Symbol" pitchFamily="18" charset="2"/>
              </a:rPr>
              <a:t>n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 appearance</a:t>
            </a:r>
          </a:p>
          <a:p>
            <a:pPr lvl="1"/>
            <a:r>
              <a:rPr lang="en-US" sz="2800" dirty="0" smtClean="0"/>
              <a:t>Capture transport line reduces </a:t>
            </a:r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background from K decay by factor of roughly 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7772400" cy="1470025"/>
          </a:xfrm>
        </p:spPr>
        <p:txBody>
          <a:bodyPr/>
          <a:lstStyle/>
          <a:p>
            <a:r>
              <a:rPr lang="en-US" sz="4800" b="0" i="1" dirty="0" smtClean="0"/>
              <a:t>Project Considerations</a:t>
            </a:r>
            <a:endParaRPr lang="en-US" sz="4800" b="0" i="1" dirty="0"/>
          </a:p>
        </p:txBody>
      </p:sp>
    </p:spTree>
    <p:extLst>
      <p:ext uri="{BB962C8B-B14F-4D97-AF65-F5344CB8AC3E}">
        <p14:creationId xmlns:p14="http://schemas.microsoft.com/office/powerpoint/2010/main" val="3760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Siting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850523"/>
            <a:ext cx="5097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Steve Dixon (Fermilab FESS) will discuss tomorrow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" y="1295400"/>
            <a:ext cx="8882288" cy="4820485"/>
          </a:xfrm>
        </p:spPr>
      </p:pic>
    </p:spTree>
    <p:extLst>
      <p:ext uri="{BB962C8B-B14F-4D97-AF65-F5344CB8AC3E}">
        <p14:creationId xmlns:p14="http://schemas.microsoft.com/office/powerpoint/2010/main" val="29346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Major Components</a:t>
            </a:r>
          </a:p>
          <a:p>
            <a:pPr lvl="1"/>
            <a:r>
              <a:rPr lang="en-US" sz="2800" dirty="0" err="1" smtClean="0"/>
              <a:t>Beamline</a:t>
            </a:r>
            <a:r>
              <a:rPr lang="en-US" sz="2800" dirty="0" smtClean="0"/>
              <a:t>, Target Station &amp; Horn		</a:t>
            </a:r>
          </a:p>
          <a:p>
            <a:pPr lvl="1"/>
            <a:r>
              <a:rPr lang="en-US" sz="2800" dirty="0" smtClean="0"/>
              <a:t>Transport line</a:t>
            </a:r>
          </a:p>
          <a:p>
            <a:pPr lvl="1"/>
            <a:r>
              <a:rPr lang="en-US" sz="2800" dirty="0" smtClean="0"/>
              <a:t>Decay ring</a:t>
            </a:r>
          </a:p>
          <a:p>
            <a:pPr lvl="1"/>
            <a:r>
              <a:rPr lang="en-US" sz="2800" dirty="0" smtClean="0"/>
              <a:t>Detectors (Far &amp; Near)</a:t>
            </a:r>
          </a:p>
          <a:p>
            <a:pPr lvl="1"/>
            <a:r>
              <a:rPr lang="en-US" sz="2800" dirty="0" smtClean="0"/>
              <a:t>Project Office</a:t>
            </a:r>
          </a:p>
          <a:p>
            <a:pPr lvl="1"/>
            <a:r>
              <a:rPr lang="en-US" sz="2800" dirty="0" smtClean="0"/>
              <a:t>Total</a:t>
            </a:r>
          </a:p>
          <a:p>
            <a:r>
              <a:rPr lang="en-US" sz="2800" dirty="0" smtClean="0"/>
              <a:t>Basis of Estimation (BOE)</a:t>
            </a:r>
          </a:p>
          <a:p>
            <a:pPr lvl="1"/>
            <a:r>
              <a:rPr lang="en-US" sz="2600" dirty="0" smtClean="0"/>
              <a:t>Took existing facilities (</a:t>
            </a:r>
            <a:r>
              <a:rPr lang="en-US" sz="2600" dirty="0" err="1" smtClean="0"/>
              <a:t>MiniBooNE</a:t>
            </a:r>
            <a:r>
              <a:rPr lang="en-US" sz="2600" dirty="0" smtClean="0"/>
              <a:t> beam line and target station, MINOS detector, vetted magnet costing models, </a:t>
            </a:r>
            <a:r>
              <a:rPr lang="en-US" sz="2600" dirty="0" smtClean="0">
                <a:latin typeface="Symbol" pitchFamily="18" charset="2"/>
              </a:rPr>
              <a:t>m</a:t>
            </a:r>
            <a:r>
              <a:rPr lang="en-US" sz="2600" dirty="0" smtClean="0"/>
              <a:t>2e civil construction costs, </a:t>
            </a:r>
            <a:r>
              <a:rPr lang="en-US" sz="2600" dirty="0" err="1" smtClean="0"/>
              <a:t>EuroNu</a:t>
            </a:r>
            <a:r>
              <a:rPr lang="en-US" sz="2600" dirty="0" smtClean="0"/>
              <a:t> detector costing, have added all cost loading factors and have escalated to 2012 $ when necessary.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46759"/>
              </p:ext>
            </p:extLst>
          </p:nvPr>
        </p:nvGraphicFramePr>
        <p:xfrm>
          <a:off x="6781800" y="1676400"/>
          <a:ext cx="1524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30M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$126M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i="1" dirty="0" smtClean="0"/>
              <a:t>Moving Forward</a:t>
            </a:r>
            <a:endParaRPr lang="en-US" sz="48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 Tiger"/>
              </a:rPr>
              <a:t>®</a:t>
            </a:r>
            <a:r>
              <a:rPr lang="en-US" sz="1200" dirty="0" smtClean="0">
                <a:latin typeface="MS Shell Dlg 2"/>
              </a:rPr>
              <a:t>   </a:t>
            </a:r>
            <a:r>
              <a:rPr lang="en-US" dirty="0" smtClean="0"/>
              <a:t>Full </a:t>
            </a:r>
            <a:r>
              <a:rPr lang="en-US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June 2012 PAC response to nuSTORM presentation</a:t>
            </a:r>
          </a:p>
          <a:p>
            <a:pPr lvl="1"/>
            <a:r>
              <a:rPr lang="en-US" sz="2400" dirty="0"/>
              <a:t>The combination of a clear resolution of the short-baseline neutrino anomalies, the precise measurements of the neutrino cross sections, and the synergy with neutrino-factory technology makes this a potentially attractive project. </a:t>
            </a:r>
            <a:endParaRPr lang="en-US" sz="2400" dirty="0" smtClean="0"/>
          </a:p>
          <a:p>
            <a:r>
              <a:rPr lang="en-US" sz="2600" dirty="0" smtClean="0"/>
              <a:t>From Pier</a:t>
            </a:r>
          </a:p>
          <a:p>
            <a:pPr lvl="1"/>
            <a:r>
              <a:rPr lang="en-US" sz="2400" dirty="0"/>
              <a:t>As you see, the Committee was quite intrigued by the possibility of the </a:t>
            </a:r>
            <a:r>
              <a:rPr lang="en-US" sz="2400" dirty="0" smtClean="0"/>
              <a:t>nuSTORM </a:t>
            </a:r>
            <a:r>
              <a:rPr lang="en-US" sz="2400" dirty="0"/>
              <a:t>approach to resolving the short-baseline neutrino anomalies and its being a stepping stone toward use of neutrino-factory technology</a:t>
            </a:r>
            <a:r>
              <a:rPr lang="en-US" sz="2400" dirty="0" smtClean="0"/>
              <a:t>.</a:t>
            </a:r>
          </a:p>
          <a:p>
            <a:r>
              <a:rPr lang="en-US" sz="2600" dirty="0" smtClean="0"/>
              <a:t>So,</a:t>
            </a:r>
          </a:p>
          <a:p>
            <a:pPr lvl="1"/>
            <a:r>
              <a:rPr lang="en-US" sz="2400" dirty="0" smtClean="0"/>
              <a:t>Although we do not have a mandate ($$$), there is recognition of the power of the concept and encouragement to proceed to a full proposal.</a:t>
            </a:r>
          </a:p>
          <a:p>
            <a:pPr lvl="1"/>
            <a:r>
              <a:rPr lang="en-US" sz="2400" dirty="0"/>
              <a:t>In addition, nuSTORM has been included in the European Strategy </a:t>
            </a:r>
            <a:r>
              <a:rPr lang="en-US" sz="2400" dirty="0" smtClean="0"/>
              <a:t>for Particle Physics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Motivation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72475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idea of using a muon storage ring to produce neutrino beams for experiments is not new</a:t>
            </a:r>
          </a:p>
          <a:p>
            <a:pPr lvl="1"/>
            <a:r>
              <a:rPr lang="en-US" sz="2000" dirty="0" smtClean="0"/>
              <a:t>50 </a:t>
            </a:r>
            <a:r>
              <a:rPr lang="en-US" sz="2000" dirty="0" err="1" smtClean="0"/>
              <a:t>GeV</a:t>
            </a:r>
            <a:r>
              <a:rPr lang="en-US" sz="2000" dirty="0" smtClean="0"/>
              <a:t> beam – </a:t>
            </a:r>
            <a:r>
              <a:rPr lang="en-US" sz="2000" dirty="0" err="1" smtClean="0"/>
              <a:t>Koshkarev</a:t>
            </a:r>
            <a:r>
              <a:rPr lang="en-US" sz="2000" dirty="0" smtClean="0"/>
              <a:t> @ CERN in 1974</a:t>
            </a:r>
          </a:p>
          <a:p>
            <a:pPr lvl="1"/>
            <a:r>
              <a:rPr lang="en-US" sz="2000" dirty="0" smtClean="0"/>
              <a:t>1 </a:t>
            </a:r>
            <a:r>
              <a:rPr lang="en-US" sz="2000" dirty="0" err="1" smtClean="0"/>
              <a:t>GeV</a:t>
            </a:r>
            <a:r>
              <a:rPr lang="en-US" sz="2000" dirty="0" smtClean="0"/>
              <a:t> – Neuffer in 1980</a:t>
            </a:r>
          </a:p>
          <a:p>
            <a:r>
              <a:rPr lang="en-US" sz="2400" dirty="0" smtClean="0"/>
              <a:t>nuSTORM can: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ddress </a:t>
            </a:r>
            <a:r>
              <a:rPr lang="en-US" sz="2000" dirty="0"/>
              <a:t>the large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oscillation regime and make a major contribution to the study of sterile </a:t>
            </a:r>
            <a:r>
              <a:rPr lang="en-US" sz="2000" dirty="0" smtClean="0"/>
              <a:t>neutrinos</a:t>
            </a:r>
          </a:p>
          <a:p>
            <a:pPr lvl="2"/>
            <a:r>
              <a:rPr lang="en-US" dirty="0" smtClean="0"/>
              <a:t>Either allow for precision study (in many channels), if they exist in this regime</a:t>
            </a:r>
          </a:p>
          <a:p>
            <a:pPr lvl="2"/>
            <a:r>
              <a:rPr lang="en-US" dirty="0" smtClean="0"/>
              <a:t>Or greatly expand the dis-allowed region</a:t>
            </a:r>
            <a:endParaRPr lang="en-US" dirty="0"/>
          </a:p>
          <a:p>
            <a:pPr lvl="1"/>
            <a:r>
              <a:rPr lang="en-US" sz="2000" dirty="0" smtClean="0"/>
              <a:t>High-P</a:t>
            </a:r>
            <a:r>
              <a:rPr lang="en-US" sz="2000" dirty="0" smtClean="0"/>
              <a:t>recision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interaction physics program  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-bar cross-section measurements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 technology </a:t>
            </a:r>
            <a:r>
              <a:rPr lang="en-US" sz="2000" dirty="0" smtClean="0"/>
              <a:t>test </a:t>
            </a:r>
            <a:r>
              <a:rPr lang="en-US" sz="2000" dirty="0"/>
              <a:t>demonstration (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 decay ring) and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 smtClean="0"/>
              <a:t> </a:t>
            </a:r>
            <a:r>
              <a:rPr lang="en-US" sz="2000" dirty="0"/>
              <a:t>beam diagnostics test </a:t>
            </a:r>
            <a:r>
              <a:rPr lang="en-US" sz="2000" dirty="0" smtClean="0"/>
              <a:t>bed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 precisely understood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/>
              <a:t>beam for detector </a:t>
            </a:r>
            <a:r>
              <a:rPr lang="en-US" sz="2000" dirty="0" smtClean="0"/>
              <a:t>studies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Moving forward:</a:t>
            </a:r>
            <a:endParaRPr lang="en-US" sz="2800" b="0" dirty="0" smtClean="0"/>
          </a:p>
          <a:p>
            <a:r>
              <a:rPr lang="en-US" sz="2400" b="0" dirty="0" smtClean="0"/>
              <a:t>Facility</a:t>
            </a:r>
          </a:p>
          <a:p>
            <a:pPr lvl="1"/>
            <a:r>
              <a:rPr lang="en-US" sz="2000" b="0" dirty="0" smtClean="0"/>
              <a:t>Targeting, capture/transport &amp; </a:t>
            </a:r>
            <a:r>
              <a:rPr lang="en-US" sz="2000" b="0" dirty="0" smtClean="0"/>
              <a:t>Injection (Ao Liu, S. Striganov)</a:t>
            </a:r>
            <a:endParaRPr lang="en-US" sz="2000" b="0" dirty="0" smtClean="0">
              <a:solidFill>
                <a:srgbClr val="FFFF66"/>
              </a:solidFill>
            </a:endParaRPr>
          </a:p>
          <a:p>
            <a:pPr lvl="2"/>
            <a:r>
              <a:rPr lang="en-US" sz="1800" b="0" dirty="0" smtClean="0"/>
              <a:t>Need to complete detailed design and </a:t>
            </a:r>
            <a:r>
              <a:rPr lang="en-US" sz="1800" b="0" dirty="0" smtClean="0"/>
              <a:t>simulation</a:t>
            </a:r>
          </a:p>
          <a:p>
            <a:pPr lvl="2"/>
            <a:r>
              <a:rPr lang="en-US" sz="1800" dirty="0" smtClean="0"/>
              <a:t>Mike Geelhoed (external beams) – beam line</a:t>
            </a:r>
          </a:p>
          <a:p>
            <a:pPr lvl="2"/>
            <a:r>
              <a:rPr lang="en-US" sz="1800" dirty="0" smtClean="0"/>
              <a:t>AD </a:t>
            </a:r>
            <a:r>
              <a:rPr lang="en-US" sz="1800" dirty="0" err="1" smtClean="0"/>
              <a:t>Mech</a:t>
            </a:r>
            <a:r>
              <a:rPr lang="en-US" sz="1800" dirty="0" smtClean="0"/>
              <a:t> – Target station</a:t>
            </a:r>
            <a:endParaRPr lang="en-US" b="0" dirty="0" smtClean="0"/>
          </a:p>
          <a:p>
            <a:pPr lvl="1"/>
            <a:r>
              <a:rPr lang="en-US" sz="2000" b="0" dirty="0" smtClean="0"/>
              <a:t>Decay Ring optimization </a:t>
            </a:r>
            <a:r>
              <a:rPr lang="en-US" sz="2000" b="0" dirty="0" smtClean="0"/>
              <a:t>(Ao Liu)</a:t>
            </a:r>
            <a:endParaRPr lang="en-US" sz="2000" b="0" dirty="0" smtClean="0">
              <a:solidFill>
                <a:srgbClr val="FFFF66"/>
              </a:solidFill>
            </a:endParaRPr>
          </a:p>
          <a:p>
            <a:pPr lvl="2"/>
            <a:r>
              <a:rPr lang="en-US" sz="1800" b="0" dirty="0" smtClean="0"/>
              <a:t>Continued study of both RFFAG  &amp; FODO decay rings</a:t>
            </a:r>
          </a:p>
          <a:p>
            <a:pPr lvl="1"/>
            <a:r>
              <a:rPr lang="en-US" sz="2000" b="0" dirty="0" smtClean="0"/>
              <a:t>Decay Ring Instrumentation </a:t>
            </a:r>
            <a:r>
              <a:rPr lang="en-US" sz="2000" b="0" dirty="0" smtClean="0"/>
              <a:t>(AD Instrumentation – G. Tassotto)</a:t>
            </a:r>
            <a:endParaRPr lang="en-US" sz="2000" b="0" dirty="0" smtClean="0">
              <a:solidFill>
                <a:srgbClr val="FFFF66"/>
              </a:solidFill>
            </a:endParaRPr>
          </a:p>
          <a:p>
            <a:pPr lvl="2"/>
            <a:r>
              <a:rPr lang="en-US" sz="1800" b="0" dirty="0" smtClean="0"/>
              <a:t>Define and simulate performance of BCT, </a:t>
            </a:r>
            <a:r>
              <a:rPr lang="en-US" sz="1800" dirty="0" smtClean="0"/>
              <a:t>Magnetic-</a:t>
            </a:r>
            <a:r>
              <a:rPr lang="en-US" sz="1800" b="0" dirty="0" smtClean="0"/>
              <a:t>spectrometer, etc.</a:t>
            </a:r>
          </a:p>
          <a:p>
            <a:pPr lvl="1"/>
            <a:r>
              <a:rPr lang="en-US" sz="2000" b="0" dirty="0" smtClean="0"/>
              <a:t>Produce full G4Beamline simulation of all of the above to define </a:t>
            </a:r>
            <a:r>
              <a:rPr lang="en-US" sz="2000" b="0" dirty="0" smtClean="0">
                <a:latin typeface="Symbol" pitchFamily="18" charset="2"/>
              </a:rPr>
              <a:t>n</a:t>
            </a:r>
            <a:r>
              <a:rPr lang="en-US" sz="2000" b="0" dirty="0" smtClean="0"/>
              <a:t> flux</a:t>
            </a:r>
          </a:p>
          <a:p>
            <a:pPr lvl="2"/>
            <a:r>
              <a:rPr lang="en-US" sz="1800" b="0" dirty="0" smtClean="0"/>
              <a:t>And verify the precision to which it can be </a:t>
            </a:r>
            <a:r>
              <a:rPr lang="en-US" sz="1800" dirty="0" smtClean="0"/>
              <a:t>determined.</a:t>
            </a:r>
            <a:endParaRPr lang="en-US" sz="1800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Moving forward:</a:t>
            </a:r>
          </a:p>
          <a:p>
            <a:r>
              <a:rPr lang="en-US" dirty="0" smtClean="0"/>
              <a:t>Detector </a:t>
            </a:r>
            <a:r>
              <a:rPr lang="en-US" dirty="0"/>
              <a:t>simulation</a:t>
            </a:r>
          </a:p>
          <a:p>
            <a:pPr lvl="1"/>
            <a:r>
              <a:rPr lang="en-US" dirty="0"/>
              <a:t>For oscillation studies, continue MC study of backgrounds &amp; systematics</a:t>
            </a:r>
          </a:p>
          <a:p>
            <a:pPr lvl="2"/>
            <a:r>
              <a:rPr lang="en-US" dirty="0" smtClean="0"/>
              <a:t>Start study of disappearance channels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en-US" dirty="0"/>
              <a:t>classification in the reconstruction needs optimization.</a:t>
            </a:r>
          </a:p>
          <a:p>
            <a:pPr lvl="2"/>
            <a:r>
              <a:rPr lang="en-US" dirty="0" smtClean="0"/>
              <a:t>Currently </a:t>
            </a:r>
            <a:r>
              <a:rPr lang="en-US" dirty="0"/>
              <a:t>assumes "longest track" is interaction muon.</a:t>
            </a:r>
          </a:p>
          <a:p>
            <a:pPr lvl="2"/>
            <a:r>
              <a:rPr lang="en-US" dirty="0" smtClean="0"/>
              <a:t>Plan </a:t>
            </a:r>
            <a:r>
              <a:rPr lang="en-US" dirty="0"/>
              <a:t>to assign hits to and fit multiple tracks. </a:t>
            </a:r>
          </a:p>
          <a:p>
            <a:pPr lvl="2"/>
            <a:r>
              <a:rPr lang="en-US" dirty="0" smtClean="0"/>
              <a:t>Vertex </a:t>
            </a:r>
            <a:r>
              <a:rPr lang="en-US" dirty="0"/>
              <a:t>definition must also be improved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Multivariate analysis.</a:t>
            </a:r>
            <a:endParaRPr lang="en-US" dirty="0"/>
          </a:p>
          <a:p>
            <a:pPr lvl="1"/>
            <a:r>
              <a:rPr lang="en-US" dirty="0"/>
              <a:t>For cross-section measurements need detector baseline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Learn </a:t>
            </a:r>
            <a:r>
              <a:rPr lang="en-US" dirty="0"/>
              <a:t>much from detector work </a:t>
            </a:r>
            <a:r>
              <a:rPr lang="en-US" dirty="0" smtClean="0"/>
              <a:t>for LBNE &amp; IDS-NF</a:t>
            </a:r>
          </a:p>
          <a:p>
            <a:r>
              <a:rPr lang="en-US" sz="2800" dirty="0" smtClean="0"/>
              <a:t>Produce </a:t>
            </a:r>
            <a:r>
              <a:rPr lang="en-US" sz="2800" dirty="0" smtClean="0"/>
              <a:t>Full Proposal for June 2013 PAC Mtg.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nuSTORM: Boiler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72475" cy="4419600"/>
          </a:xfrm>
        </p:spPr>
        <p:txBody>
          <a:bodyPr/>
          <a:lstStyle/>
          <a:p>
            <a:r>
              <a:rPr lang="en-US" sz="2400" dirty="0" smtClean="0"/>
              <a:t>nuSTORM mailing lists (on listserv.fnal.gov):</a:t>
            </a:r>
          </a:p>
          <a:p>
            <a:pPr lvl="1"/>
            <a:r>
              <a:rPr lang="en-US" sz="2200" dirty="0" smtClean="0"/>
              <a:t>NUSTORM (general collaboration ML)</a:t>
            </a:r>
          </a:p>
          <a:p>
            <a:pPr lvl="1"/>
            <a:r>
              <a:rPr lang="en-US" sz="2200" dirty="0" smtClean="0"/>
              <a:t>NUSTORM_DETECTOR</a:t>
            </a:r>
          </a:p>
          <a:p>
            <a:pPr lvl="1"/>
            <a:r>
              <a:rPr lang="en-US" sz="2200" dirty="0" smtClean="0"/>
              <a:t>NUSTORM_FACILITY</a:t>
            </a:r>
          </a:p>
          <a:p>
            <a:pPr lvl="1"/>
            <a:r>
              <a:rPr lang="en-US" sz="2200" dirty="0" smtClean="0"/>
              <a:t>NUSTORM_SOFTWARE</a:t>
            </a:r>
          </a:p>
          <a:p>
            <a:r>
              <a:rPr lang="en-US" sz="2400" dirty="0" smtClean="0"/>
              <a:t>Setting </a:t>
            </a:r>
            <a:r>
              <a:rPr lang="en-US" sz="2400" dirty="0" err="1" smtClean="0"/>
              <a:t>DocDB</a:t>
            </a:r>
            <a:r>
              <a:rPr lang="en-US" sz="2400" dirty="0" smtClean="0"/>
              <a:t> &amp; WEB page (Fermilab hosted)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nuSTORM</a:t>
            </a:r>
            <a:r>
              <a:rPr lang="en-US" dirty="0" smtClean="0"/>
              <a:t>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dirty="0" smtClean="0"/>
              <a:t>The Physics case:</a:t>
            </a:r>
          </a:p>
          <a:p>
            <a:r>
              <a:rPr lang="en-US" b="0" dirty="0" smtClean="0"/>
              <a:t>Initial </a:t>
            </a:r>
            <a:r>
              <a:rPr lang="en-US" b="0" dirty="0"/>
              <a:t>simulation work indicates that a L/E </a:t>
            </a:r>
            <a:r>
              <a:rPr lang="en-US" b="0" dirty="0">
                <a:latin typeface="Symbol" pitchFamily="18" charset="2"/>
              </a:rPr>
              <a:t>» </a:t>
            </a:r>
            <a:r>
              <a:rPr lang="en-US" b="0" dirty="0"/>
              <a:t>1 oscillation experiment using a muon storage ring can </a:t>
            </a:r>
            <a:r>
              <a:rPr lang="en-US" dirty="0" smtClean="0"/>
              <a:t>confirm/exclude</a:t>
            </a:r>
            <a:r>
              <a:rPr lang="en-US" b="0" dirty="0" smtClean="0"/>
              <a:t> at 10</a:t>
            </a:r>
            <a:r>
              <a:rPr lang="en-US" b="0" dirty="0" smtClean="0">
                <a:latin typeface="Symbol" pitchFamily="18" charset="2"/>
              </a:rPr>
              <a:t>s</a:t>
            </a:r>
            <a:r>
              <a:rPr lang="en-US" b="0" dirty="0" smtClean="0"/>
              <a:t> </a:t>
            </a:r>
            <a:r>
              <a:rPr lang="en-US" dirty="0"/>
              <a:t>(</a:t>
            </a:r>
            <a:r>
              <a:rPr lang="en-US" b="0" dirty="0" smtClean="0"/>
              <a:t>CPT invariant channel) the LSND/</a:t>
            </a:r>
            <a:r>
              <a:rPr lang="en-US" b="0" dirty="0" err="1" smtClean="0"/>
              <a:t>MiniBooNE</a:t>
            </a:r>
            <a:r>
              <a:rPr lang="en-US" b="0" dirty="0" smtClean="0"/>
              <a:t> result</a:t>
            </a:r>
            <a:endParaRPr lang="en-US" b="0" i="1" dirty="0">
              <a:solidFill>
                <a:srgbClr val="FF0000"/>
              </a:solidFill>
            </a:endParaRPr>
          </a:p>
          <a:p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dirty="0" smtClean="0"/>
              <a:t>(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b="0" dirty="0" smtClean="0"/>
              <a:t> ) disappearance </a:t>
            </a:r>
            <a:r>
              <a:rPr lang="en-US" b="0" dirty="0"/>
              <a:t>experiments delivering at the </a:t>
            </a:r>
            <a:r>
              <a:rPr lang="en-US" b="0" dirty="0" smtClean="0"/>
              <a:t>&lt;1</a:t>
            </a:r>
            <a:r>
              <a:rPr lang="en-US" b="0" dirty="0"/>
              <a:t>% level look to be doable</a:t>
            </a:r>
          </a:p>
          <a:p>
            <a:pPr lvl="1"/>
            <a:r>
              <a:rPr lang="en-US" b="0" dirty="0"/>
              <a:t>Systematics need careful </a:t>
            </a:r>
            <a:r>
              <a:rPr lang="en-US" b="0" dirty="0" smtClean="0"/>
              <a:t>analysis</a:t>
            </a:r>
          </a:p>
          <a:p>
            <a:pPr lvl="1"/>
            <a:r>
              <a:rPr lang="en-US" dirty="0" smtClean="0"/>
              <a:t>Detailed simulation work on these channels has not yet started</a:t>
            </a:r>
          </a:p>
          <a:p>
            <a:r>
              <a:rPr lang="en-US" b="0" dirty="0" smtClean="0"/>
              <a:t>Cross </a:t>
            </a:r>
            <a:r>
              <a:rPr lang="en-US" b="0" dirty="0"/>
              <a:t>section measurements with near detector(s) offer a </a:t>
            </a:r>
            <a:r>
              <a:rPr lang="en-US" b="0" dirty="0">
                <a:solidFill>
                  <a:srgbClr val="FF0000"/>
                </a:solidFill>
              </a:rPr>
              <a:t>unique</a:t>
            </a:r>
            <a:r>
              <a:rPr lang="en-US" b="0" dirty="0"/>
              <a:t> </a:t>
            </a:r>
            <a:r>
              <a:rPr lang="en-US" b="0" dirty="0" smtClean="0"/>
              <a:t> opportunity</a:t>
            </a:r>
          </a:p>
          <a:p>
            <a:pPr marL="0" indent="0">
              <a:buNone/>
            </a:pPr>
            <a:r>
              <a:rPr lang="en-US" sz="2400" b="0" dirty="0" smtClean="0"/>
              <a:t>The Facility:</a:t>
            </a:r>
            <a:endParaRPr lang="en-US" sz="2400" dirty="0"/>
          </a:p>
          <a:p>
            <a:r>
              <a:rPr lang="en-US" b="0" dirty="0" smtClean="0"/>
              <a:t>Presents very manageable extrapolations from </a:t>
            </a:r>
            <a:r>
              <a:rPr lang="en-US" b="0" dirty="0" smtClean="0">
                <a:solidFill>
                  <a:srgbClr val="FF0000"/>
                </a:solidFill>
              </a:rPr>
              <a:t>existing </a:t>
            </a:r>
            <a:r>
              <a:rPr lang="en-US" b="0" dirty="0" smtClean="0"/>
              <a:t>technology</a:t>
            </a:r>
          </a:p>
          <a:p>
            <a:pPr lvl="1"/>
            <a:r>
              <a:rPr lang="en-US" b="0" dirty="0" smtClean="0"/>
              <a:t>But can explore new ideas regarding beam optics and instrumentation </a:t>
            </a:r>
          </a:p>
          <a:p>
            <a:r>
              <a:rPr lang="en-US" b="0" dirty="0" smtClean="0"/>
              <a:t>Offers opportunities for extensions</a:t>
            </a:r>
          </a:p>
          <a:p>
            <a:pPr lvl="1"/>
            <a:r>
              <a:rPr lang="en-US" b="0" dirty="0" smtClean="0"/>
              <a:t>Add RF for bunching/acceleration/phase space manipulation</a:t>
            </a:r>
          </a:p>
          <a:p>
            <a:pPr lvl="2"/>
            <a:r>
              <a:rPr lang="en-US" b="0" dirty="0" smtClean="0"/>
              <a:t>Provide </a:t>
            </a:r>
            <a:r>
              <a:rPr lang="en-US" b="0" dirty="0" smtClean="0">
                <a:latin typeface="Symbol" pitchFamily="18" charset="2"/>
              </a:rPr>
              <a:t>m</a:t>
            </a:r>
            <a:r>
              <a:rPr lang="en-US" b="0" dirty="0" smtClean="0"/>
              <a:t> source for 6D cooling experiment with intense pulsed </a:t>
            </a:r>
            <a:r>
              <a:rPr lang="en-US" b="0" dirty="0" smtClean="0"/>
              <a:t>beam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18" y="1611905"/>
            <a:ext cx="4789133" cy="394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" y="1295400"/>
            <a:ext cx="4495800" cy="4762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 kW Target Station</a:t>
            </a:r>
          </a:p>
          <a:p>
            <a:pPr lvl="1"/>
            <a:r>
              <a:rPr lang="en-US" dirty="0" smtClean="0"/>
              <a:t>Assume 60 GeV proton</a:t>
            </a:r>
          </a:p>
          <a:p>
            <a:pPr lvl="2"/>
            <a:r>
              <a:rPr lang="en-US" dirty="0" smtClean="0"/>
              <a:t>Fermilab PIP era</a:t>
            </a:r>
          </a:p>
          <a:p>
            <a:pPr lvl="1"/>
            <a:r>
              <a:rPr lang="en-US" dirty="0" smtClean="0"/>
              <a:t>Ta target</a:t>
            </a:r>
          </a:p>
          <a:p>
            <a:pPr lvl="2"/>
            <a:r>
              <a:rPr lang="en-US" dirty="0" smtClean="0"/>
              <a:t>Optimization on-going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orn collection after target</a:t>
            </a:r>
          </a:p>
          <a:p>
            <a:pPr lvl="2"/>
            <a:r>
              <a:rPr lang="en-US" dirty="0" smtClean="0"/>
              <a:t>Li lens has also been explored</a:t>
            </a:r>
          </a:p>
          <a:p>
            <a:r>
              <a:rPr lang="en-US" dirty="0" smtClean="0"/>
              <a:t>Collection/transport  channel</a:t>
            </a:r>
          </a:p>
          <a:p>
            <a:pPr lvl="1"/>
            <a:r>
              <a:rPr lang="en-US" dirty="0" smtClean="0"/>
              <a:t>Stochastic injection of 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At present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chemeClr val="accent3"/>
                </a:solidFill>
              </a:rPr>
              <a:t> considering simultaneous collection of both signs </a:t>
            </a:r>
          </a:p>
          <a:p>
            <a:r>
              <a:rPr lang="en-US" dirty="0" smtClean="0"/>
              <a:t>Decay ring</a:t>
            </a:r>
          </a:p>
          <a:p>
            <a:pPr lvl="1"/>
            <a:r>
              <a:rPr lang="en-US" dirty="0" smtClean="0"/>
              <a:t>Large aperture FODO</a:t>
            </a:r>
          </a:p>
          <a:p>
            <a:pPr lvl="1"/>
            <a:r>
              <a:rPr lang="en-US" dirty="0" smtClean="0"/>
              <a:t>Racetrack FFAG</a:t>
            </a:r>
          </a:p>
          <a:p>
            <a:pPr lvl="1"/>
            <a:r>
              <a:rPr lang="en-US" dirty="0" smtClean="0"/>
              <a:t>Instrumentation	</a:t>
            </a:r>
          </a:p>
          <a:p>
            <a:pPr lvl="2"/>
            <a:r>
              <a:rPr lang="en-US" dirty="0" smtClean="0"/>
              <a:t>BCTs, mag-Spec in arc,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3415869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150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FODO Decay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486400"/>
            <a:ext cx="6282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3.8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/c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±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10% momentum acceptance, circumference = 350 m</a:t>
            </a:r>
            <a:endParaRPr 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5" y="2133600"/>
            <a:ext cx="8693427" cy="3124200"/>
          </a:xfrm>
        </p:spPr>
      </p:pic>
      <p:sp>
        <p:nvSpPr>
          <p:cNvPr id="3" name="TextBox 2"/>
          <p:cNvSpPr txBox="1"/>
          <p:nvPr/>
        </p:nvSpPr>
        <p:spPr>
          <a:xfrm>
            <a:off x="7467600" y="287923"/>
            <a:ext cx="135485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Alex Bogacz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JLAB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 smtClean="0"/>
              <a:t>The Physics Reach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91100"/>
          </a:xfrm>
        </p:spPr>
        <p:txBody>
          <a:bodyPr/>
          <a:lstStyle/>
          <a:p>
            <a:r>
              <a:rPr lang="en-US" sz="2400" dirty="0" smtClean="0"/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= (POT) X (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/POT)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collection</a:t>
            </a:r>
            <a:r>
              <a:rPr lang="en-US" sz="2400" dirty="0" smtClean="0"/>
              <a:t>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inj</a:t>
            </a:r>
            <a:r>
              <a:rPr lang="en-US" sz="2400" dirty="0" smtClean="0"/>
              <a:t> X (</a:t>
            </a:r>
            <a:r>
              <a:rPr lang="en-US" sz="2400" dirty="0" smtClean="0">
                <a:latin typeface="Symbol" pitchFamily="18" charset="2"/>
              </a:rPr>
              <a:t>m/p</a:t>
            </a:r>
            <a:r>
              <a:rPr lang="en-US" sz="2400" dirty="0" smtClean="0"/>
              <a:t>) X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dynamic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Symbol" pitchFamily="18" charset="2"/>
              </a:rPr>
              <a:t>W</a:t>
            </a:r>
          </a:p>
          <a:p>
            <a:pPr lvl="1"/>
            <a:r>
              <a:rPr lang="en-US" sz="2200" dirty="0" smtClean="0"/>
              <a:t>10</a:t>
            </a:r>
            <a:r>
              <a:rPr lang="en-US" sz="2200" baseline="30000" dirty="0" smtClean="0"/>
              <a:t>21</a:t>
            </a:r>
            <a:r>
              <a:rPr lang="en-US" sz="2200" dirty="0" smtClean="0"/>
              <a:t> POT in 5 years of running @ 60 GeV in Fermilab PIP era</a:t>
            </a:r>
          </a:p>
          <a:p>
            <a:pPr lvl="1"/>
            <a:r>
              <a:rPr lang="en-US" sz="2200" dirty="0" smtClean="0"/>
              <a:t>0.1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/POT (FODO)</a:t>
            </a:r>
          </a:p>
          <a:p>
            <a:pPr lvl="1"/>
            <a:r>
              <a:rPr lang="en-US" sz="2200" dirty="0" err="1" smtClean="0">
                <a:latin typeface="Symbol" pitchFamily="18" charset="2"/>
              </a:rPr>
              <a:t>e</a:t>
            </a:r>
            <a:r>
              <a:rPr lang="en-US" sz="2200" baseline="-25000" dirty="0" err="1" smtClean="0"/>
              <a:t>collection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err="1">
                <a:latin typeface="Symbol" pitchFamily="18" charset="2"/>
              </a:rPr>
              <a:t>e</a:t>
            </a:r>
            <a:r>
              <a:rPr lang="en-US" sz="2200" baseline="-25000" dirty="0" err="1" smtClean="0"/>
              <a:t>inj</a:t>
            </a:r>
            <a:r>
              <a:rPr lang="en-US" sz="2200" dirty="0" smtClean="0"/>
              <a:t> = 0.8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m/p</a:t>
            </a:r>
            <a:r>
              <a:rPr lang="en-US" sz="2200" dirty="0" smtClean="0"/>
              <a:t> = 0.08 (</a:t>
            </a:r>
            <a:r>
              <a:rPr lang="en-US" sz="2200" dirty="0" err="1">
                <a:latin typeface="Symbol" pitchFamily="18" charset="2"/>
              </a:rPr>
              <a:t>g</a:t>
            </a:r>
            <a:r>
              <a:rPr lang="en-US" sz="2200" dirty="0" err="1" smtClean="0"/>
              <a:t>ct</a:t>
            </a:r>
            <a:r>
              <a:rPr lang="en-US" sz="2200" dirty="0" smtClean="0"/>
              <a:t> X </a:t>
            </a:r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dirty="0" smtClean="0"/>
              <a:t> capture in </a:t>
            </a:r>
            <a:r>
              <a:rPr lang="en-US" sz="2200" dirty="0">
                <a:latin typeface="Symbol" pitchFamily="18" charset="2"/>
              </a:rPr>
              <a:t>p ® </a:t>
            </a:r>
            <a:r>
              <a:rPr lang="en-US" sz="2200" dirty="0" smtClean="0">
                <a:latin typeface="Symbol" pitchFamily="18" charset="2"/>
              </a:rPr>
              <a:t>m </a:t>
            </a:r>
            <a:r>
              <a:rPr lang="en-US" sz="2200" dirty="0" smtClean="0"/>
              <a:t>decay) [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 decay in straight]</a:t>
            </a:r>
          </a:p>
          <a:p>
            <a:pPr lvl="1"/>
            <a:r>
              <a:rPr lang="en-US" sz="2200" dirty="0" err="1" smtClean="0"/>
              <a:t>A</a:t>
            </a:r>
            <a:r>
              <a:rPr lang="en-US" sz="2200" baseline="-25000" dirty="0" err="1" smtClean="0"/>
              <a:t>dynamic</a:t>
            </a:r>
            <a:r>
              <a:rPr lang="en-US" sz="2200" dirty="0" smtClean="0"/>
              <a:t> = 0.75 (FODO)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W </a:t>
            </a:r>
            <a:r>
              <a:rPr lang="en-US" sz="2200" dirty="0" smtClean="0"/>
              <a:t>= Straight/circumference ratio (0.43) (FODO)</a:t>
            </a:r>
          </a:p>
          <a:p>
            <a:r>
              <a:rPr lang="en-US" sz="2400" dirty="0" smtClean="0"/>
              <a:t>This yields </a:t>
            </a:r>
            <a:r>
              <a:rPr lang="en-US" sz="2400" dirty="0">
                <a:latin typeface="Symbol" pitchFamily="18" charset="2"/>
              </a:rPr>
              <a:t>»</a:t>
            </a:r>
            <a:r>
              <a:rPr lang="en-US" sz="2400" dirty="0"/>
              <a:t> </a:t>
            </a:r>
            <a:r>
              <a:rPr lang="en-US" sz="2400" dirty="0" smtClean="0"/>
              <a:t>1.7 X 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useful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decays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8194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Wingdings"/>
              </a:rPr>
              <a:t>þ</a:t>
            </a:r>
            <a:endParaRPr lang="en-US" sz="32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362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Wingdings"/>
              </a:rPr>
              <a:t>þ</a:t>
            </a:r>
            <a:endParaRPr lang="en-US" sz="3200" dirty="0">
              <a:solidFill>
                <a:schemeClr val="bg1"/>
              </a:solidFill>
              <a:latin typeface="MS Shell Dlg 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654587"/>
            <a:ext cx="1390125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Ao Liu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Fermilab/UI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>
                <a:latin typeface="Symbol" pitchFamily="18" charset="2"/>
              </a:rPr>
              <a:t>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+mn-lt"/>
              </a:rPr>
              <a:t>spectra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+mn-lt"/>
              </a:rPr>
              <a:t>+ </a:t>
            </a:r>
            <a:r>
              <a:rPr lang="en-US" dirty="0" smtClean="0">
                <a:latin typeface="+mn-lt"/>
              </a:rPr>
              <a:t>stored)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4" y="1376792"/>
            <a:ext cx="3886200" cy="235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8" y="3881680"/>
            <a:ext cx="3854372" cy="23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98120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+mn-lt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268" y="4291944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-bar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64652"/>
            <a:ext cx="2089799" cy="1771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7313" y="1611868"/>
            <a:ext cx="1802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Event rates/100T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at ND hall 50m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from straight with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Symbol" pitchFamily="18" charset="2"/>
                <a:ea typeface="Batang" pitchFamily="18" charset="-127"/>
              </a:rPr>
              <a:t>m</a:t>
            </a:r>
            <a:r>
              <a:rPr lang="en-US" sz="1400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</a:rPr>
              <a:t>+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ea typeface="Batang" pitchFamily="18" charset="-127"/>
              </a:rPr>
              <a:t> stored</a:t>
            </a:r>
            <a:endParaRPr lang="en-US" sz="1400" dirty="0">
              <a:solidFill>
                <a:schemeClr val="bg1"/>
              </a:solidFill>
              <a:latin typeface="Symbol" pitchFamily="18" charset="2"/>
              <a:ea typeface="Batang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4974"/>
            <a:ext cx="3048000" cy="30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95" y="152400"/>
            <a:ext cx="7620000" cy="757237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/>
              <a:t>Detector</a:t>
            </a:r>
            <a:br>
              <a:rPr lang="en-US" dirty="0"/>
            </a:br>
            <a:r>
              <a:rPr lang="en-US" sz="2400" b="0" i="1" dirty="0"/>
              <a:t>Super B Iron Neutrino </a:t>
            </a:r>
            <a:r>
              <a:rPr lang="en-US" sz="2400" b="0" i="1" dirty="0" smtClean="0"/>
              <a:t>Detector: </a:t>
            </a:r>
            <a:r>
              <a:rPr lang="en-US" sz="2400" b="0" i="1" dirty="0" err="1" smtClean="0"/>
              <a:t>SuperBIND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" y="1219200"/>
            <a:ext cx="33528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Magnetized Iron</a:t>
            </a:r>
          </a:p>
          <a:p>
            <a:pPr lvl="1"/>
            <a:r>
              <a:rPr lang="en-US" dirty="0" smtClean="0"/>
              <a:t>1.3 </a:t>
            </a:r>
            <a:r>
              <a:rPr lang="en-US" dirty="0" err="1" smtClean="0"/>
              <a:t>kT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Following MINOS ND ME design</a:t>
            </a:r>
          </a:p>
          <a:p>
            <a:pPr lvl="2"/>
            <a:r>
              <a:rPr lang="en-US" dirty="0" smtClean="0"/>
              <a:t>1-2 cm Fe plate</a:t>
            </a:r>
          </a:p>
          <a:p>
            <a:pPr lvl="2"/>
            <a:r>
              <a:rPr lang="en-US" dirty="0" smtClean="0"/>
              <a:t>5 m diameter</a:t>
            </a:r>
          </a:p>
          <a:p>
            <a:pPr lvl="1"/>
            <a:r>
              <a:rPr lang="en-US" dirty="0" smtClean="0"/>
              <a:t>Utilize superconducting transmission line for excitation</a:t>
            </a:r>
          </a:p>
          <a:p>
            <a:pPr lvl="2"/>
            <a:r>
              <a:rPr lang="en-US" dirty="0" smtClean="0"/>
              <a:t>Developed 10 years ago for VLHC</a:t>
            </a:r>
          </a:p>
          <a:p>
            <a:pPr lvl="1"/>
            <a:r>
              <a:rPr lang="en-US" dirty="0" smtClean="0"/>
              <a:t>Extruded scintillator +</a:t>
            </a:r>
            <a:r>
              <a:rPr lang="en-US" dirty="0" err="1" smtClean="0"/>
              <a:t>SiPM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9578"/>
            <a:ext cx="3213100" cy="25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603" y="4876800"/>
            <a:ext cx="1483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 cm hole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6-8 turns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STL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7800"/>
            <a:ext cx="2659380" cy="2099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58469"/>
            <a:ext cx="2255520" cy="2278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09" y="3988995"/>
            <a:ext cx="3357935" cy="22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 Plenary #9                                 October 8,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0762" y="5250869"/>
            <a:ext cx="737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Left: 1 cm plates                        Right: 2 cm plates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419070" cy="300917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459084" cy="3009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0499" y="287923"/>
            <a:ext cx="1249061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Ryan Bayes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Glasgow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18478</TotalTime>
  <Words>1157</Words>
  <Application>Microsoft Office PowerPoint</Application>
  <PresentationFormat>On-screen Show (4:3)</PresentationFormat>
  <Paragraphs>199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Advanced_Scintillation_Detector _RnD_at_Fermilab</vt:lpstr>
      <vt:lpstr>Neutrinos from Stored Muons nSTORM</vt:lpstr>
      <vt:lpstr>Motivation</vt:lpstr>
      <vt:lpstr>Baseline(s)</vt:lpstr>
      <vt:lpstr>FODO Decay ring</vt:lpstr>
      <vt:lpstr>The Physics Reach</vt:lpstr>
      <vt:lpstr>Assumptions</vt:lpstr>
      <vt:lpstr>En spectra (m+ stored)</vt:lpstr>
      <vt:lpstr>Baseline Detector Super B Iron Neutrino Detector: SuperBIND</vt:lpstr>
      <vt:lpstr>Backgrounds</vt:lpstr>
      <vt:lpstr>Raw Event Rates</vt:lpstr>
      <vt:lpstr>ne ® nm appearance CPT invariant channel to MiniBooNE</vt:lpstr>
      <vt:lpstr>ne ® nm appearance CPT invariant channel to  LSND/MiniBooNE</vt:lpstr>
      <vt:lpstr>Required m charge mis-ID rate needed for given sensitivity</vt:lpstr>
      <vt:lpstr>Comments on n beam</vt:lpstr>
      <vt:lpstr>Project Considerations</vt:lpstr>
      <vt:lpstr>Siting Concept</vt:lpstr>
      <vt:lpstr>Preliminary Cost Estimate</vt:lpstr>
      <vt:lpstr>Moving Forward</vt:lpstr>
      <vt:lpstr>®   Full Proposal</vt:lpstr>
      <vt:lpstr>PowerPoint Presentation</vt:lpstr>
      <vt:lpstr>PowerPoint Presentation</vt:lpstr>
      <vt:lpstr>nuSTORM: Boiler plate</vt:lpstr>
      <vt:lpstr>nuSTORM: Conclusions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Alan D. Bross</cp:lastModifiedBy>
  <cp:revision>690</cp:revision>
  <cp:lastPrinted>2012-07-13T20:30:09Z</cp:lastPrinted>
  <dcterms:created xsi:type="dcterms:W3CDTF">2003-04-30T03:46:14Z</dcterms:created>
  <dcterms:modified xsi:type="dcterms:W3CDTF">2012-10-08T05:29:42Z</dcterms:modified>
</cp:coreProperties>
</file>