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517" autoAdjust="0"/>
  </p:normalViewPr>
  <p:slideViewPr>
    <p:cSldViewPr>
      <p:cViewPr varScale="1">
        <p:scale>
          <a:sx n="102" d="100"/>
          <a:sy n="102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 l="12044"/>
          <a:stretch>
            <a:fillRect/>
          </a:stretch>
        </p:blipFill>
        <p:spPr bwMode="auto">
          <a:xfrm>
            <a:off x="2771775" y="188913"/>
            <a:ext cx="6157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CA12-3E0B-4C62-8683-39B0D8235835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E73E-5906-45B7-94E6-87D4245874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92E1-2DA8-468A-A299-6621644F3114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B010-B0B3-467C-9D12-EBB334D609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5B23-6DE7-4861-A130-00518D2F96EC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F0192-687C-49E4-A171-4694C47FAE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 l="12044"/>
          <a:stretch>
            <a:fillRect/>
          </a:stretch>
        </p:blipFill>
        <p:spPr bwMode="auto">
          <a:xfrm>
            <a:off x="0" y="6524625"/>
            <a:ext cx="2692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0B63-6D2A-4164-9501-64EF3C7146FC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1EBC-5873-4859-9E75-9939A620B0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2AA1-4979-401A-8A21-DEBF77B21747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9736-9279-45EA-9EAB-44A0CF4B0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62D5-EE55-4A89-8639-6455F682EF0E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6EA0-366B-43DA-8D70-41CEB9D8C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C345-7A44-4FCB-9C6D-63E76D96A8DB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807D-C7B9-4A11-9840-49189A11D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480F-F363-42D9-9255-036B9661CDEB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580A-47B9-466B-BE8E-96DC55DBDF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954C-D761-4BAC-BDF1-00C6298FB030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1D77-F923-4824-8400-434A988FBD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05BE0-A092-4AB1-98BD-0A1D5D7EA029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6E52-1E47-47BB-8CC1-88968F14A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F1BF-D4A5-4C14-8782-5BCD37E744C9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9B61-C349-4761-BA64-2ABD93A71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E6C18-B412-43B5-A36B-4C0A5641CDFD}" type="datetimeFigureOut">
              <a:rPr lang="en-GB"/>
              <a:pPr>
                <a:defRPr/>
              </a:pPr>
              <a:t>22/08/2011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FE9A27-B4F5-474F-BAB2-4712A6F7C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2" descr="C:\Documents and Settings\nb83\Desktop\logo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88913"/>
            <a:ext cx="12303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Muon</a:t>
            </a:r>
            <a:r>
              <a:rPr lang="en-GB" dirty="0" smtClean="0"/>
              <a:t> Decay Ring Tunnel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Norbert Collomb       STFC Technology</a:t>
            </a:r>
          </a:p>
          <a:p>
            <a:pPr eaLnBrk="1" hangingPunct="1"/>
            <a:r>
              <a:rPr lang="en-GB" dirty="0" smtClean="0"/>
              <a:t>22</a:t>
            </a:r>
            <a:r>
              <a:rPr lang="en-GB" baseline="30000" dirty="0" smtClean="0"/>
              <a:t>nd</a:t>
            </a:r>
            <a:r>
              <a:rPr lang="en-GB" dirty="0" smtClean="0"/>
              <a:t> August </a:t>
            </a:r>
            <a:r>
              <a:rPr lang="en-GB" dirty="0" smtClean="0"/>
              <a:t>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358114" cy="777875"/>
          </a:xfrm>
        </p:spPr>
        <p:txBody>
          <a:bodyPr/>
          <a:lstStyle/>
          <a:p>
            <a:pPr eaLnBrk="1" hangingPunct="1"/>
            <a:r>
              <a:rPr lang="en-GB" dirty="0" smtClean="0"/>
              <a:t>Discussion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143536"/>
          </a:xfrm>
        </p:spPr>
        <p:txBody>
          <a:bodyPr/>
          <a:lstStyle/>
          <a:p>
            <a:pPr eaLnBrk="1" hangingPunct="1"/>
            <a:r>
              <a:rPr lang="en-GB" dirty="0" smtClean="0"/>
              <a:t>There are many details still unknown and CERN </a:t>
            </a:r>
            <a:r>
              <a:rPr lang="en-GB" dirty="0" smtClean="0"/>
              <a:t>may be able to provide </a:t>
            </a:r>
            <a:r>
              <a:rPr lang="en-GB" dirty="0" smtClean="0"/>
              <a:t>guidance</a:t>
            </a:r>
          </a:p>
          <a:p>
            <a:pPr eaLnBrk="1" hangingPunct="1"/>
            <a:r>
              <a:rPr lang="en-GB" dirty="0" smtClean="0"/>
              <a:t>Legislative advice on Safety (number of alcoves, Emergency egress, extraction, etc.)</a:t>
            </a:r>
            <a:endParaRPr lang="en-GB" dirty="0" smtClean="0"/>
          </a:p>
          <a:p>
            <a:pPr eaLnBrk="1" hangingPunct="1"/>
            <a:r>
              <a:rPr lang="en-GB" dirty="0" smtClean="0"/>
              <a:t>Surface Buildings (Cooling Towers, Power Station and Cryogenics Plant)</a:t>
            </a:r>
            <a:endParaRPr lang="en-GB" dirty="0" smtClean="0"/>
          </a:p>
          <a:p>
            <a:pPr eaLnBrk="1" hangingPunct="1"/>
            <a:r>
              <a:rPr lang="en-GB" dirty="0" smtClean="0"/>
              <a:t>Heating – Ventilation – Air Conditioning (HVAC)</a:t>
            </a:r>
            <a:endParaRPr lang="en-GB" dirty="0" smtClean="0"/>
          </a:p>
          <a:p>
            <a:pPr eaLnBrk="1" hangingPunct="1"/>
            <a:r>
              <a:rPr lang="en-GB" dirty="0" smtClean="0"/>
              <a:t>Survey and Alignment</a:t>
            </a:r>
            <a:endParaRPr lang="en-GB" dirty="0" smtClean="0"/>
          </a:p>
          <a:p>
            <a:pPr eaLnBrk="1" hangingPunct="1"/>
            <a:r>
              <a:rPr lang="en-GB" dirty="0" smtClean="0"/>
              <a:t>Lighting, Water and Cabling</a:t>
            </a:r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Content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Muon</a:t>
            </a:r>
            <a:r>
              <a:rPr lang="en-GB" dirty="0" smtClean="0"/>
              <a:t> Decay Ring (</a:t>
            </a:r>
            <a:r>
              <a:rPr lang="en-GB" dirty="0" err="1" smtClean="0"/>
              <a:t>MDR</a:t>
            </a:r>
            <a:r>
              <a:rPr lang="en-GB" dirty="0" smtClean="0"/>
              <a:t>) Tunnel layout</a:t>
            </a:r>
          </a:p>
          <a:p>
            <a:pPr eaLnBrk="1" hangingPunct="1"/>
            <a:r>
              <a:rPr lang="en-GB" dirty="0" smtClean="0"/>
              <a:t>Challenges</a:t>
            </a:r>
          </a:p>
          <a:p>
            <a:pPr eaLnBrk="1" hangingPunct="1"/>
            <a:r>
              <a:rPr lang="en-GB" dirty="0" smtClean="0"/>
              <a:t>CERN reference</a:t>
            </a:r>
          </a:p>
          <a:p>
            <a:pPr eaLnBrk="1" hangingPunct="1"/>
            <a:r>
              <a:rPr lang="en-GB" dirty="0" smtClean="0"/>
              <a:t>Possible Solutions</a:t>
            </a:r>
          </a:p>
          <a:p>
            <a:pPr eaLnBrk="1" hangingPunct="1"/>
            <a:r>
              <a:rPr lang="en-GB" dirty="0" smtClean="0"/>
              <a:t>Discussion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358114" cy="777875"/>
          </a:xfrm>
        </p:spPr>
        <p:txBody>
          <a:bodyPr/>
          <a:lstStyle/>
          <a:p>
            <a:pPr eaLnBrk="1" hangingPunct="1"/>
            <a:r>
              <a:rPr lang="en-GB" dirty="0" err="1" smtClean="0"/>
              <a:t>Muon</a:t>
            </a:r>
            <a:r>
              <a:rPr lang="en-GB" dirty="0" smtClean="0"/>
              <a:t> Decay Ring (</a:t>
            </a:r>
            <a:r>
              <a:rPr lang="en-GB" dirty="0" err="1" smtClean="0"/>
              <a:t>MDR</a:t>
            </a:r>
            <a:r>
              <a:rPr lang="en-GB" dirty="0" smtClean="0"/>
              <a:t>) Tunnel layout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5000660"/>
          </a:xfrm>
        </p:spPr>
        <p:txBody>
          <a:bodyPr/>
          <a:lstStyle/>
          <a:p>
            <a:pPr eaLnBrk="1" hangingPunct="1"/>
            <a:r>
              <a:rPr lang="en-GB" dirty="0" smtClean="0"/>
              <a:t>Racetrack layout</a:t>
            </a:r>
          </a:p>
          <a:p>
            <a:pPr eaLnBrk="1" hangingPunct="1"/>
            <a:r>
              <a:rPr lang="en-GB" dirty="0" smtClean="0"/>
              <a:t>Long Straights 800 </a:t>
            </a:r>
            <a:r>
              <a:rPr lang="en-GB" dirty="0" err="1" smtClean="0"/>
              <a:t>m</a:t>
            </a:r>
            <a:r>
              <a:rPr lang="en-GB" dirty="0" smtClean="0"/>
              <a:t> long (‘Conventional’ </a:t>
            </a:r>
            <a:r>
              <a:rPr lang="en-GB" dirty="0" err="1" smtClean="0"/>
              <a:t>Quadrupoles</a:t>
            </a:r>
            <a:r>
              <a:rPr lang="en-GB" dirty="0" smtClean="0"/>
              <a:t> and Drifts)</a:t>
            </a:r>
          </a:p>
          <a:p>
            <a:pPr eaLnBrk="1" hangingPunct="1"/>
            <a:r>
              <a:rPr lang="en-GB" dirty="0" smtClean="0"/>
              <a:t>Matching Sections before and after each Arc (Superconducting and conventional magnets)</a:t>
            </a:r>
          </a:p>
          <a:p>
            <a:pPr eaLnBrk="1" hangingPunct="1"/>
            <a:r>
              <a:rPr lang="en-GB" dirty="0" smtClean="0"/>
              <a:t>2 Arcs consisting of Superconducting Quadrupole and Dipole magnets</a:t>
            </a:r>
          </a:p>
          <a:p>
            <a:pPr eaLnBrk="1" hangingPunct="1"/>
            <a:r>
              <a:rPr lang="en-GB" dirty="0" smtClean="0"/>
              <a:t>No information pertaining to Diagnostics, Injection or other systems is known at this stage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-1" y="4929198"/>
          <a:ext cx="9144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978"/>
                <a:gridCol w="784065"/>
                <a:gridCol w="714380"/>
                <a:gridCol w="500066"/>
                <a:gridCol w="714380"/>
                <a:gridCol w="785818"/>
                <a:gridCol w="500066"/>
                <a:gridCol w="714380"/>
                <a:gridCol w="500066"/>
                <a:gridCol w="857256"/>
                <a:gridCol w="785818"/>
                <a:gridCol w="500066"/>
                <a:gridCol w="9286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Magnets: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Defocusing Quad (Arc)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Focusing Quad (Arc)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Dipole (Arc)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328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Focusing Quad (LS)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Defocusing Quad (LS)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Dipole (MS)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Focusing</a:t>
                      </a:r>
                      <a:r>
                        <a:rPr lang="en-GB" sz="800" baseline="0" dirty="0" smtClean="0">
                          <a:latin typeface="Arial" pitchFamily="34" charset="0"/>
                          <a:cs typeface="Arial" pitchFamily="34" charset="0"/>
                        </a:rPr>
                        <a:t> Quad (MS)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Dipole (MS)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De/Focusing Quad (MS)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Defocusing Quad (MS)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Dipole (MS)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Magnet Cryogenic Modules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Field/Gradient: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-23.77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24.18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-4.27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0.464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-0.464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-1.9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11.6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-9.2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-0.64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Arc: </a:t>
                      </a:r>
                      <a:r>
                        <a:rPr lang="en-GB" sz="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r>
                        <a:rPr lang="en-GB" sz="8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double</a:t>
                      </a:r>
                      <a:r>
                        <a:rPr lang="en-GB" sz="800" baseline="0" dirty="0" smtClean="0">
                          <a:latin typeface="Arial" pitchFamily="34" charset="0"/>
                          <a:cs typeface="Arial" pitchFamily="34" charset="0"/>
                        </a:rPr>
                        <a:t> + </a:t>
                      </a:r>
                      <a:r>
                        <a:rPr lang="en-GB" sz="8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single</a:t>
                      </a:r>
                      <a:endParaRPr lang="en-GB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Type: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 smtClean="0"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 smtClean="0"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 smtClean="0"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SC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 smtClean="0">
                          <a:latin typeface="Arial" pitchFamily="34" charset="0"/>
                          <a:cs typeface="Arial" pitchFamily="34" charset="0"/>
                        </a:rPr>
                        <a:t>NC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MS: 20 various single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QTY: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en-GB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358114" cy="777875"/>
          </a:xfrm>
        </p:spPr>
        <p:txBody>
          <a:bodyPr/>
          <a:lstStyle/>
          <a:p>
            <a:pPr eaLnBrk="1" hangingPunct="1"/>
            <a:r>
              <a:rPr lang="en-GB" dirty="0" err="1" smtClean="0"/>
              <a:t>Muon</a:t>
            </a:r>
            <a:r>
              <a:rPr lang="en-GB" dirty="0" smtClean="0"/>
              <a:t> Decay Ring (</a:t>
            </a:r>
            <a:r>
              <a:rPr lang="en-GB" dirty="0" err="1" smtClean="0"/>
              <a:t>MDR</a:t>
            </a:r>
            <a:r>
              <a:rPr lang="en-GB" dirty="0" smtClean="0"/>
              <a:t>) Tunnel layout</a:t>
            </a:r>
          </a:p>
        </p:txBody>
      </p:sp>
      <p:pic>
        <p:nvPicPr>
          <p:cNvPr id="5" name="Picture 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24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stCxn id="5" idx="2"/>
            <a:endCxn id="5" idx="0"/>
          </p:cNvCxnSpPr>
          <p:nvPr/>
        </p:nvCxnSpPr>
        <p:spPr>
          <a:xfrm rot="5400000" flipH="1">
            <a:off x="3354844" y="3074520"/>
            <a:ext cx="2434312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03"/>
          <p:cNvSpPr txBox="1">
            <a:spLocks noChangeArrowheads="1"/>
          </p:cNvSpPr>
          <p:nvPr/>
        </p:nvSpPr>
        <p:spPr bwMode="auto">
          <a:xfrm>
            <a:off x="3428992" y="4643446"/>
            <a:ext cx="20008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/>
              <a:t>2 Long Straight Sections</a:t>
            </a:r>
          </a:p>
        </p:txBody>
      </p:sp>
      <p:cxnSp>
        <p:nvCxnSpPr>
          <p:cNvPr id="8" name="Straight Connector 7"/>
          <p:cNvCxnSpPr>
            <a:stCxn id="5" idx="1"/>
            <a:endCxn id="5" idx="3"/>
          </p:cNvCxnSpPr>
          <p:nvPr/>
        </p:nvCxnSpPr>
        <p:spPr>
          <a:xfrm rot="10800000" flipH="1">
            <a:off x="0" y="307452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21752" y="4231287"/>
            <a:ext cx="500067" cy="3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71538" y="4500570"/>
            <a:ext cx="7000924" cy="158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03"/>
          <p:cNvSpPr txBox="1">
            <a:spLocks noChangeArrowheads="1"/>
          </p:cNvSpPr>
          <p:nvPr/>
        </p:nvSpPr>
        <p:spPr bwMode="auto">
          <a:xfrm>
            <a:off x="285720" y="4572008"/>
            <a:ext cx="16738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/>
              <a:t>4 Matching Sections</a:t>
            </a:r>
          </a:p>
        </p:txBody>
      </p:sp>
      <p:sp>
        <p:nvSpPr>
          <p:cNvPr id="16" name="TextBox 503"/>
          <p:cNvSpPr txBox="1">
            <a:spLocks noChangeArrowheads="1"/>
          </p:cNvSpPr>
          <p:nvPr/>
        </p:nvSpPr>
        <p:spPr bwMode="auto">
          <a:xfrm>
            <a:off x="914245" y="1285860"/>
            <a:ext cx="7372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/>
              <a:t>The image depicts an Anamorphic view of the </a:t>
            </a:r>
            <a:r>
              <a:rPr lang="en-GB" sz="1200" b="1" dirty="0" err="1"/>
              <a:t>Muon</a:t>
            </a:r>
            <a:r>
              <a:rPr lang="en-GB" sz="1200" b="1" dirty="0"/>
              <a:t> Decay Ring with the Y scale twice the X scale </a:t>
            </a:r>
          </a:p>
        </p:txBody>
      </p:sp>
      <p:sp>
        <p:nvSpPr>
          <p:cNvPr id="26" name="TextBox 503"/>
          <p:cNvSpPr txBox="1">
            <a:spLocks noChangeArrowheads="1"/>
          </p:cNvSpPr>
          <p:nvPr/>
        </p:nvSpPr>
        <p:spPr bwMode="auto">
          <a:xfrm>
            <a:off x="285720" y="2500306"/>
            <a:ext cx="12465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smtClean="0"/>
              <a:t>2 </a:t>
            </a:r>
            <a:r>
              <a:rPr lang="en-GB" sz="1200" b="1" dirty="0"/>
              <a:t>Arc Sections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 flipH="1" flipV="1">
            <a:off x="831128" y="4279410"/>
            <a:ext cx="500067" cy="3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7812801" y="4289036"/>
            <a:ext cx="500067" cy="3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358114" cy="777875"/>
          </a:xfrm>
        </p:spPr>
        <p:txBody>
          <a:bodyPr/>
          <a:lstStyle/>
          <a:p>
            <a:pPr eaLnBrk="1" hangingPunct="1"/>
            <a:r>
              <a:rPr lang="en-GB" dirty="0" smtClean="0"/>
              <a:t>Challenges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143536"/>
          </a:xfrm>
        </p:spPr>
        <p:txBody>
          <a:bodyPr/>
          <a:lstStyle/>
          <a:p>
            <a:pPr eaLnBrk="1" hangingPunct="1"/>
            <a:r>
              <a:rPr lang="en-GB" dirty="0" smtClean="0"/>
              <a:t>Need to transport modules from access shaft to location</a:t>
            </a:r>
          </a:p>
          <a:p>
            <a:pPr eaLnBrk="1" hangingPunct="1"/>
            <a:r>
              <a:rPr lang="en-GB" dirty="0" smtClean="0"/>
              <a:t>Installation is “simple” as it can be carried out in series</a:t>
            </a:r>
          </a:p>
          <a:p>
            <a:pPr eaLnBrk="1" hangingPunct="1"/>
            <a:r>
              <a:rPr lang="en-GB" dirty="0" smtClean="0"/>
              <a:t>Replacement modules need different transport system and tunnel layout (maybe)</a:t>
            </a:r>
          </a:p>
          <a:p>
            <a:pPr eaLnBrk="1" hangingPunct="1"/>
            <a:r>
              <a:rPr lang="en-GB" dirty="0" smtClean="0"/>
              <a:t>Size of modules drives access shaft and associated cost</a:t>
            </a:r>
          </a:p>
          <a:p>
            <a:pPr eaLnBrk="1" hangingPunct="1"/>
            <a:r>
              <a:rPr lang="en-GB" dirty="0" smtClean="0"/>
              <a:t>Legislation needs to be adhered to (Fire, He, etc)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358114" cy="777875"/>
          </a:xfrm>
        </p:spPr>
        <p:txBody>
          <a:bodyPr/>
          <a:lstStyle/>
          <a:p>
            <a:pPr eaLnBrk="1" hangingPunct="1"/>
            <a:r>
              <a:rPr lang="en-GB" dirty="0" smtClean="0"/>
              <a:t>CERN reference</a:t>
            </a:r>
          </a:p>
        </p:txBody>
      </p:sp>
      <p:pic>
        <p:nvPicPr>
          <p:cNvPr id="5" name="Picture 4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7" y="1214422"/>
            <a:ext cx="36972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14422"/>
            <a:ext cx="3714776" cy="2472918"/>
          </a:xfrm>
          <a:prstGeom prst="rect">
            <a:avLst/>
          </a:prstGeom>
          <a:noFill/>
        </p:spPr>
      </p:pic>
      <p:pic>
        <p:nvPicPr>
          <p:cNvPr id="7" name="Picture 5" descr="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3929066"/>
            <a:ext cx="3714776" cy="247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8777" y="3929066"/>
            <a:ext cx="37552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32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5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392906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8778" y="392906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1214422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1. Wheel in new or replacement module.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2442985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2. Lift new or replacement module over existing items.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3943183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3. Note Gantry cranes (9m spacing) for one module.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5229067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4. Position module using crane.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358114" cy="777875"/>
          </a:xfrm>
        </p:spPr>
        <p:txBody>
          <a:bodyPr/>
          <a:lstStyle/>
          <a:p>
            <a:pPr eaLnBrk="1" hangingPunct="1"/>
            <a:r>
              <a:rPr lang="en-GB" dirty="0" smtClean="0"/>
              <a:t>CERN reference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00108"/>
            <a:ext cx="7618647" cy="49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572396" y="1000108"/>
            <a:ext cx="15716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CERN have adopted a </a:t>
            </a:r>
            <a:r>
              <a:rPr lang="en-GB" b="1" dirty="0" err="1" smtClean="0"/>
              <a:t>TBM</a:t>
            </a:r>
            <a:r>
              <a:rPr lang="en-GB" b="1" dirty="0" smtClean="0"/>
              <a:t> with pre-cast segmental lining.</a:t>
            </a:r>
          </a:p>
          <a:p>
            <a:endParaRPr lang="en-GB" b="1" dirty="0" smtClean="0"/>
          </a:p>
          <a:p>
            <a:r>
              <a:rPr lang="en-GB" b="1" dirty="0" smtClean="0"/>
              <a:t>The He extraction system is not shown. A new system was introduced after the 19</a:t>
            </a:r>
            <a:r>
              <a:rPr lang="en-GB" b="1" baseline="30000" dirty="0" smtClean="0"/>
              <a:t>th</a:t>
            </a:r>
            <a:r>
              <a:rPr lang="en-GB" b="1" dirty="0" smtClean="0"/>
              <a:t>  September 2008 incident.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358114" cy="777875"/>
          </a:xfrm>
        </p:spPr>
        <p:txBody>
          <a:bodyPr/>
          <a:lstStyle/>
          <a:p>
            <a:pPr eaLnBrk="1" hangingPunct="1"/>
            <a:r>
              <a:rPr lang="en-GB" dirty="0" smtClean="0"/>
              <a:t>Solutions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143536"/>
          </a:xfrm>
        </p:spPr>
        <p:txBody>
          <a:bodyPr/>
          <a:lstStyle/>
          <a:p>
            <a:pPr eaLnBrk="1" hangingPunct="1"/>
            <a:r>
              <a:rPr lang="en-GB" dirty="0" smtClean="0"/>
              <a:t>Follow CERN approach (but smaller tunnel) if ring is horizontal</a:t>
            </a:r>
          </a:p>
          <a:p>
            <a:pPr eaLnBrk="1" hangingPunct="1"/>
            <a:r>
              <a:rPr lang="en-GB" dirty="0" smtClean="0"/>
              <a:t>If ring is inclined (triangle solution requires compound angles) the arrangement could be as shown in following slide (30 degree inclination)</a:t>
            </a:r>
          </a:p>
          <a:p>
            <a:pPr eaLnBrk="1" hangingPunct="1"/>
            <a:r>
              <a:rPr lang="en-GB" dirty="0" smtClean="0"/>
              <a:t>Lessons </a:t>
            </a:r>
            <a:r>
              <a:rPr lang="en-GB" dirty="0" smtClean="0"/>
              <a:t>learned from CERN with respect to Health and Safety and Legislation will help reduce cost and time</a:t>
            </a:r>
          </a:p>
          <a:p>
            <a:pPr eaLnBrk="1" hangingPunct="1"/>
            <a:r>
              <a:rPr lang="en-GB" dirty="0" smtClean="0"/>
              <a:t>Surface buildings may require localisation (Water, </a:t>
            </a:r>
            <a:r>
              <a:rPr lang="en-GB" dirty="0" err="1" smtClean="0"/>
              <a:t>Cryo</a:t>
            </a:r>
            <a:r>
              <a:rPr lang="en-GB" dirty="0" smtClean="0"/>
              <a:t>, Power, etc)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358114" cy="777875"/>
          </a:xfrm>
        </p:spPr>
        <p:txBody>
          <a:bodyPr/>
          <a:lstStyle/>
          <a:p>
            <a:pPr eaLnBrk="1" hangingPunct="1"/>
            <a:r>
              <a:rPr lang="en-GB" dirty="0" smtClean="0"/>
              <a:t>Solutions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7"/>
            <a:ext cx="4500562" cy="54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000107"/>
            <a:ext cx="3000396" cy="553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13" idx="2"/>
          </p:cNvCxnSpPr>
          <p:nvPr/>
        </p:nvCxnSpPr>
        <p:spPr>
          <a:xfrm rot="5400000">
            <a:off x="2894902" y="1680463"/>
            <a:ext cx="925305" cy="85725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1802" y="100010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HVAC, He extraction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6" idx="2"/>
          </p:cNvCxnSpPr>
          <p:nvPr/>
        </p:nvCxnSpPr>
        <p:spPr>
          <a:xfrm rot="5400000">
            <a:off x="3645003" y="3502136"/>
            <a:ext cx="1068182" cy="164306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7686" y="314324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Personnel enclosure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>
          <a:xfrm rot="10800000" flipV="1">
            <a:off x="2357430" y="2394844"/>
            <a:ext cx="1500190" cy="189141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57620" y="207167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Maintenance Access</a:t>
            </a:r>
            <a:endParaRPr lang="en-GB" dirty="0"/>
          </a:p>
        </p:txBody>
      </p:sp>
      <p:cxnSp>
        <p:nvCxnSpPr>
          <p:cNvPr id="23" name="Straight Arrow Connector 22"/>
          <p:cNvCxnSpPr>
            <a:stCxn id="24" idx="3"/>
          </p:cNvCxnSpPr>
          <p:nvPr/>
        </p:nvCxnSpPr>
        <p:spPr>
          <a:xfrm>
            <a:off x="6215074" y="5823868"/>
            <a:ext cx="1500198" cy="3402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29190" y="550070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 degree inclination</a:t>
            </a:r>
            <a:endParaRPr lang="en-GB" dirty="0"/>
          </a:p>
        </p:txBody>
      </p:sp>
      <p:cxnSp>
        <p:nvCxnSpPr>
          <p:cNvPr id="29" name="Straight Arrow Connector 28"/>
          <p:cNvCxnSpPr>
            <a:stCxn id="30" idx="2"/>
          </p:cNvCxnSpPr>
          <p:nvPr/>
        </p:nvCxnSpPr>
        <p:spPr>
          <a:xfrm rot="5400000">
            <a:off x="6462425" y="3176285"/>
            <a:ext cx="3148636" cy="64294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72396" y="100010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Steps:</a:t>
            </a:r>
          </a:p>
          <a:p>
            <a:r>
              <a:rPr lang="en-GB" dirty="0" smtClean="0"/>
              <a:t>200mm Rise,</a:t>
            </a:r>
          </a:p>
          <a:p>
            <a:r>
              <a:rPr lang="en-GB" dirty="0" smtClean="0"/>
              <a:t>345mm </a:t>
            </a:r>
            <a:r>
              <a:rPr lang="en-GB" dirty="0" smtClean="0"/>
              <a:t>Go</a:t>
            </a:r>
            <a:endParaRPr lang="en-GB" dirty="0"/>
          </a:p>
        </p:txBody>
      </p:sp>
      <p:cxnSp>
        <p:nvCxnSpPr>
          <p:cNvPr id="33" name="Straight Arrow Connector 32"/>
          <p:cNvCxnSpPr>
            <a:stCxn id="34" idx="2"/>
          </p:cNvCxnSpPr>
          <p:nvPr/>
        </p:nvCxnSpPr>
        <p:spPr>
          <a:xfrm rot="16200000" flipH="1">
            <a:off x="5609545" y="2323406"/>
            <a:ext cx="1996877" cy="15001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00628" y="142873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1.5m Quad representation</a:t>
            </a:r>
            <a:endParaRPr lang="en-GB" dirty="0"/>
          </a:p>
        </p:txBody>
      </p:sp>
      <p:cxnSp>
        <p:nvCxnSpPr>
          <p:cNvPr id="38" name="Straight Arrow Connector 37"/>
          <p:cNvCxnSpPr>
            <a:stCxn id="39" idx="2"/>
          </p:cNvCxnSpPr>
          <p:nvPr/>
        </p:nvCxnSpPr>
        <p:spPr>
          <a:xfrm rot="16200000" flipH="1">
            <a:off x="1216109" y="1430430"/>
            <a:ext cx="1211059" cy="164307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-32" y="100010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Crane, Transport on ceiling?</a:t>
            </a:r>
            <a:endParaRPr lang="en-GB" dirty="0"/>
          </a:p>
        </p:txBody>
      </p:sp>
      <p:cxnSp>
        <p:nvCxnSpPr>
          <p:cNvPr id="46" name="Straight Arrow Connector 45"/>
          <p:cNvCxnSpPr>
            <a:stCxn id="47" idx="1"/>
          </p:cNvCxnSpPr>
          <p:nvPr/>
        </p:nvCxnSpPr>
        <p:spPr>
          <a:xfrm rot="10800000" flipV="1">
            <a:off x="3929058" y="4680860"/>
            <a:ext cx="571504" cy="31977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500562" y="435769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4.5m Internal Diameter</a:t>
            </a:r>
            <a:endParaRPr lang="en-GB" dirty="0"/>
          </a:p>
        </p:txBody>
      </p:sp>
      <p:cxnSp>
        <p:nvCxnSpPr>
          <p:cNvPr id="56" name="Straight Arrow Connector 55"/>
          <p:cNvCxnSpPr>
            <a:stCxn id="57" idx="3"/>
          </p:cNvCxnSpPr>
          <p:nvPr/>
        </p:nvCxnSpPr>
        <p:spPr>
          <a:xfrm flipV="1">
            <a:off x="3714744" y="5715016"/>
            <a:ext cx="928694" cy="1802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57356" y="557214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Towards centre of racetrack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536</Words>
  <Application>Microsoft Office PowerPoint</Application>
  <PresentationFormat>On-screen Show (4:3)</PresentationFormat>
  <Paragraphs>115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Muon Decay Ring Tunnel</vt:lpstr>
      <vt:lpstr>Content</vt:lpstr>
      <vt:lpstr>Muon Decay Ring (MDR) Tunnel layout</vt:lpstr>
      <vt:lpstr>Muon Decay Ring (MDR) Tunnel layout</vt:lpstr>
      <vt:lpstr>Challenges</vt:lpstr>
      <vt:lpstr>CERN reference</vt:lpstr>
      <vt:lpstr>CERN reference</vt:lpstr>
      <vt:lpstr>Solutions</vt:lpstr>
      <vt:lpstr>Solutions</vt:lpstr>
      <vt:lpstr>Discussion</vt:lpstr>
    </vt:vector>
  </TitlesOfParts>
  <Company>STFC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Title</dc:title>
  <dc:creator>Neil Bliss</dc:creator>
  <cp:lastModifiedBy>Norbert Collomb</cp:lastModifiedBy>
  <cp:revision>12</cp:revision>
  <dcterms:created xsi:type="dcterms:W3CDTF">2011-06-09T17:24:47Z</dcterms:created>
  <dcterms:modified xsi:type="dcterms:W3CDTF">2011-08-22T09:20:49Z</dcterms:modified>
</cp:coreProperties>
</file>