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7" r:id="rId2"/>
    <p:sldId id="287" r:id="rId3"/>
    <p:sldId id="302" r:id="rId4"/>
    <p:sldId id="303" r:id="rId5"/>
    <p:sldId id="308" r:id="rId6"/>
    <p:sldId id="312" r:id="rId7"/>
    <p:sldId id="313" r:id="rId8"/>
    <p:sldId id="314" r:id="rId9"/>
    <p:sldId id="304" r:id="rId10"/>
    <p:sldId id="315" r:id="rId11"/>
    <p:sldId id="277" r:id="rId12"/>
    <p:sldId id="306" r:id="rId13"/>
    <p:sldId id="316" r:id="rId14"/>
    <p:sldId id="317" r:id="rId15"/>
    <p:sldId id="318" r:id="rId16"/>
    <p:sldId id="319" r:id="rId17"/>
    <p:sldId id="281" r:id="rId18"/>
    <p:sldId id="301" r:id="rId1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0D9414-9BD9-45EC-A2F1-8A613B2181E3}" type="datetimeFigureOut">
              <a:rPr lang="en-US" smtClean="0"/>
              <a:pPr/>
              <a:t>4/19/2012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E40699-AD97-4C2A-8362-D8D7B14E5FA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ED060-88F9-4594-9651-2D71E6AB6C5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5D6E-B0F7-4916-AA95-C0145C86ABE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C871A-9F5F-49D0-B5FD-A0B863F13CF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002C67-6365-4DDC-861A-2285048784D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1CF08-069A-4D10-AB06-CBFD631B932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0F75A-B790-445C-B0B9-43A87FA3A44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85720" y="6245225"/>
            <a:ext cx="2773393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18.10.2011, IDS-NF meeting, VT</a:t>
            </a:r>
            <a:endParaRPr lang="pl-P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5657B-035A-4321-95B5-6B55C273097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4A171-3E96-480A-8027-63793BC1D9D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A45CF-4231-4CF4-A8B0-44EAA8F6111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4EAE6-ACC5-4C26-912F-89BB6500301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6F518-A503-47D6-B38B-364B67704CA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601913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D8121B7-C6AA-407C-ABFE-A631F68A4372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6019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r>
              <a:rPr lang="en-US" smtClean="0"/>
              <a:t>04.08.2011, nufact'11, Geneva</a:t>
            </a: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40EE78-3206-4453-8983-D197D9D2B84C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  <a:p>
            <a:r>
              <a:rPr lang="pl-PL" dirty="0"/>
              <a:t>J. Pasternak</a:t>
            </a:r>
          </a:p>
        </p:txBody>
      </p:sp>
      <p:pic>
        <p:nvPicPr>
          <p:cNvPr id="13314" name="Picture 2" descr="imp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78881" y="1643050"/>
            <a:ext cx="7223259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3600" dirty="0" smtClean="0"/>
              <a:t>High Energy Acceleration</a:t>
            </a:r>
          </a:p>
          <a:p>
            <a:pPr algn="ctr"/>
            <a:r>
              <a:rPr lang="en-GB" sz="3600" dirty="0" smtClean="0"/>
              <a:t>in</a:t>
            </a:r>
            <a:r>
              <a:rPr lang="pl-PL" sz="3600" dirty="0" smtClean="0"/>
              <a:t> </a:t>
            </a:r>
            <a:r>
              <a:rPr lang="en-GB" sz="3600" dirty="0" smtClean="0"/>
              <a:t>Non-Scaling </a:t>
            </a:r>
            <a:r>
              <a:rPr lang="pl-PL" sz="3600" dirty="0" smtClean="0"/>
              <a:t>FFAG</a:t>
            </a:r>
            <a:endParaRPr lang="pl-PL" sz="3600" dirty="0"/>
          </a:p>
          <a:p>
            <a:pPr algn="ctr"/>
            <a:r>
              <a:rPr lang="en-GB" sz="2800" dirty="0" smtClean="0"/>
              <a:t>Update</a:t>
            </a:r>
            <a:endParaRPr lang="pl-PL" sz="2800" dirty="0"/>
          </a:p>
          <a:p>
            <a:pPr algn="ctr"/>
            <a:endParaRPr lang="pl-PL" sz="3600" dirty="0"/>
          </a:p>
          <a:p>
            <a:pPr algn="ctr"/>
            <a:r>
              <a:rPr lang="pl-PL" sz="2400" dirty="0"/>
              <a:t>J. Pasternak, Imperial College London / RAL STFC </a:t>
            </a:r>
          </a:p>
          <a:p>
            <a:pPr algn="ctr"/>
            <a:r>
              <a:rPr lang="pl-PL" dirty="0"/>
              <a:t>Work in collaboration and with contributions from: </a:t>
            </a:r>
          </a:p>
          <a:p>
            <a:pPr algn="ctr"/>
            <a:r>
              <a:rPr lang="pl-PL" dirty="0"/>
              <a:t>M. Aslaninejad (IC), J. Scott Berg (BNL</a:t>
            </a:r>
            <a:r>
              <a:rPr lang="pl-PL" dirty="0" smtClean="0"/>
              <a:t>),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N. Bliss (</a:t>
            </a:r>
            <a:r>
              <a:rPr lang="pl-PL" dirty="0" smtClean="0"/>
              <a:t>STFC/</a:t>
            </a:r>
            <a:r>
              <a:rPr lang="en-GB" dirty="0" smtClean="0"/>
              <a:t>Technology/DL)</a:t>
            </a:r>
            <a:r>
              <a:rPr lang="pl-PL" dirty="0" smtClean="0"/>
              <a:t> </a:t>
            </a:r>
            <a:r>
              <a:rPr lang="pl-PL" dirty="0"/>
              <a:t>C. Bontoiu (IC), </a:t>
            </a:r>
          </a:p>
          <a:p>
            <a:pPr algn="ctr"/>
            <a:r>
              <a:rPr lang="en-GB" dirty="0" smtClean="0"/>
              <a:t>M. </a:t>
            </a:r>
            <a:r>
              <a:rPr lang="en-GB" dirty="0" err="1" smtClean="0"/>
              <a:t>Cordwell</a:t>
            </a:r>
            <a:r>
              <a:rPr lang="en-GB" dirty="0" smtClean="0"/>
              <a:t> (</a:t>
            </a:r>
            <a:r>
              <a:rPr lang="pl-PL" dirty="0" smtClean="0"/>
              <a:t>STFC/</a:t>
            </a:r>
            <a:r>
              <a:rPr lang="en-GB" dirty="0" smtClean="0"/>
              <a:t>Technology/DL),</a:t>
            </a:r>
            <a:r>
              <a:rPr lang="pl-PL" dirty="0" smtClean="0"/>
              <a:t> </a:t>
            </a:r>
            <a:r>
              <a:rPr lang="pl-PL" dirty="0"/>
              <a:t>D. Kelliher (ASTeC/STFC/RAL),</a:t>
            </a:r>
          </a:p>
          <a:p>
            <a:pPr algn="ctr"/>
            <a:r>
              <a:rPr lang="pl-PL" dirty="0"/>
              <a:t>S. Machida (ASTeC/STFC/RAL</a:t>
            </a:r>
            <a:r>
              <a:rPr lang="pl-PL" dirty="0" smtClean="0"/>
              <a:t>), </a:t>
            </a:r>
            <a:r>
              <a:rPr lang="pl-PL" dirty="0"/>
              <a:t>H. Witte (JAI-Oxford)</a:t>
            </a:r>
          </a:p>
        </p:txBody>
      </p:sp>
      <p:pic>
        <p:nvPicPr>
          <p:cNvPr id="13316" name="Picture 13" descr="isisstfclogo_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0"/>
            <a:ext cx="21240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euro-nu_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0"/>
            <a:ext cx="2189163" cy="1489075"/>
          </a:xfrm>
          <a:prstGeom prst="rect">
            <a:avLst/>
          </a:prstGeom>
          <a:noFill/>
        </p:spPr>
      </p:pic>
      <p:sp>
        <p:nvSpPr>
          <p:cNvPr id="10" name="Date Placeholder 1"/>
          <p:cNvSpPr txBox="1">
            <a:spLocks/>
          </p:cNvSpPr>
          <p:nvPr/>
        </p:nvSpPr>
        <p:spPr bwMode="auto">
          <a:xfrm>
            <a:off x="438120" y="6397625"/>
            <a:ext cx="277339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19.04.2012, IDS-NF meeting, </a:t>
            </a:r>
            <a:r>
              <a:rPr lang="en-US" sz="1400" dirty="0" smtClean="0"/>
              <a:t>Glasgow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Outline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Introduction.</a:t>
            </a:r>
          </a:p>
          <a:p>
            <a:r>
              <a:rPr lang="pl-PL" dirty="0"/>
              <a:t>Layout and optics.</a:t>
            </a:r>
          </a:p>
          <a:p>
            <a:r>
              <a:rPr lang="en-GB" dirty="0" smtClean="0"/>
              <a:t>Acceleration simulation</a:t>
            </a:r>
            <a:r>
              <a:rPr lang="pl-PL" dirty="0" smtClean="0"/>
              <a:t>.</a:t>
            </a:r>
            <a:endParaRPr lang="pl-PL" dirty="0"/>
          </a:p>
          <a:p>
            <a:r>
              <a:rPr lang="en-GB" dirty="0" smtClean="0"/>
              <a:t>Injection/extraction</a:t>
            </a:r>
            <a:r>
              <a:rPr lang="pl-PL" dirty="0" smtClean="0"/>
              <a:t>.</a:t>
            </a:r>
            <a:endParaRPr lang="pl-PL" dirty="0"/>
          </a:p>
          <a:p>
            <a:r>
              <a:rPr lang="en-GB" dirty="0" smtClean="0"/>
              <a:t>Effect of s</a:t>
            </a:r>
            <a:r>
              <a:rPr lang="pl-PL" dirty="0" smtClean="0"/>
              <a:t>eptum</a:t>
            </a:r>
            <a:r>
              <a:rPr lang="en-GB" dirty="0" smtClean="0"/>
              <a:t> fields.</a:t>
            </a:r>
            <a:endParaRPr lang="pl-PL" dirty="0"/>
          </a:p>
          <a:p>
            <a:r>
              <a:rPr lang="pl-PL" dirty="0"/>
              <a:t>Conclusions and future plans.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059113" y="0"/>
            <a:ext cx="2046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/>
              <a:t>Introduction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0" y="4572008"/>
            <a:ext cx="442753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l-PL" dirty="0"/>
              <a:t>Recent progress: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FF"/>
                </a:solidFill>
              </a:rPr>
              <a:t>Acceleration studies</a:t>
            </a:r>
            <a:endParaRPr lang="pl-PL" dirty="0"/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FF"/>
                </a:solidFill>
              </a:rPr>
              <a:t>Effect of septum stray fields on the  </a:t>
            </a:r>
          </a:p>
          <a:p>
            <a:r>
              <a:rPr lang="en-GB" dirty="0" smtClean="0">
                <a:solidFill>
                  <a:srgbClr val="0000FF"/>
                </a:solidFill>
              </a:rPr>
              <a:t> accelerated orbit</a:t>
            </a:r>
            <a:endParaRPr lang="pl-PL" dirty="0"/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FF"/>
                </a:solidFill>
              </a:rPr>
              <a:t>Costing model (discussed by N. Bliss</a:t>
            </a:r>
            <a:r>
              <a:rPr lang="en-GB" dirty="0" smtClean="0"/>
              <a:t>)</a:t>
            </a:r>
            <a:endParaRPr lang="pl-PL" dirty="0"/>
          </a:p>
        </p:txBody>
      </p:sp>
      <p:graphicFrame>
        <p:nvGraphicFramePr>
          <p:cNvPr id="57398" name="Group 54"/>
          <p:cNvGraphicFramePr>
            <a:graphicFrameLocks noGrp="1"/>
          </p:cNvGraphicFramePr>
          <p:nvPr/>
        </p:nvGraphicFramePr>
        <p:xfrm>
          <a:off x="285720" y="642918"/>
          <a:ext cx="2879725" cy="3798570"/>
        </p:xfrm>
        <a:graphic>
          <a:graphicData uri="http://schemas.openxmlformats.org/drawingml/2006/table">
            <a:tbl>
              <a:tblPr/>
              <a:tblGrid>
                <a:gridCol w="1574800"/>
                <a:gridCol w="1304925"/>
              </a:tblGrid>
              <a:tr h="3238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New IDS-NF baseline.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Number of cells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 m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Circumference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69 m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RF voltage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1.1956 GV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Max field in F magnet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.4 T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Max field in D magnet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6.2 T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F magnet radius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.1 cm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D magnet radius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.1 cm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Muon decay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7.1 %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Injection energy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12.6 GeV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Extraction energy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25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GeV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83" name="Text Box 39"/>
          <p:cNvSpPr txBox="1">
            <a:spLocks noChangeArrowheads="1"/>
          </p:cNvSpPr>
          <p:nvPr/>
        </p:nvSpPr>
        <p:spPr bwMode="auto">
          <a:xfrm>
            <a:off x="611188" y="404813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 </a:t>
            </a:r>
          </a:p>
        </p:txBody>
      </p:sp>
      <p:sp>
        <p:nvSpPr>
          <p:cNvPr id="57384" name="Text Box 1060"/>
          <p:cNvSpPr txBox="1">
            <a:spLocks noChangeArrowheads="1"/>
          </p:cNvSpPr>
          <p:nvPr/>
        </p:nvSpPr>
        <p:spPr bwMode="auto">
          <a:xfrm>
            <a:off x="4211638" y="620713"/>
            <a:ext cx="4932362" cy="5761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80892" tIns="80892" rIns="80892" bIns="80892"/>
          <a:lstStyle/>
          <a:p>
            <a:pPr defTabSz="204788" eaLnBrk="0" hangingPunct="0">
              <a:spcBef>
                <a:spcPct val="20000"/>
              </a:spcBef>
            </a:pPr>
            <a:r>
              <a:rPr lang="en-GB"/>
              <a:t>N</a:t>
            </a:r>
            <a:r>
              <a:rPr lang="pl-PL"/>
              <a:t>on-scaling</a:t>
            </a:r>
            <a:r>
              <a:rPr lang="en-GB"/>
              <a:t> FFAG is</a:t>
            </a:r>
            <a:r>
              <a:rPr lang="pl-PL"/>
              <a:t> selected for</a:t>
            </a:r>
            <a:r>
              <a:rPr lang="en-GB"/>
              <a:t> </a:t>
            </a:r>
            <a:r>
              <a:rPr lang="pl-PL"/>
              <a:t>the </a:t>
            </a:r>
            <a:r>
              <a:rPr lang="pl-PL">
                <a:solidFill>
                  <a:srgbClr val="0000FF"/>
                </a:solidFill>
              </a:rPr>
              <a:t>final </a:t>
            </a:r>
            <a:r>
              <a:rPr lang="en-GB">
                <a:solidFill>
                  <a:srgbClr val="0000FF"/>
                </a:solidFill>
              </a:rPr>
              <a:t>muon acceleration</a:t>
            </a:r>
            <a:r>
              <a:rPr lang="en-GB"/>
              <a:t> </a:t>
            </a:r>
            <a:r>
              <a:rPr lang="pl-PL"/>
              <a:t>at</a:t>
            </a:r>
            <a:r>
              <a:rPr lang="en-GB"/>
              <a:t> </a:t>
            </a:r>
            <a:r>
              <a:rPr lang="pl-PL"/>
              <a:t>the</a:t>
            </a:r>
            <a:r>
              <a:rPr lang="en-GB"/>
              <a:t> </a:t>
            </a:r>
            <a:r>
              <a:rPr lang="pl-PL"/>
              <a:t>N</a:t>
            </a:r>
            <a:r>
              <a:rPr lang="en-GB"/>
              <a:t>eutrino </a:t>
            </a:r>
            <a:r>
              <a:rPr lang="pl-PL"/>
              <a:t>F</a:t>
            </a:r>
            <a:r>
              <a:rPr lang="en-GB"/>
              <a:t>actory</a:t>
            </a:r>
            <a:r>
              <a:rPr lang="pl-PL"/>
              <a:t>. </a:t>
            </a:r>
          </a:p>
          <a:p>
            <a:pPr defTabSz="204788" eaLnBrk="0" hangingPunct="0">
              <a:spcBef>
                <a:spcPct val="20000"/>
              </a:spcBef>
            </a:pPr>
            <a:r>
              <a:rPr lang="pl-PL"/>
              <a:t>Advantages include:</a:t>
            </a:r>
            <a:endParaRPr lang="en-GB"/>
          </a:p>
          <a:p>
            <a:pPr defTabSz="204788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GB"/>
              <a:t> Allows very </a:t>
            </a:r>
            <a:r>
              <a:rPr lang="en-GB">
                <a:solidFill>
                  <a:srgbClr val="0000FF"/>
                </a:solidFill>
              </a:rPr>
              <a:t>fast acceleration</a:t>
            </a:r>
            <a:r>
              <a:rPr lang="en-GB"/>
              <a:t> (~</a:t>
            </a:r>
            <a:r>
              <a:rPr lang="pl-PL"/>
              <a:t>12</a:t>
            </a:r>
            <a:r>
              <a:rPr lang="en-GB"/>
              <a:t> turns). </a:t>
            </a:r>
          </a:p>
          <a:p>
            <a:pPr defTabSz="204788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GB"/>
              <a:t> </a:t>
            </a:r>
            <a:r>
              <a:rPr lang="en-GB">
                <a:solidFill>
                  <a:srgbClr val="0000FF"/>
                </a:solidFill>
                <a:cs typeface="Arial" charset="0"/>
              </a:rPr>
              <a:t>Large dynamic aperture</a:t>
            </a:r>
            <a:r>
              <a:rPr lang="en-GB">
                <a:cs typeface="Arial" charset="0"/>
              </a:rPr>
              <a:t> due to linear </a:t>
            </a:r>
            <a:endParaRPr lang="pl-PL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None/>
            </a:pPr>
            <a:r>
              <a:rPr lang="pl-PL">
                <a:cs typeface="Arial" charset="0"/>
              </a:rPr>
              <a:t>  </a:t>
            </a:r>
            <a:r>
              <a:rPr lang="en-GB">
                <a:cs typeface="Arial" charset="0"/>
              </a:rPr>
              <a:t>magnets + high degree of symmetry</a:t>
            </a:r>
            <a:r>
              <a:rPr lang="pl-PL">
                <a:cs typeface="Arial" charset="0"/>
              </a:rPr>
              <a:t>.</a:t>
            </a:r>
            <a:endParaRPr lang="en-GB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GB">
                <a:cs typeface="Arial" charset="0"/>
              </a:rPr>
              <a:t> More turns than in RLA – more efficient </a:t>
            </a:r>
            <a:endParaRPr lang="pl-PL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None/>
            </a:pPr>
            <a:r>
              <a:rPr lang="pl-PL">
                <a:cs typeface="Arial" charset="0"/>
              </a:rPr>
              <a:t>  </a:t>
            </a:r>
            <a:r>
              <a:rPr lang="en-GB">
                <a:cs typeface="Arial" charset="0"/>
              </a:rPr>
              <a:t>use of </a:t>
            </a:r>
            <a:r>
              <a:rPr lang="pl-PL">
                <a:cs typeface="Arial" charset="0"/>
              </a:rPr>
              <a:t>RF – </a:t>
            </a:r>
            <a:r>
              <a:rPr lang="pl-PL">
                <a:solidFill>
                  <a:srgbClr val="0000FF"/>
                </a:solidFill>
                <a:cs typeface="Arial" charset="0"/>
              </a:rPr>
              <a:t>cost effective</a:t>
            </a:r>
            <a:r>
              <a:rPr lang="pl-PL">
                <a:cs typeface="Arial" charset="0"/>
              </a:rPr>
              <a:t>.</a:t>
            </a:r>
            <a:endParaRPr lang="en-GB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GB">
                <a:cs typeface="Arial" charset="0"/>
              </a:rPr>
              <a:t> Quasi-isochronous – allows </a:t>
            </a:r>
            <a:r>
              <a:rPr lang="en-GB">
                <a:solidFill>
                  <a:srgbClr val="0000FF"/>
                </a:solidFill>
                <a:cs typeface="Arial" charset="0"/>
              </a:rPr>
              <a:t>fixed </a:t>
            </a:r>
            <a:endParaRPr lang="pl-PL">
              <a:solidFill>
                <a:srgbClr val="0000FF"/>
              </a:solidFill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None/>
            </a:pPr>
            <a:r>
              <a:rPr lang="pl-PL">
                <a:solidFill>
                  <a:srgbClr val="0000FF"/>
                </a:solidFill>
                <a:cs typeface="Arial" charset="0"/>
              </a:rPr>
              <a:t>  </a:t>
            </a:r>
            <a:r>
              <a:rPr lang="en-GB">
                <a:solidFill>
                  <a:srgbClr val="0000FF"/>
                </a:solidFill>
                <a:cs typeface="Arial" charset="0"/>
              </a:rPr>
              <a:t>frequency </a:t>
            </a:r>
            <a:r>
              <a:rPr lang="pl-PL">
                <a:solidFill>
                  <a:srgbClr val="0000FF"/>
                </a:solidFill>
                <a:cs typeface="Arial" charset="0"/>
              </a:rPr>
              <a:t>RF</a:t>
            </a:r>
            <a:r>
              <a:rPr lang="pl-PL">
                <a:cs typeface="Arial" charset="0"/>
              </a:rPr>
              <a:t> system.</a:t>
            </a:r>
            <a:endParaRPr lang="en-GB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GB">
                <a:cs typeface="Arial" charset="0"/>
              </a:rPr>
              <a:t> Orbit excursion and hence magnet </a:t>
            </a:r>
            <a:endParaRPr lang="pl-PL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  <a:buFont typeface="Arial" charset="0"/>
              <a:buNone/>
            </a:pPr>
            <a:r>
              <a:rPr lang="pl-PL">
                <a:cs typeface="Arial" charset="0"/>
              </a:rPr>
              <a:t>  </a:t>
            </a:r>
            <a:r>
              <a:rPr lang="en-GB">
                <a:cs typeface="Arial" charset="0"/>
              </a:rPr>
              <a:t>aperture smaller than in the case of a </a:t>
            </a:r>
            <a:r>
              <a:rPr lang="pl-PL">
                <a:cs typeface="Arial" charset="0"/>
              </a:rPr>
              <a:t>   </a:t>
            </a:r>
          </a:p>
          <a:p>
            <a:pPr defTabSz="204788" eaLnBrk="0" hangingPunct="0">
              <a:spcBef>
                <a:spcPct val="20000"/>
              </a:spcBef>
              <a:buFont typeface="Arial" charset="0"/>
              <a:buNone/>
            </a:pPr>
            <a:r>
              <a:rPr lang="pl-PL">
                <a:cs typeface="Arial" charset="0"/>
              </a:rPr>
              <a:t>  </a:t>
            </a:r>
            <a:r>
              <a:rPr lang="en-GB">
                <a:cs typeface="Arial" charset="0"/>
              </a:rPr>
              <a:t>scaling FFAG</a:t>
            </a:r>
            <a:r>
              <a:rPr lang="pl-PL">
                <a:cs typeface="Arial" charset="0"/>
              </a:rPr>
              <a:t> – </a:t>
            </a:r>
            <a:r>
              <a:rPr lang="pl-PL">
                <a:solidFill>
                  <a:srgbClr val="0000FF"/>
                </a:solidFill>
                <a:cs typeface="Arial" charset="0"/>
              </a:rPr>
              <a:t>cost effective</a:t>
            </a:r>
            <a:r>
              <a:rPr lang="pl-PL">
                <a:cs typeface="Arial" charset="0"/>
              </a:rPr>
              <a:t>.</a:t>
            </a:r>
          </a:p>
          <a:p>
            <a:pPr defTabSz="204788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pl-PL">
                <a:cs typeface="Arial" charset="0"/>
              </a:rPr>
              <a:t> Principles of NS-FFAG are now being </a:t>
            </a:r>
          </a:p>
          <a:p>
            <a:pPr defTabSz="204788" eaLnBrk="0" hangingPunct="0">
              <a:spcBef>
                <a:spcPct val="20000"/>
              </a:spcBef>
              <a:buFont typeface="Arial" charset="0"/>
              <a:buNone/>
            </a:pPr>
            <a:r>
              <a:rPr lang="pl-PL">
                <a:cs typeface="Arial" charset="0"/>
              </a:rPr>
              <a:t>  tested during ongoing </a:t>
            </a:r>
            <a:r>
              <a:rPr lang="pl-PL">
                <a:solidFill>
                  <a:srgbClr val="FF0000"/>
                </a:solidFill>
                <a:cs typeface="Arial" charset="0"/>
              </a:rPr>
              <a:t>EMMA commissioning</a:t>
            </a:r>
            <a:r>
              <a:rPr lang="pl-PL">
                <a:cs typeface="Arial" charset="0"/>
              </a:rPr>
              <a:t>.</a:t>
            </a:r>
            <a:endParaRPr lang="en-GB">
              <a:cs typeface="Arial" charset="0"/>
            </a:endParaRPr>
          </a:p>
          <a:p>
            <a:pPr defTabSz="204788" eaLnBrk="0" hangingPunct="0">
              <a:spcBef>
                <a:spcPct val="20000"/>
              </a:spcBef>
            </a:pPr>
            <a:endParaRPr lang="en-GB" b="1">
              <a:cs typeface="Arial" charset="0"/>
            </a:endParaRPr>
          </a:p>
        </p:txBody>
      </p:sp>
      <p:sp>
        <p:nvSpPr>
          <p:cNvPr id="10" name="Date Placeholder 1"/>
          <p:cNvSpPr txBox="1">
            <a:spLocks/>
          </p:cNvSpPr>
          <p:nvPr/>
        </p:nvSpPr>
        <p:spPr bwMode="auto">
          <a:xfrm>
            <a:off x="5004048" y="5733256"/>
            <a:ext cx="277339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19.04.2012, IDS-NF meeting, </a:t>
            </a:r>
            <a:r>
              <a:rPr lang="en-US" sz="1400" dirty="0" smtClean="0"/>
              <a:t>Glasgow</a:t>
            </a:r>
            <a:endParaRPr kumimoji="0" lang="pl-PL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pic>
        <p:nvPicPr>
          <p:cNvPr id="58370" name="Picture 2" descr="IDS_FFAG_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6083300" cy="2025650"/>
          </a:xfrm>
          <a:prstGeom prst="rect">
            <a:avLst/>
          </a:prstGeom>
          <a:noFill/>
        </p:spPr>
      </p:pic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2987675" y="0"/>
            <a:ext cx="336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/>
              <a:t>Layout and optics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339975" y="14843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F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3276600" y="1484313"/>
            <a:ext cx="34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D</a:t>
            </a: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1187450" y="549275"/>
            <a:ext cx="1441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Center of </a:t>
            </a:r>
          </a:p>
          <a:p>
            <a:r>
              <a:rPr lang="pl-PL"/>
              <a:t>the long drift</a:t>
            </a:r>
          </a:p>
        </p:txBody>
      </p:sp>
      <p:sp>
        <p:nvSpPr>
          <p:cNvPr id="58375" name="Line 7"/>
          <p:cNvSpPr>
            <a:spLocks noChangeShapeType="1"/>
          </p:cNvSpPr>
          <p:nvPr/>
        </p:nvSpPr>
        <p:spPr bwMode="auto">
          <a:xfrm flipH="1">
            <a:off x="1187450" y="1268413"/>
            <a:ext cx="43180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4284663" y="1557338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F</a:t>
            </a: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6011863" y="1484313"/>
            <a:ext cx="1162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Orbit</a:t>
            </a:r>
          </a:p>
          <a:p>
            <a:r>
              <a:rPr lang="pl-PL"/>
              <a:t>excursion</a:t>
            </a:r>
          </a:p>
        </p:txBody>
      </p:sp>
      <p:sp>
        <p:nvSpPr>
          <p:cNvPr id="58378" name="Line 10"/>
          <p:cNvSpPr>
            <a:spLocks noChangeShapeType="1"/>
          </p:cNvSpPr>
          <p:nvPr/>
        </p:nvSpPr>
        <p:spPr bwMode="auto">
          <a:xfrm flipH="1">
            <a:off x="5724525" y="1916113"/>
            <a:ext cx="21590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58379" name="Picture 5" descr="beta_inj_lat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1300"/>
            <a:ext cx="4149725" cy="320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0" name="Picture 6" descr="beta_ext_lata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2781300"/>
            <a:ext cx="4151313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684213" y="5734050"/>
            <a:ext cx="278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Beta functions at injection</a:t>
            </a:r>
          </a:p>
        </p:txBody>
      </p:sp>
      <p:sp>
        <p:nvSpPr>
          <p:cNvPr id="58382" name="Text Box 14"/>
          <p:cNvSpPr txBox="1">
            <a:spLocks noChangeArrowheads="1"/>
          </p:cNvSpPr>
          <p:nvPr/>
        </p:nvSpPr>
        <p:spPr bwMode="auto">
          <a:xfrm>
            <a:off x="5076825" y="5805488"/>
            <a:ext cx="294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Beta functions at extraction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58" y="785794"/>
            <a:ext cx="4214842" cy="259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56"/>
            <a:ext cx="441704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643174" y="0"/>
            <a:ext cx="43098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Beam Optics and Acceleration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6804898" y="3301290"/>
            <a:ext cx="2339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Kinetic Energy [</a:t>
            </a:r>
            <a:r>
              <a:rPr lang="en-GB" dirty="0" err="1" smtClean="0"/>
              <a:t>GeV</a:t>
            </a:r>
            <a:r>
              <a:rPr lang="en-GB" dirty="0" smtClean="0"/>
              <a:t>]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071670" y="3357562"/>
            <a:ext cx="2339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Kinetic Energy [</a:t>
            </a:r>
            <a:r>
              <a:rPr lang="en-GB" dirty="0" err="1" smtClean="0"/>
              <a:t>GeV</a:t>
            </a:r>
            <a:r>
              <a:rPr lang="en-GB" dirty="0" smtClean="0"/>
              <a:t>]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357166"/>
            <a:ext cx="1005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ToF</a:t>
            </a:r>
            <a:r>
              <a:rPr lang="en-GB" dirty="0" smtClean="0"/>
              <a:t> [ns]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4041158" y="1784642"/>
            <a:ext cx="1573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Tune  per cell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8143900" y="1285860"/>
            <a:ext cx="13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 flipH="1">
            <a:off x="7000892" y="228599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V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43042" y="3857628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                                 </a:t>
            </a:r>
            <a:endParaRPr lang="en-GB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861048"/>
            <a:ext cx="4138057" cy="2543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1331640" y="3861048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 [</a:t>
            </a:r>
            <a:r>
              <a:rPr lang="en-GB" dirty="0" err="1" smtClean="0"/>
              <a:t>MeV</a:t>
            </a:r>
            <a:r>
              <a:rPr lang="en-GB" dirty="0" smtClean="0"/>
              <a:t>]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364088" y="6309320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time [ns]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pic>
        <p:nvPicPr>
          <p:cNvPr id="3" name="Picture 2" descr="Acceleration25GeV_new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628800"/>
            <a:ext cx="7884368" cy="48718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214290"/>
            <a:ext cx="84673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Acceleration studies:</a:t>
            </a:r>
          </a:p>
          <a:p>
            <a:r>
              <a:rPr lang="en-GB" sz="2400" dirty="0" smtClean="0"/>
              <a:t>6D tracking, full transverse </a:t>
            </a:r>
            <a:r>
              <a:rPr lang="en-GB" sz="2400" dirty="0" err="1" smtClean="0"/>
              <a:t>emittance</a:t>
            </a:r>
            <a:r>
              <a:rPr lang="en-GB" sz="2400" dirty="0" smtClean="0"/>
              <a:t>, Gaussian distribution, </a:t>
            </a:r>
          </a:p>
          <a:p>
            <a:r>
              <a:rPr lang="en-GB" sz="2400" dirty="0" smtClean="0"/>
              <a:t>RF synchronization at 21 </a:t>
            </a:r>
            <a:r>
              <a:rPr lang="en-GB" sz="2400" dirty="0" err="1" smtClean="0"/>
              <a:t>GeV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32856"/>
            <a:ext cx="210826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solidFill>
                  <a:srgbClr val="FF0000"/>
                </a:solidFill>
              </a:rPr>
              <a:t>Muons</a:t>
            </a:r>
            <a:r>
              <a:rPr lang="en-GB" dirty="0" smtClean="0">
                <a:solidFill>
                  <a:srgbClr val="FF0000"/>
                </a:solidFill>
              </a:rPr>
              <a:t> with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 large momentum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spread!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Potential problem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for  the septum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operation!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pic>
        <p:nvPicPr>
          <p:cNvPr id="3" name="Picture 2" descr="Acceleration25GeV_new_s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340768"/>
            <a:ext cx="7308304" cy="45159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214290"/>
            <a:ext cx="87927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Acceleration studies (2):</a:t>
            </a:r>
          </a:p>
          <a:p>
            <a:r>
              <a:rPr lang="en-GB" sz="2400" dirty="0" smtClean="0"/>
              <a:t>6D tracking, small transverse </a:t>
            </a:r>
            <a:r>
              <a:rPr lang="en-GB" sz="2400" dirty="0" err="1" smtClean="0"/>
              <a:t>emittance</a:t>
            </a:r>
            <a:r>
              <a:rPr lang="en-GB" sz="2400" dirty="0" smtClean="0"/>
              <a:t>, Gaussian distribution, </a:t>
            </a:r>
          </a:p>
          <a:p>
            <a:r>
              <a:rPr lang="en-GB" sz="2400" dirty="0" smtClean="0"/>
              <a:t>RF synchronisation at 21 </a:t>
            </a:r>
            <a:r>
              <a:rPr lang="en-GB" sz="2400" dirty="0" err="1" smtClean="0"/>
              <a:t>GeV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589240"/>
            <a:ext cx="72956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effect seems to be coming from </a:t>
            </a:r>
          </a:p>
          <a:p>
            <a:r>
              <a:rPr lang="en-GB" dirty="0" smtClean="0"/>
              <a:t>Non-zero chromaticity (</a:t>
            </a:r>
            <a:r>
              <a:rPr lang="en-GB" dirty="0" err="1" smtClean="0"/>
              <a:t>ToF</a:t>
            </a:r>
            <a:r>
              <a:rPr lang="en-GB" dirty="0" smtClean="0"/>
              <a:t> </a:t>
            </a:r>
            <a:r>
              <a:rPr lang="en-GB" dirty="0" err="1" smtClean="0"/>
              <a:t>varation</a:t>
            </a:r>
            <a:r>
              <a:rPr lang="en-GB" dirty="0" smtClean="0"/>
              <a:t> with the transverse amplitude) + </a:t>
            </a:r>
          </a:p>
          <a:p>
            <a:r>
              <a:rPr lang="en-GB" dirty="0" smtClean="0"/>
              <a:t>distortion of the serpentine channel (to be further investigated).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pic>
        <p:nvPicPr>
          <p:cNvPr id="3" name="Picture 2" descr="Acceleration25GeV_newt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32855"/>
            <a:ext cx="4572000" cy="2825115"/>
          </a:xfrm>
          <a:prstGeom prst="rect">
            <a:avLst/>
          </a:prstGeom>
        </p:spPr>
      </p:pic>
      <p:pic>
        <p:nvPicPr>
          <p:cNvPr id="4" name="Picture 3" descr="Acceleration25GeV_newt_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132856"/>
            <a:ext cx="4499992" cy="27806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5097" y="0"/>
            <a:ext cx="72170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Acceleration studies (3):</a:t>
            </a:r>
          </a:p>
          <a:p>
            <a:pPr algn="ctr"/>
            <a:endParaRPr lang="en-GB" sz="2400" dirty="0" smtClean="0"/>
          </a:p>
          <a:p>
            <a:r>
              <a:rPr lang="en-GB" sz="2400" dirty="0" smtClean="0"/>
              <a:t>6D tracking, full versus small transverse </a:t>
            </a:r>
            <a:r>
              <a:rPr lang="en-GB" sz="2400" dirty="0" err="1" smtClean="0"/>
              <a:t>emittance</a:t>
            </a:r>
            <a:r>
              <a:rPr lang="en-GB" sz="2400" dirty="0" smtClean="0"/>
              <a:t>, </a:t>
            </a:r>
          </a:p>
          <a:p>
            <a:r>
              <a:rPr lang="en-GB" sz="2400" dirty="0" smtClean="0"/>
              <a:t>Gaussian distribution, horizontal plane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691680" y="5013176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Large </a:t>
            </a:r>
            <a:r>
              <a:rPr lang="en-GB" dirty="0" err="1" smtClean="0"/>
              <a:t>emittance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444208" y="5013176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Small </a:t>
            </a:r>
            <a:r>
              <a:rPr lang="en-GB" dirty="0" err="1" smtClean="0"/>
              <a:t>emittance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pic>
        <p:nvPicPr>
          <p:cNvPr id="59394" name="Picture 7" descr="vertext_lat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620713"/>
            <a:ext cx="41402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8" descr="horzinj_late_sym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713"/>
            <a:ext cx="4067175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4213225" y="3643313"/>
            <a:ext cx="93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Kickers</a:t>
            </a:r>
          </a:p>
        </p:txBody>
      </p:sp>
      <p:sp>
        <p:nvSpPr>
          <p:cNvPr id="59397" name="Line 5"/>
          <p:cNvSpPr>
            <a:spLocks noChangeShapeType="1"/>
          </p:cNvSpPr>
          <p:nvPr/>
        </p:nvSpPr>
        <p:spPr bwMode="auto">
          <a:xfrm flipH="1" flipV="1">
            <a:off x="2555875" y="3068638"/>
            <a:ext cx="1728788" cy="574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 flipH="1" flipV="1">
            <a:off x="1258888" y="2997200"/>
            <a:ext cx="3024187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399" name="Line 7"/>
          <p:cNvSpPr>
            <a:spLocks noChangeShapeType="1"/>
          </p:cNvSpPr>
          <p:nvPr/>
        </p:nvSpPr>
        <p:spPr bwMode="auto">
          <a:xfrm flipV="1">
            <a:off x="4500563" y="3284538"/>
            <a:ext cx="13668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V="1">
            <a:off x="4716463" y="3357563"/>
            <a:ext cx="1584325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 flipV="1">
            <a:off x="4932363" y="3357563"/>
            <a:ext cx="2447925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402" name="Line 10"/>
          <p:cNvSpPr>
            <a:spLocks noChangeShapeType="1"/>
          </p:cNvSpPr>
          <p:nvPr/>
        </p:nvSpPr>
        <p:spPr bwMode="auto">
          <a:xfrm flipV="1">
            <a:off x="5003800" y="3357563"/>
            <a:ext cx="273685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auto">
          <a:xfrm>
            <a:off x="3708400" y="620713"/>
            <a:ext cx="971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Septum</a:t>
            </a:r>
          </a:p>
        </p:txBody>
      </p:sp>
      <p:sp>
        <p:nvSpPr>
          <p:cNvPr id="59404" name="Line 12"/>
          <p:cNvSpPr>
            <a:spLocks noChangeShapeType="1"/>
          </p:cNvSpPr>
          <p:nvPr/>
        </p:nvSpPr>
        <p:spPr bwMode="auto">
          <a:xfrm flipH="1">
            <a:off x="3203575" y="836613"/>
            <a:ext cx="5048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405" name="Line 13"/>
          <p:cNvSpPr>
            <a:spLocks noChangeShapeType="1"/>
          </p:cNvSpPr>
          <p:nvPr/>
        </p:nvSpPr>
        <p:spPr bwMode="auto">
          <a:xfrm flipH="1">
            <a:off x="8172450" y="908050"/>
            <a:ext cx="360363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9406" name="Text Box 14"/>
          <p:cNvSpPr txBox="1">
            <a:spLocks noChangeArrowheads="1"/>
          </p:cNvSpPr>
          <p:nvPr/>
        </p:nvSpPr>
        <p:spPr bwMode="auto">
          <a:xfrm>
            <a:off x="1476375" y="549275"/>
            <a:ext cx="1035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Injection</a:t>
            </a:r>
          </a:p>
        </p:txBody>
      </p:sp>
      <p:sp>
        <p:nvSpPr>
          <p:cNvPr id="59407" name="Text Box 15"/>
          <p:cNvSpPr txBox="1">
            <a:spLocks noChangeArrowheads="1"/>
          </p:cNvSpPr>
          <p:nvPr/>
        </p:nvSpPr>
        <p:spPr bwMode="auto">
          <a:xfrm>
            <a:off x="6443663" y="549275"/>
            <a:ext cx="120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Extraction</a:t>
            </a:r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auto">
          <a:xfrm>
            <a:off x="8172450" y="549275"/>
            <a:ext cx="971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Septum</a:t>
            </a:r>
          </a:p>
        </p:txBody>
      </p:sp>
      <p:sp>
        <p:nvSpPr>
          <p:cNvPr id="59409" name="Text Box 17"/>
          <p:cNvSpPr txBox="1">
            <a:spLocks noChangeArrowheads="1"/>
          </p:cNvSpPr>
          <p:nvPr/>
        </p:nvSpPr>
        <p:spPr bwMode="auto">
          <a:xfrm>
            <a:off x="1763713" y="0"/>
            <a:ext cx="5054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2800"/>
              <a:t>Injection/Extraction geometries</a:t>
            </a:r>
          </a:p>
        </p:txBody>
      </p:sp>
      <p:sp>
        <p:nvSpPr>
          <p:cNvPr id="59410" name="Text Box 18"/>
          <p:cNvSpPr txBox="1">
            <a:spLocks noChangeArrowheads="1"/>
          </p:cNvSpPr>
          <p:nvPr/>
        </p:nvSpPr>
        <p:spPr bwMode="auto">
          <a:xfrm>
            <a:off x="179388" y="5359620"/>
            <a:ext cx="77978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pl-PL" sz="1600" dirty="0"/>
              <a:t> Septum field was limited to 2 T by the stray fields studies (see next slides). </a:t>
            </a:r>
          </a:p>
          <a:p>
            <a:pPr>
              <a:buFontTx/>
              <a:buChar char="•"/>
            </a:pPr>
            <a:r>
              <a:rPr lang="pl-PL" sz="1600" dirty="0"/>
              <a:t> Both injection and extraction are in the </a:t>
            </a:r>
            <a:r>
              <a:rPr lang="pl-PL" sz="1600" dirty="0">
                <a:solidFill>
                  <a:srgbClr val="0000FF"/>
                </a:solidFill>
              </a:rPr>
              <a:t>horizontal</a:t>
            </a:r>
            <a:r>
              <a:rPr lang="pl-PL" sz="1600" dirty="0"/>
              <a:t> plane (</a:t>
            </a:r>
            <a:r>
              <a:rPr lang="pl-PL" sz="1600" dirty="0">
                <a:solidFill>
                  <a:srgbClr val="0000FF"/>
                </a:solidFill>
              </a:rPr>
              <a:t>minimal</a:t>
            </a:r>
            <a:r>
              <a:rPr lang="pl-PL" sz="1600" dirty="0"/>
              <a:t> additional magnet </a:t>
            </a:r>
          </a:p>
          <a:p>
            <a:r>
              <a:rPr lang="pl-PL" sz="1600" dirty="0"/>
              <a:t>  aperture needed and no generation of the vertical dispersion).</a:t>
            </a:r>
          </a:p>
          <a:p>
            <a:pPr>
              <a:buFontTx/>
              <a:buChar char="•"/>
            </a:pPr>
            <a:r>
              <a:rPr lang="pl-PL" sz="1600" dirty="0"/>
              <a:t> Larger apertures  in the </a:t>
            </a:r>
            <a:r>
              <a:rPr lang="pl-PL" sz="1600" dirty="0">
                <a:solidFill>
                  <a:srgbClr val="0000FF"/>
                </a:solidFill>
              </a:rPr>
              <a:t>special magnets</a:t>
            </a:r>
            <a:r>
              <a:rPr lang="pl-PL" sz="1600" dirty="0"/>
              <a:t> witch are needed have been calculated.</a:t>
            </a:r>
          </a:p>
        </p:txBody>
      </p:sp>
      <p:graphicFrame>
        <p:nvGraphicFramePr>
          <p:cNvPr id="59437" name="Group 45"/>
          <p:cNvGraphicFramePr>
            <a:graphicFrameLocks noGrp="1"/>
          </p:cNvGraphicFramePr>
          <p:nvPr/>
        </p:nvGraphicFramePr>
        <p:xfrm>
          <a:off x="468313" y="3716338"/>
          <a:ext cx="3167062" cy="1645920"/>
        </p:xfrm>
        <a:graphic>
          <a:graphicData uri="http://schemas.openxmlformats.org/drawingml/2006/table">
            <a:tbl>
              <a:tblPr/>
              <a:tblGrid>
                <a:gridCol w="2066925"/>
                <a:gridCol w="1100137"/>
              </a:tblGrid>
              <a:tr h="2397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Injection</a:t>
                      </a:r>
                      <a:endParaRPr kumimoji="0" lang="en-GB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Plane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H</a:t>
                      </a: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orizontal</a:t>
                      </a:r>
                      <a:endParaRPr kumimoji="0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No. Kickers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Kicker field (T)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0.089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Kicker Polarity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+0+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Septum field (T)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0.92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9462" name="Group 70"/>
          <p:cNvGraphicFramePr>
            <a:graphicFrameLocks noGrp="1"/>
          </p:cNvGraphicFramePr>
          <p:nvPr/>
        </p:nvGraphicFramePr>
        <p:xfrm>
          <a:off x="5580063" y="3716338"/>
          <a:ext cx="3168650" cy="1645920"/>
        </p:xfrm>
        <a:graphic>
          <a:graphicData uri="http://schemas.openxmlformats.org/drawingml/2006/table">
            <a:tbl>
              <a:tblPr/>
              <a:tblGrid>
                <a:gridCol w="1809750"/>
                <a:gridCol w="1358900"/>
              </a:tblGrid>
              <a:tr h="250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Extraction</a:t>
                      </a:r>
                      <a:endParaRPr kumimoji="0" lang="en-GB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Plane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H</a:t>
                      </a: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orizontal</a:t>
                      </a:r>
                      <a:endParaRPr kumimoji="0" lang="en-GB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No. Kickers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Kicker field (T)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0.067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Polarity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++00++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Septum field (T)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Figure 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428604"/>
            <a:ext cx="7208767" cy="3819882"/>
          </a:xfrm>
          <a:prstGeom prst="rect">
            <a:avLst/>
          </a:prstGeom>
        </p:spPr>
      </p:pic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14612" y="0"/>
            <a:ext cx="4023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Towards engineering design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643834" y="928670"/>
            <a:ext cx="774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RF</a:t>
            </a:r>
          </a:p>
          <a:p>
            <a:pPr algn="ctr"/>
            <a:r>
              <a:rPr lang="en-GB" dirty="0" smtClean="0"/>
              <a:t>cavity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143240" y="3286124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Magnet Block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143108" y="4429132"/>
            <a:ext cx="63579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</a:rPr>
              <a:t>Start of the engineering  effort!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Effective drift length reduced to 4m </a:t>
            </a:r>
          </a:p>
          <a:p>
            <a:r>
              <a:rPr lang="en-GB" sz="2000" dirty="0" smtClean="0"/>
              <a:t>(due to space for the cryostat and flanges).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Kicker field increased 0.106 T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Extraction septum field to 1.94 T.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</a:rPr>
              <a:t>Injection/extraction still feasible!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43042" y="168525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000628" y="109968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3214678" y="144060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24578" name="Title 1"/>
          <p:cNvSpPr>
            <a:spLocks noGrp="1"/>
          </p:cNvSpPr>
          <p:nvPr>
            <p:ph type="title" idx="4294967295"/>
          </p:nvPr>
        </p:nvSpPr>
        <p:spPr>
          <a:xfrm>
            <a:off x="457200" y="71438"/>
            <a:ext cx="8229600" cy="765175"/>
          </a:xfrm>
        </p:spPr>
        <p:txBody>
          <a:bodyPr/>
          <a:lstStyle/>
          <a:p>
            <a:r>
              <a:rPr lang="pl-PL" sz="3200"/>
              <a:t>Septum geometry</a:t>
            </a:r>
            <a:endParaRPr lang="en-US" sz="3200"/>
          </a:p>
        </p:txBody>
      </p:sp>
      <p:pic>
        <p:nvPicPr>
          <p:cNvPr id="24583" name="Picture 7" descr="septum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3068638"/>
            <a:ext cx="4572000" cy="3429000"/>
          </a:xfrm>
          <a:prstGeom prst="rect">
            <a:avLst/>
          </a:prstGeom>
          <a:noFill/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042988" y="981075"/>
            <a:ext cx="600392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pl-PL"/>
              <a:t>The goal of the study was to limit the </a:t>
            </a:r>
            <a:r>
              <a:rPr lang="pl-PL">
                <a:solidFill>
                  <a:srgbClr val="0000FF"/>
                </a:solidFill>
              </a:rPr>
              <a:t>field leakage</a:t>
            </a:r>
            <a:r>
              <a:rPr lang="pl-PL"/>
              <a:t> from </a:t>
            </a:r>
          </a:p>
          <a:p>
            <a:pPr>
              <a:spcBef>
                <a:spcPct val="20000"/>
              </a:spcBef>
            </a:pPr>
            <a:r>
              <a:rPr lang="pl-PL"/>
              <a:t> the septum to the circulating beam region.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pl-PL"/>
              <a:t>We were using </a:t>
            </a:r>
            <a:r>
              <a:rPr lang="pl-PL">
                <a:solidFill>
                  <a:srgbClr val="0000FF"/>
                </a:solidFill>
              </a:rPr>
              <a:t>COMSOL</a:t>
            </a:r>
            <a:r>
              <a:rPr lang="pl-PL"/>
              <a:t> and performed </a:t>
            </a:r>
            <a:r>
              <a:rPr lang="pl-PL">
                <a:solidFill>
                  <a:srgbClr val="0000FF"/>
                </a:solidFill>
              </a:rPr>
              <a:t>2D</a:t>
            </a:r>
            <a:r>
              <a:rPr lang="pl-PL"/>
              <a:t> simulations.</a:t>
            </a:r>
          </a:p>
          <a:p>
            <a:pPr>
              <a:buFontTx/>
              <a:buChar char="•"/>
            </a:pPr>
            <a:r>
              <a:rPr lang="pl-PL"/>
              <a:t>Starting point was a basic „C-shape” septum magnet.</a:t>
            </a:r>
          </a:p>
          <a:p>
            <a:pPr>
              <a:buFontTx/>
              <a:buChar char="•"/>
            </a:pPr>
            <a:r>
              <a:rPr lang="pl-PL"/>
              <a:t>Iron was introduced all around the circulating beam.</a:t>
            </a:r>
          </a:p>
          <a:p>
            <a:pPr>
              <a:buFontTx/>
              <a:buChar char="•"/>
            </a:pPr>
            <a:r>
              <a:rPr lang="pl-PL"/>
              <a:t>Iron was replaced by </a:t>
            </a:r>
            <a:r>
              <a:rPr lang="pl-PL">
                <a:solidFill>
                  <a:srgbClr val="0000FF"/>
                </a:solidFill>
              </a:rPr>
              <a:t>the </a:t>
            </a:r>
            <a:r>
              <a:rPr lang="en-US">
                <a:solidFill>
                  <a:srgbClr val="0000FF"/>
                </a:solidFill>
              </a:rPr>
              <a:t>soft magnetic cobalt-iron-alloy</a:t>
            </a:r>
            <a:r>
              <a:rPr lang="en-US"/>
              <a:t> </a:t>
            </a:r>
            <a:endParaRPr lang="pl-PL"/>
          </a:p>
          <a:p>
            <a:r>
              <a:rPr lang="pl-PL"/>
              <a:t> with high saturation limit.</a:t>
            </a:r>
          </a:p>
          <a:p>
            <a:pPr>
              <a:buFontTx/>
              <a:buChar char="•"/>
            </a:pPr>
            <a:r>
              <a:rPr lang="pl-PL">
                <a:solidFill>
                  <a:srgbClr val="0000FF"/>
                </a:solidFill>
              </a:rPr>
              <a:t>Chamfer</a:t>
            </a:r>
            <a:r>
              <a:rPr lang="pl-PL"/>
              <a:t> was introduced.</a:t>
            </a:r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>
            <a:off x="1908175" y="3357563"/>
            <a:ext cx="22320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6711950" y="3665538"/>
            <a:ext cx="1898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Circulating beam</a:t>
            </a:r>
          </a:p>
          <a:p>
            <a:r>
              <a:rPr lang="pl-PL"/>
              <a:t>area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7380288" y="4076700"/>
            <a:ext cx="71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H="1">
            <a:off x="4427538" y="4076700"/>
            <a:ext cx="230505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6948488" y="5516563"/>
            <a:ext cx="704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Yoke</a:t>
            </a:r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 flipH="1" flipV="1">
            <a:off x="5651500" y="5589588"/>
            <a:ext cx="1296988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107950" y="4797425"/>
            <a:ext cx="1276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Extracted </a:t>
            </a:r>
          </a:p>
          <a:p>
            <a:r>
              <a:rPr lang="pl-PL"/>
              <a:t>beam area</a:t>
            </a:r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 flipV="1">
            <a:off x="1258888" y="4797425"/>
            <a:ext cx="223361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0"/>
            <a:ext cx="8229600" cy="404813"/>
          </a:xfrm>
        </p:spPr>
        <p:txBody>
          <a:bodyPr/>
          <a:lstStyle/>
          <a:p>
            <a:r>
              <a:rPr lang="pl-PL" sz="2800" dirty="0"/>
              <a:t>Septum Field Leakage</a:t>
            </a:r>
            <a:r>
              <a:rPr lang="pl-PL" sz="4000" dirty="0"/>
              <a:t> </a:t>
            </a:r>
          </a:p>
        </p:txBody>
      </p:sp>
      <p:pic>
        <p:nvPicPr>
          <p:cNvPr id="61443" name="Picture 3" descr="Septumlea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476250"/>
            <a:ext cx="7200900" cy="4449763"/>
          </a:xfrm>
          <a:prstGeom prst="rect">
            <a:avLst/>
          </a:prstGeom>
          <a:noFill/>
        </p:spPr>
      </p:pic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6156325" y="4941888"/>
            <a:ext cx="172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Septum field, T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 rot="16200000">
            <a:off x="1367632" y="1880393"/>
            <a:ext cx="1733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dirty="0"/>
              <a:t>Leaking field, T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5148263" y="1052513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iron</a:t>
            </a: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6156325" y="2060575"/>
            <a:ext cx="2076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Advanced material</a:t>
            </a:r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6227763" y="3500438"/>
            <a:ext cx="2076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/>
              <a:t>Advanced material</a:t>
            </a:r>
          </a:p>
          <a:p>
            <a:r>
              <a:rPr lang="pl-PL"/>
              <a:t>+ chamfer</a:t>
            </a:r>
          </a:p>
        </p:txBody>
      </p:sp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107950" y="5373688"/>
            <a:ext cx="62960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pl-PL"/>
              <a:t>The advanced material is the </a:t>
            </a:r>
            <a:r>
              <a:rPr lang="en-US"/>
              <a:t>soft magnetic cobalt-iron-alloy</a:t>
            </a:r>
            <a:endParaRPr lang="pl-PL"/>
          </a:p>
          <a:p>
            <a:r>
              <a:rPr lang="pl-PL"/>
              <a:t> (</a:t>
            </a:r>
            <a:r>
              <a:rPr lang="en-US"/>
              <a:t>VACOFLUX 50</a:t>
            </a:r>
            <a:r>
              <a:rPr lang="pl-PL"/>
              <a:t> from www.vacuumschmelze.de)</a:t>
            </a:r>
            <a:r>
              <a:rPr lang="en-US"/>
              <a:t> </a:t>
            </a:r>
            <a:endParaRPr lang="pl-PL"/>
          </a:p>
          <a:p>
            <a:pPr>
              <a:buFontTx/>
              <a:buChar char="•"/>
            </a:pPr>
            <a:r>
              <a:rPr lang="pl-PL"/>
              <a:t>We may still look for more advanced materials.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pic>
        <p:nvPicPr>
          <p:cNvPr id="4" name="Picture 3" descr="SeptumFit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556792"/>
            <a:ext cx="5687616" cy="351447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7308304" y="4725144"/>
            <a:ext cx="0" cy="115212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804248" y="5949280"/>
            <a:ext cx="1067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Septum</a:t>
            </a:r>
            <a:endParaRPr lang="en-GB" sz="2000" dirty="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 rot="16200000">
            <a:off x="576213" y="2528242"/>
            <a:ext cx="1733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dirty="0"/>
              <a:t>Leaking field, T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211960" y="4653136"/>
            <a:ext cx="0" cy="115212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563888" y="5949280"/>
            <a:ext cx="1140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Injection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524328" y="4581128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1.8 T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380312" y="4077072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2.2 T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380312" y="3501008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2.6 T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380312" y="2636912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3.1 T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7380312" y="1916832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3.5 T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380312" y="1412776"/>
            <a:ext cx="85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3.9 T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331640" y="620688"/>
            <a:ext cx="7484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 Stray fields have been generated using COMSOL</a:t>
            </a:r>
          </a:p>
          <a:p>
            <a:pPr>
              <a:buFont typeface="Arial" pitchFamily="34" charset="0"/>
              <a:buChar char="•"/>
            </a:pPr>
            <a:r>
              <a:rPr lang="en-GB" dirty="0" err="1" smtClean="0"/>
              <a:t>Multipoles</a:t>
            </a:r>
            <a:r>
              <a:rPr lang="en-GB" dirty="0" smtClean="0"/>
              <a:t> have been fitted to the numerical points up to  the </a:t>
            </a:r>
            <a:r>
              <a:rPr lang="en-GB" dirty="0" err="1" smtClean="0"/>
              <a:t>decapole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250825" y="0"/>
            <a:ext cx="822960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Effect of </a:t>
            </a:r>
            <a:r>
              <a:rPr kumimoji="0" 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Septum Field Leakage</a:t>
            </a:r>
            <a:r>
              <a:rPr kumimoji="0" lang="pl-PL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40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pic>
        <p:nvPicPr>
          <p:cNvPr id="4" name="Picture 3" descr="AcceleratedOrbit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7956376" cy="4916377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50825" y="0"/>
            <a:ext cx="822960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Effect of </a:t>
            </a:r>
            <a:r>
              <a:rPr kumimoji="0" 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Septum Field Leakage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(2)</a:t>
            </a:r>
            <a:r>
              <a:rPr kumimoji="0" lang="pl-PL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40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5661248"/>
            <a:ext cx="3352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Septum field zero, no </a:t>
            </a:r>
            <a:r>
              <a:rPr lang="en-GB" dirty="0" err="1" smtClean="0"/>
              <a:t>leckage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50825" y="0"/>
            <a:ext cx="8229600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Effect of </a:t>
            </a:r>
            <a:r>
              <a:rPr kumimoji="0" lang="pl-PL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Septum Field Leakage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(3)</a:t>
            </a:r>
            <a:r>
              <a:rPr kumimoji="0" lang="pl-PL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40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AOD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07484"/>
            <a:ext cx="4661340" cy="2880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03648" y="3933056"/>
            <a:ext cx="1253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1.8 T case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843808" y="4509120"/>
            <a:ext cx="379142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With the model of the leaking field</a:t>
            </a:r>
          </a:p>
          <a:p>
            <a:r>
              <a:rPr lang="en-GB" dirty="0" smtClean="0"/>
              <a:t>described by the magnet with the</a:t>
            </a:r>
          </a:p>
          <a:p>
            <a:r>
              <a:rPr lang="en-GB" dirty="0" smtClean="0"/>
              <a:t>fitted </a:t>
            </a:r>
            <a:r>
              <a:rPr lang="en-GB" dirty="0" err="1" smtClean="0"/>
              <a:t>multipole</a:t>
            </a:r>
            <a:r>
              <a:rPr lang="en-GB" dirty="0" smtClean="0"/>
              <a:t> expansion. 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No other errors included.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Acceleration shifted to 24 </a:t>
            </a:r>
            <a:r>
              <a:rPr lang="en-GB" dirty="0" err="1" smtClean="0"/>
              <a:t>GeV</a:t>
            </a:r>
            <a:r>
              <a:rPr lang="en-GB" dirty="0" smtClean="0"/>
              <a:t> (?).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835696" y="692696"/>
            <a:ext cx="4941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AOD – Accelerated Orbit Distortion</a:t>
            </a:r>
            <a:endParaRPr lang="en-GB" sz="2400" dirty="0"/>
          </a:p>
        </p:txBody>
      </p:sp>
      <p:pic>
        <p:nvPicPr>
          <p:cNvPr id="10" name="Picture 9" descr="AOD2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190481"/>
            <a:ext cx="4788024" cy="29585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08104" y="3933056"/>
            <a:ext cx="1253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2.2 T case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J. Pasternak</a:t>
            </a:r>
            <a:endParaRPr lang="pl-PL"/>
          </a:p>
        </p:txBody>
      </p:sp>
      <p:sp>
        <p:nvSpPr>
          <p:cNvPr id="4" name="Rectangle 3"/>
          <p:cNvSpPr/>
          <p:nvPr/>
        </p:nvSpPr>
        <p:spPr>
          <a:xfrm>
            <a:off x="1488303" y="188640"/>
            <a:ext cx="58400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GB" sz="2800" kern="0" dirty="0" smtClean="0">
                <a:solidFill>
                  <a:schemeClr val="tx2"/>
                </a:solidFill>
              </a:rPr>
              <a:t>Effect of </a:t>
            </a:r>
            <a:r>
              <a:rPr lang="pl-PL" sz="2800" kern="0" dirty="0" smtClean="0">
                <a:solidFill>
                  <a:schemeClr val="tx2"/>
                </a:solidFill>
              </a:rPr>
              <a:t>Septum Field Leakage</a:t>
            </a:r>
            <a:r>
              <a:rPr lang="en-GB" sz="2800" kern="0" dirty="0" smtClean="0">
                <a:solidFill>
                  <a:schemeClr val="tx2"/>
                </a:solidFill>
              </a:rPr>
              <a:t> (4)</a:t>
            </a:r>
            <a:r>
              <a:rPr lang="pl-PL" sz="2800" kern="0" dirty="0" smtClean="0">
                <a:solidFill>
                  <a:schemeClr val="tx2"/>
                </a:solidFill>
              </a:rPr>
              <a:t> </a:t>
            </a:r>
            <a:endParaRPr lang="pl-PL" sz="2800" kern="0" dirty="0">
              <a:solidFill>
                <a:schemeClr val="tx2"/>
              </a:solidFill>
            </a:endParaRPr>
          </a:p>
        </p:txBody>
      </p:sp>
      <p:pic>
        <p:nvPicPr>
          <p:cNvPr id="6" name="Picture 5" descr="AOD3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4644008" cy="2869610"/>
          </a:xfrm>
          <a:prstGeom prst="rect">
            <a:avLst/>
          </a:prstGeom>
        </p:spPr>
      </p:pic>
      <p:pic>
        <p:nvPicPr>
          <p:cNvPr id="7" name="Picture 6" descr="AOD4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873290"/>
            <a:ext cx="4496761" cy="2778624"/>
          </a:xfrm>
          <a:prstGeom prst="rect">
            <a:avLst/>
          </a:prstGeom>
        </p:spPr>
      </p:pic>
      <p:pic>
        <p:nvPicPr>
          <p:cNvPr id="9" name="Picture 8" descr="AOD5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661340" cy="2880320"/>
          </a:xfrm>
          <a:prstGeom prst="rect">
            <a:avLst/>
          </a:prstGeom>
        </p:spPr>
      </p:pic>
      <p:pic>
        <p:nvPicPr>
          <p:cNvPr id="10" name="Picture 9" descr="AOD6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32844" y="3499339"/>
            <a:ext cx="4572000" cy="282511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15616" y="1412776"/>
            <a:ext cx="1253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2.6 T case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292080" y="1340768"/>
            <a:ext cx="1253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3.1 T case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043608" y="3933056"/>
            <a:ext cx="1253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3.5 T case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64088" y="3861048"/>
            <a:ext cx="1253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3.9 T case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620713"/>
          </a:xfrm>
        </p:spPr>
        <p:txBody>
          <a:bodyPr/>
          <a:lstStyle/>
          <a:p>
            <a:r>
              <a:rPr lang="pl-PL" sz="3200" dirty="0"/>
              <a:t>Summary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0" y="620688"/>
            <a:ext cx="8964613" cy="54006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l-PL" sz="2400" dirty="0"/>
              <a:t>The </a:t>
            </a:r>
            <a:r>
              <a:rPr lang="en-GB" sz="2400" dirty="0" smtClean="0"/>
              <a:t>acceleration studies proof that the machine can accelerate the beam to the 25 </a:t>
            </a:r>
            <a:r>
              <a:rPr lang="en-GB" sz="2400" dirty="0" err="1" smtClean="0"/>
              <a:t>GeV</a:t>
            </a:r>
            <a:r>
              <a:rPr lang="en-GB" sz="2400" dirty="0" smtClean="0"/>
              <a:t>, but more longitudinal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/>
              <a:t>    dynamics re-optimisation is needed to reduce the momentum spread. In particular this effect may be an issue for the superconducting septum operation.</a:t>
            </a:r>
            <a:endParaRPr lang="pl-PL" sz="2400" dirty="0"/>
          </a:p>
          <a:p>
            <a:pPr>
              <a:lnSpc>
                <a:spcPct val="80000"/>
              </a:lnSpc>
            </a:pPr>
            <a:endParaRPr lang="pl-PL" sz="2400" dirty="0"/>
          </a:p>
          <a:p>
            <a:pPr>
              <a:lnSpc>
                <a:spcPct val="80000"/>
              </a:lnSpc>
            </a:pPr>
            <a:r>
              <a:rPr lang="en-GB" sz="2400" dirty="0" smtClean="0"/>
              <a:t>Effect of septum  stray fields on the accelerated orbit have been evaluated. The expected distortion is of the order of a few mm for the baseline septum field. Options with higher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/>
              <a:t>    septum fields are ruled-out, unless stray fields could be better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/>
              <a:t>    controlled. This confirms our previous change of baseline!</a:t>
            </a:r>
            <a:endParaRPr lang="pl-PL" sz="2400" dirty="0"/>
          </a:p>
          <a:p>
            <a:pPr>
              <a:lnSpc>
                <a:spcPct val="80000"/>
              </a:lnSpc>
            </a:pPr>
            <a:endParaRPr lang="pl-PL" sz="2400" dirty="0"/>
          </a:p>
          <a:p>
            <a:pPr>
              <a:lnSpc>
                <a:spcPct val="80000"/>
              </a:lnSpc>
            </a:pPr>
            <a:r>
              <a:rPr lang="pl-PL" sz="2400" dirty="0"/>
              <a:t>The preliminary </a:t>
            </a:r>
            <a:r>
              <a:rPr lang="en-GB" sz="2400" dirty="0" smtClean="0"/>
              <a:t>conceptual </a:t>
            </a:r>
            <a:r>
              <a:rPr lang="pl-PL" sz="2400" dirty="0" smtClean="0"/>
              <a:t>design</a:t>
            </a:r>
            <a:r>
              <a:rPr lang="en-GB" sz="2400" dirty="0" smtClean="0"/>
              <a:t>s</a:t>
            </a:r>
            <a:r>
              <a:rPr lang="pl-PL" sz="2400" dirty="0" smtClean="0"/>
              <a:t> </a:t>
            </a:r>
            <a:r>
              <a:rPr lang="en-GB" sz="2400" dirty="0" smtClean="0"/>
              <a:t>of</a:t>
            </a:r>
            <a:r>
              <a:rPr lang="pl-PL" sz="2400" dirty="0" smtClean="0"/>
              <a:t> ma</a:t>
            </a:r>
            <a:r>
              <a:rPr lang="en-GB" sz="2400" dirty="0" smtClean="0"/>
              <a:t>chine subsystems</a:t>
            </a:r>
            <a:r>
              <a:rPr lang="pl-PL" sz="2400" dirty="0" smtClean="0"/>
              <a:t> w</a:t>
            </a:r>
            <a:r>
              <a:rPr lang="en-GB" sz="2400" dirty="0" smtClean="0"/>
              <a:t>ere</a:t>
            </a:r>
            <a:r>
              <a:rPr lang="pl-PL" sz="2400" dirty="0" smtClean="0"/>
              <a:t> pr</a:t>
            </a:r>
            <a:r>
              <a:rPr lang="en-GB" sz="2400" dirty="0" err="1" smtClean="0"/>
              <a:t>oduced</a:t>
            </a:r>
            <a:r>
              <a:rPr lang="en-GB" sz="2400" dirty="0" smtClean="0"/>
              <a:t>, but more definitions are needed.</a:t>
            </a:r>
          </a:p>
          <a:p>
            <a:pPr>
              <a:lnSpc>
                <a:spcPct val="80000"/>
              </a:lnSpc>
            </a:pPr>
            <a:endParaRPr lang="en-GB" sz="2400" dirty="0" smtClean="0"/>
          </a:p>
          <a:p>
            <a:pPr>
              <a:lnSpc>
                <a:spcPct val="80000"/>
              </a:lnSpc>
            </a:pPr>
            <a:r>
              <a:rPr lang="en-GB" sz="2400" dirty="0" smtClean="0">
                <a:solidFill>
                  <a:srgbClr val="FF0000"/>
                </a:solidFill>
              </a:rPr>
              <a:t>Real engineering effort has been started!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    Costing model has been created!</a:t>
            </a:r>
          </a:p>
          <a:p>
            <a:pPr>
              <a:lnSpc>
                <a:spcPct val="80000"/>
              </a:lnSpc>
            </a:pPr>
            <a:endParaRPr lang="en-GB" sz="2400" dirty="0" smtClean="0"/>
          </a:p>
          <a:p>
            <a:pPr>
              <a:lnSpc>
                <a:spcPct val="80000"/>
              </a:lnSpc>
            </a:pPr>
            <a:endParaRPr lang="pl-PL" sz="2400" dirty="0"/>
          </a:p>
          <a:p>
            <a:pPr>
              <a:lnSpc>
                <a:spcPct val="80000"/>
              </a:lnSpc>
              <a:buFontTx/>
              <a:buNone/>
            </a:pPr>
            <a:endParaRPr lang="pl-PL" sz="1800" dirty="0"/>
          </a:p>
          <a:p>
            <a:pPr>
              <a:lnSpc>
                <a:spcPct val="80000"/>
              </a:lnSpc>
            </a:pPr>
            <a:endParaRPr lang="pl-PL" sz="1800" dirty="0"/>
          </a:p>
          <a:p>
            <a:pPr>
              <a:lnSpc>
                <a:spcPct val="80000"/>
              </a:lnSpc>
            </a:pPr>
            <a:endParaRPr lang="pl-PL" sz="1800" dirty="0"/>
          </a:p>
          <a:p>
            <a:pPr>
              <a:lnSpc>
                <a:spcPct val="80000"/>
              </a:lnSpc>
            </a:pPr>
            <a:endParaRPr lang="pl-PL" sz="1800" dirty="0"/>
          </a:p>
          <a:p>
            <a:pPr>
              <a:lnSpc>
                <a:spcPct val="80000"/>
              </a:lnSpc>
            </a:pPr>
            <a:endParaRPr lang="pl-PL" sz="1800" dirty="0"/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5436096" y="6093296"/>
            <a:ext cx="281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dirty="0">
                <a:solidFill>
                  <a:srgbClr val="0000FF"/>
                </a:solidFill>
              </a:rPr>
              <a:t>Future plans -&gt; next slide!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  <a:p>
            <a:r>
              <a:rPr lang="pl-PL"/>
              <a:t>J. Pasternak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79512" y="560892"/>
            <a:ext cx="8784976" cy="592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pl-PL" sz="2400" dirty="0" smtClean="0"/>
              <a:t>Beam </a:t>
            </a:r>
            <a:r>
              <a:rPr lang="pl-PL" sz="2400" dirty="0"/>
              <a:t>dynamics studies (chromacity correction</a:t>
            </a:r>
            <a:r>
              <a:rPr lang="pl-PL" sz="2400" dirty="0" smtClean="0"/>
              <a:t>,</a:t>
            </a:r>
            <a:endParaRPr lang="en-GB" sz="2400" dirty="0" smtClean="0"/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sz="2400" dirty="0" smtClean="0"/>
              <a:t>  error study, </a:t>
            </a:r>
            <a:r>
              <a:rPr lang="pl-PL" sz="2400" dirty="0" smtClean="0"/>
              <a:t>estiamtion </a:t>
            </a:r>
            <a:r>
              <a:rPr lang="pl-PL" sz="2400" dirty="0"/>
              <a:t>of magnet tolerances etc.).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l-PL" sz="2400" dirty="0"/>
              <a:t> Design of the transfer lines.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l-PL" sz="2400" dirty="0"/>
              <a:t> The realistic kicker </a:t>
            </a:r>
            <a:r>
              <a:rPr lang="pl-PL" sz="2400" dirty="0" smtClean="0"/>
              <a:t>design</a:t>
            </a:r>
            <a:r>
              <a:rPr lang="en-GB" sz="2400" dirty="0" smtClean="0"/>
              <a:t> (internal cell configuration).</a:t>
            </a:r>
            <a:endParaRPr lang="pl-PL" sz="2400" dirty="0"/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l-PL" sz="2400" dirty="0"/>
              <a:t> 3D septum simulations.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l-PL" sz="2400" dirty="0"/>
              <a:t> Feasibility of the cryogenic design of the septum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pl-PL" sz="2400" dirty="0"/>
              <a:t>  and its quench calculations (including </a:t>
            </a:r>
            <a:r>
              <a:rPr lang="en-GB" sz="2400" dirty="0" smtClean="0"/>
              <a:t>the </a:t>
            </a:r>
            <a:r>
              <a:rPr lang="pl-PL" sz="2400" dirty="0" smtClean="0"/>
              <a:t>beam </a:t>
            </a:r>
            <a:r>
              <a:rPr lang="pl-PL" sz="2400" dirty="0"/>
              <a:t>loss).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l-PL" sz="2400" dirty="0"/>
              <a:t> Update of the main magnets geometry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pl-PL" sz="2400" dirty="0"/>
              <a:t>  with the good field quality (possibly including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pl-PL" sz="2400" dirty="0"/>
              <a:t>  </a:t>
            </a:r>
            <a:r>
              <a:rPr lang="en-GB" sz="2400" dirty="0" smtClean="0"/>
              <a:t>higher order </a:t>
            </a:r>
            <a:r>
              <a:rPr lang="en-GB" sz="2400" dirty="0" err="1" smtClean="0"/>
              <a:t>multipoles</a:t>
            </a:r>
            <a:r>
              <a:rPr lang="pl-PL" sz="2400" dirty="0" smtClean="0"/>
              <a:t> </a:t>
            </a:r>
            <a:r>
              <a:rPr lang="pl-PL" sz="2400" dirty="0"/>
              <a:t>for chromaticity correction</a:t>
            </a:r>
            <a:r>
              <a:rPr lang="pl-PL" sz="2400" dirty="0" smtClean="0"/>
              <a:t>).</a:t>
            </a:r>
            <a:endParaRPr lang="en-GB" sz="2400" dirty="0" smtClean="0"/>
          </a:p>
          <a:p>
            <a:pPr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sz="2400" dirty="0" smtClean="0"/>
              <a:t> Alternative main magnet designs </a:t>
            </a:r>
            <a:r>
              <a:rPr lang="en-GB" sz="2400" dirty="0" smtClean="0">
                <a:solidFill>
                  <a:srgbClr val="FF0000"/>
                </a:solidFill>
              </a:rPr>
              <a:t>(collaboration is  very  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GB" sz="2400" dirty="0" smtClean="0">
                <a:solidFill>
                  <a:srgbClr val="FF0000"/>
                </a:solidFill>
              </a:rPr>
              <a:t>  welcome!)</a:t>
            </a:r>
            <a:r>
              <a:rPr lang="en-GB" sz="2400" dirty="0" smtClean="0"/>
              <a:t>.</a:t>
            </a:r>
            <a:endParaRPr lang="pl-PL" sz="2400" dirty="0"/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l-PL" sz="2400" dirty="0"/>
              <a:t> </a:t>
            </a:r>
            <a:r>
              <a:rPr lang="en-GB" sz="2400" dirty="0" smtClean="0"/>
              <a:t>Updates on c</a:t>
            </a:r>
            <a:r>
              <a:rPr lang="pl-PL" sz="2400" dirty="0" smtClean="0"/>
              <a:t>osting.</a:t>
            </a:r>
            <a:endParaRPr lang="en-GB" sz="2400" dirty="0" smtClean="0"/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400" dirty="0" smtClean="0"/>
          </a:p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GB" sz="2400" dirty="0" smtClean="0"/>
              <a:t> </a:t>
            </a:r>
            <a:r>
              <a:rPr lang="en-GB" sz="2400" dirty="0" smtClean="0">
                <a:solidFill>
                  <a:srgbClr val="FF0000"/>
                </a:solidFill>
              </a:rPr>
              <a:t>In fact we need to think what to do in the case of the large </a:t>
            </a:r>
            <a:r>
              <a:rPr lang="el-GR" sz="2400" dirty="0" smtClean="0">
                <a:solidFill>
                  <a:srgbClr val="FF0000"/>
                </a:solidFill>
              </a:rPr>
              <a:t>θ</a:t>
            </a:r>
            <a:r>
              <a:rPr lang="en-GB" sz="2400" baseline="-25000" dirty="0" smtClean="0">
                <a:solidFill>
                  <a:srgbClr val="FF0000"/>
                </a:solidFill>
              </a:rPr>
              <a:t>13</a:t>
            </a:r>
            <a:r>
              <a:rPr lang="en-GB" sz="2400" dirty="0" smtClean="0">
                <a:solidFill>
                  <a:srgbClr val="FF0000"/>
                </a:solidFill>
              </a:rPr>
              <a:t>! </a:t>
            </a:r>
            <a:endParaRPr lang="pl-PL" sz="2400" dirty="0">
              <a:solidFill>
                <a:srgbClr val="FF0000"/>
              </a:solidFill>
            </a:endParaRPr>
          </a:p>
          <a:p>
            <a:endParaRPr lang="pl-PL" sz="2400" dirty="0"/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2987824" y="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l-PL" sz="3200" dirty="0"/>
              <a:t>Future plans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1680</TotalTime>
  <Words>1188</Words>
  <Application>Microsoft Office PowerPoint</Application>
  <PresentationFormat>On-screen Show (4:3)</PresentationFormat>
  <Paragraphs>270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Projekt domyślny</vt:lpstr>
      <vt:lpstr>Slide 1</vt:lpstr>
      <vt:lpstr>Outline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Septum geometry</vt:lpstr>
      <vt:lpstr>Septum Field Leakage </vt:lpstr>
      <vt:lpstr>Slide 13</vt:lpstr>
      <vt:lpstr>Slide 14</vt:lpstr>
      <vt:lpstr>Slide 15</vt:lpstr>
      <vt:lpstr>Slide 16</vt:lpstr>
      <vt:lpstr>Summary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Pasternak</dc:creator>
  <cp:lastModifiedBy>jpastern</cp:lastModifiedBy>
  <cp:revision>82</cp:revision>
  <dcterms:created xsi:type="dcterms:W3CDTF">2010-07-07T08:52:57Z</dcterms:created>
  <dcterms:modified xsi:type="dcterms:W3CDTF">2012-04-19T08:06:43Z</dcterms:modified>
</cp:coreProperties>
</file>