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84" r:id="rId3"/>
    <p:sldId id="28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65" r:id="rId14"/>
    <p:sldId id="303" r:id="rId15"/>
    <p:sldId id="266" r:id="rId16"/>
    <p:sldId id="267" r:id="rId17"/>
    <p:sldId id="269" r:id="rId18"/>
    <p:sldId id="270" r:id="rId19"/>
    <p:sldId id="286" r:id="rId20"/>
    <p:sldId id="287" r:id="rId21"/>
    <p:sldId id="288" r:id="rId22"/>
    <p:sldId id="271" r:id="rId23"/>
    <p:sldId id="272" r:id="rId24"/>
    <p:sldId id="273" r:id="rId25"/>
    <p:sldId id="274" r:id="rId26"/>
    <p:sldId id="275" r:id="rId27"/>
    <p:sldId id="278" r:id="rId28"/>
    <p:sldId id="276" r:id="rId29"/>
    <p:sldId id="289" r:id="rId30"/>
    <p:sldId id="277" r:id="rId31"/>
    <p:sldId id="281" r:id="rId32"/>
    <p:sldId id="290" r:id="rId33"/>
    <p:sldId id="280" r:id="rId34"/>
    <p:sldId id="302" r:id="rId35"/>
    <p:sldId id="291" r:id="rId36"/>
    <p:sldId id="294" r:id="rId37"/>
    <p:sldId id="293" r:id="rId38"/>
    <p:sldId id="292" r:id="rId39"/>
    <p:sldId id="295" r:id="rId40"/>
    <p:sldId id="282" r:id="rId41"/>
    <p:sldId id="283" r:id="rId42"/>
    <p:sldId id="297" r:id="rId43"/>
    <p:sldId id="298" r:id="rId44"/>
    <p:sldId id="296" r:id="rId45"/>
    <p:sldId id="301" r:id="rId46"/>
    <p:sldId id="299" r:id="rId47"/>
    <p:sldId id="300" r:id="rId48"/>
    <p:sldId id="304" r:id="rId49"/>
    <p:sldId id="305" r:id="rId50"/>
    <p:sldId id="307" r:id="rId51"/>
    <p:sldId id="306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1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307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7068D-2A4C-4359-BC45-5AA5FCC003CB}" type="datetimeFigureOut">
              <a:rPr lang="en-US" smtClean="0"/>
              <a:t>4/13/2012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40F58-C645-4339-A91B-3EC87D76C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2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92BA1A-0317-4BC9-8F08-A74BAA143B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536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  <a:latin typeface="Comic Sans MS" pitchFamily="66" charset="0"/>
              </a:defRPr>
            </a:lvl1pPr>
          </a:lstStyle>
          <a:p>
            <a:r>
              <a:rPr lang="en-US" smtClean="0"/>
              <a:t>4/24/2012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2200" y="6492875"/>
            <a:ext cx="480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n-NO" smtClean="0">
                <a:solidFill>
                  <a:srgbClr val="7313FF"/>
                </a:solidFill>
              </a:rPr>
              <a:t>KT McDonald                                           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8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</a:lstStyle>
          <a:p>
            <a:fld id="{8B92BA1A-0317-4BC9-8F08-A74BAA143B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511660" y="728700"/>
            <a:ext cx="6096000" cy="0"/>
          </a:xfrm>
          <a:prstGeom prst="line">
            <a:avLst/>
          </a:prstGeom>
          <a:noFill/>
          <a:ln w="76200">
            <a:solidFill>
              <a:srgbClr val="063DE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Picture 17" descr="dyw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0"/>
            <a:ext cx="1106487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dyb_logo_shad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99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5972175"/>
            <a:ext cx="790576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57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202.6181" TargetMode="External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7.bin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7.wmf"/><Relationship Id="rId9" Type="http://schemas.openxmlformats.org/officeDocument/2006/relationships/image" Target="../media/image10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wmf"/><Relationship Id="rId5" Type="http://schemas.openxmlformats.org/officeDocument/2006/relationships/hyperlink" Target="http://arxiv.org/abs/1204.0626" TargetMode="External"/><Relationship Id="rId4" Type="http://schemas.openxmlformats.org/officeDocument/2006/relationships/image" Target="../media/image113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111.3330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5" descr="DYB_panora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267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00196" y="-51194"/>
            <a:ext cx="4916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313FF"/>
                </a:solidFill>
                <a:latin typeface="Comic Sans MS" pitchFamily="66" charset="0"/>
              </a:rPr>
              <a:t>Observation of Mixing Angle </a:t>
            </a:r>
            <a:r>
              <a:rPr lang="en-US" sz="2400" i="1" dirty="0" smtClean="0">
                <a:solidFill>
                  <a:srgbClr val="7313FF"/>
                </a:solidFill>
                <a:latin typeface="Comic Sans MS" pitchFamily="66" charset="0"/>
                <a:sym typeface="Symbol"/>
              </a:rPr>
              <a:t></a:t>
            </a:r>
            <a:r>
              <a:rPr lang="en-US" sz="2400" baseline="-25000" dirty="0" smtClean="0">
                <a:solidFill>
                  <a:srgbClr val="7313FF"/>
                </a:solidFill>
                <a:latin typeface="Comic Sans MS" pitchFamily="66" charset="0"/>
                <a:sym typeface="Symbol"/>
              </a:rPr>
              <a:t>13</a:t>
            </a:r>
          </a:p>
          <a:p>
            <a:pPr algn="ctr"/>
            <a:r>
              <a:rPr lang="en-US" sz="2400" baseline="-25000" dirty="0">
                <a:solidFill>
                  <a:srgbClr val="7313FF"/>
                </a:solidFill>
                <a:latin typeface="Comic Sans MS" pitchFamily="66" charset="0"/>
                <a:sym typeface="Symbol"/>
              </a:rPr>
              <a:t>i</a:t>
            </a:r>
            <a:r>
              <a:rPr lang="en-US" sz="2400" baseline="-25000" dirty="0" smtClean="0">
                <a:solidFill>
                  <a:srgbClr val="7313FF"/>
                </a:solidFill>
                <a:latin typeface="Comic Sans MS" pitchFamily="66" charset="0"/>
                <a:sym typeface="Symbol"/>
              </a:rPr>
              <a:t>n the </a:t>
            </a:r>
            <a:r>
              <a:rPr lang="en-US" sz="2400" baseline="-25000" dirty="0" err="1" smtClean="0">
                <a:solidFill>
                  <a:srgbClr val="7313FF"/>
                </a:solidFill>
                <a:latin typeface="Comic Sans MS" pitchFamily="66" charset="0"/>
                <a:sym typeface="Symbol"/>
              </a:rPr>
              <a:t>Daya</a:t>
            </a:r>
            <a:r>
              <a:rPr lang="en-US" sz="2400" baseline="-25000" dirty="0" smtClean="0">
                <a:solidFill>
                  <a:srgbClr val="7313FF"/>
                </a:solidFill>
                <a:latin typeface="Comic Sans MS" pitchFamily="66" charset="0"/>
                <a:sym typeface="Symbol"/>
              </a:rPr>
              <a:t> Bay Reactor Antineutrino Experiment</a:t>
            </a:r>
            <a:endParaRPr lang="en-US" sz="2400" baseline="-25000" dirty="0">
              <a:solidFill>
                <a:srgbClr val="7313FF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7075" y="872716"/>
            <a:ext cx="4437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Kirk T McDonald</a:t>
            </a:r>
          </a:p>
          <a:p>
            <a:pPr algn="ctr"/>
            <a:r>
              <a:rPr lang="en-US" i="1" dirty="0" smtClean="0">
                <a:solidFill>
                  <a:srgbClr val="7313FF"/>
                </a:solidFill>
              </a:rPr>
              <a:t>Princeton U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(April 24, 2012)</a:t>
            </a:r>
          </a:p>
          <a:p>
            <a:pPr algn="ctr"/>
            <a:r>
              <a:rPr lang="en-US" dirty="0">
                <a:solidFill>
                  <a:srgbClr val="7313FF"/>
                </a:solidFill>
              </a:rPr>
              <a:t>o</a:t>
            </a:r>
            <a:r>
              <a:rPr lang="en-US" dirty="0" smtClean="0">
                <a:solidFill>
                  <a:srgbClr val="7313FF"/>
                </a:solidFill>
              </a:rPr>
              <a:t>n behalf of the </a:t>
            </a:r>
            <a:r>
              <a:rPr lang="en-US" dirty="0" err="1" smtClean="0">
                <a:solidFill>
                  <a:srgbClr val="7313FF"/>
                </a:solidFill>
              </a:rPr>
              <a:t>Daya</a:t>
            </a:r>
            <a:r>
              <a:rPr lang="en-US" dirty="0" smtClean="0">
                <a:solidFill>
                  <a:srgbClr val="7313FF"/>
                </a:solidFill>
              </a:rPr>
              <a:t> Bay Collaboration</a:t>
            </a:r>
            <a:endParaRPr lang="en-US" dirty="0">
              <a:solidFill>
                <a:srgbClr val="731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24" y="4545168"/>
            <a:ext cx="4595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>
                <a:solidFill>
                  <a:srgbClr val="FF0000"/>
                </a:solidFill>
              </a:rPr>
              <a:t>We observe that                                      sin</a:t>
            </a:r>
            <a:r>
              <a:rPr lang="en-US" sz="1600" baseline="30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2</a:t>
            </a:r>
            <a:r>
              <a:rPr lang="en-US" sz="1600" i="1" dirty="0" smtClean="0">
                <a:solidFill>
                  <a:srgbClr val="FF0000"/>
                </a:solidFill>
                <a:sym typeface="Symbol"/>
              </a:rPr>
              <a:t></a:t>
            </a:r>
            <a:r>
              <a:rPr lang="en-US" sz="1600" baseline="-25000" dirty="0" smtClean="0">
                <a:solidFill>
                  <a:srgbClr val="FF0000"/>
                </a:solidFill>
                <a:sym typeface="Symbol"/>
              </a:rPr>
              <a:t>13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 = 0.092 ± 0.016 (stat.) ± 0.005 (syst.) after 55 days of operation with 6 detectors at 3 sites close to 3 pairs of ~ 3 GW reactors.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77" y="3465004"/>
            <a:ext cx="442748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7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08-20 at 6.26.58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4679"/>
            <a:ext cx="8971522" cy="54616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1688456" y="38899"/>
            <a:ext cx="6083944" cy="8557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Antineutrino Detection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1354" y="4248896"/>
            <a:ext cx="1133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Simulation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7496" y="3898471"/>
            <a:ext cx="1133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Simulation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2" y="963960"/>
            <a:ext cx="3067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36512" y="1547500"/>
            <a:ext cx="2962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Inverse beta decay = IBD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3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8620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FF0000"/>
                </a:solidFill>
              </a:rPr>
              <a:t>Daya</a:t>
            </a:r>
            <a:r>
              <a:rPr lang="en-US" sz="2400" dirty="0" smtClean="0">
                <a:solidFill>
                  <a:srgbClr val="FF0000"/>
                </a:solidFill>
              </a:rPr>
              <a:t> Bay: 8 Identical Antineutrino Detectors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9493" y="728700"/>
            <a:ext cx="8829031" cy="5287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7313FF"/>
                </a:solidFill>
              </a:rPr>
              <a:t>Three-zone cylindrical design:</a:t>
            </a:r>
          </a:p>
          <a:p>
            <a:pPr marL="876300" lvl="1" indent="-342900">
              <a:lnSpc>
                <a:spcPct val="90000"/>
              </a:lnSpc>
              <a:buFont typeface="+mj-lt"/>
              <a:buAutoNum type="arabicPeriod"/>
            </a:pPr>
            <a:r>
              <a:rPr kumimoji="1" lang="en-US" sz="1600" dirty="0" smtClean="0">
                <a:solidFill>
                  <a:srgbClr val="FF0000"/>
                </a:solidFill>
              </a:rPr>
              <a:t>Target: 20 t (0.1% </a:t>
            </a:r>
            <a:r>
              <a:rPr kumimoji="1" lang="en-US" sz="1600" dirty="0" err="1" smtClean="0">
                <a:solidFill>
                  <a:srgbClr val="FF0000"/>
                </a:solidFill>
              </a:rPr>
              <a:t>Gd</a:t>
            </a:r>
            <a:r>
              <a:rPr kumimoji="1" lang="en-US" sz="1600" dirty="0">
                <a:solidFill>
                  <a:srgbClr val="FF0000"/>
                </a:solidFill>
              </a:rPr>
              <a:t>-</a:t>
            </a:r>
            <a:r>
              <a:rPr kumimoji="1" lang="en-US" sz="1600" dirty="0" smtClean="0">
                <a:solidFill>
                  <a:srgbClr val="FF0000"/>
                </a:solidFill>
              </a:rPr>
              <a:t>based liquid scintillator)</a:t>
            </a:r>
          </a:p>
          <a:p>
            <a:pPr marL="876300" lvl="1" indent="-342900">
              <a:lnSpc>
                <a:spcPct val="90000"/>
              </a:lnSpc>
              <a:buFont typeface="+mj-lt"/>
              <a:buAutoNum type="arabicPeriod"/>
            </a:pPr>
            <a:r>
              <a:rPr kumimoji="1" lang="en-US" sz="1600" dirty="0" smtClean="0"/>
              <a:t> </a:t>
            </a:r>
            <a:r>
              <a:rPr kumimoji="1" lang="en-US" sz="1600" dirty="0" smtClean="0">
                <a:solidFill>
                  <a:srgbClr val="FF0000"/>
                </a:solidFill>
              </a:rPr>
              <a:t>Gamma catcher: 20-t  LS (no </a:t>
            </a:r>
            <a:r>
              <a:rPr kumimoji="1" lang="en-US" sz="1600" dirty="0" err="1" smtClean="0">
                <a:solidFill>
                  <a:srgbClr val="FF0000"/>
                </a:solidFill>
              </a:rPr>
              <a:t>Gd</a:t>
            </a:r>
            <a:r>
              <a:rPr kumimoji="1" lang="en-US" sz="1600" dirty="0" smtClean="0">
                <a:solidFill>
                  <a:srgbClr val="FF0000"/>
                </a:solidFill>
              </a:rPr>
              <a:t>, so no 8-MeV neutrons detected here)</a:t>
            </a:r>
          </a:p>
          <a:p>
            <a:pPr marL="876300" lvl="1" indent="-342900">
              <a:lnSpc>
                <a:spcPct val="90000"/>
              </a:lnSpc>
              <a:buFont typeface="+mj-lt"/>
              <a:buAutoNum type="arabicPeriod"/>
            </a:pPr>
            <a:r>
              <a:rPr kumimoji="1" lang="en-US" sz="1600" dirty="0" smtClean="0">
                <a:solidFill>
                  <a:srgbClr val="FF0000"/>
                </a:solidFill>
              </a:rPr>
              <a:t> Buffer : 40-t (mineral oil; no scintillator, so no e, n or </a:t>
            </a:r>
            <a:r>
              <a:rPr kumimoji="1" lang="en-US" sz="1600" dirty="0" smtClean="0">
                <a:solidFill>
                  <a:srgbClr val="FF0000"/>
                </a:solidFill>
                <a:sym typeface="Symbol"/>
              </a:rPr>
              <a:t> detected here)</a:t>
            </a:r>
            <a:endParaRPr lang="en-US" sz="1600" dirty="0" smtClean="0">
              <a:solidFill>
                <a:srgbClr val="7313FF"/>
              </a:solidFill>
            </a:endParaRPr>
          </a:p>
          <a:p>
            <a:r>
              <a:rPr lang="en-US" sz="1600" dirty="0" smtClean="0">
                <a:solidFill>
                  <a:srgbClr val="7313FF"/>
                </a:solidFill>
              </a:rPr>
              <a:t>Detector mass ~ 110 ton (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 need big crane to lift!)</a:t>
            </a:r>
            <a:endParaRPr lang="en-US" sz="1600" dirty="0" smtClean="0">
              <a:solidFill>
                <a:srgbClr val="7313FF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192 </a:t>
            </a:r>
            <a:r>
              <a:rPr lang="en-US" sz="1600" dirty="0">
                <a:solidFill>
                  <a:srgbClr val="FF0000"/>
                </a:solidFill>
              </a:rPr>
              <a:t>low-background  8” </a:t>
            </a:r>
            <a:r>
              <a:rPr lang="en-US" sz="1600" dirty="0" smtClean="0">
                <a:solidFill>
                  <a:srgbClr val="FF0000"/>
                </a:solidFill>
              </a:rPr>
              <a:t>photomultiplier </a:t>
            </a:r>
            <a:r>
              <a:rPr lang="en-US" sz="1600" dirty="0">
                <a:solidFill>
                  <a:srgbClr val="FF0000"/>
                </a:solidFill>
              </a:rPr>
              <a:t>tubes</a:t>
            </a:r>
          </a:p>
          <a:p>
            <a:r>
              <a:rPr lang="en-US" sz="1600" dirty="0" smtClean="0">
                <a:solidFill>
                  <a:srgbClr val="7313FF"/>
                </a:solidFill>
              </a:rPr>
              <a:t>Reflectors at top and bottom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Detectors sit in a pool of water, covered by RPCs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3749327" y="2078037"/>
            <a:ext cx="5051772" cy="4445000"/>
            <a:chOff x="3057" y="174"/>
            <a:chExt cx="2703" cy="2402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33" y="384"/>
              <a:ext cx="1627" cy="2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6"/>
            <p:cNvSpPr>
              <a:spLocks/>
            </p:cNvSpPr>
            <p:nvPr/>
          </p:nvSpPr>
          <p:spPr bwMode="auto">
            <a:xfrm>
              <a:off x="3105" y="1798"/>
              <a:ext cx="889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90561" bIns="38100" anchor="ctr">
              <a:prstTxWarp prst="textNoShape">
                <a:avLst/>
              </a:prstTxWarp>
              <a:spAutoFit/>
            </a:bodyPr>
            <a:lstStyle/>
            <a:p>
              <a:pPr marL="52388" algn="ctr" eaLnBrk="1" hangingPunct="1"/>
              <a:r>
                <a:rPr lang="en-US" sz="1400" dirty="0" smtClean="0">
                  <a:solidFill>
                    <a:srgbClr val="000000"/>
                  </a:solidFill>
                  <a:ea typeface="Helvetica" charset="0"/>
                  <a:cs typeface="Helvetica" charset="0"/>
                </a:rPr>
                <a:t>3.1-m </a:t>
              </a:r>
              <a:r>
                <a:rPr lang="en-US" sz="1400" dirty="0">
                  <a:solidFill>
                    <a:srgbClr val="000000"/>
                  </a:solidFill>
                  <a:ea typeface="Helvetica" charset="0"/>
                  <a:cs typeface="Helvetica" charset="0"/>
                </a:rPr>
                <a:t>acrylic tank</a:t>
              </a:r>
            </a:p>
          </p:txBody>
        </p:sp>
        <p:sp>
          <p:nvSpPr>
            <p:cNvPr id="10" name="Rectangle 7"/>
            <p:cNvSpPr>
              <a:spLocks/>
            </p:cNvSpPr>
            <p:nvPr/>
          </p:nvSpPr>
          <p:spPr bwMode="auto">
            <a:xfrm>
              <a:off x="3639" y="770"/>
              <a:ext cx="293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89599" bIns="38100" anchor="ctr">
              <a:prstTxWarp prst="textNoShape">
                <a:avLst/>
              </a:prstTxWarp>
              <a:spAutoFit/>
            </a:bodyPr>
            <a:lstStyle/>
            <a:p>
              <a:pPr marL="50800" algn="ctr" eaLnBrk="1" hangingPunct="1"/>
              <a:r>
                <a:rPr lang="en-US" sz="1400">
                  <a:solidFill>
                    <a:srgbClr val="000000"/>
                  </a:solidFill>
                  <a:ea typeface="Helvetica" charset="0"/>
                  <a:cs typeface="Helvetica" charset="0"/>
                </a:rPr>
                <a:t>PMT</a:t>
              </a:r>
            </a:p>
          </p:txBody>
        </p:sp>
        <p:sp>
          <p:nvSpPr>
            <p:cNvPr id="11" name="Rectangle 8"/>
            <p:cNvSpPr>
              <a:spLocks/>
            </p:cNvSpPr>
            <p:nvPr/>
          </p:nvSpPr>
          <p:spPr bwMode="auto">
            <a:xfrm>
              <a:off x="3084" y="2171"/>
              <a:ext cx="904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90522" bIns="38100" anchor="ctr">
              <a:prstTxWarp prst="textNoShape">
                <a:avLst/>
              </a:prstTxWarp>
              <a:spAutoFit/>
            </a:bodyPr>
            <a:lstStyle/>
            <a:p>
              <a:pPr marL="52388" algn="ctr" eaLnBrk="1" hangingPunct="1"/>
              <a:r>
                <a:rPr lang="en-US" sz="1400" dirty="0" smtClean="0">
                  <a:solidFill>
                    <a:srgbClr val="000000"/>
                  </a:solidFill>
                  <a:ea typeface="Helvetica" charset="0"/>
                  <a:cs typeface="Helvetica" charset="0"/>
                </a:rPr>
                <a:t>4.0-m </a:t>
              </a:r>
              <a:r>
                <a:rPr lang="en-US" sz="1400" dirty="0">
                  <a:solidFill>
                    <a:srgbClr val="000000"/>
                  </a:solidFill>
                  <a:ea typeface="Helvetica" charset="0"/>
                  <a:cs typeface="Helvetica" charset="0"/>
                </a:rPr>
                <a:t>acrylic tank</a:t>
              </a:r>
            </a:p>
          </p:txBody>
        </p:sp>
        <p:sp>
          <p:nvSpPr>
            <p:cNvPr id="12" name="Rectangle 9"/>
            <p:cNvSpPr>
              <a:spLocks/>
            </p:cNvSpPr>
            <p:nvPr/>
          </p:nvSpPr>
          <p:spPr bwMode="auto">
            <a:xfrm>
              <a:off x="5042" y="195"/>
              <a:ext cx="560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89945" bIns="38100" anchor="ctr">
              <a:prstTxWarp prst="textNoShape">
                <a:avLst/>
              </a:prstTxWarp>
              <a:spAutoFit/>
            </a:bodyPr>
            <a:lstStyle/>
            <a:p>
              <a:pPr marL="50800" algn="ctr" eaLnBrk="1" hangingPunct="1"/>
              <a:r>
                <a:rPr lang="en-US" sz="1400">
                  <a:solidFill>
                    <a:srgbClr val="000000"/>
                  </a:solidFill>
                  <a:ea typeface="Helvetica" charset="0"/>
                  <a:cs typeface="Helvetica" charset="0"/>
                </a:rPr>
                <a:t>Steel tank</a:t>
              </a: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>
              <a:off x="5520" y="336"/>
              <a:ext cx="0" cy="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032" y="1776"/>
              <a:ext cx="527" cy="9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4032" y="1894"/>
              <a:ext cx="503" cy="3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3934" y="864"/>
              <a:ext cx="288" cy="4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4"/>
            <p:cNvSpPr>
              <a:spLocks/>
            </p:cNvSpPr>
            <p:nvPr/>
          </p:nvSpPr>
          <p:spPr bwMode="auto">
            <a:xfrm>
              <a:off x="4228" y="174"/>
              <a:ext cx="576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89945" bIns="38100" anchor="ctr">
              <a:prstTxWarp prst="textNoShape">
                <a:avLst/>
              </a:prstTxWarp>
              <a:spAutoFit/>
            </a:bodyPr>
            <a:lstStyle/>
            <a:p>
              <a:pPr marL="50800" algn="ctr" eaLnBrk="1" hangingPunct="1">
                <a:lnSpc>
                  <a:spcPct val="80000"/>
                </a:lnSpc>
              </a:pPr>
              <a:r>
                <a:rPr lang="en-US" sz="1400">
                  <a:solidFill>
                    <a:srgbClr val="000000"/>
                  </a:solidFill>
                  <a:ea typeface="Helvetica" charset="0"/>
                  <a:cs typeface="Helvetica" charset="0"/>
                </a:rPr>
                <a:t>Calibration</a:t>
              </a:r>
            </a:p>
            <a:p>
              <a:pPr marL="50800" algn="ctr" eaLnBrk="1" hangingPunct="1">
                <a:lnSpc>
                  <a:spcPct val="80000"/>
                </a:lnSpc>
              </a:pPr>
              <a:r>
                <a:rPr lang="en-US" sz="1400">
                  <a:solidFill>
                    <a:srgbClr val="000000"/>
                  </a:solidFill>
                  <a:ea typeface="Helvetica" charset="0"/>
                  <a:cs typeface="Helvetica" charset="0"/>
                </a:rPr>
                <a:t>system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4752" y="336"/>
              <a:ext cx="144" cy="43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4032" y="1646"/>
              <a:ext cx="288" cy="48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4024" y="1326"/>
              <a:ext cx="395" cy="63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4078" y="1022"/>
              <a:ext cx="577" cy="119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9"/>
            <p:cNvSpPr>
              <a:spLocks/>
            </p:cNvSpPr>
            <p:nvPr/>
          </p:nvSpPr>
          <p:spPr bwMode="auto">
            <a:xfrm>
              <a:off x="3124" y="937"/>
              <a:ext cx="978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89599" bIns="38100" anchor="ctr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dirty="0">
                  <a:solidFill>
                    <a:schemeClr val="hlink"/>
                  </a:solidFill>
                  <a:ea typeface="Helvetica" charset="0"/>
                  <a:cs typeface="Helvetica" charset="0"/>
                </a:rPr>
                <a:t>20-t </a:t>
              </a:r>
              <a:r>
                <a:rPr lang="en-US" sz="1400" dirty="0" err="1" smtClean="0">
                  <a:solidFill>
                    <a:schemeClr val="hlink"/>
                  </a:solidFill>
                  <a:ea typeface="Helvetica" charset="0"/>
                  <a:cs typeface="Helvetica" charset="0"/>
                </a:rPr>
                <a:t>Gd</a:t>
              </a:r>
              <a:r>
                <a:rPr lang="en-US" sz="1400" dirty="0" smtClean="0">
                  <a:solidFill>
                    <a:schemeClr val="hlink"/>
                  </a:solidFill>
                  <a:ea typeface="Helvetica" charset="0"/>
                  <a:cs typeface="Helvetica" charset="0"/>
                </a:rPr>
                <a:t>-LS “target”</a:t>
              </a:r>
              <a:endParaRPr lang="en-US" sz="1400" dirty="0">
                <a:solidFill>
                  <a:schemeClr val="hlin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3" name="Rectangle 20"/>
            <p:cNvSpPr>
              <a:spLocks/>
            </p:cNvSpPr>
            <p:nvPr/>
          </p:nvSpPr>
          <p:spPr bwMode="auto">
            <a:xfrm>
              <a:off x="3057" y="1177"/>
              <a:ext cx="973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89599" bIns="38100" anchor="ctr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dirty="0">
                  <a:solidFill>
                    <a:srgbClr val="FF0000"/>
                  </a:solidFill>
                  <a:ea typeface="Helvetica" charset="0"/>
                  <a:cs typeface="Helvetica" charset="0"/>
                </a:rPr>
                <a:t>Liquid </a:t>
              </a:r>
              <a:r>
                <a:rPr lang="en-US" sz="1400" dirty="0" err="1" smtClean="0">
                  <a:solidFill>
                    <a:srgbClr val="FF0000"/>
                  </a:solidFill>
                  <a:ea typeface="Helvetica" charset="0"/>
                  <a:cs typeface="Helvetica" charset="0"/>
                </a:rPr>
                <a:t>scintintillator</a:t>
              </a:r>
              <a:endParaRPr lang="en-US" sz="1400" dirty="0" smtClean="0">
                <a:solidFill>
                  <a:srgbClr val="FF0000"/>
                </a:solidFill>
                <a:ea typeface="Helvetica" charset="0"/>
                <a:cs typeface="Helvetica" charset="0"/>
              </a:endParaRPr>
            </a:p>
            <a:p>
              <a:pPr algn="ctr" eaLnBrk="1" hangingPunct="1"/>
              <a:r>
                <a:rPr lang="en-US" sz="1400" dirty="0" smtClean="0">
                  <a:solidFill>
                    <a:srgbClr val="FF0000"/>
                  </a:solidFill>
                  <a:ea typeface="Helvetica" charset="0"/>
                  <a:cs typeface="Helvetica" charset="0"/>
                </a:rPr>
                <a:t>“gamma catcher”</a:t>
              </a:r>
              <a:endParaRPr lang="en-US" sz="1400" dirty="0">
                <a:solidFill>
                  <a:srgbClr val="FF0000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4" name="Rectangle 21"/>
            <p:cNvSpPr>
              <a:spLocks/>
            </p:cNvSpPr>
            <p:nvPr/>
          </p:nvSpPr>
          <p:spPr bwMode="auto">
            <a:xfrm>
              <a:off x="3105" y="1516"/>
              <a:ext cx="879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8100" tIns="38100" rIns="89599" bIns="38100" anchor="ctr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dirty="0">
                  <a:solidFill>
                    <a:schemeClr val="hlink"/>
                  </a:solidFill>
                  <a:ea typeface="Helvetica" charset="0"/>
                  <a:cs typeface="Helvetica" charset="0"/>
                </a:rPr>
                <a:t>Mineral </a:t>
              </a:r>
              <a:r>
                <a:rPr lang="en-US" sz="1400" dirty="0" smtClean="0">
                  <a:solidFill>
                    <a:schemeClr val="hlink"/>
                  </a:solidFill>
                  <a:ea typeface="Helvetica" charset="0"/>
                  <a:cs typeface="Helvetica" charset="0"/>
                </a:rPr>
                <a:t>oil buffer        </a:t>
              </a:r>
              <a:endParaRPr lang="en-US" sz="1400" dirty="0">
                <a:solidFill>
                  <a:schemeClr val="hlink"/>
                </a:solidFill>
                <a:ea typeface="Helvetica" charset="0"/>
                <a:cs typeface="Helvetica" charset="0"/>
              </a:endParaRPr>
            </a:p>
          </p:txBody>
        </p:sp>
      </p:grpSp>
      <p:sp>
        <p:nvSpPr>
          <p:cNvPr id="25" name="Line 26"/>
          <p:cNvSpPr>
            <a:spLocks noChangeShapeType="1"/>
          </p:cNvSpPr>
          <p:nvPr/>
        </p:nvSpPr>
        <p:spPr bwMode="auto">
          <a:xfrm flipH="1">
            <a:off x="8812213" y="3798887"/>
            <a:ext cx="26987" cy="2271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8568444" y="4618037"/>
            <a:ext cx="5741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5 m</a:t>
            </a:r>
            <a:endParaRPr lang="en-US" sz="1800" dirty="0"/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 rot="16200000" flipH="1">
            <a:off x="7208044" y="5174456"/>
            <a:ext cx="0" cy="2795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>
            <a:off x="5815013" y="5535612"/>
            <a:ext cx="0" cy="1190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8591550" y="5522912"/>
            <a:ext cx="0" cy="1190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230590" y="6258197"/>
            <a:ext cx="5741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5 m</a:t>
            </a:r>
            <a:endParaRPr lang="en-US" sz="1800" dirty="0"/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8210550" y="3646487"/>
            <a:ext cx="812800" cy="193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>
            <a:off x="8362950" y="5989637"/>
            <a:ext cx="617538" cy="1412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042044" y="5894692"/>
            <a:ext cx="27045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PMT = </a:t>
            </a:r>
            <a:r>
              <a:rPr lang="en-US" sz="1400" dirty="0" err="1" smtClean="0"/>
              <a:t>PhotoMultiplier</a:t>
            </a:r>
            <a:r>
              <a:rPr lang="en-US" sz="1400" dirty="0" smtClean="0"/>
              <a:t> Tube</a:t>
            </a:r>
          </a:p>
          <a:p>
            <a:r>
              <a:rPr lang="en-US" sz="1400" b="1" dirty="0" smtClean="0"/>
              <a:t>AD = Antineutrino Detector</a:t>
            </a:r>
          </a:p>
          <a:p>
            <a:r>
              <a:rPr lang="en-US" sz="1400" dirty="0" smtClean="0"/>
              <a:t>RPC = Resistive Plate Chamber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2879812" y="373831"/>
            <a:ext cx="3350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313FF"/>
                </a:solidFill>
              </a:rPr>
              <a:t>Only 6 detectors installed at present.</a:t>
            </a:r>
            <a:endParaRPr lang="en-US" sz="1400" dirty="0">
              <a:solidFill>
                <a:srgbClr val="7313FF"/>
              </a:solidFill>
            </a:endParaRPr>
          </a:p>
        </p:txBody>
      </p: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7" y="2989451"/>
            <a:ext cx="3603123" cy="285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" name="Rectangle 11"/>
          <p:cNvSpPr>
            <a:spLocks/>
          </p:cNvSpPr>
          <p:nvPr/>
        </p:nvSpPr>
        <p:spPr bwMode="auto">
          <a:xfrm>
            <a:off x="3671189" y="3032956"/>
            <a:ext cx="648783" cy="2818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RPCs</a:t>
            </a:r>
          </a:p>
        </p:txBody>
      </p:sp>
      <p:sp>
        <p:nvSpPr>
          <p:cNvPr id="41" name="Rectangle 12"/>
          <p:cNvSpPr>
            <a:spLocks/>
          </p:cNvSpPr>
          <p:nvPr/>
        </p:nvSpPr>
        <p:spPr bwMode="auto">
          <a:xfrm>
            <a:off x="5410200" y="5829300"/>
            <a:ext cx="2247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>
                <a:solidFill>
                  <a:schemeClr val="tx1"/>
                </a:solidFill>
                <a:ea typeface="Helvetica" charset="0"/>
                <a:cs typeface="Helvetica" charset="0"/>
              </a:rPr>
              <a:t>antineutrino detectors </a:t>
            </a:r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5784850" y="4786313"/>
            <a:ext cx="26988" cy="1016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 flipH="1">
            <a:off x="5794375" y="4470400"/>
            <a:ext cx="1317625" cy="132873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 rot="10800000" flipH="1">
            <a:off x="3167951" y="3138574"/>
            <a:ext cx="503238" cy="35242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" name="Rectangle 17"/>
          <p:cNvSpPr>
            <a:spLocks/>
          </p:cNvSpPr>
          <p:nvPr/>
        </p:nvSpPr>
        <p:spPr bwMode="auto">
          <a:xfrm>
            <a:off x="2645597" y="5329076"/>
            <a:ext cx="1602367" cy="5842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lIns="0" tIns="0" rIns="40639" bIns="0"/>
          <a:lstStyle/>
          <a:p>
            <a:pPr marL="39688"/>
            <a:r>
              <a:rPr lang="en-US" sz="16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inner </a:t>
            </a:r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and </a:t>
            </a:r>
            <a:r>
              <a:rPr lang="en-US" sz="16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outer </a:t>
            </a:r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water shield</a:t>
            </a: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 flipH="1">
            <a:off x="2879811" y="4786313"/>
            <a:ext cx="75183" cy="58938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" name="Line 19"/>
          <p:cNvSpPr>
            <a:spLocks noChangeShapeType="1"/>
          </p:cNvSpPr>
          <p:nvPr/>
        </p:nvSpPr>
        <p:spPr bwMode="auto">
          <a:xfrm>
            <a:off x="3239852" y="4786313"/>
            <a:ext cx="559937" cy="60251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" name="Rectangle 10"/>
          <p:cNvSpPr>
            <a:spLocks/>
          </p:cNvSpPr>
          <p:nvPr/>
        </p:nvSpPr>
        <p:spPr bwMode="auto">
          <a:xfrm>
            <a:off x="0" y="3059251"/>
            <a:ext cx="2032000" cy="28363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lIns="0" tIns="0" rIns="40639" bIns="0"/>
          <a:lstStyle/>
          <a:p>
            <a:pPr marL="39688"/>
            <a:r>
              <a:rPr lang="en-US" sz="16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Far Hall =EH3 </a:t>
            </a:r>
            <a:endParaRPr lang="en-US" sz="1600" dirty="0">
              <a:solidFill>
                <a:schemeClr val="tx1"/>
              </a:solidFill>
              <a:ea typeface="Helvetica" charset="0"/>
              <a:cs typeface="Helvetica" charset="0"/>
            </a:endParaRPr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28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770" t="6139" r="19856" b="6139"/>
          <a:stretch>
            <a:fillRect/>
          </a:stretch>
        </p:blipFill>
        <p:spPr bwMode="auto">
          <a:xfrm>
            <a:off x="4860032" y="2187815"/>
            <a:ext cx="3903663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3306" y="148370"/>
            <a:ext cx="8229600" cy="4341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Antineutrino Detector Calibration System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rot="10800000" flipV="1">
            <a:off x="4038600" y="2672916"/>
            <a:ext cx="1740450" cy="771959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151833" y="836712"/>
            <a:ext cx="4927600" cy="2171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600" dirty="0">
                <a:solidFill>
                  <a:srgbClr val="0000FF"/>
                </a:solidFill>
                <a:ea typeface="Helvetica" charset="0"/>
                <a:cs typeface="Helvetica" charset="0"/>
              </a:rPr>
              <a:t>A</a:t>
            </a:r>
            <a:r>
              <a:rPr lang="en-US" sz="1600" dirty="0" smtClean="0">
                <a:solidFill>
                  <a:srgbClr val="0000FF"/>
                </a:solidFill>
                <a:ea typeface="Helvetica" charset="0"/>
                <a:cs typeface="Helvetica" charset="0"/>
              </a:rPr>
              <a:t>utomated </a:t>
            </a:r>
            <a:r>
              <a:rPr lang="en-US" sz="1600" dirty="0">
                <a:solidFill>
                  <a:srgbClr val="0000FF"/>
                </a:solidFill>
                <a:ea typeface="Helvetica" charset="0"/>
                <a:cs typeface="Helvetica" charset="0"/>
              </a:rPr>
              <a:t>calibration system</a:t>
            </a:r>
          </a:p>
          <a:p>
            <a:pPr marL="39688"/>
            <a:r>
              <a:rPr lang="en-US" sz="1600" dirty="0">
                <a:solidFill>
                  <a:schemeClr val="tx1"/>
                </a:solidFill>
                <a:ea typeface="Lucida Grande" charset="0"/>
                <a:cs typeface="Lucida Grande" charset="0"/>
              </a:rPr>
              <a:t>→ </a:t>
            </a:r>
            <a:r>
              <a:rPr lang="en-US" sz="1600" dirty="0" smtClean="0">
                <a:solidFill>
                  <a:srgbClr val="7313FF"/>
                </a:solidFill>
                <a:ea typeface="Lucida Grande" charset="0"/>
                <a:cs typeface="Lucida Grande" charset="0"/>
              </a:rPr>
              <a:t>Routine </a:t>
            </a:r>
            <a:r>
              <a:rPr lang="en-US" sz="1600" dirty="0">
                <a:solidFill>
                  <a:srgbClr val="7313FF"/>
                </a:solidFill>
                <a:ea typeface="Lucida Grande" charset="0"/>
                <a:cs typeface="Lucida Grande" charset="0"/>
              </a:rPr>
              <a:t>weekly deployment of </a:t>
            </a:r>
            <a:r>
              <a:rPr lang="en-US" sz="1600" dirty="0" smtClean="0">
                <a:solidFill>
                  <a:srgbClr val="7313FF"/>
                </a:solidFill>
                <a:ea typeface="Lucida Grande" charset="0"/>
                <a:cs typeface="Lucida Grande" charset="0"/>
              </a:rPr>
              <a:t>sources, lowered into any of the 3 liquid zones.</a:t>
            </a:r>
            <a:endParaRPr lang="en-US" sz="1600" dirty="0">
              <a:solidFill>
                <a:srgbClr val="7313FF"/>
              </a:solidFill>
              <a:ea typeface="Lucida Grande" charset="0"/>
              <a:cs typeface="Lucida Grande" charset="0"/>
            </a:endParaRPr>
          </a:p>
          <a:p>
            <a:pPr marL="39688"/>
            <a:endParaRPr lang="en-US" sz="1600" dirty="0">
              <a:solidFill>
                <a:schemeClr val="tx1"/>
              </a:solidFill>
              <a:ea typeface="Helvetica" charset="0"/>
              <a:cs typeface="Helvetica" charset="0"/>
            </a:endParaRPr>
          </a:p>
          <a:p>
            <a:pPr marL="39688"/>
            <a:r>
              <a:rPr lang="en-US" sz="1600" dirty="0">
                <a:solidFill>
                  <a:srgbClr val="FF0000"/>
                </a:solidFill>
                <a:ea typeface="Helvetica" charset="0"/>
                <a:cs typeface="Helvetica" charset="0"/>
              </a:rPr>
              <a:t>LED light sources </a:t>
            </a:r>
            <a:r>
              <a:rPr lang="en-US" sz="1600" dirty="0" smtClean="0">
                <a:solidFill>
                  <a:srgbClr val="FF0000"/>
                </a:solidFill>
                <a:ea typeface="Helvetica" charset="0"/>
                <a:cs typeface="Helvetica" charset="0"/>
              </a:rPr>
              <a:t> </a:t>
            </a:r>
            <a:endParaRPr lang="en-US" sz="1600" dirty="0">
              <a:solidFill>
                <a:srgbClr val="FF0000"/>
              </a:solidFill>
              <a:ea typeface="Helvetica" charset="0"/>
              <a:cs typeface="Helvetica" charset="0"/>
            </a:endParaRPr>
          </a:p>
          <a:p>
            <a:pPr marL="39688"/>
            <a:r>
              <a:rPr lang="en-US" sz="1600" dirty="0">
                <a:solidFill>
                  <a:srgbClr val="FF0000"/>
                </a:solidFill>
                <a:ea typeface="Lucida Grande" charset="0"/>
                <a:cs typeface="Lucida Grande" charset="0"/>
              </a:rPr>
              <a:t>→ </a:t>
            </a:r>
            <a:r>
              <a:rPr lang="en-US" sz="1600" dirty="0" smtClean="0">
                <a:solidFill>
                  <a:srgbClr val="FF0000"/>
                </a:solidFill>
                <a:ea typeface="Lucida Grande" charset="0"/>
                <a:cs typeface="Lucida Grande" charset="0"/>
              </a:rPr>
              <a:t>Monitoring </a:t>
            </a:r>
            <a:r>
              <a:rPr lang="en-US" sz="1600" dirty="0">
                <a:solidFill>
                  <a:srgbClr val="FF0000"/>
                </a:solidFill>
                <a:ea typeface="Lucida Grande" charset="0"/>
                <a:cs typeface="Lucida Grande" charset="0"/>
              </a:rPr>
              <a:t>optical </a:t>
            </a:r>
            <a:r>
              <a:rPr lang="en-US" sz="1600" dirty="0" smtClean="0">
                <a:solidFill>
                  <a:srgbClr val="FF0000"/>
                </a:solidFill>
                <a:ea typeface="Lucida Grande" charset="0"/>
                <a:cs typeface="Lucida Grande" charset="0"/>
              </a:rPr>
              <a:t>properties</a:t>
            </a:r>
            <a:endParaRPr lang="en-US" sz="1600" dirty="0">
              <a:solidFill>
                <a:srgbClr val="FF0000"/>
              </a:solidFill>
              <a:ea typeface="Lucida Grande" charset="0"/>
              <a:cs typeface="Lucida Grande" charset="0"/>
            </a:endParaRPr>
          </a:p>
          <a:p>
            <a:pPr marL="39688"/>
            <a:endParaRPr lang="en-US" sz="1600" dirty="0">
              <a:solidFill>
                <a:schemeClr val="tx1"/>
              </a:solidFill>
              <a:ea typeface="Helvetica" charset="0"/>
              <a:cs typeface="Helvetica" charset="0"/>
            </a:endParaRPr>
          </a:p>
          <a:p>
            <a:pPr marL="39688"/>
            <a:r>
              <a:rPr lang="en-US" sz="1600" dirty="0">
                <a:solidFill>
                  <a:srgbClr val="0000FF"/>
                </a:solidFill>
                <a:ea typeface="Helvetica" charset="0"/>
                <a:cs typeface="Helvetica" charset="0"/>
              </a:rPr>
              <a:t>e</a:t>
            </a:r>
            <a:r>
              <a:rPr lang="en-US" sz="1600" baseline="32000" dirty="0">
                <a:solidFill>
                  <a:srgbClr val="0000FF"/>
                </a:solidFill>
                <a:ea typeface="Helvetica" charset="0"/>
                <a:cs typeface="Helvetica" charset="0"/>
              </a:rPr>
              <a:t>+</a:t>
            </a:r>
            <a:r>
              <a:rPr lang="en-US" sz="1600" dirty="0">
                <a:solidFill>
                  <a:srgbClr val="0000FF"/>
                </a:solidFill>
                <a:ea typeface="Helvetica" charset="0"/>
                <a:cs typeface="Helvetica" charset="0"/>
              </a:rPr>
              <a:t> and n radioactive sources</a:t>
            </a:r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 </a:t>
            </a:r>
            <a:r>
              <a:rPr lang="en-US" sz="1600" dirty="0" smtClean="0">
                <a:solidFill>
                  <a:srgbClr val="7313FF"/>
                </a:solidFill>
                <a:ea typeface="Helvetica" charset="0"/>
                <a:cs typeface="Helvetica" charset="0"/>
              </a:rPr>
              <a:t>(fixed </a:t>
            </a:r>
            <a:r>
              <a:rPr lang="en-US" sz="1600" dirty="0">
                <a:solidFill>
                  <a:srgbClr val="7313FF"/>
                </a:solidFill>
                <a:ea typeface="Helvetica" charset="0"/>
                <a:cs typeface="Helvetica" charset="0"/>
              </a:rPr>
              <a:t>energy)</a:t>
            </a:r>
          </a:p>
          <a:p>
            <a:pPr marL="39688"/>
            <a:r>
              <a:rPr lang="en-US" sz="1600" dirty="0">
                <a:solidFill>
                  <a:srgbClr val="7313FF"/>
                </a:solidFill>
                <a:ea typeface="Helvetica" charset="0"/>
                <a:cs typeface="Helvetica" charset="0"/>
              </a:rPr>
              <a:t>→ </a:t>
            </a:r>
            <a:r>
              <a:rPr lang="en-US" sz="1600" dirty="0" smtClean="0">
                <a:solidFill>
                  <a:srgbClr val="7313FF"/>
                </a:solidFill>
                <a:ea typeface="Helvetica" charset="0"/>
                <a:cs typeface="Helvetica" charset="0"/>
              </a:rPr>
              <a:t>Energy </a:t>
            </a:r>
            <a:r>
              <a:rPr lang="en-US" sz="1600" dirty="0">
                <a:solidFill>
                  <a:srgbClr val="7313FF"/>
                </a:solidFill>
                <a:ea typeface="Helvetica" charset="0"/>
                <a:cs typeface="Helvetica" charset="0"/>
              </a:rPr>
              <a:t>calibration</a:t>
            </a:r>
          </a:p>
        </p:txBody>
      </p:sp>
      <p:sp>
        <p:nvSpPr>
          <p:cNvPr id="9" name="Rectangle 15"/>
          <p:cNvSpPr>
            <a:spLocks/>
          </p:cNvSpPr>
          <p:nvPr/>
        </p:nvSpPr>
        <p:spPr bwMode="auto">
          <a:xfrm>
            <a:off x="5468860" y="908720"/>
            <a:ext cx="2703540" cy="850032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buFont typeface="Arial"/>
              <a:buChar char="•"/>
            </a:pPr>
            <a:r>
              <a:rPr lang="en-US" sz="2400" baseline="320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  </a:t>
            </a:r>
            <a:r>
              <a:rPr lang="en-US" sz="1600" baseline="320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68</a:t>
            </a:r>
            <a:r>
              <a:rPr lang="en-US" sz="16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Ge </a:t>
            </a:r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source</a:t>
            </a:r>
            <a:endParaRPr lang="en-US" sz="1600" dirty="0" smtClean="0">
              <a:solidFill>
                <a:schemeClr val="tx1"/>
              </a:solidFill>
              <a:ea typeface="Helvetica" charset="0"/>
              <a:cs typeface="Helvetica" charset="0"/>
            </a:endParaRPr>
          </a:p>
          <a:p>
            <a:pPr marL="39688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  Am-</a:t>
            </a:r>
            <a:r>
              <a:rPr lang="en-US" sz="1600" baseline="300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13</a:t>
            </a:r>
            <a:r>
              <a:rPr lang="en-US" sz="16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C </a:t>
            </a:r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+ </a:t>
            </a:r>
            <a:r>
              <a:rPr lang="en-US" sz="1600" baseline="32000" dirty="0">
                <a:solidFill>
                  <a:schemeClr val="tx1"/>
                </a:solidFill>
                <a:ea typeface="Helvetica" charset="0"/>
                <a:cs typeface="Helvetica" charset="0"/>
              </a:rPr>
              <a:t>60</a:t>
            </a:r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Co source</a:t>
            </a:r>
            <a:endParaRPr lang="en-US" sz="1600" dirty="0" smtClean="0">
              <a:solidFill>
                <a:schemeClr val="tx1"/>
              </a:solidFill>
              <a:ea typeface="Helvetica" charset="0"/>
              <a:cs typeface="Helvetica" charset="0"/>
            </a:endParaRPr>
          </a:p>
          <a:p>
            <a:pPr marL="39688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  LED </a:t>
            </a:r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diffuser ball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rot="10800000" flipV="1">
            <a:off x="4038600" y="2868550"/>
            <a:ext cx="2585850" cy="5763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rot="10800000" flipV="1">
            <a:off x="4038600" y="3140968"/>
            <a:ext cx="3516826" cy="30390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ac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17" y="3076709"/>
            <a:ext cx="3734083" cy="2800563"/>
          </a:xfrm>
          <a:prstGeom prst="rect">
            <a:avLst/>
          </a:prstGeom>
        </p:spPr>
      </p:pic>
      <p:sp>
        <p:nvSpPr>
          <p:cNvPr id="14" name="Rectangle 6"/>
          <p:cNvSpPr>
            <a:spLocks/>
          </p:cNvSpPr>
          <p:nvPr/>
        </p:nvSpPr>
        <p:spPr bwMode="auto">
          <a:xfrm>
            <a:off x="939428" y="5930416"/>
            <a:ext cx="3272532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600" dirty="0">
                <a:solidFill>
                  <a:srgbClr val="0000FF"/>
                </a:solidFill>
                <a:ea typeface="Helvetica" charset="0"/>
                <a:cs typeface="Helvetica" charset="0"/>
              </a:rPr>
              <a:t>A</a:t>
            </a:r>
            <a:r>
              <a:rPr lang="en-US" sz="1600" dirty="0" smtClean="0">
                <a:solidFill>
                  <a:srgbClr val="0000FF"/>
                </a:solidFill>
                <a:ea typeface="Helvetica" charset="0"/>
                <a:cs typeface="Helvetica" charset="0"/>
              </a:rPr>
              <a:t>utomated </a:t>
            </a:r>
            <a:r>
              <a:rPr lang="en-US" sz="1600" dirty="0">
                <a:solidFill>
                  <a:srgbClr val="0000FF"/>
                </a:solidFill>
                <a:ea typeface="Helvetica" charset="0"/>
                <a:cs typeface="Helvetica" charset="0"/>
              </a:rPr>
              <a:t>calibration </a:t>
            </a:r>
            <a:r>
              <a:rPr lang="en-US" sz="1600" dirty="0" smtClean="0">
                <a:solidFill>
                  <a:srgbClr val="0000FF"/>
                </a:solidFill>
                <a:ea typeface="Helvetica" charset="0"/>
                <a:cs typeface="Helvetica" charset="0"/>
              </a:rPr>
              <a:t>system </a:t>
            </a:r>
            <a:endParaRPr lang="en-US" sz="1600" dirty="0">
              <a:solidFill>
                <a:srgbClr val="0000FF"/>
              </a:solidFill>
              <a:ea typeface="Helvetica" charset="0"/>
              <a:cs typeface="Helvetica" charset="0"/>
            </a:endParaRPr>
          </a:p>
        </p:txBody>
      </p:sp>
      <p:grpSp>
        <p:nvGrpSpPr>
          <p:cNvPr id="16" name="Group 22"/>
          <p:cNvGrpSpPr>
            <a:grpSpLocks/>
          </p:cNvGrpSpPr>
          <p:nvPr/>
        </p:nvGrpSpPr>
        <p:grpSpPr bwMode="auto">
          <a:xfrm>
            <a:off x="6417977" y="1952776"/>
            <a:ext cx="766763" cy="3521163"/>
            <a:chOff x="1169" y="1889"/>
            <a:chExt cx="384" cy="1791"/>
          </a:xfrm>
        </p:grpSpPr>
        <p:sp>
          <p:nvSpPr>
            <p:cNvPr id="17" name="Line 23"/>
            <p:cNvSpPr>
              <a:spLocks noChangeShapeType="1"/>
            </p:cNvSpPr>
            <p:nvPr/>
          </p:nvSpPr>
          <p:spPr bwMode="auto">
            <a:xfrm>
              <a:off x="1319" y="2008"/>
              <a:ext cx="0" cy="1672"/>
            </a:xfrm>
            <a:prstGeom prst="line">
              <a:avLst/>
            </a:prstGeom>
            <a:noFill/>
            <a:ln w="25400">
              <a:solidFill>
                <a:srgbClr val="000AD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1169" y="1889"/>
              <a:ext cx="384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200" b="1" dirty="0">
                  <a:solidFill>
                    <a:srgbClr val="000ADF"/>
                  </a:solidFill>
                  <a:ea typeface="宋体" pitchFamily="2" charset="-122"/>
                </a:rPr>
                <a:t>R=0</a:t>
              </a:r>
              <a:endParaRPr lang="en-US" altLang="zh-CN" sz="1200" b="1" dirty="0">
                <a:ea typeface="宋体" pitchFamily="2" charset="-122"/>
              </a:endParaRPr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1247" y="2616"/>
              <a:ext cx="128" cy="1032"/>
            </a:xfrm>
            <a:prstGeom prst="rect">
              <a:avLst/>
            </a:prstGeom>
            <a:solidFill>
              <a:srgbClr val="000AD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zh-CN" altLang="en-US" sz="1600" i="1">
                <a:ea typeface="宋体" pitchFamily="2" charset="-122"/>
              </a:endParaRPr>
            </a:p>
          </p:txBody>
        </p:sp>
      </p:grpSp>
      <p:grpSp>
        <p:nvGrpSpPr>
          <p:cNvPr id="20" name="Group 26"/>
          <p:cNvGrpSpPr>
            <a:grpSpLocks/>
          </p:cNvGrpSpPr>
          <p:nvPr/>
        </p:nvGrpSpPr>
        <p:grpSpPr bwMode="auto">
          <a:xfrm>
            <a:off x="5234032" y="1880517"/>
            <a:ext cx="1317625" cy="3533098"/>
            <a:chOff x="639" y="1891"/>
            <a:chExt cx="660" cy="1797"/>
          </a:xfrm>
        </p:grpSpPr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>
              <a:off x="864" y="2640"/>
              <a:ext cx="128" cy="1032"/>
            </a:xfrm>
            <a:prstGeom prst="rect">
              <a:avLst/>
            </a:prstGeom>
            <a:solidFill>
              <a:srgbClr val="00FF00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zh-CN" altLang="en-US" sz="1600" i="1">
                <a:ea typeface="宋体" pitchFamily="2" charset="-122"/>
              </a:endParaRPr>
            </a:p>
          </p:txBody>
        </p:sp>
        <p:sp>
          <p:nvSpPr>
            <p:cNvPr id="22" name="Line 28"/>
            <p:cNvSpPr>
              <a:spLocks noChangeShapeType="1"/>
            </p:cNvSpPr>
            <p:nvPr/>
          </p:nvSpPr>
          <p:spPr bwMode="auto">
            <a:xfrm>
              <a:off x="912" y="2016"/>
              <a:ext cx="0" cy="167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639" y="1891"/>
              <a:ext cx="660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200" b="1" dirty="0" smtClean="0">
                  <a:solidFill>
                    <a:srgbClr val="008000"/>
                  </a:solidFill>
                  <a:ea typeface="宋体" pitchFamily="2" charset="-122"/>
                </a:rPr>
                <a:t>R=1.7725 </a:t>
              </a:r>
              <a:r>
                <a:rPr lang="en-US" altLang="zh-CN" sz="1200" b="1" dirty="0">
                  <a:solidFill>
                    <a:srgbClr val="008000"/>
                  </a:solidFill>
                  <a:ea typeface="宋体" pitchFamily="2" charset="-122"/>
                </a:rPr>
                <a:t>m</a:t>
              </a:r>
            </a:p>
          </p:txBody>
        </p:sp>
      </p:grpSp>
      <p:grpSp>
        <p:nvGrpSpPr>
          <p:cNvPr id="24" name="Group 30"/>
          <p:cNvGrpSpPr>
            <a:grpSpLocks/>
          </p:cNvGrpSpPr>
          <p:nvPr/>
        </p:nvGrpSpPr>
        <p:grpSpPr bwMode="auto">
          <a:xfrm>
            <a:off x="7234203" y="2120932"/>
            <a:ext cx="1173163" cy="3553032"/>
            <a:chOff x="1542" y="1897"/>
            <a:chExt cx="588" cy="1807"/>
          </a:xfrm>
        </p:grpSpPr>
        <p:sp>
          <p:nvSpPr>
            <p:cNvPr id="25" name="Line 31"/>
            <p:cNvSpPr>
              <a:spLocks noChangeShapeType="1"/>
            </p:cNvSpPr>
            <p:nvPr/>
          </p:nvSpPr>
          <p:spPr bwMode="auto">
            <a:xfrm>
              <a:off x="1647" y="2032"/>
              <a:ext cx="0" cy="167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" name="Text Box 32"/>
            <p:cNvSpPr txBox="1">
              <a:spLocks noChangeArrowheads="1"/>
            </p:cNvSpPr>
            <p:nvPr/>
          </p:nvSpPr>
          <p:spPr bwMode="auto">
            <a:xfrm>
              <a:off x="1542" y="1897"/>
              <a:ext cx="588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200" b="1" dirty="0">
                  <a:solidFill>
                    <a:srgbClr val="FF0000"/>
                  </a:solidFill>
                  <a:ea typeface="宋体" pitchFamily="2" charset="-122"/>
                </a:rPr>
                <a:t>R=1.35m</a:t>
              </a:r>
              <a:endParaRPr lang="en-US" altLang="zh-CN" sz="1200" b="1" dirty="0">
                <a:ea typeface="宋体" pitchFamily="2" charset="-122"/>
              </a:endParaRPr>
            </a:p>
          </p:txBody>
        </p:sp>
        <p:sp>
          <p:nvSpPr>
            <p:cNvPr id="27" name="Rectangle 33"/>
            <p:cNvSpPr>
              <a:spLocks noChangeArrowheads="1"/>
            </p:cNvSpPr>
            <p:nvPr/>
          </p:nvSpPr>
          <p:spPr bwMode="auto">
            <a:xfrm>
              <a:off x="1575" y="2648"/>
              <a:ext cx="128" cy="1032"/>
            </a:xfrm>
            <a:prstGeom prst="rect">
              <a:avLst/>
            </a:prstGeom>
            <a:solidFill>
              <a:srgbClr val="FF0000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zh-CN" altLang="en-US" sz="1600" i="1">
                <a:ea typeface="宋体" pitchFamily="2" charset="-122"/>
              </a:endParaRPr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5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40" y="4103320"/>
            <a:ext cx="29845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7800" y="68193"/>
            <a:ext cx="6324600" cy="7685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Antineutrino Detector Assembly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80" y="1868120"/>
            <a:ext cx="28067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190240" y="826720"/>
            <a:ext cx="6718300" cy="889000"/>
            <a:chOff x="0" y="0"/>
            <a:chExt cx="4232" cy="560"/>
          </a:xfrm>
        </p:grpSpPr>
        <p:pic>
          <p:nvPicPr>
            <p:cNvPr id="8" name="Picture 7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487" cy="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" y="0"/>
              <a:ext cx="473" cy="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6" y="3"/>
              <a:ext cx="464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"/>
              <a:ext cx="469" cy="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9" y="4"/>
              <a:ext cx="466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" y="6"/>
              <a:ext cx="469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" y="4"/>
              <a:ext cx="465" cy="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8" y="11"/>
              <a:ext cx="474" cy="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" y="0"/>
              <a:ext cx="473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3908" y="1855420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6140" y="4103320"/>
            <a:ext cx="29622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21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8244" y="1855420"/>
            <a:ext cx="20701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2440" y="4109670"/>
            <a:ext cx="297973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6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3798088"/>
            <a:ext cx="3672408" cy="2754306"/>
          </a:xfrm>
          <a:prstGeom prst="rect">
            <a:avLst/>
          </a:prstGeom>
        </p:spPr>
      </p:pic>
      <p:pic>
        <p:nvPicPr>
          <p:cNvPr id="8" name="内容占位符 5" descr="IMG_05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0648" y="800708"/>
            <a:ext cx="4015728" cy="30117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27584" y="68193"/>
            <a:ext cx="6656784" cy="76851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Transporting the Antineutrino Detectors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内容占位符 3" descr="IMG_05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875" y="960015"/>
            <a:ext cx="3803318" cy="2852489"/>
          </a:xfrm>
          <a:prstGeom prst="rect">
            <a:avLst/>
          </a:prstGeom>
        </p:spPr>
      </p:pic>
      <p:pic>
        <p:nvPicPr>
          <p:cNvPr id="7" name="内容占位符 3" descr="IMG_05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176972"/>
            <a:ext cx="4500562" cy="33754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508" y="3969060"/>
            <a:ext cx="1916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AGV = automated guided vehicle,</a:t>
            </a:r>
          </a:p>
          <a:p>
            <a:r>
              <a:rPr lang="en-US" sz="1600" dirty="0" smtClean="0"/>
              <a:t>120 ton capacity</a:t>
            </a: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FF0000"/>
                </a:solidFill>
              </a:rPr>
              <a:t>Cobra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91580" y="5175241"/>
            <a:ext cx="2340260" cy="3059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39552" y="3429000"/>
            <a:ext cx="914400" cy="5400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20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51621" y="149651"/>
            <a:ext cx="6907498" cy="62847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Detector Filling and Target Mass Measurement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139100" y="1262724"/>
            <a:ext cx="16256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 dirty="0">
                <a:solidFill>
                  <a:srgbClr val="FFFFFF"/>
                </a:solidFill>
                <a:ea typeface="ＭＳ Ｐゴシック" charset="0"/>
                <a:cs typeface="Helvetica" charset="0"/>
              </a:rPr>
              <a:t>ISO tank on load cells</a:t>
            </a:r>
          </a:p>
        </p:txBody>
      </p:sp>
      <p:sp>
        <p:nvSpPr>
          <p:cNvPr id="10" name="Rectangle 7"/>
          <p:cNvSpPr>
            <a:spLocks/>
          </p:cNvSpPr>
          <p:nvPr/>
        </p:nvSpPr>
        <p:spPr bwMode="auto">
          <a:xfrm>
            <a:off x="3364900" y="1161124"/>
            <a:ext cx="1765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>
                <a:solidFill>
                  <a:srgbClr val="FFFFFF"/>
                </a:solidFill>
                <a:ea typeface="ＭＳ Ｐゴシック" charset="0"/>
                <a:cs typeface="Helvetica" charset="0"/>
              </a:rPr>
              <a:t>detector in scintillator hall</a:t>
            </a:r>
          </a:p>
        </p:txBody>
      </p:sp>
      <p:sp>
        <p:nvSpPr>
          <p:cNvPr id="11" name="Rectangle 8"/>
          <p:cNvSpPr>
            <a:spLocks/>
          </p:cNvSpPr>
          <p:nvPr/>
        </p:nvSpPr>
        <p:spPr bwMode="auto">
          <a:xfrm>
            <a:off x="139099" y="5700476"/>
            <a:ext cx="6283325" cy="24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Target mass 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determined to </a:t>
            </a:r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± 3kg </a:t>
            </a:r>
            <a:endParaRPr lang="en-US" sz="1600" dirty="0" smtClean="0">
              <a:solidFill>
                <a:srgbClr val="0000FF"/>
              </a:solidFill>
              <a:ea typeface="ＭＳ Ｐゴシック" charset="0"/>
              <a:cs typeface="Helvetica" charset="0"/>
            </a:endParaRPr>
          </a:p>
          <a:p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             out </a:t>
            </a:r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of 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20,000  or  &lt; 0.02</a:t>
            </a:r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%.</a:t>
            </a:r>
          </a:p>
        </p:txBody>
      </p: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5976156" y="872716"/>
            <a:ext cx="2686078" cy="3348372"/>
            <a:chOff x="0" y="0"/>
            <a:chExt cx="1512" cy="1811"/>
          </a:xfrm>
        </p:grpSpPr>
        <p:sp>
          <p:nvSpPr>
            <p:cNvPr id="13" name="Rectangle 9"/>
            <p:cNvSpPr>
              <a:spLocks/>
            </p:cNvSpPr>
            <p:nvPr/>
          </p:nvSpPr>
          <p:spPr bwMode="auto">
            <a:xfrm>
              <a:off x="0" y="3"/>
              <a:ext cx="1512" cy="1808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44FE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/>
            </p:cNvSpPr>
            <p:nvPr/>
          </p:nvSpPr>
          <p:spPr bwMode="auto">
            <a:xfrm>
              <a:off x="529" y="16"/>
              <a:ext cx="54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500" b="1">
                  <a:solidFill>
                    <a:srgbClr val="FF0000"/>
                  </a:solidFill>
                  <a:ea typeface="ＭＳ Ｐゴシック" charset="0"/>
                  <a:cs typeface="Helvetica" charset="0"/>
                </a:rPr>
                <a:t>Gd-LS</a:t>
              </a:r>
            </a:p>
          </p:txBody>
        </p:sp>
        <p:sp>
          <p:nvSpPr>
            <p:cNvPr id="15" name="Rectangle 11"/>
            <p:cNvSpPr>
              <a:spLocks/>
            </p:cNvSpPr>
            <p:nvPr/>
          </p:nvSpPr>
          <p:spPr bwMode="auto">
            <a:xfrm>
              <a:off x="1071" y="0"/>
              <a:ext cx="36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500" b="1">
                  <a:solidFill>
                    <a:srgbClr val="0000FF"/>
                  </a:solidFill>
                  <a:ea typeface="ＭＳ Ｐゴシック" charset="0"/>
                  <a:cs typeface="Helvetica" charset="0"/>
                </a:rPr>
                <a:t>MO</a:t>
              </a:r>
            </a:p>
          </p:txBody>
        </p:sp>
        <p:sp>
          <p:nvSpPr>
            <p:cNvPr id="16" name="Rectangle 12"/>
            <p:cNvSpPr>
              <a:spLocks/>
            </p:cNvSpPr>
            <p:nvPr/>
          </p:nvSpPr>
          <p:spPr bwMode="auto">
            <a:xfrm>
              <a:off x="222" y="16"/>
              <a:ext cx="32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500" b="1">
                  <a:solidFill>
                    <a:srgbClr val="008000"/>
                  </a:solidFill>
                  <a:ea typeface="ＭＳ Ｐゴシック" charset="0"/>
                  <a:cs typeface="Helvetica" charset="0"/>
                </a:rPr>
                <a:t>LS</a:t>
              </a:r>
            </a:p>
          </p:txBody>
        </p:sp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" y="230"/>
              <a:ext cx="1102" cy="1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" name="Line 14"/>
            <p:cNvSpPr>
              <a:spLocks noChangeShapeType="1"/>
            </p:cNvSpPr>
            <p:nvPr/>
          </p:nvSpPr>
          <p:spPr bwMode="auto">
            <a:xfrm rot="10800000" flipH="1">
              <a:off x="408" y="227"/>
              <a:ext cx="15" cy="666"/>
            </a:xfrm>
            <a:prstGeom prst="line">
              <a:avLst/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rot="10800000">
              <a:off x="752" y="227"/>
              <a:ext cx="1" cy="884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rot="10800000" flipH="1">
              <a:off x="1219" y="227"/>
              <a:ext cx="5" cy="257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2" name="Rectangle 4"/>
          <p:cNvSpPr>
            <a:spLocks/>
          </p:cNvSpPr>
          <p:nvPr/>
        </p:nvSpPr>
        <p:spPr bwMode="auto">
          <a:xfrm>
            <a:off x="153124" y="5225659"/>
            <a:ext cx="4094426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600" dirty="0">
                <a:solidFill>
                  <a:srgbClr val="FF0000"/>
                </a:solidFill>
                <a:ea typeface="ＭＳ Ｐゴシック" charset="0"/>
                <a:cs typeface="Helvetica" charset="0"/>
              </a:rPr>
              <a:t>Detectors are filled from same reservoirs </a:t>
            </a:r>
            <a:r>
              <a:rPr lang="ja-JP" altLang="en-US" sz="1600" i="1" dirty="0">
                <a:solidFill>
                  <a:srgbClr val="FF0000"/>
                </a:solidFill>
                <a:latin typeface="Arial"/>
                <a:ea typeface="ＭＳ Ｐゴシック" charset="0"/>
                <a:cs typeface="Helvetica" charset="0"/>
              </a:rPr>
              <a:t>“</a:t>
            </a:r>
            <a:r>
              <a:rPr lang="en-US" sz="1600" dirty="0">
                <a:solidFill>
                  <a:srgbClr val="FF0000"/>
                </a:solidFill>
                <a:ea typeface="ＭＳ Ｐゴシック" charset="0"/>
                <a:cs typeface="Helvetica" charset="0"/>
              </a:rPr>
              <a:t>in-pairs</a:t>
            </a:r>
            <a:r>
              <a:rPr lang="ja-JP" altLang="en-US" sz="1600" dirty="0">
                <a:solidFill>
                  <a:srgbClr val="FF0000"/>
                </a:solidFill>
                <a:latin typeface="Arial"/>
                <a:ea typeface="ＭＳ Ｐゴシック" charset="0"/>
                <a:cs typeface="Helvetica" charset="0"/>
              </a:rPr>
              <a:t>”</a:t>
            </a:r>
            <a:r>
              <a:rPr lang="en-US" sz="1600" dirty="0">
                <a:solidFill>
                  <a:srgbClr val="FF0000"/>
                </a:solidFill>
                <a:ea typeface="ＭＳ Ｐゴシック" charset="0"/>
                <a:cs typeface="Helvetica" charset="0"/>
              </a:rPr>
              <a:t> within &lt; 2 weeks.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" y="933494"/>
            <a:ext cx="5589708" cy="419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041068"/>
            <a:ext cx="4248472" cy="225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959932" y="6273316"/>
            <a:ext cx="5259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Gd</a:t>
            </a:r>
            <a:r>
              <a:rPr lang="en-US" sz="1600" dirty="0" smtClean="0">
                <a:solidFill>
                  <a:srgbClr val="FF0000"/>
                </a:solidFill>
              </a:rPr>
              <a:t>-loaded scintillator shows good stability with time.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853" y="944724"/>
            <a:ext cx="518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Liquid </a:t>
            </a:r>
            <a:r>
              <a:rPr lang="en-US" dirty="0" err="1" smtClean="0">
                <a:solidFill>
                  <a:schemeClr val="bg1"/>
                </a:solidFill>
              </a:rPr>
              <a:t>Scintllator</a:t>
            </a:r>
            <a:r>
              <a:rPr lang="en-US" dirty="0" smtClean="0">
                <a:solidFill>
                  <a:schemeClr val="bg1"/>
                </a:solidFill>
              </a:rPr>
              <a:t> production hall, underground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81820"/>
            <a:ext cx="8229600" cy="6607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The Muon Tagging System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Screen Shot 2012-02-23 at 5.14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195" y="1424833"/>
            <a:ext cx="5948540" cy="5146099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4324" y="2894038"/>
            <a:ext cx="3995936" cy="23351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0000"/>
                </a:solidFill>
              </a:rPr>
              <a:t>No online veto, but rather offline tagging/veto of cosmic-ray muon- induced events.</a:t>
            </a:r>
          </a:p>
          <a:p>
            <a:r>
              <a:rPr lang="en-US" sz="1600" smtClean="0">
                <a:solidFill>
                  <a:srgbClr val="7313FF"/>
                </a:solidFill>
              </a:rPr>
              <a:t>Design tagging </a:t>
            </a:r>
            <a:r>
              <a:rPr lang="en-US" sz="1600" dirty="0" smtClean="0">
                <a:solidFill>
                  <a:srgbClr val="7313FF"/>
                </a:solidFill>
              </a:rPr>
              <a:t>efficiency &gt; 99.5% with uncertainty &lt; 0.25%.</a:t>
            </a:r>
          </a:p>
          <a:p>
            <a:endParaRPr lang="en-US" sz="1600" dirty="0">
              <a:solidFill>
                <a:srgbClr val="7313FF"/>
              </a:solidFill>
            </a:endParaRPr>
          </a:p>
          <a:p>
            <a:r>
              <a:rPr lang="en-US" sz="1600" dirty="0" smtClean="0"/>
              <a:t>Princeton hardware contribution is to the gas system for the RPCs.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86018" y="875038"/>
            <a:ext cx="81419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313FF"/>
                </a:solidFill>
              </a:rPr>
              <a:t>Dual tagging systems: </a:t>
            </a:r>
            <a:r>
              <a:rPr lang="en-US" sz="1600" dirty="0" smtClean="0">
                <a:solidFill>
                  <a:srgbClr val="7313FF"/>
                </a:solidFill>
              </a:rPr>
              <a:t>2.5-m thick, two-zone </a:t>
            </a:r>
            <a:r>
              <a:rPr lang="en-US" sz="1600" dirty="0">
                <a:solidFill>
                  <a:srgbClr val="7313FF"/>
                </a:solidFill>
              </a:rPr>
              <a:t>water </a:t>
            </a:r>
            <a:r>
              <a:rPr lang="en-US" sz="1600" dirty="0" smtClean="0">
                <a:solidFill>
                  <a:srgbClr val="7313FF"/>
                </a:solidFill>
              </a:rPr>
              <a:t>shield, instrumented with PMTs,</a:t>
            </a:r>
          </a:p>
          <a:p>
            <a:r>
              <a:rPr lang="en-US" sz="1600" dirty="0" smtClean="0">
                <a:solidFill>
                  <a:srgbClr val="7313FF"/>
                </a:solidFill>
              </a:rPr>
              <a:t> + resistive plate chambers (RPCs) above the water pool.</a:t>
            </a:r>
            <a:endParaRPr lang="en-US" sz="1600" dirty="0">
              <a:solidFill>
                <a:srgbClr val="7313FF"/>
              </a:solidFill>
            </a:endParaRP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36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10"/>
          <p:cNvSpPr txBox="1">
            <a:spLocks/>
          </p:cNvSpPr>
          <p:nvPr/>
        </p:nvSpPr>
        <p:spPr>
          <a:xfrm>
            <a:off x="1087030" y="116632"/>
            <a:ext cx="7030939" cy="4680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>
                <a:solidFill>
                  <a:srgbClr val="FF0000"/>
                </a:solidFill>
              </a:rPr>
              <a:t>Water Shield Suppresses Background Radioactivity 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132878"/>
            <a:ext cx="4752528" cy="351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/>
          </p:cNvSpPr>
          <p:nvPr/>
        </p:nvSpPr>
        <p:spPr bwMode="auto">
          <a:xfrm>
            <a:off x="4355976" y="3537012"/>
            <a:ext cx="1085907" cy="3414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altLang="zh-CN" dirty="0">
                <a:solidFill>
                  <a:srgbClr val="7313FF"/>
                </a:solidFill>
                <a:cs typeface="Helvetica" charset="0"/>
              </a:rPr>
              <a:t>I</a:t>
            </a:r>
            <a:r>
              <a:rPr lang="en-US" altLang="zh-CN" dirty="0" smtClean="0">
                <a:solidFill>
                  <a:srgbClr val="7313FF"/>
                </a:solidFill>
                <a:cs typeface="Helvetica" charset="0"/>
              </a:rPr>
              <a:t>n </a:t>
            </a:r>
            <a:r>
              <a:rPr lang="en-US" altLang="zh-CN" dirty="0">
                <a:solidFill>
                  <a:srgbClr val="7313FF"/>
                </a:solidFill>
                <a:cs typeface="Helvetica" charset="0"/>
              </a:rPr>
              <a:t>water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8" y="980728"/>
            <a:ext cx="433173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02960" y="4608421"/>
            <a:ext cx="8366125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7313FF"/>
                </a:solidFill>
                <a:latin typeface="+mn-lt"/>
              </a:rPr>
              <a:t>Singles </a:t>
            </a:r>
            <a:r>
              <a:rPr lang="en-US" sz="1600" dirty="0" smtClean="0">
                <a:solidFill>
                  <a:srgbClr val="7313FF"/>
                </a:solidFill>
                <a:latin typeface="+mn-lt"/>
              </a:rPr>
              <a:t>rates </a:t>
            </a:r>
            <a:r>
              <a:rPr lang="en-US" sz="1600" i="1" dirty="0" smtClean="0">
                <a:solidFill>
                  <a:srgbClr val="7313FF"/>
                </a:solidFill>
                <a:latin typeface="+mn-lt"/>
              </a:rPr>
              <a:t>vs</a:t>
            </a:r>
            <a:r>
              <a:rPr lang="en-US" sz="1600" i="1" dirty="0">
                <a:solidFill>
                  <a:srgbClr val="7313FF"/>
                </a:solidFill>
                <a:latin typeface="+mn-lt"/>
              </a:rPr>
              <a:t>.</a:t>
            </a:r>
            <a:r>
              <a:rPr lang="en-US" sz="1600" i="1" dirty="0" smtClean="0">
                <a:solidFill>
                  <a:srgbClr val="7313FF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7313FF"/>
                </a:solidFill>
                <a:latin typeface="+mn-lt"/>
              </a:rPr>
              <a:t>height in the partially filled pool show the suppression of radioactive </a:t>
            </a:r>
            <a:r>
              <a:rPr lang="en-US" sz="1600" dirty="0" smtClean="0">
                <a:solidFill>
                  <a:srgbClr val="7313FF"/>
                </a:solidFill>
                <a:latin typeface="+mn-lt"/>
              </a:rPr>
              <a:t>backgrounds (due to the rock and/or radon) </a:t>
            </a:r>
            <a:r>
              <a:rPr lang="en-US" sz="1600" dirty="0">
                <a:solidFill>
                  <a:srgbClr val="7313FF"/>
                </a:solidFill>
                <a:latin typeface="+mn-lt"/>
              </a:rPr>
              <a:t>by </a:t>
            </a:r>
            <a:r>
              <a:rPr lang="en-US" sz="1600" dirty="0" smtClean="0">
                <a:solidFill>
                  <a:srgbClr val="7313FF"/>
                </a:solidFill>
                <a:latin typeface="+mn-lt"/>
              </a:rPr>
              <a:t>the water shield.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 smtClean="0">
                <a:solidFill>
                  <a:srgbClr val="FF0000"/>
                </a:solidFill>
                <a:latin typeface="+mn-lt"/>
                <a:cs typeface="Times New Roman" charset="0"/>
              </a:rPr>
              <a:t>[PMT coverage in the water pool is poor at the top, where the RPC array augments the muon coverage – but not that for rock radioactivity.]</a:t>
            </a:r>
            <a:endParaRPr lang="en-US" sz="1200" dirty="0">
              <a:solidFill>
                <a:srgbClr val="FF0000"/>
              </a:solidFill>
              <a:latin typeface="+mn-lt"/>
              <a:cs typeface="Times New Roman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600" dirty="0">
              <a:solidFill>
                <a:srgbClr val="FF0000"/>
              </a:solidFill>
              <a:latin typeface="+mn-lt"/>
              <a:cs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53475" y="1667402"/>
            <a:ext cx="195263" cy="3055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4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46082" y="18734"/>
            <a:ext cx="7397576" cy="768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EH1 Data-Taking since August 15, 2011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96" y="883729"/>
            <a:ext cx="4350432" cy="261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059" y="850902"/>
            <a:ext cx="3192017" cy="26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99" b="-176"/>
          <a:stretch/>
        </p:blipFill>
        <p:spPr bwMode="auto">
          <a:xfrm>
            <a:off x="2951820" y="3657600"/>
            <a:ext cx="3129530" cy="218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11" t="16312" r="5221" b="590"/>
          <a:stretch/>
        </p:blipFill>
        <p:spPr bwMode="auto">
          <a:xfrm>
            <a:off x="-36512" y="3646708"/>
            <a:ext cx="292608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7" descr="DSC_22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20171" y="3663941"/>
            <a:ext cx="3272809" cy="217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1" y="914401"/>
            <a:ext cx="4648199" cy="348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3276600"/>
            <a:ext cx="46863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67200" y="1143000"/>
            <a:ext cx="4337248" cy="830997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Hall 2: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Began 1 AD operation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 Nov. 5, 2011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2674203"/>
            <a:ext cx="4355976" cy="830997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Hall 3: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Began 3 AD operation on Dec. 24, 2011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4617132"/>
            <a:ext cx="4346004" cy="1200329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 more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ADs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still in assembly;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nstallation planned for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Summer 2012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46082" y="68193"/>
            <a:ext cx="7397576" cy="768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Installation in EH2 and EH3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5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57200" y="138336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Independent Evidence via Spectral Analysis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836712"/>
            <a:ext cx="8892988" cy="923330"/>
          </a:xfrm>
          <a:prstGeom prst="rect">
            <a:avLst/>
          </a:prstGeom>
          <a:solidFill>
            <a:sysClr val="window" lastClr="FFFFFF">
              <a:alpha val="0"/>
            </a:sys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Neutrino oscillations at </a:t>
            </a:r>
            <a:r>
              <a:rPr lang="en-US" dirty="0" err="1" smtClean="0">
                <a:solidFill>
                  <a:srgbClr val="7313FF"/>
                </a:solidFill>
              </a:rPr>
              <a:t>Daya</a:t>
            </a:r>
            <a:r>
              <a:rPr lang="en-US" dirty="0" smtClean="0">
                <a:solidFill>
                  <a:srgbClr val="7313FF"/>
                </a:solidFill>
              </a:rPr>
              <a:t> Bay deplete the e</a:t>
            </a:r>
            <a:r>
              <a:rPr lang="en-US" baseline="30000" dirty="0" smtClean="0">
                <a:solidFill>
                  <a:srgbClr val="7313FF"/>
                </a:solidFill>
              </a:rPr>
              <a:t>+</a:t>
            </a:r>
            <a:r>
              <a:rPr lang="en-US" dirty="0" smtClean="0">
                <a:solidFill>
                  <a:srgbClr val="7313FF"/>
                </a:solidFill>
              </a:rPr>
              <a:t> energy spectrum near 3 MeV,   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 Far-detector (EH3) spectrum will be “flatter” if oscillations have occurred.</a:t>
            </a:r>
          </a:p>
          <a:p>
            <a:endParaRPr lang="en-US" dirty="0"/>
          </a:p>
        </p:txBody>
      </p:sp>
      <p:grpSp>
        <p:nvGrpSpPr>
          <p:cNvPr id="7" name="组合 2"/>
          <p:cNvGrpSpPr>
            <a:grpSpLocks/>
          </p:cNvGrpSpPr>
          <p:nvPr/>
        </p:nvGrpSpPr>
        <p:grpSpPr bwMode="auto">
          <a:xfrm>
            <a:off x="431540" y="1232755"/>
            <a:ext cx="3031951" cy="2717119"/>
            <a:chOff x="467544" y="836712"/>
            <a:chExt cx="4197155" cy="2971811"/>
          </a:xfrm>
        </p:grpSpPr>
        <p:pic>
          <p:nvPicPr>
            <p:cNvPr id="8" name="Picture 2" descr="G:\dayabay\PhysicsAnalysis\theta13\seminarPlots\sig_bkg_EH1_noEffCorrection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544" y="836712"/>
              <a:ext cx="4197155" cy="2971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2089360" y="1091394"/>
              <a:ext cx="743295" cy="441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EH1</a:t>
              </a: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矩形 15"/>
            <p:cNvSpPr>
              <a:spLocks noChangeArrowheads="1"/>
            </p:cNvSpPr>
            <p:nvPr/>
          </p:nvSpPr>
          <p:spPr bwMode="auto">
            <a:xfrm>
              <a:off x="2571392" y="2496530"/>
              <a:ext cx="1228529" cy="584778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57910 </a:t>
              </a: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signal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candidates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组合 3"/>
          <p:cNvGrpSpPr>
            <a:grpSpLocks/>
          </p:cNvGrpSpPr>
          <p:nvPr/>
        </p:nvGrpSpPr>
        <p:grpSpPr bwMode="auto">
          <a:xfrm>
            <a:off x="431540" y="3825044"/>
            <a:ext cx="3060340" cy="2265891"/>
            <a:chOff x="-948882" y="3801846"/>
            <a:chExt cx="4174420" cy="2955714"/>
          </a:xfrm>
        </p:grpSpPr>
        <p:pic>
          <p:nvPicPr>
            <p:cNvPr id="12" name="Picture 3" descr="G:\dayabay\PhysicsAnalysis\theta13\seminarPlots\sig_bkg_EH2_noEffCorrection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948882" y="3801846"/>
              <a:ext cx="4174420" cy="2955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6"/>
            <p:cNvSpPr txBox="1">
              <a:spLocks noChangeArrowheads="1"/>
            </p:cNvSpPr>
            <p:nvPr/>
          </p:nvSpPr>
          <p:spPr bwMode="auto">
            <a:xfrm>
              <a:off x="591376" y="4127521"/>
              <a:ext cx="685445" cy="44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1600" dirty="0"/>
                <a:t>EH2</a:t>
              </a:r>
              <a:endParaRPr lang="zh-CN" altLang="en-US" sz="1600" dirty="0"/>
            </a:p>
          </p:txBody>
        </p:sp>
        <p:sp>
          <p:nvSpPr>
            <p:cNvPr id="14" name="矩形 16"/>
            <p:cNvSpPr>
              <a:spLocks noChangeArrowheads="1"/>
            </p:cNvSpPr>
            <p:nvPr/>
          </p:nvSpPr>
          <p:spPr bwMode="auto">
            <a:xfrm>
              <a:off x="1113116" y="5398655"/>
              <a:ext cx="1965089" cy="762803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1600" dirty="0"/>
                <a:t>22466 </a:t>
              </a:r>
              <a:r>
                <a:rPr lang="en-US" altLang="zh-CN" sz="1600" dirty="0" smtClean="0"/>
                <a:t>signal</a:t>
              </a:r>
            </a:p>
            <a:p>
              <a:r>
                <a:rPr lang="en-US" altLang="zh-CN" sz="1600" dirty="0" smtClean="0"/>
                <a:t>candidates</a:t>
              </a:r>
              <a:endParaRPr lang="zh-CN" altLang="en-US" sz="1600" dirty="0"/>
            </a:p>
          </p:txBody>
        </p:sp>
      </p:grpSp>
      <p:pic>
        <p:nvPicPr>
          <p:cNvPr id="19" name="Picture 18" descr="DYB_spectrum_deficit.eps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39017"/>
          <a:stretch/>
        </p:blipFill>
        <p:spPr>
          <a:xfrm>
            <a:off x="3383868" y="4074711"/>
            <a:ext cx="3600000" cy="2106299"/>
          </a:xfrm>
          <a:prstGeom prst="rect">
            <a:avLst/>
          </a:prstGeom>
        </p:spPr>
      </p:pic>
      <p:grpSp>
        <p:nvGrpSpPr>
          <p:cNvPr id="20" name="组合 4"/>
          <p:cNvGrpSpPr>
            <a:grpSpLocks/>
          </p:cNvGrpSpPr>
          <p:nvPr/>
        </p:nvGrpSpPr>
        <p:grpSpPr bwMode="auto">
          <a:xfrm>
            <a:off x="3347864" y="1232756"/>
            <a:ext cx="3708412" cy="2968625"/>
            <a:chOff x="4744252" y="3765573"/>
            <a:chExt cx="4192385" cy="2968433"/>
          </a:xfrm>
        </p:grpSpPr>
        <p:pic>
          <p:nvPicPr>
            <p:cNvPr id="21" name="Picture 4" descr="G:\dayabay\PhysicsAnalysis\theta13\seminarPlots\sig_bkg_EH3_noEffCorrection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44252" y="3765573"/>
              <a:ext cx="4192385" cy="2968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矩形 17"/>
            <p:cNvSpPr>
              <a:spLocks noChangeArrowheads="1"/>
            </p:cNvSpPr>
            <p:nvPr/>
          </p:nvSpPr>
          <p:spPr bwMode="auto">
            <a:xfrm>
              <a:off x="7143750" y="5357813"/>
              <a:ext cx="1228527" cy="5847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1600" dirty="0"/>
                <a:t>10416 </a:t>
              </a:r>
              <a:r>
                <a:rPr lang="en-US" altLang="zh-CN" sz="1600" dirty="0" smtClean="0"/>
                <a:t>signal</a:t>
              </a:r>
            </a:p>
            <a:p>
              <a:r>
                <a:rPr lang="en-US" altLang="zh-CN" sz="1600" dirty="0" smtClean="0"/>
                <a:t>candidates</a:t>
              </a:r>
              <a:endParaRPr lang="zh-CN" altLang="en-US" sz="1600" dirty="0"/>
            </a:p>
          </p:txBody>
        </p:sp>
        <p:sp>
          <p:nvSpPr>
            <p:cNvPr id="23" name="TextBox 16"/>
            <p:cNvSpPr txBox="1">
              <a:spLocks noChangeArrowheads="1"/>
            </p:cNvSpPr>
            <p:nvPr/>
          </p:nvSpPr>
          <p:spPr bwMode="auto">
            <a:xfrm>
              <a:off x="6357697" y="4143379"/>
              <a:ext cx="58381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1600"/>
                <a:t>EH3</a:t>
              </a:r>
              <a:endParaRPr lang="zh-CN" altLang="en-US" sz="160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63588" y="6237312"/>
            <a:ext cx="6535764" cy="369332"/>
          </a:xfrm>
          <a:prstGeom prst="rect">
            <a:avLst/>
          </a:prstGeom>
          <a:solidFill>
            <a:sysClr val="window" lastClr="FFFFFF">
              <a:alpha val="0"/>
            </a:sys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 3-</a:t>
            </a:r>
            <a:r>
              <a:rPr lang="el-GR" dirty="0" smtClean="0">
                <a:solidFill>
                  <a:srgbClr val="FF0000"/>
                </a:solidFill>
              </a:rPr>
              <a:t>σ</a:t>
            </a:r>
            <a:r>
              <a:rPr lang="en-US" dirty="0" smtClean="0">
                <a:solidFill>
                  <a:srgbClr val="FF0000"/>
                </a:solidFill>
              </a:rPr>
              <a:t> difference in near-far spectral shapes (preliminary).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4756" y="4113076"/>
            <a:ext cx="23757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predicting the Far (EH3) spectrum from the Near  (EH1 and EH2) detectors, EH2 is weighted 7 times EH1.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2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 descr="DYB_layout_prl.eps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6733" y="764704"/>
            <a:ext cx="7825907" cy="525375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516216" y="3104964"/>
            <a:ext cx="2700300" cy="461665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Reactor Cores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451688" y="100296"/>
            <a:ext cx="618065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 Antineutrino Detectors in</a:t>
            </a:r>
            <a:r>
              <a:rPr kumimoji="0" lang="en-US" sz="28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3 Halls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7964" y="5229200"/>
            <a:ext cx="92525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      </a:t>
            </a:r>
            <a:endParaRPr lang="en-US" sz="3200" dirty="0"/>
          </a:p>
        </p:txBody>
      </p:sp>
      <p:pic>
        <p:nvPicPr>
          <p:cNvPr id="6" name="Picture 5" descr="Screen shot 2012-03-04 at 12.40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012" y="3501008"/>
            <a:ext cx="5940152" cy="240625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9" name="TextBox 8"/>
          <p:cNvSpPr txBox="1"/>
          <p:nvPr/>
        </p:nvSpPr>
        <p:spPr>
          <a:xfrm>
            <a:off x="179512" y="1015568"/>
            <a:ext cx="32763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EH1 is close to 2 reactors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EH2 is close to 4 reactors</a:t>
            </a:r>
          </a:p>
          <a:p>
            <a:r>
              <a:rPr lang="en-US" dirty="0" smtClean="0">
                <a:sym typeface="Symbol"/>
              </a:rPr>
              <a:t> 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EH2 much more important in the near/far comparison</a:t>
            </a:r>
            <a:endParaRPr lang="en-US" dirty="0" smtClean="0">
              <a:solidFill>
                <a:srgbClr val="7313FF"/>
              </a:solidFill>
            </a:endParaRPr>
          </a:p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24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1" name="Picture 27" descr="https://encrypted-tbn2.google.com/images?q=tbn:ANd9GcQJSiRO112_lZserwsreCb5YmcPMzaUQ71tQxGJ2d3-evYHt61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742" flipH="1">
            <a:off x="-30708" y="3799795"/>
            <a:ext cx="2350776" cy="165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5" name="Group 54"/>
          <p:cNvGrpSpPr>
            <a:grpSpLocks/>
          </p:cNvGrpSpPr>
          <p:nvPr/>
        </p:nvGrpSpPr>
        <p:grpSpPr bwMode="auto">
          <a:xfrm>
            <a:off x="2123728" y="925252"/>
            <a:ext cx="7014944" cy="5564088"/>
            <a:chOff x="409" y="-332"/>
            <a:chExt cx="5134" cy="3989"/>
          </a:xfrm>
        </p:grpSpPr>
        <p:graphicFrame>
          <p:nvGraphicFramePr>
            <p:cNvPr id="6" name="Object 4"/>
            <p:cNvGraphicFramePr>
              <a:graphicFrameLocks noChangeAspect="1"/>
            </p:cNvGraphicFramePr>
            <p:nvPr/>
          </p:nvGraphicFramePr>
          <p:xfrm>
            <a:off x="409" y="-332"/>
            <a:ext cx="5134" cy="39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90" name="VoloViewContainer" r:id="rId4" imgW="6888600" imgH="3787200" progId="AutoCAD.Drawing.17">
                    <p:embed/>
                  </p:oleObj>
                </mc:Choice>
                <mc:Fallback>
                  <p:oleObj name="VoloViewContainer" r:id="rId4" imgW="6888600" imgH="3787200" progId="AutoCAD.Drawing.1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4562" r="4651"/>
                        <a:stretch>
                          <a:fillRect/>
                        </a:stretch>
                      </p:blipFill>
                      <p:spPr bwMode="auto">
                        <a:xfrm>
                          <a:off x="409" y="-332"/>
                          <a:ext cx="5134" cy="3989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Box 56"/>
            <p:cNvSpPr txBox="1">
              <a:spLocks noChangeArrowheads="1"/>
            </p:cNvSpPr>
            <p:nvPr/>
          </p:nvSpPr>
          <p:spPr bwMode="auto">
            <a:xfrm>
              <a:off x="2169" y="-332"/>
              <a:ext cx="1015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dirty="0">
                  <a:solidFill>
                    <a:srgbClr val="0000FF"/>
                  </a:solidFill>
                  <a:ea typeface="黑体" pitchFamily="49" charset="-122"/>
                  <a:cs typeface="黑体" pitchFamily="49" charset="-122"/>
                </a:rPr>
                <a:t>By Total </a:t>
              </a:r>
              <a:r>
                <a:rPr lang="en-US" altLang="zh-CN" sz="1600" dirty="0" smtClean="0">
                  <a:solidFill>
                    <a:srgbClr val="0000FF"/>
                  </a:solidFill>
                  <a:ea typeface="黑体" pitchFamily="49" charset="-122"/>
                  <a:cs typeface="黑体" pitchFamily="49" charset="-122"/>
                </a:rPr>
                <a:t>station (optical)</a:t>
              </a:r>
              <a:endParaRPr lang="en-US" altLang="zh-CN" sz="1600" dirty="0">
                <a:solidFill>
                  <a:srgbClr val="0000FF"/>
                </a:solidFill>
                <a:ea typeface="黑体" pitchFamily="49" charset="-122"/>
                <a:cs typeface="黑体" pitchFamily="49" charset="-122"/>
              </a:endParaRPr>
            </a:p>
          </p:txBody>
        </p:sp>
        <p:sp>
          <p:nvSpPr>
            <p:cNvPr id="8" name="Line 57"/>
            <p:cNvSpPr>
              <a:spLocks noChangeShapeType="1"/>
            </p:cNvSpPr>
            <p:nvPr/>
          </p:nvSpPr>
          <p:spPr bwMode="auto">
            <a:xfrm>
              <a:off x="2536" y="264"/>
              <a:ext cx="336" cy="305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58"/>
            <p:cNvSpPr txBox="1">
              <a:spLocks noChangeArrowheads="1"/>
            </p:cNvSpPr>
            <p:nvPr/>
          </p:nvSpPr>
          <p:spPr bwMode="auto">
            <a:xfrm>
              <a:off x="4443" y="2953"/>
              <a:ext cx="890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>
                  <a:solidFill>
                    <a:srgbClr val="FF0000"/>
                  </a:solidFill>
                  <a:ea typeface="黑体" pitchFamily="49" charset="-122"/>
                  <a:cs typeface="黑体" pitchFamily="49" charset="-122"/>
                </a:rPr>
                <a:t>By GPS</a:t>
              </a:r>
              <a:endParaRPr lang="zh-CN" altLang="en-US" sz="1600">
                <a:solidFill>
                  <a:srgbClr val="FF0000"/>
                </a:solidFill>
                <a:ea typeface="黑体" pitchFamily="49" charset="-122"/>
                <a:cs typeface="黑体" pitchFamily="49" charset="-122"/>
              </a:endParaRPr>
            </a:p>
          </p:txBody>
        </p:sp>
        <p:sp>
          <p:nvSpPr>
            <p:cNvPr id="10" name="Line 59"/>
            <p:cNvSpPr>
              <a:spLocks noChangeShapeType="1"/>
            </p:cNvSpPr>
            <p:nvPr/>
          </p:nvSpPr>
          <p:spPr bwMode="auto">
            <a:xfrm flipH="1" flipV="1">
              <a:off x="4003" y="2562"/>
              <a:ext cx="528" cy="3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1052736"/>
            <a:ext cx="336823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Detailed Survey:</a:t>
            </a:r>
          </a:p>
          <a:p>
            <a:r>
              <a:rPr lang="en-US" sz="1600" dirty="0" smtClean="0"/>
              <a:t> - GPS above ground</a:t>
            </a:r>
          </a:p>
          <a:p>
            <a:r>
              <a:rPr lang="en-US" sz="1600" dirty="0" smtClean="0"/>
              <a:t> - Total Station underground</a:t>
            </a:r>
          </a:p>
          <a:p>
            <a:r>
              <a:rPr lang="en-US" sz="1600" dirty="0" smtClean="0"/>
              <a:t> - Final precision: 28mm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Validation:</a:t>
            </a:r>
          </a:p>
          <a:p>
            <a:r>
              <a:rPr lang="en-US" sz="1600" dirty="0" smtClean="0"/>
              <a:t> - Three independent calculations</a:t>
            </a:r>
          </a:p>
          <a:p>
            <a:r>
              <a:rPr lang="en-US" sz="1600" dirty="0" smtClean="0"/>
              <a:t> - Cross-check survey</a:t>
            </a:r>
          </a:p>
          <a:p>
            <a:r>
              <a:rPr lang="en-US" sz="1600" dirty="0" smtClean="0"/>
              <a:t> - Consistent with reactor plant </a:t>
            </a:r>
          </a:p>
          <a:p>
            <a:r>
              <a:rPr lang="en-US" sz="1600" dirty="0" smtClean="0"/>
              <a:t>    and design plans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7313FF"/>
                </a:solidFill>
              </a:rPr>
              <a:t>2012 = year of the dragon</a:t>
            </a:r>
            <a:endParaRPr lang="en-US" sz="1600" dirty="0">
              <a:solidFill>
                <a:srgbClr val="7313FF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63588" y="68193"/>
            <a:ext cx="7397576" cy="768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Survey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61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088" y="620688"/>
            <a:ext cx="7763245" cy="4954777"/>
          </a:xfrm>
          <a:prstGeom prst="rect">
            <a:avLst/>
          </a:prstGeom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5462588" y="980728"/>
            <a:ext cx="1471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b="1" dirty="0">
                <a:solidFill>
                  <a:srgbClr val="7313FF"/>
                </a:solidFill>
                <a:latin typeface="Cambria"/>
              </a:rPr>
              <a:t>preliminary</a:t>
            </a:r>
            <a:endParaRPr lang="zh-CN" altLang="en-US" b="1" dirty="0">
              <a:solidFill>
                <a:srgbClr val="7313FF"/>
              </a:solidFill>
              <a:latin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251" y="5589240"/>
            <a:ext cx="859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313FF"/>
                </a:solidFill>
              </a:rPr>
              <a:t>We have used the 3 months of data for side-by-side comparison of first two detectors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7624" y="80628"/>
            <a:ext cx="6846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Live Time of First Two </a:t>
            </a:r>
            <a:r>
              <a:rPr lang="en-US" sz="2800" dirty="0" smtClean="0">
                <a:solidFill>
                  <a:srgbClr val="FF0000"/>
                </a:solidFill>
              </a:rPr>
              <a:t>Detectors (EH1)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6093296"/>
            <a:ext cx="7890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Detailed comparison of AD1 and 2: F.P. An </a:t>
            </a:r>
            <a:r>
              <a:rPr lang="en-US" sz="1600" i="1" dirty="0" smtClean="0">
                <a:solidFill>
                  <a:srgbClr val="FF0000"/>
                </a:solidFill>
              </a:rPr>
              <a:t>et al</a:t>
            </a:r>
            <a:r>
              <a:rPr lang="en-US" sz="1600" dirty="0" smtClean="0">
                <a:solidFill>
                  <a:srgbClr val="FF0000"/>
                </a:solidFill>
              </a:rPr>
              <a:t>., </a:t>
            </a:r>
            <a:r>
              <a:rPr lang="en-US" sz="1600" dirty="0">
                <a:hlinkClick r:id="rId3"/>
              </a:rPr>
              <a:t>http://arxiv.org/abs/1202.6181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4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67644" y="89756"/>
            <a:ext cx="6324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Muon Rates at EH1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3394927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179512" y="4329100"/>
            <a:ext cx="8576762" cy="13566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7313FF"/>
                </a:solidFill>
              </a:rPr>
              <a:t>Measured rates are consistent with expected ~ 20 Hz for each AD at the </a:t>
            </a:r>
            <a:r>
              <a:rPr lang="en-US" sz="1800" dirty="0" err="1" smtClean="0">
                <a:solidFill>
                  <a:srgbClr val="7313FF"/>
                </a:solidFill>
              </a:rPr>
              <a:t>Daya</a:t>
            </a:r>
            <a:r>
              <a:rPr lang="en-US" sz="1800" dirty="0" smtClean="0">
                <a:solidFill>
                  <a:srgbClr val="7313FF"/>
                </a:solidFill>
              </a:rPr>
              <a:t> Bay near site (EH1).</a:t>
            </a:r>
            <a:endParaRPr lang="en-US" sz="1800" baseline="30000" dirty="0">
              <a:solidFill>
                <a:srgbClr val="7313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15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01374" y="-54260"/>
            <a:ext cx="756014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Energy Response with Calibration Sources: </a:t>
            </a:r>
          </a:p>
          <a:p>
            <a:r>
              <a:rPr lang="en-US" sz="2000" baseline="30000" dirty="0" smtClean="0">
                <a:solidFill>
                  <a:srgbClr val="FF0000"/>
                </a:solidFill>
              </a:rPr>
              <a:t>68</a:t>
            </a:r>
            <a:r>
              <a:rPr lang="en-US" sz="2000" dirty="0" smtClean="0">
                <a:solidFill>
                  <a:srgbClr val="FF0000"/>
                </a:solidFill>
              </a:rPr>
              <a:t>Ge and </a:t>
            </a:r>
            <a:r>
              <a:rPr lang="en-US" sz="2000" baseline="30000" dirty="0" smtClean="0">
                <a:solidFill>
                  <a:srgbClr val="FF0000"/>
                </a:solidFill>
              </a:rPr>
              <a:t>60</a:t>
            </a:r>
            <a:r>
              <a:rPr lang="en-US" sz="2000" dirty="0" smtClean="0">
                <a:solidFill>
                  <a:srgbClr val="FF0000"/>
                </a:solidFill>
              </a:rPr>
              <a:t>Co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35496" y="4689141"/>
            <a:ext cx="9037004" cy="9721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 smtClean="0">
                <a:solidFill>
                  <a:srgbClr val="7313FF"/>
                </a:solidFill>
              </a:rPr>
              <a:t>Weekly automatic detector calibration</a:t>
            </a:r>
            <a:r>
              <a:rPr lang="en-US" sz="1900" dirty="0" smtClean="0"/>
              <a:t>.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Energy responses of the detectors are studied with </a:t>
            </a:r>
            <a:r>
              <a:rPr lang="en-US" sz="1900" baseline="30000" dirty="0" smtClean="0">
                <a:solidFill>
                  <a:srgbClr val="FF0000"/>
                </a:solidFill>
              </a:rPr>
              <a:t>68</a:t>
            </a:r>
            <a:r>
              <a:rPr lang="en-US" sz="1900" dirty="0" smtClean="0">
                <a:solidFill>
                  <a:srgbClr val="FF0000"/>
                </a:solidFill>
              </a:rPr>
              <a:t>Ge, </a:t>
            </a:r>
            <a:r>
              <a:rPr lang="en-US" sz="1900" baseline="30000" dirty="0" smtClean="0">
                <a:solidFill>
                  <a:srgbClr val="FF0000"/>
                </a:solidFill>
              </a:rPr>
              <a:t>60</a:t>
            </a:r>
            <a:r>
              <a:rPr lang="en-US" sz="1900" dirty="0" smtClean="0">
                <a:solidFill>
                  <a:srgbClr val="FF0000"/>
                </a:solidFill>
              </a:rPr>
              <a:t>Co and Am-</a:t>
            </a:r>
            <a:r>
              <a:rPr lang="en-US" sz="1900" baseline="30000" dirty="0" smtClean="0">
                <a:solidFill>
                  <a:srgbClr val="FF0000"/>
                </a:solidFill>
              </a:rPr>
              <a:t>13</a:t>
            </a:r>
            <a:r>
              <a:rPr lang="en-US" sz="1900" dirty="0" smtClean="0">
                <a:solidFill>
                  <a:srgbClr val="FF0000"/>
                </a:solidFill>
              </a:rPr>
              <a:t>C.</a:t>
            </a:r>
          </a:p>
          <a:p>
            <a:endParaRPr lang="en-US" dirty="0"/>
          </a:p>
        </p:txBody>
      </p:sp>
      <p:pic>
        <p:nvPicPr>
          <p:cNvPr id="7" name="Picture 6" descr="Screen Shot 2012-02-23 at 7.57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1" y="1232756"/>
            <a:ext cx="4757351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3788" y="3032266"/>
            <a:ext cx="188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rgbClr val="7313FF"/>
                </a:solidFill>
              </a:rPr>
              <a:t>60</a:t>
            </a:r>
            <a:r>
              <a:rPr lang="en-US" dirty="0" smtClean="0">
                <a:solidFill>
                  <a:srgbClr val="7313FF"/>
                </a:solidFill>
              </a:rPr>
              <a:t>Co difference</a:t>
            </a:r>
            <a:endParaRPr lang="en-US" dirty="0">
              <a:solidFill>
                <a:srgbClr val="7313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34714" y="3389730"/>
            <a:ext cx="241924" cy="3747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 Shot 2012-02-23 at 8.00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807" y="1196752"/>
            <a:ext cx="4469193" cy="35442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24260" y="940658"/>
            <a:ext cx="308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 smtClean="0">
                <a:solidFill>
                  <a:srgbClr val="7313FF"/>
                </a:solidFill>
              </a:rPr>
              <a:t>68</a:t>
            </a:r>
            <a:r>
              <a:rPr lang="en-US" sz="2000" b="1" dirty="0" smtClean="0">
                <a:solidFill>
                  <a:srgbClr val="7313FF"/>
                </a:solidFill>
              </a:rPr>
              <a:t>Ge Energy Spectrum</a:t>
            </a:r>
            <a:endParaRPr lang="en-US" sz="2000" b="1" dirty="0">
              <a:solidFill>
                <a:srgbClr val="7313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0112" y="976662"/>
            <a:ext cx="332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 smtClean="0">
                <a:solidFill>
                  <a:srgbClr val="FF0000"/>
                </a:solidFill>
              </a:rPr>
              <a:t>60</a:t>
            </a:r>
            <a:r>
              <a:rPr lang="en-US" sz="2000" b="1" dirty="0" smtClean="0">
                <a:solidFill>
                  <a:srgbClr val="FF0000"/>
                </a:solidFill>
              </a:rPr>
              <a:t>Co  Energy Spectrum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6739" y="144878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6612" y="144878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12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2-02-16 at 10.59.05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45" y="901221"/>
            <a:ext cx="5437316" cy="51200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3568" y="85569"/>
            <a:ext cx="7713133" cy="51958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Energy Spectrum with Am-</a:t>
            </a:r>
            <a:r>
              <a:rPr lang="en-US" sz="2400" baseline="30000" dirty="0" smtClean="0">
                <a:solidFill>
                  <a:srgbClr val="FF0000"/>
                </a:solidFill>
              </a:rPr>
              <a:t>13</a:t>
            </a:r>
            <a:r>
              <a:rPr lang="en-US" sz="2400" dirty="0" smtClean="0">
                <a:solidFill>
                  <a:srgbClr val="FF0000"/>
                </a:solidFill>
              </a:rPr>
              <a:t>C/</a:t>
            </a:r>
            <a:r>
              <a:rPr lang="en-US" sz="2400" baseline="30000" dirty="0" smtClean="0">
                <a:solidFill>
                  <a:srgbClr val="FF0000"/>
                </a:solidFill>
              </a:rPr>
              <a:t>60</a:t>
            </a:r>
            <a:r>
              <a:rPr lang="en-US" sz="2400" dirty="0" smtClean="0">
                <a:solidFill>
                  <a:srgbClr val="FF0000"/>
                </a:solidFill>
              </a:rPr>
              <a:t>Co Source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 descr="Screen Shot 2012-02-16 at 10.40.58 AM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971" y="836712"/>
            <a:ext cx="3474537" cy="74337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54409" y="105273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04" y="1448780"/>
            <a:ext cx="3362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</a:t>
            </a:r>
            <a:r>
              <a:rPr lang="en-US" sz="1400" i="1" dirty="0"/>
              <a:t>N</a:t>
            </a:r>
            <a:r>
              <a:rPr lang="en-US" sz="1400" i="1" baseline="-25000" dirty="0"/>
              <a:t>AD1,2</a:t>
            </a:r>
            <a:r>
              <a:rPr lang="en-US" sz="1400" i="1" dirty="0"/>
              <a:t> </a:t>
            </a:r>
            <a:r>
              <a:rPr lang="en-US" sz="1400" dirty="0"/>
              <a:t>is the bin </a:t>
            </a:r>
            <a:r>
              <a:rPr lang="en-US" sz="1400" dirty="0" smtClean="0"/>
              <a:t>content </a:t>
            </a:r>
            <a:r>
              <a:rPr lang="en-US" sz="1400" dirty="0"/>
              <a:t>for AD1 or 2 </a:t>
            </a:r>
          </a:p>
        </p:txBody>
      </p:sp>
      <p:pic>
        <p:nvPicPr>
          <p:cNvPr id="11" name="Picture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99" y="1808820"/>
            <a:ext cx="2900369" cy="197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22526"/>
            <a:ext cx="3650806" cy="273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32140" y="4077072"/>
            <a:ext cx="21050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313FF"/>
                </a:solidFill>
              </a:rPr>
              <a:t>~ 230 neutrons/day</a:t>
            </a:r>
          </a:p>
          <a:p>
            <a:r>
              <a:rPr lang="en-US" sz="1600" dirty="0">
                <a:solidFill>
                  <a:srgbClr val="7313FF"/>
                </a:solidFill>
              </a:rPr>
              <a:t>f</a:t>
            </a:r>
            <a:r>
              <a:rPr lang="en-US" sz="1600" dirty="0" smtClean="0">
                <a:solidFill>
                  <a:srgbClr val="7313FF"/>
                </a:solidFill>
              </a:rPr>
              <a:t>rom Am-C sources</a:t>
            </a:r>
          </a:p>
          <a:p>
            <a:r>
              <a:rPr lang="en-US" sz="1600" dirty="0">
                <a:solidFill>
                  <a:srgbClr val="7313FF"/>
                </a:solidFill>
              </a:rPr>
              <a:t>o</a:t>
            </a:r>
            <a:r>
              <a:rPr lang="en-US" sz="1600" dirty="0" smtClean="0">
                <a:solidFill>
                  <a:srgbClr val="7313FF"/>
                </a:solidFill>
              </a:rPr>
              <a:t>n top of detector,</a:t>
            </a:r>
          </a:p>
          <a:p>
            <a:pPr marL="285750" indent="-285750">
              <a:buFont typeface="Symbol" charset="2"/>
              <a:buChar char="Þ"/>
            </a:pPr>
            <a:r>
              <a:rPr lang="en-US" sz="1600" dirty="0" smtClean="0">
                <a:solidFill>
                  <a:srgbClr val="FF0000"/>
                </a:solidFill>
                <a:sym typeface="Symbol"/>
              </a:rPr>
              <a:t>0.2 accidental</a:t>
            </a:r>
          </a:p>
          <a:p>
            <a:r>
              <a:rPr lang="en-US" sz="1600" dirty="0" smtClean="0">
                <a:solidFill>
                  <a:srgbClr val="FF0000"/>
                </a:solidFill>
                <a:sym typeface="Symbol"/>
              </a:rPr>
              <a:t>IBD candidates/day</a:t>
            </a:r>
          </a:p>
          <a:p>
            <a:r>
              <a:rPr lang="en-US" sz="1600" dirty="0">
                <a:solidFill>
                  <a:srgbClr val="FF0000"/>
                </a:solidFill>
                <a:sym typeface="Symbol"/>
              </a:rPr>
              <a:t>p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er detector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763563" y="4776594"/>
            <a:ext cx="347279" cy="502603"/>
          </a:xfrm>
          <a:prstGeom prst="straightConnector1">
            <a:avLst/>
          </a:prstGeom>
          <a:ln w="25400">
            <a:solidFill>
              <a:srgbClr val="731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39752" y="1448780"/>
            <a:ext cx="1782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2 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’s from </a:t>
            </a:r>
            <a:r>
              <a:rPr lang="en-US" baseline="30000" dirty="0" smtClean="0">
                <a:solidFill>
                  <a:srgbClr val="7313FF"/>
                </a:solidFill>
                <a:sym typeface="Symbol"/>
              </a:rPr>
              <a:t>60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Co</a:t>
            </a:r>
          </a:p>
          <a:p>
            <a:r>
              <a:rPr lang="en-US" dirty="0" smtClean="0">
                <a:solidFill>
                  <a:srgbClr val="FF0000"/>
                </a:solidFill>
                <a:sym typeface="Symbol"/>
              </a:rPr>
              <a:t>1  from </a:t>
            </a:r>
            <a:r>
              <a:rPr lang="en-US" baseline="30000" dirty="0" smtClean="0">
                <a:solidFill>
                  <a:srgbClr val="FF0000"/>
                </a:solidFill>
                <a:sym typeface="Symbol"/>
              </a:rPr>
              <a:t>60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Co</a:t>
            </a:r>
          </a:p>
          <a:p>
            <a:endParaRPr lang="en-US" dirty="0">
              <a:sym typeface="Symbol"/>
            </a:endParaRPr>
          </a:p>
          <a:p>
            <a:r>
              <a:rPr lang="en-US" dirty="0">
                <a:sym typeface="Symbol"/>
              </a:rPr>
              <a:t>n</a:t>
            </a:r>
            <a:r>
              <a:rPr lang="en-US" dirty="0" smtClean="0">
                <a:sym typeface="Symbol"/>
              </a:rPr>
              <a:t> from Am-</a:t>
            </a:r>
            <a:r>
              <a:rPr lang="en-US" baseline="30000" dirty="0" smtClean="0">
                <a:sym typeface="Symbol"/>
              </a:rPr>
              <a:t>13</a:t>
            </a:r>
            <a:r>
              <a:rPr lang="en-US" dirty="0" smtClean="0">
                <a:sym typeface="Symbol"/>
              </a:rPr>
              <a:t>C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031940" y="2456892"/>
            <a:ext cx="252028" cy="720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087724" y="1340768"/>
            <a:ext cx="252028" cy="239314"/>
          </a:xfrm>
          <a:prstGeom prst="straightConnector1">
            <a:avLst/>
          </a:prstGeom>
          <a:ln w="25400">
            <a:solidFill>
              <a:srgbClr val="731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583668" y="1736812"/>
            <a:ext cx="828092" cy="1800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72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54480" y="95350"/>
            <a:ext cx="7004756" cy="7413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Calibration with Am-</a:t>
            </a:r>
            <a:r>
              <a:rPr lang="en-US" sz="2800" baseline="30000" dirty="0" smtClean="0">
                <a:solidFill>
                  <a:srgbClr val="FF0000"/>
                </a:solidFill>
              </a:rPr>
              <a:t>13</a:t>
            </a:r>
            <a:r>
              <a:rPr lang="en-US" sz="2800" dirty="0" smtClean="0">
                <a:solidFill>
                  <a:srgbClr val="FF0000"/>
                </a:solidFill>
              </a:rPr>
              <a:t>C Source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 descr="Screen Shot 2012-02-16 at 9.42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086" y="860778"/>
            <a:ext cx="4575754" cy="4487334"/>
          </a:xfrm>
          <a:prstGeom prst="rect">
            <a:avLst/>
          </a:prstGeom>
        </p:spPr>
      </p:pic>
      <p:pic>
        <p:nvPicPr>
          <p:cNvPr id="7" name="Picture 6" descr="Screen Shot 2012-02-16 at 11.01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77" y="983586"/>
            <a:ext cx="4134556" cy="4112946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395536" y="5153422"/>
            <a:ext cx="8229600" cy="79585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F0000"/>
                </a:solidFill>
              </a:rPr>
              <a:t>Two ADs with similar energy responses (~ 0.5%) </a:t>
            </a:r>
          </a:p>
          <a:p>
            <a:r>
              <a:rPr lang="en-US" sz="1800" dirty="0" smtClean="0">
                <a:solidFill>
                  <a:srgbClr val="7313FF"/>
                </a:solidFill>
              </a:rPr>
              <a:t>Consistent response in capture time measurements</a:t>
            </a:r>
            <a:endParaRPr lang="en-US" sz="1800" dirty="0">
              <a:solidFill>
                <a:srgbClr val="731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5749" y="728700"/>
            <a:ext cx="406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Prompt signal from proton recoil</a:t>
            </a:r>
            <a:endParaRPr lang="en-US" dirty="0">
              <a:solidFill>
                <a:srgbClr val="731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125" y="112052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61080" y="108777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06056"/>
            <a:ext cx="7611857" cy="9826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Spallation-Neutron Energy Spectrum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9532" y="4653136"/>
            <a:ext cx="8229600" cy="11872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7313FF"/>
                </a:solidFill>
              </a:rPr>
              <a:t>Run-by-run calibration of detectors using spallation neutrons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~ 168 </a:t>
            </a:r>
            <a:r>
              <a:rPr lang="en-US" sz="1800" dirty="0" err="1" smtClean="0">
                <a:solidFill>
                  <a:srgbClr val="FF0000"/>
                </a:solidFill>
              </a:rPr>
              <a:t>p.e.</a:t>
            </a:r>
            <a:r>
              <a:rPr lang="en-US" sz="1800" dirty="0" smtClean="0">
                <a:solidFill>
                  <a:srgbClr val="FF0000"/>
                </a:solidFill>
              </a:rPr>
              <a:t>/MeV for AD1 </a:t>
            </a:r>
          </a:p>
          <a:p>
            <a:pPr lvl="1"/>
            <a:r>
              <a:rPr lang="en-US" sz="1800" dirty="0" smtClean="0">
                <a:solidFill>
                  <a:srgbClr val="7313FF"/>
                </a:solidFill>
              </a:rPr>
              <a:t>~ 169 </a:t>
            </a:r>
            <a:r>
              <a:rPr lang="en-US" sz="1800" dirty="0" err="1" smtClean="0">
                <a:solidFill>
                  <a:srgbClr val="7313FF"/>
                </a:solidFill>
              </a:rPr>
              <a:t>p.e.</a:t>
            </a:r>
            <a:r>
              <a:rPr lang="en-US" sz="1800" dirty="0" smtClean="0">
                <a:solidFill>
                  <a:srgbClr val="7313FF"/>
                </a:solidFill>
              </a:rPr>
              <a:t>/MeV for AD2</a:t>
            </a:r>
            <a:endParaRPr lang="en-US" sz="1800" dirty="0">
              <a:solidFill>
                <a:srgbClr val="7313FF"/>
              </a:solidFill>
            </a:endParaRPr>
          </a:p>
        </p:txBody>
      </p:sp>
      <p:pic>
        <p:nvPicPr>
          <p:cNvPr id="7" name="Picture 6" descr="Screen Shot 2012-02-16 at 11.50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2316"/>
            <a:ext cx="4540164" cy="3527778"/>
          </a:xfrm>
          <a:prstGeom prst="rect">
            <a:avLst/>
          </a:prstGeom>
        </p:spPr>
      </p:pic>
      <p:pic>
        <p:nvPicPr>
          <p:cNvPr id="8" name="Picture 7" descr="Screen Shot 2012-02-16 at 11.51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165" y="1227608"/>
            <a:ext cx="4603836" cy="3432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0325" y="127495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3490" y="207370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8929" y="1858264"/>
            <a:ext cx="1402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Flasher PMTs 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are turned off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276492" y="2443040"/>
            <a:ext cx="606128" cy="1487696"/>
          </a:xfrm>
          <a:prstGeom prst="ellipse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1" idx="2"/>
          </p:cNvCxnSpPr>
          <p:nvPr/>
        </p:nvCxnSpPr>
        <p:spPr>
          <a:xfrm>
            <a:off x="7540403" y="2443040"/>
            <a:ext cx="594317" cy="52013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07604" y="5949280"/>
            <a:ext cx="4892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p.e.</a:t>
            </a:r>
            <a:r>
              <a:rPr lang="en-US" sz="1400" dirty="0" smtClean="0"/>
              <a:t> = photoelectrons detected in a photomultiplier tube.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8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65293" y="88591"/>
            <a:ext cx="7801899" cy="6761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Singles Energy Spectrum of AD Triggers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Content Placeholder 10"/>
          <p:cNvSpPr txBox="1">
            <a:spLocks/>
          </p:cNvSpPr>
          <p:nvPr/>
        </p:nvSpPr>
        <p:spPr>
          <a:xfrm>
            <a:off x="457200" y="5516919"/>
            <a:ext cx="8229600" cy="68438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7313FF"/>
                </a:solidFill>
              </a:rPr>
              <a:t>The difference in AD1 and AD2 triggers is mostly due to after-pulsing in the PMTs immediately following a muon event (which leads to a relatively large signal).</a:t>
            </a:r>
            <a:endParaRPr lang="en-US" sz="1600" dirty="0">
              <a:solidFill>
                <a:srgbClr val="7313FF"/>
              </a:solidFill>
            </a:endParaRPr>
          </a:p>
        </p:txBody>
      </p:sp>
      <p:pic>
        <p:nvPicPr>
          <p:cNvPr id="16" name="Picture 15" descr="S54_alltri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50" y="1628800"/>
            <a:ext cx="4112878" cy="39460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9592" y="1126485"/>
            <a:ext cx="317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Before muon (offline) veto,</a:t>
            </a:r>
          </a:p>
          <a:p>
            <a:r>
              <a:rPr lang="en-US" dirty="0" smtClean="0">
                <a:solidFill>
                  <a:srgbClr val="7313FF"/>
                </a:solidFill>
              </a:rPr>
              <a:t>~ 65 kHz with E &gt; 0.7 MeV</a:t>
            </a:r>
            <a:endParaRPr lang="en-US" dirty="0">
              <a:solidFill>
                <a:srgbClr val="7313FF"/>
              </a:solidFill>
            </a:endParaRPr>
          </a:p>
        </p:txBody>
      </p:sp>
      <p:pic>
        <p:nvPicPr>
          <p:cNvPr id="18" name="Picture 17" descr="S54_trigmuoncu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283" y="1645110"/>
            <a:ext cx="4073359" cy="39081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12060" y="836712"/>
            <a:ext cx="3574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After </a:t>
            </a:r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 veto,</a:t>
            </a:r>
          </a:p>
          <a:p>
            <a:r>
              <a:rPr lang="en-US" dirty="0" smtClean="0">
                <a:solidFill>
                  <a:srgbClr val="FF0000"/>
                </a:solidFill>
                <a:sym typeface="Symbol"/>
              </a:rPr>
              <a:t> low-energy events due to radioactivity (mostly in PMTs)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65311" y="190754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0621" y="187153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61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6267" y="949796"/>
            <a:ext cx="80560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Reject “flashers” </a:t>
            </a:r>
            <a:r>
              <a:rPr lang="en-US" dirty="0"/>
              <a:t>=</a:t>
            </a:r>
            <a:r>
              <a:rPr lang="en-US" dirty="0">
                <a:solidFill>
                  <a:srgbClr val="7313FF"/>
                </a:solidFill>
              </a:rPr>
              <a:t> emission of light by a PMT, due to secondary emission processes in its dynodes during photoelectron signal amplification.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Prompt “positron”: 0.7 MeV &lt;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 &lt; 12 MeV</a:t>
            </a:r>
          </a:p>
          <a:p>
            <a:r>
              <a:rPr lang="en-US" dirty="0" smtClean="0">
                <a:solidFill>
                  <a:srgbClr val="7313FF"/>
                </a:solidFill>
              </a:rPr>
              <a:t>Delayed “neutron”: 6.0 MeV &lt; E</a:t>
            </a:r>
            <a:r>
              <a:rPr lang="en-US" baseline="-25000" dirty="0" smtClean="0">
                <a:solidFill>
                  <a:srgbClr val="7313FF"/>
                </a:solidFill>
              </a:rPr>
              <a:t>d</a:t>
            </a:r>
            <a:r>
              <a:rPr lang="en-US" dirty="0" smtClean="0">
                <a:solidFill>
                  <a:srgbClr val="7313FF"/>
                </a:solidFill>
              </a:rPr>
              <a:t> &lt; 12 MeV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Neutron capture time: 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μs</a:t>
            </a:r>
            <a:r>
              <a:rPr lang="en-US" dirty="0" smtClean="0">
                <a:solidFill>
                  <a:srgbClr val="FF0000"/>
                </a:solidFill>
              </a:rPr>
              <a:t> &lt; </a:t>
            </a:r>
            <a:r>
              <a:rPr lang="en-US" dirty="0" err="1" smtClean="0">
                <a:solidFill>
                  <a:srgbClr val="FF0000"/>
                </a:solidFill>
              </a:rPr>
              <a:t>Δt</a:t>
            </a:r>
            <a:r>
              <a:rPr lang="en-US" dirty="0" smtClean="0">
                <a:solidFill>
                  <a:srgbClr val="FF0000"/>
                </a:solidFill>
              </a:rPr>
              <a:t> &lt; 200 </a:t>
            </a:r>
            <a:r>
              <a:rPr lang="en-US" dirty="0" err="1" smtClean="0">
                <a:solidFill>
                  <a:srgbClr val="FF0000"/>
                </a:solidFill>
              </a:rPr>
              <a:t>μs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7313FF"/>
                </a:solidFill>
              </a:rPr>
              <a:t>Muon</a:t>
            </a:r>
            <a:r>
              <a:rPr lang="en-US" dirty="0" smtClean="0">
                <a:solidFill>
                  <a:srgbClr val="7313FF"/>
                </a:solidFill>
              </a:rPr>
              <a:t> Veto:</a:t>
            </a:r>
          </a:p>
          <a:p>
            <a:r>
              <a:rPr lang="en-US" dirty="0" smtClean="0"/>
              <a:t>       Pool </a:t>
            </a:r>
            <a:r>
              <a:rPr lang="en-US" dirty="0" err="1" smtClean="0"/>
              <a:t>Muon</a:t>
            </a:r>
            <a:r>
              <a:rPr lang="en-US" dirty="0" smtClean="0"/>
              <a:t>:  </a:t>
            </a:r>
            <a:r>
              <a:rPr lang="en-US" dirty="0" smtClean="0">
                <a:solidFill>
                  <a:schemeClr val="tx2"/>
                </a:solidFill>
              </a:rPr>
              <a:t>Reject IBD candidate if &lt; 0.6 </a:t>
            </a:r>
            <a:r>
              <a:rPr lang="en-US" dirty="0" err="1" smtClean="0">
                <a:solidFill>
                  <a:schemeClr val="tx2"/>
                </a:solidFill>
              </a:rPr>
              <a:t>ms</a:t>
            </a:r>
            <a:r>
              <a:rPr lang="en-US" dirty="0" smtClean="0">
                <a:solidFill>
                  <a:schemeClr val="tx2"/>
                </a:solidFill>
              </a:rPr>
              <a:t> after pool </a:t>
            </a:r>
            <a:r>
              <a:rPr lang="en-US" dirty="0" err="1" smtClean="0">
                <a:solidFill>
                  <a:schemeClr val="tx2"/>
                </a:solidFill>
              </a:rPr>
              <a:t>muon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/>
              <a:t>       AD </a:t>
            </a:r>
            <a:r>
              <a:rPr lang="en-US" dirty="0" err="1" smtClean="0"/>
              <a:t>Muon</a:t>
            </a:r>
            <a:r>
              <a:rPr lang="en-US" dirty="0" smtClean="0"/>
              <a:t> (&gt; 20 MeV): </a:t>
            </a:r>
            <a:r>
              <a:rPr lang="en-US" dirty="0" smtClean="0">
                <a:solidFill>
                  <a:schemeClr val="tx2"/>
                </a:solidFill>
              </a:rPr>
              <a:t>Reject if &lt; 1 </a:t>
            </a:r>
            <a:r>
              <a:rPr lang="en-US" dirty="0" err="1" smtClean="0">
                <a:solidFill>
                  <a:schemeClr val="tx2"/>
                </a:solidFill>
              </a:rPr>
              <a:t>ms</a:t>
            </a:r>
            <a:r>
              <a:rPr lang="en-US" dirty="0" smtClean="0">
                <a:solidFill>
                  <a:schemeClr val="tx2"/>
                </a:solidFill>
              </a:rPr>
              <a:t> before IBD candidate</a:t>
            </a:r>
          </a:p>
          <a:p>
            <a:r>
              <a:rPr lang="en-US" dirty="0" smtClean="0"/>
              <a:t>       AD Shower </a:t>
            </a:r>
            <a:r>
              <a:rPr lang="en-US" dirty="0" err="1" smtClean="0"/>
              <a:t>Muon</a:t>
            </a:r>
            <a:r>
              <a:rPr lang="en-US" dirty="0" smtClean="0"/>
              <a:t> (&gt; 2.5GeV): </a:t>
            </a:r>
            <a:r>
              <a:rPr lang="en-US" dirty="0" smtClean="0">
                <a:solidFill>
                  <a:schemeClr val="tx2"/>
                </a:solidFill>
              </a:rPr>
              <a:t>Reject if &lt; 1 s before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Multiplicity cut: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      No other AD signal &gt; 0.7 MeV in -200 </a:t>
            </a:r>
            <a:r>
              <a:rPr lang="en-US" dirty="0" err="1" smtClean="0">
                <a:solidFill>
                  <a:schemeClr val="tx2"/>
                </a:solidFill>
              </a:rPr>
              <a:t>μs</a:t>
            </a:r>
            <a:r>
              <a:rPr lang="en-US" dirty="0" smtClean="0">
                <a:solidFill>
                  <a:schemeClr val="tx2"/>
                </a:solidFill>
              </a:rPr>
              <a:t> to 200 </a:t>
            </a:r>
            <a:r>
              <a:rPr lang="en-US" dirty="0" err="1" smtClean="0">
                <a:solidFill>
                  <a:schemeClr val="tx2"/>
                </a:solidFill>
              </a:rPr>
              <a:t>μs</a:t>
            </a:r>
            <a:r>
              <a:rPr lang="en-US" dirty="0" smtClean="0">
                <a:solidFill>
                  <a:schemeClr val="tx2"/>
                </a:solidFill>
              </a:rPr>
              <a:t> of IBD.</a:t>
            </a:r>
            <a:r>
              <a:rPr lang="en-US" dirty="0" smtClean="0"/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51620" y="140762"/>
            <a:ext cx="6876764" cy="551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Selection of Inverse Beta Decay Candidates, 1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4" name="组合 34"/>
          <p:cNvGrpSpPr>
            <a:grpSpLocks/>
          </p:cNvGrpSpPr>
          <p:nvPr/>
        </p:nvGrpSpPr>
        <p:grpSpPr bwMode="auto">
          <a:xfrm>
            <a:off x="1060091" y="3537012"/>
            <a:ext cx="7148313" cy="2046053"/>
            <a:chOff x="214282" y="3428999"/>
            <a:chExt cx="8204200" cy="2735265"/>
          </a:xfrm>
        </p:grpSpPr>
        <p:grpSp>
          <p:nvGrpSpPr>
            <p:cNvPr id="15" name="组合 30"/>
            <p:cNvGrpSpPr>
              <a:grpSpLocks/>
            </p:cNvGrpSpPr>
            <p:nvPr/>
          </p:nvGrpSpPr>
          <p:grpSpPr bwMode="auto">
            <a:xfrm>
              <a:off x="214282" y="4054477"/>
              <a:ext cx="8204200" cy="2109787"/>
              <a:chOff x="684213" y="3840163"/>
              <a:chExt cx="8204200" cy="2109787"/>
            </a:xfrm>
          </p:grpSpPr>
          <p:cxnSp>
            <p:nvCxnSpPr>
              <p:cNvPr id="18" name="直接箭头连接符 3"/>
              <p:cNvCxnSpPr/>
              <p:nvPr/>
            </p:nvCxnSpPr>
            <p:spPr>
              <a:xfrm>
                <a:off x="684213" y="4889508"/>
                <a:ext cx="784859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圆角矩形 4"/>
              <p:cNvSpPr/>
              <p:nvPr/>
            </p:nvSpPr>
            <p:spPr bwMode="auto">
              <a:xfrm>
                <a:off x="1187451" y="4311655"/>
                <a:ext cx="436562" cy="576267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812800" indent="-812800"/>
                <a:r>
                  <a:rPr lang="en-US" altLang="zh-CN" sz="2400">
                    <a:solidFill>
                      <a:schemeClr val="tx1"/>
                    </a:solidFill>
                  </a:rPr>
                  <a:t>γ</a:t>
                </a: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圆角矩形 5"/>
              <p:cNvSpPr/>
              <p:nvPr/>
            </p:nvSpPr>
            <p:spPr bwMode="auto">
              <a:xfrm>
                <a:off x="6872287" y="4292605"/>
                <a:ext cx="436563" cy="576267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812800" indent="-812800"/>
                <a:r>
                  <a:rPr lang="en-US" altLang="zh-CN" sz="2400">
                    <a:solidFill>
                      <a:schemeClr val="tx1"/>
                    </a:solidFill>
                  </a:rPr>
                  <a:t>γ</a:t>
                </a: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6"/>
              <p:cNvSpPr txBox="1">
                <a:spLocks noChangeArrowheads="1"/>
              </p:cNvSpPr>
              <p:nvPr/>
            </p:nvSpPr>
            <p:spPr bwMode="auto">
              <a:xfrm>
                <a:off x="8618538" y="4775200"/>
                <a:ext cx="269875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zh-CN">
                    <a:solidFill>
                      <a:schemeClr val="tx1"/>
                    </a:solidFill>
                  </a:rPr>
                  <a:t>t</a:t>
                </a: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2" name="直接连接符 8"/>
              <p:cNvCxnSpPr>
                <a:cxnSpLocks noChangeShapeType="1"/>
              </p:cNvCxnSpPr>
              <p:nvPr/>
            </p:nvCxnSpPr>
            <p:spPr bwMode="auto">
              <a:xfrm>
                <a:off x="1908175" y="3860800"/>
                <a:ext cx="0" cy="20891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23" name="直接箭头连接符 9"/>
              <p:cNvCxnSpPr>
                <a:cxnSpLocks noChangeShapeType="1"/>
              </p:cNvCxnSpPr>
              <p:nvPr/>
            </p:nvCxnSpPr>
            <p:spPr bwMode="auto">
              <a:xfrm flipH="1">
                <a:off x="1908175" y="3973513"/>
                <a:ext cx="1584325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4" name="TextBox 11"/>
              <p:cNvSpPr txBox="1">
                <a:spLocks noChangeArrowheads="1"/>
              </p:cNvSpPr>
              <p:nvPr/>
            </p:nvSpPr>
            <p:spPr bwMode="auto">
              <a:xfrm>
                <a:off x="2292351" y="3973512"/>
                <a:ext cx="1043526" cy="493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1"/>
                    </a:solidFill>
                  </a:rPr>
                  <a:t>200 </a:t>
                </a:r>
                <a:r>
                  <a:rPr lang="el-GR" altLang="zh-CN" dirty="0" smtClean="0">
                    <a:solidFill>
                      <a:schemeClr val="tx1"/>
                    </a:solidFill>
                  </a:rPr>
                  <a:t>μ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s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组合 13"/>
              <p:cNvGrpSpPr>
                <a:grpSpLocks/>
              </p:cNvGrpSpPr>
              <p:nvPr/>
            </p:nvGrpSpPr>
            <p:grpSpPr bwMode="auto">
              <a:xfrm>
                <a:off x="3276600" y="4313238"/>
                <a:ext cx="576263" cy="576262"/>
                <a:chOff x="2051720" y="4221088"/>
                <a:chExt cx="576064" cy="576064"/>
              </a:xfrm>
            </p:grpSpPr>
            <p:sp>
              <p:nvSpPr>
                <p:cNvPr id="40" name="圆角矩形 16"/>
                <p:cNvSpPr>
                  <a:spLocks noChangeArrowheads="1"/>
                </p:cNvSpPr>
                <p:nvPr/>
              </p:nvSpPr>
              <p:spPr bwMode="auto">
                <a:xfrm>
                  <a:off x="2051720" y="4221088"/>
                  <a:ext cx="432048" cy="57606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812800" indent="-812800"/>
                  <a:endParaRPr lang="zh-CN" altLang="en-US" sz="2400" baseline="30000"/>
                </a:p>
              </p:txBody>
            </p:sp>
            <p:sp>
              <p:nvSpPr>
                <p:cNvPr id="41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2051720" y="4221088"/>
                  <a:ext cx="576064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altLang="zh-CN" sz="2400"/>
                    <a:t>e</a:t>
                  </a:r>
                  <a:r>
                    <a:rPr lang="en-US" altLang="zh-CN" sz="2400" baseline="30000"/>
                    <a:t>+</a:t>
                  </a:r>
                  <a:endParaRPr lang="zh-CN" altLang="en-US" sz="2400" baseline="30000"/>
                </a:p>
              </p:txBody>
            </p:sp>
          </p:grpSp>
          <p:cxnSp>
            <p:nvCxnSpPr>
              <p:cNvPr id="26" name="直接连接符 14"/>
              <p:cNvCxnSpPr>
                <a:cxnSpLocks noChangeShapeType="1"/>
              </p:cNvCxnSpPr>
              <p:nvPr/>
            </p:nvCxnSpPr>
            <p:spPr bwMode="auto">
              <a:xfrm flipV="1">
                <a:off x="3492500" y="3860800"/>
                <a:ext cx="0" cy="2270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27" name="直接连接符 15"/>
              <p:cNvCxnSpPr>
                <a:cxnSpLocks noChangeShapeType="1"/>
              </p:cNvCxnSpPr>
              <p:nvPr/>
            </p:nvCxnSpPr>
            <p:spPr bwMode="auto">
              <a:xfrm flipV="1">
                <a:off x="3492500" y="5372100"/>
                <a:ext cx="0" cy="3603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28" name="直接箭头连接符 18"/>
              <p:cNvCxnSpPr>
                <a:cxnSpLocks noChangeShapeType="1"/>
              </p:cNvCxnSpPr>
              <p:nvPr/>
            </p:nvCxnSpPr>
            <p:spPr bwMode="auto">
              <a:xfrm>
                <a:off x="3492500" y="5551488"/>
                <a:ext cx="1077913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</p:spPr>
          </p:cxnSp>
          <p:cxnSp>
            <p:nvCxnSpPr>
              <p:cNvPr id="29" name="直接连接符 19"/>
              <p:cNvCxnSpPr>
                <a:cxnSpLocks noChangeShapeType="1"/>
              </p:cNvCxnSpPr>
              <p:nvPr/>
            </p:nvCxnSpPr>
            <p:spPr bwMode="auto">
              <a:xfrm>
                <a:off x="6148388" y="3849688"/>
                <a:ext cx="0" cy="208756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30" name="直接箭头连接符 20"/>
              <p:cNvCxnSpPr>
                <a:cxnSpLocks noChangeShapeType="1"/>
              </p:cNvCxnSpPr>
              <p:nvPr/>
            </p:nvCxnSpPr>
            <p:spPr bwMode="auto">
              <a:xfrm rot="10800000" flipH="1">
                <a:off x="4572000" y="3962400"/>
                <a:ext cx="1584325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31" name="圆角矩形 22"/>
              <p:cNvSpPr>
                <a:spLocks noChangeArrowheads="1"/>
              </p:cNvSpPr>
              <p:nvPr/>
            </p:nvSpPr>
            <p:spPr bwMode="auto">
              <a:xfrm>
                <a:off x="4351338" y="4311650"/>
                <a:ext cx="436562" cy="576263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812800" indent="-812800"/>
                <a:r>
                  <a:rPr lang="en-US" altLang="zh-CN" sz="2400"/>
                  <a:t>n</a:t>
                </a:r>
                <a:endParaRPr lang="zh-CN" altLang="en-US" sz="2400"/>
              </a:p>
            </p:txBody>
          </p:sp>
          <p:cxnSp>
            <p:nvCxnSpPr>
              <p:cNvPr id="32" name="直接连接符 23"/>
              <p:cNvCxnSpPr>
                <a:cxnSpLocks noChangeShapeType="1"/>
              </p:cNvCxnSpPr>
              <p:nvPr/>
            </p:nvCxnSpPr>
            <p:spPr bwMode="auto">
              <a:xfrm flipV="1">
                <a:off x="4570413" y="5372100"/>
                <a:ext cx="0" cy="3603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33" name="直接连接符 24"/>
              <p:cNvCxnSpPr>
                <a:cxnSpLocks noChangeShapeType="1"/>
              </p:cNvCxnSpPr>
              <p:nvPr/>
            </p:nvCxnSpPr>
            <p:spPr bwMode="auto">
              <a:xfrm flipV="1">
                <a:off x="4568825" y="3840163"/>
                <a:ext cx="0" cy="36036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sp>
            <p:nvSpPr>
              <p:cNvPr id="34" name="TextBox 25"/>
              <p:cNvSpPr txBox="1">
                <a:spLocks noChangeArrowheads="1"/>
              </p:cNvSpPr>
              <p:nvPr/>
            </p:nvSpPr>
            <p:spPr bwMode="auto">
              <a:xfrm>
                <a:off x="4932363" y="3965576"/>
                <a:ext cx="1043526" cy="493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1"/>
                    </a:solidFill>
                  </a:rPr>
                  <a:t>200 </a:t>
                </a:r>
                <a:r>
                  <a:rPr lang="el-GR" altLang="zh-CN" dirty="0" smtClean="0">
                    <a:solidFill>
                      <a:schemeClr val="tx1"/>
                    </a:solidFill>
                  </a:rPr>
                  <a:t>μ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s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26"/>
              <p:cNvSpPr txBox="1">
                <a:spLocks noChangeArrowheads="1"/>
              </p:cNvSpPr>
              <p:nvPr/>
            </p:nvSpPr>
            <p:spPr bwMode="auto">
              <a:xfrm>
                <a:off x="2967038" y="4972050"/>
                <a:ext cx="2795001" cy="493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1"/>
                    </a:solidFill>
                  </a:rPr>
                  <a:t>1 </a:t>
                </a:r>
                <a:r>
                  <a:rPr lang="el-GR" altLang="zh-CN" dirty="0" smtClean="0">
                    <a:solidFill>
                      <a:schemeClr val="tx1"/>
                    </a:solidFill>
                  </a:rPr>
                  <a:t>μ</a:t>
                </a:r>
                <a:r>
                  <a:rPr lang="en-US" altLang="zh-CN" dirty="0" smtClean="0">
                    <a:solidFill>
                      <a:schemeClr val="tx1"/>
                    </a:solidFill>
                  </a:rPr>
                  <a:t>s &lt; </a:t>
                </a:r>
                <a:r>
                  <a:rPr lang="el-GR" altLang="zh-CN" dirty="0">
                    <a:solidFill>
                      <a:schemeClr val="tx1"/>
                    </a:solidFill>
                  </a:rPr>
                  <a:t>Δ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e</a:t>
                </a:r>
                <a:r>
                  <a:rPr lang="en-US" altLang="zh-CN" baseline="30000" dirty="0" smtClean="0">
                    <a:solidFill>
                      <a:schemeClr val="tx1"/>
                    </a:solidFill>
                  </a:rPr>
                  <a:t>+</a:t>
                </a:r>
                <a:r>
                  <a:rPr lang="en-US" altLang="zh-CN" dirty="0" smtClean="0">
                    <a:solidFill>
                      <a:schemeClr val="tx1"/>
                    </a:solidFill>
                  </a:rPr>
                  <a:t>- n &lt; 200 </a:t>
                </a:r>
                <a:r>
                  <a:rPr lang="el-GR" altLang="zh-CN" dirty="0" smtClean="0">
                    <a:solidFill>
                      <a:schemeClr val="tx1"/>
                    </a:solidFill>
                  </a:rPr>
                  <a:t>μ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s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矩形 32"/>
            <p:cNvSpPr>
              <a:spLocks noChangeArrowheads="1"/>
            </p:cNvSpPr>
            <p:nvPr/>
          </p:nvSpPr>
          <p:spPr bwMode="auto">
            <a:xfrm>
              <a:off x="3143240" y="3428999"/>
              <a:ext cx="2362718" cy="411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2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67844" y="3104964"/>
            <a:ext cx="2820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Backup Slides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9612" y="140762"/>
            <a:ext cx="6975561" cy="551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Selection of Inverse Beta Decay Candidates, 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-396552" y="5157058"/>
            <a:ext cx="9437756" cy="6482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r>
              <a:rPr lang="en-US" sz="1700" dirty="0" smtClean="0">
                <a:solidFill>
                  <a:srgbClr val="7313FF"/>
                </a:solidFill>
              </a:rPr>
              <a:t>With Flasher cut, Muon veto, Prompt Energy, Delayed Energy, Time correlation and Multiplicity cuts.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19" y="1008606"/>
            <a:ext cx="4917144" cy="4184590"/>
          </a:xfrm>
          <a:prstGeom prst="rect">
            <a:avLst/>
          </a:prstGeom>
        </p:spPr>
      </p:pic>
      <p:pic>
        <p:nvPicPr>
          <p:cNvPr id="8" name="Picture 7" descr="Screen Shot 2012-02-16 at 9.43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008606"/>
            <a:ext cx="4240864" cy="41845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89744" y="861741"/>
            <a:ext cx="320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Prompt Energy Spectrum</a:t>
            </a:r>
            <a:endParaRPr lang="en-US" dirty="0">
              <a:solidFill>
                <a:srgbClr val="731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0947" y="127495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800708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IBD = Inverse beta decay = </a:t>
            </a:r>
            <a:r>
              <a:rPr lang="en-US" dirty="0" smtClean="0">
                <a:sym typeface="Symbol"/>
              </a:rPr>
              <a:t> + p  n + e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7800" y="140762"/>
            <a:ext cx="6324600" cy="5519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Flasher Cut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66" y="3417180"/>
            <a:ext cx="5152442" cy="296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" y="2956833"/>
            <a:ext cx="4103948" cy="3604515"/>
            <a:chOff x="0" y="0"/>
            <a:chExt cx="5968" cy="3840"/>
          </a:xfrm>
        </p:grpSpPr>
        <p:grpSp>
          <p:nvGrpSpPr>
            <p:cNvPr id="23" name="Group 14"/>
            <p:cNvGrpSpPr>
              <a:grpSpLocks/>
            </p:cNvGrpSpPr>
            <p:nvPr/>
          </p:nvGrpSpPr>
          <p:grpSpPr bwMode="auto">
            <a:xfrm>
              <a:off x="0" y="0"/>
              <a:ext cx="5511" cy="3328"/>
              <a:chOff x="0" y="0"/>
              <a:chExt cx="5511" cy="3328"/>
            </a:xfrm>
          </p:grpSpPr>
          <p:pic>
            <p:nvPicPr>
              <p:cNvPr id="30" name="Picture 9"/>
              <p:cNvPicPr>
                <a:picLocks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511" cy="3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Line 10"/>
              <p:cNvSpPr>
                <a:spLocks noChangeShapeType="1"/>
              </p:cNvSpPr>
              <p:nvPr/>
            </p:nvSpPr>
            <p:spPr bwMode="auto">
              <a:xfrm flipH="1">
                <a:off x="4606" y="577"/>
                <a:ext cx="1" cy="2176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Line 11"/>
              <p:cNvSpPr>
                <a:spLocks noChangeShapeType="1"/>
              </p:cNvSpPr>
              <p:nvPr/>
            </p:nvSpPr>
            <p:spPr bwMode="auto">
              <a:xfrm flipH="1">
                <a:off x="3581" y="640"/>
                <a:ext cx="1" cy="2176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Line 12"/>
              <p:cNvSpPr>
                <a:spLocks noChangeShapeType="1"/>
              </p:cNvSpPr>
              <p:nvPr/>
            </p:nvSpPr>
            <p:spPr bwMode="auto">
              <a:xfrm flipH="1">
                <a:off x="2495" y="640"/>
                <a:ext cx="2" cy="2176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Line 13"/>
              <p:cNvSpPr>
                <a:spLocks noChangeShapeType="1"/>
              </p:cNvSpPr>
              <p:nvPr/>
            </p:nvSpPr>
            <p:spPr bwMode="auto">
              <a:xfrm flipH="1">
                <a:off x="1408" y="640"/>
                <a:ext cx="1" cy="2176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4" name="Rectangle 15"/>
            <p:cNvSpPr>
              <a:spLocks/>
            </p:cNvSpPr>
            <p:nvPr/>
          </p:nvSpPr>
          <p:spPr bwMode="auto">
            <a:xfrm>
              <a:off x="3840" y="3328"/>
              <a:ext cx="2128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57799" bIns="0"/>
            <a:lstStyle/>
            <a:p>
              <a:pPr marL="57150" algn="l"/>
              <a:r>
                <a:rPr lang="en-US" sz="1200" dirty="0">
                  <a:solidFill>
                    <a:srgbClr val="FF0000"/>
                  </a:solidFill>
                  <a:latin typeface="+mj-lt"/>
                  <a:ea typeface="Lucida Grande" charset="0"/>
                  <a:cs typeface="Lucida Grande" charset="0"/>
                  <a:sym typeface="Lucida Grande" charset="0"/>
                </a:rPr>
                <a:t>Quadrant 1 with the </a:t>
              </a:r>
              <a:r>
                <a:rPr lang="en-US" sz="1200" dirty="0" smtClean="0">
                  <a:solidFill>
                    <a:srgbClr val="FF0000"/>
                  </a:solidFill>
                  <a:latin typeface="+mj-lt"/>
                  <a:ea typeface="Lucida Grande" charset="0"/>
                  <a:cs typeface="Lucida Grande" charset="0"/>
                  <a:sym typeface="Lucida Grande" charset="0"/>
                </a:rPr>
                <a:t>flasher </a:t>
              </a:r>
              <a:r>
                <a:rPr lang="en-US" sz="1200" dirty="0">
                  <a:solidFill>
                    <a:srgbClr val="FF0000"/>
                  </a:solidFill>
                  <a:latin typeface="+mj-lt"/>
                  <a:ea typeface="Lucida Grande" charset="0"/>
                  <a:cs typeface="Lucida Grande" charset="0"/>
                  <a:sym typeface="Lucida Grande" charset="0"/>
                </a:rPr>
                <a:t>PMT </a:t>
              </a:r>
            </a:p>
          </p:txBody>
        </p:sp>
        <p:sp>
          <p:nvSpPr>
            <p:cNvPr id="25" name="Rectangle 16"/>
            <p:cNvSpPr>
              <a:spLocks/>
            </p:cNvSpPr>
            <p:nvPr/>
          </p:nvSpPr>
          <p:spPr bwMode="auto">
            <a:xfrm>
              <a:off x="1123" y="3307"/>
              <a:ext cx="137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l"/>
              <a:r>
                <a:rPr lang="en-US" sz="1200" dirty="0">
                  <a:solidFill>
                    <a:srgbClr val="FF0000"/>
                  </a:solidFill>
                  <a:latin typeface="+mj-lt"/>
                  <a:ea typeface="Lucida Grande" charset="0"/>
                  <a:cs typeface="Lucida Grande" charset="0"/>
                  <a:sym typeface="Lucida Grande" charset="0"/>
                </a:rPr>
                <a:t>Quadrant </a:t>
              </a:r>
              <a:r>
                <a:rPr lang="en-US" sz="1200" dirty="0" smtClean="0">
                  <a:solidFill>
                    <a:srgbClr val="FF0000"/>
                  </a:solidFill>
                  <a:latin typeface="+mj-lt"/>
                  <a:ea typeface="Lucida Grande" charset="0"/>
                  <a:cs typeface="Lucida Grande" charset="0"/>
                  <a:sym typeface="Lucida Grande" charset="0"/>
                </a:rPr>
                <a:t>3</a:t>
              </a:r>
              <a:endParaRPr lang="en-US" sz="1200" dirty="0">
                <a:solidFill>
                  <a:srgbClr val="FF0000"/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27" name="Line 18"/>
            <p:cNvSpPr>
              <a:spLocks noChangeShapeType="1"/>
            </p:cNvSpPr>
            <p:nvPr/>
          </p:nvSpPr>
          <p:spPr bwMode="auto">
            <a:xfrm rot="10800000" flipH="1">
              <a:off x="1918" y="3072"/>
              <a:ext cx="1" cy="25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 rot="10800000" flipH="1">
              <a:off x="4286" y="3072"/>
              <a:ext cx="2" cy="25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43509" y="872716"/>
            <a:ext cx="86769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313FF"/>
                </a:solidFill>
              </a:rPr>
              <a:t>A PMT “flash” leads to light collected near that PMT, and on the opposite side of the detector.</a:t>
            </a:r>
          </a:p>
          <a:p>
            <a:r>
              <a:rPr lang="en-US" sz="1600" dirty="0">
                <a:solidFill>
                  <a:srgbClr val="FF0000"/>
                </a:solidFill>
              </a:rPr>
              <a:t>Q = charge collected from PMT </a:t>
            </a:r>
            <a:r>
              <a:rPr lang="en-US" sz="1600" dirty="0" smtClean="0">
                <a:solidFill>
                  <a:srgbClr val="FF0000"/>
                </a:solidFill>
              </a:rPr>
              <a:t>anode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 err="1">
                <a:solidFill>
                  <a:srgbClr val="7313FF"/>
                </a:solidFill>
              </a:rPr>
              <a:t>MaxQ</a:t>
            </a:r>
            <a:r>
              <a:rPr lang="en-US" sz="1600" dirty="0">
                <a:solidFill>
                  <a:srgbClr val="7313FF"/>
                </a:solidFill>
              </a:rPr>
              <a:t> = </a:t>
            </a:r>
            <a:r>
              <a:rPr lang="en-US" sz="1600" dirty="0" err="1">
                <a:solidFill>
                  <a:srgbClr val="7313FF"/>
                </a:solidFill>
              </a:rPr>
              <a:t>Q</a:t>
            </a:r>
            <a:r>
              <a:rPr lang="en-US" sz="1600" baseline="-25000" dirty="0" err="1">
                <a:solidFill>
                  <a:srgbClr val="7313FF"/>
                </a:solidFill>
              </a:rPr>
              <a:t>max</a:t>
            </a:r>
            <a:r>
              <a:rPr lang="en-US" sz="1600" dirty="0">
                <a:solidFill>
                  <a:srgbClr val="7313FF"/>
                </a:solidFill>
              </a:rPr>
              <a:t> / </a:t>
            </a:r>
            <a:r>
              <a:rPr lang="en-US" sz="1600" dirty="0">
                <a:solidFill>
                  <a:srgbClr val="7313FF"/>
                </a:solidFill>
                <a:sym typeface="Symbol"/>
              </a:rPr>
              <a:t> Q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Define Quadrant 1 as that which contains the “hottest” PMT</a:t>
            </a:r>
          </a:p>
          <a:p>
            <a:r>
              <a:rPr lang="en-US" sz="1600" dirty="0" smtClean="0">
                <a:solidFill>
                  <a:srgbClr val="7313FF"/>
                </a:solidFill>
                <a:sym typeface="Symbol"/>
              </a:rPr>
              <a:t>Quadrant = Q</a:t>
            </a:r>
            <a:r>
              <a:rPr lang="en-US" sz="1600" baseline="-25000" dirty="0" smtClean="0">
                <a:solidFill>
                  <a:srgbClr val="7313FF"/>
                </a:solidFill>
                <a:sym typeface="Symbol"/>
              </a:rPr>
              <a:t>Quadrant3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 / (Q</a:t>
            </a:r>
            <a:r>
              <a:rPr lang="en-US" sz="1600" baseline="-25000" dirty="0" smtClean="0">
                <a:solidFill>
                  <a:srgbClr val="7313FF"/>
                </a:solidFill>
                <a:sym typeface="Symbol"/>
              </a:rPr>
              <a:t>Quadrant2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 + Q</a:t>
            </a:r>
            <a:r>
              <a:rPr lang="en-US" sz="1600" baseline="-25000" dirty="0" smtClean="0">
                <a:solidFill>
                  <a:srgbClr val="7313FF"/>
                </a:solidFill>
                <a:sym typeface="Symbol"/>
              </a:rPr>
              <a:t>Quadrant4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)</a:t>
            </a:r>
          </a:p>
          <a:p>
            <a:endParaRPr lang="en-US" sz="1600" dirty="0">
              <a:sym typeface="Symbol"/>
            </a:endParaRPr>
          </a:p>
          <a:p>
            <a:r>
              <a:rPr lang="en-US" sz="1600" dirty="0" smtClean="0">
                <a:sym typeface="Symbol"/>
              </a:rPr>
              <a:t>FID =                                                               for IBD candidates, &gt; 0 for “flashers”</a:t>
            </a:r>
            <a:endParaRPr lang="en-US" sz="1600" dirty="0"/>
          </a:p>
        </p:txBody>
      </p:sp>
      <p:pic>
        <p:nvPicPr>
          <p:cNvPr id="36" name="Picture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13" y="2450713"/>
            <a:ext cx="3491764" cy="546239"/>
          </a:xfrm>
          <a:prstGeom prst="rect">
            <a:avLst/>
          </a:prstGeom>
          <a:noFill/>
          <a:ln w="9525" cap="flat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14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6856" y="7471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Neutron Capture Time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908720"/>
            <a:ext cx="6732933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313FF"/>
                </a:solidFill>
              </a:rPr>
              <a:t>Consistent IBD capture time measured in all detectors</a:t>
            </a:r>
            <a:endParaRPr lang="en-US" sz="2000" dirty="0">
              <a:solidFill>
                <a:srgbClr val="7313FF"/>
              </a:solidFill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5349642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181600" y="2468940"/>
            <a:ext cx="34579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Relative detector efficiency</a:t>
            </a:r>
          </a:p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stimated within 0.02% </a:t>
            </a:r>
          </a:p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y considering possible</a:t>
            </a:r>
          </a:p>
          <a:p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ariations in </a:t>
            </a:r>
            <a:r>
              <a:rPr lang="en-US" dirty="0" err="1" smtClean="0">
                <a:solidFill>
                  <a:srgbClr val="FF0000"/>
                </a:solidFill>
              </a:rPr>
              <a:t>Gd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concentration.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399" y="5682734"/>
            <a:ext cx="8243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Simulation contains no background (deviates from data at &gt; 150 </a:t>
            </a:r>
            <a:r>
              <a:rPr lang="en-US" sz="1600" i="1" dirty="0" err="1" smtClean="0"/>
              <a:t>μs</a:t>
            </a:r>
            <a:r>
              <a:rPr lang="en-US" sz="1600" i="1" dirty="0" smtClean="0"/>
              <a:t>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5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03648" y="113204"/>
            <a:ext cx="6324600" cy="4714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Inverse-Beta-Decay Candidate Rate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800" y="620688"/>
            <a:ext cx="8788400" cy="4076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50" y="4365104"/>
            <a:ext cx="3438289" cy="2160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1660" y="1916832"/>
            <a:ext cx="539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Dashed lines indicate reactor shut </a:t>
            </a:r>
            <a:r>
              <a:rPr lang="en-US" dirty="0" smtClean="0">
                <a:solidFill>
                  <a:srgbClr val="FF0000"/>
                </a:solidFill>
              </a:rPr>
              <a:t>down/turn on.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8817" y="4905088"/>
            <a:ext cx="392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Expected events with all cores 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 flipH="1">
            <a:off x="4318817" y="5274420"/>
            <a:ext cx="1962236" cy="2688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95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 descr="C:\Users\Dave\Desktop\AD1_AdSimple_R2Z_promp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08" y="3753036"/>
            <a:ext cx="2841172" cy="2743200"/>
          </a:xfrm>
          <a:prstGeom prst="rect">
            <a:avLst/>
          </a:prstGeom>
          <a:noFill/>
        </p:spPr>
      </p:pic>
      <p:pic>
        <p:nvPicPr>
          <p:cNvPr id="6" name="Picture 6" descr="C:\Users\Dave\Desktop\AD3_AdSimple_R2Z_prom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1414" y="3753036"/>
            <a:ext cx="2841172" cy="2743200"/>
          </a:xfrm>
          <a:prstGeom prst="rect">
            <a:avLst/>
          </a:prstGeom>
          <a:noFill/>
        </p:spPr>
      </p:pic>
      <p:pic>
        <p:nvPicPr>
          <p:cNvPr id="7" name="Picture 3" descr="C:\Users\Dave\Desktop\AD6_AdSimple_R2Z_promp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2828" y="3789040"/>
            <a:ext cx="2841172" cy="2743200"/>
          </a:xfrm>
          <a:prstGeom prst="rect">
            <a:avLst/>
          </a:prstGeom>
          <a:noFill/>
        </p:spPr>
      </p:pic>
      <p:pic>
        <p:nvPicPr>
          <p:cNvPr id="8" name="Picture 5" descr="C:\Users\Dave\Desktop\AD1_AdSimple_XY_promp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44724"/>
            <a:ext cx="2841168" cy="2743200"/>
          </a:xfrm>
          <a:prstGeom prst="rect">
            <a:avLst/>
          </a:prstGeom>
          <a:noFill/>
        </p:spPr>
      </p:pic>
      <p:pic>
        <p:nvPicPr>
          <p:cNvPr id="9" name="Picture 4" descr="C:\Users\Dave\Desktop\AD3_AdSimple_XY_promp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5570" y="944724"/>
            <a:ext cx="2841168" cy="2743200"/>
          </a:xfrm>
          <a:prstGeom prst="rect">
            <a:avLst/>
          </a:prstGeom>
          <a:noFill/>
        </p:spPr>
      </p:pic>
      <p:pic>
        <p:nvPicPr>
          <p:cNvPr id="10" name="Picture 7" descr="C:\Users\Dave\Desktop\AD6_AdSimple_XY_promp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2827" y="937828"/>
            <a:ext cx="2841173" cy="2743200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403648" y="185212"/>
            <a:ext cx="6324600" cy="4714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FF0000"/>
                </a:solidFill>
              </a:rPr>
              <a:t>Inverse-Beta-Decay Positron Positions in AD1, 3, 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535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Background: Accidentals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617" y="980728"/>
            <a:ext cx="8505855" cy="369332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Two random single signals can accidentally mimic a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 </a:t>
            </a: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prompt-delayed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 </a:t>
            </a: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IBD signal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1664804"/>
            <a:ext cx="344357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Accidental rate and spectrum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can be accurately predicted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From singles data.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Multiple analyses/methods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e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stimate consistent rates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313FF"/>
              </a:solidFill>
              <a:effectLst/>
              <a:uLnTx/>
              <a:uFillTx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9502" y="1412776"/>
            <a:ext cx="5634498" cy="295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566285"/>
              </p:ext>
            </p:extLst>
          </p:nvPr>
        </p:nvGraphicFramePr>
        <p:xfrm>
          <a:off x="214313" y="4473116"/>
          <a:ext cx="8715375" cy="1374140"/>
        </p:xfrm>
        <a:graphic>
          <a:graphicData uri="http://schemas.openxmlformats.org/drawingml/2006/table">
            <a:tbl>
              <a:tblPr/>
              <a:tblGrid>
                <a:gridCol w="1244600"/>
                <a:gridCol w="1246187"/>
                <a:gridCol w="1244600"/>
                <a:gridCol w="1244600"/>
                <a:gridCol w="1244600"/>
                <a:gridCol w="1246188"/>
                <a:gridCol w="1244600"/>
              </a:tblGrid>
              <a:tr h="127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EH1-AD1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EH1-AD2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EH2-AD1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EH3-AD1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EH3-AD2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EH3-AD3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619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Accidental rate(/day)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9.82±0.06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9.88±0.06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7.67±0.05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3.29±0.03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3.33±0.03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3.12±0.03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68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B/S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1.37%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1.38%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1.44%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4.58%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4.77%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4.43%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84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38708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Background: β-n Decay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2050" y="990600"/>
            <a:ext cx="4492350" cy="3353836"/>
            <a:chOff x="232869" y="1371600"/>
            <a:chExt cx="5558331" cy="4149662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2869" y="1371600"/>
              <a:ext cx="5369768" cy="414966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4155231" y="4800600"/>
              <a:ext cx="1635969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5"/>
          <p:cNvSpPr>
            <a:spLocks/>
          </p:cNvSpPr>
          <p:nvPr/>
        </p:nvSpPr>
        <p:spPr bwMode="auto">
          <a:xfrm>
            <a:off x="76200" y="4064000"/>
            <a:ext cx="6578600" cy="660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7799" bIns="0">
            <a:prstTxWarp prst="textNoShape">
              <a:avLst/>
            </a:prstTxWarp>
          </a:bodyPr>
          <a:lstStyle/>
          <a:p>
            <a:pPr marL="57150">
              <a:spcBef>
                <a:spcPts val="1300"/>
              </a:spcBef>
            </a:pPr>
            <a:r>
              <a:rPr lang="en-US" sz="2400" baseline="32000" dirty="0">
                <a:solidFill>
                  <a:schemeClr val="tx1"/>
                </a:solidFill>
                <a:ea typeface="Gill Sans" charset="0"/>
                <a:cs typeface="Gill Sans" charset="0"/>
              </a:rPr>
              <a:t>9</a:t>
            </a:r>
            <a:r>
              <a:rPr lang="en-US" sz="2400" dirty="0">
                <a:solidFill>
                  <a:schemeClr val="tx1"/>
                </a:solidFill>
                <a:ea typeface="Gill Sans" charset="0"/>
                <a:cs typeface="Gill Sans" charset="0"/>
              </a:rPr>
              <a:t>Li: </a:t>
            </a:r>
            <a:r>
              <a:rPr lang="en-US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τ</a:t>
            </a:r>
            <a:r>
              <a:rPr lang="en-US" sz="2400" baseline="-14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½ </a:t>
            </a:r>
            <a:r>
              <a:rPr lang="en-US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= 178 ms, Q = 13. 6 </a:t>
            </a:r>
            <a:r>
              <a:rPr lang="en-US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MeV</a:t>
            </a:r>
            <a:endParaRPr lang="en-US" sz="24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76200" y="4343400"/>
            <a:ext cx="6477000" cy="660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7799" bIns="0">
            <a:prstTxWarp prst="textNoShape">
              <a:avLst/>
            </a:prstTxWarp>
          </a:bodyPr>
          <a:lstStyle/>
          <a:p>
            <a:pPr marL="57150">
              <a:spcBef>
                <a:spcPts val="1300"/>
              </a:spcBef>
            </a:pPr>
            <a:r>
              <a:rPr lang="en-US" sz="2400" baseline="3200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8</a:t>
            </a:r>
            <a:r>
              <a:rPr lang="en-US" sz="240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He</a:t>
            </a:r>
            <a:r>
              <a:rPr lang="en-US" sz="2400" dirty="0">
                <a:solidFill>
                  <a:schemeClr val="tx1"/>
                </a:solidFill>
                <a:ea typeface="Gill Sans" charset="0"/>
                <a:cs typeface="Gill Sans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τ</a:t>
            </a:r>
            <a:r>
              <a:rPr lang="en-US" sz="2400" baseline="-14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½ </a:t>
            </a:r>
            <a:r>
              <a:rPr lang="en-US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= 119 ms, Q = 10.6 </a:t>
            </a:r>
            <a:r>
              <a:rPr lang="en-US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MeV</a:t>
            </a:r>
            <a:endParaRPr lang="en-US" sz="24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2999" y="1390472"/>
            <a:ext cx="4122283" cy="1200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</a:t>
            </a:r>
            <a:r>
              <a:rPr lang="en-US" sz="2400" dirty="0" smtClean="0">
                <a:solidFill>
                  <a:srgbClr val="7313FF"/>
                </a:solidFill>
              </a:rPr>
              <a:t>Generated by cosmic rays</a:t>
            </a:r>
          </a:p>
          <a:p>
            <a:r>
              <a:rPr lang="en-US" sz="2400" dirty="0" smtClean="0"/>
              <a:t>- </a:t>
            </a:r>
            <a:r>
              <a:rPr lang="en-US" sz="2400" dirty="0" smtClean="0">
                <a:solidFill>
                  <a:srgbClr val="FF0000"/>
                </a:solidFill>
              </a:rPr>
              <a:t>Long-lived</a:t>
            </a:r>
          </a:p>
          <a:p>
            <a:r>
              <a:rPr lang="en-US" sz="2400" dirty="0" smtClean="0"/>
              <a:t>- </a:t>
            </a:r>
            <a:r>
              <a:rPr lang="en-US" sz="2400" dirty="0" smtClean="0">
                <a:solidFill>
                  <a:srgbClr val="7313FF"/>
                </a:solidFill>
              </a:rPr>
              <a:t>Mimics antineutrino signal</a:t>
            </a:r>
            <a:endParaRPr lang="en-US" sz="2400" dirty="0">
              <a:solidFill>
                <a:srgbClr val="7313FF"/>
              </a:solidFill>
            </a:endParaRP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4114800" y="2895600"/>
            <a:ext cx="5486400" cy="3425372"/>
            <a:chOff x="0" y="0"/>
            <a:chExt cx="4536" cy="2832"/>
          </a:xfrm>
        </p:grpSpPr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4536" cy="283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4" name="Rectangle 2"/>
            <p:cNvSpPr>
              <a:spLocks/>
            </p:cNvSpPr>
            <p:nvPr/>
          </p:nvSpPr>
          <p:spPr bwMode="auto">
            <a:xfrm>
              <a:off x="1863" y="2039"/>
              <a:ext cx="1645" cy="22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 err="1" smtClean="0">
                  <a:solidFill>
                    <a:schemeClr val="tx1"/>
                  </a:solidFill>
                  <a:ea typeface="Gill Sans" charset="0"/>
                  <a:cs typeface="Gill Sans" charset="0"/>
                </a:rPr>
                <a:t>E</a:t>
              </a:r>
              <a:r>
                <a:rPr lang="en-US" baseline="-6000" dirty="0" err="1" smtClean="0">
                  <a:solidFill>
                    <a:schemeClr val="tx1"/>
                  </a:solidFill>
                  <a:ea typeface="Lucida Grande" charset="0"/>
                  <a:cs typeface="Lucida Grande" charset="0"/>
                </a:rPr>
                <a:t>μ</a:t>
              </a:r>
              <a:r>
                <a:rPr lang="en-US" baseline="-6000" dirty="0" smtClean="0">
                  <a:solidFill>
                    <a:schemeClr val="tx1"/>
                  </a:solidFill>
                  <a:ea typeface="Lucida Grande" charset="0"/>
                  <a:cs typeface="Lucida Grande" charset="0"/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  <a:ea typeface="Gill Sans" charset="0"/>
                  <a:cs typeface="Gill Sans" charset="0"/>
                </a:rPr>
                <a:t>&gt; 4 </a:t>
              </a:r>
              <a:r>
                <a:rPr lang="en-US" dirty="0" err="1" smtClean="0">
                  <a:solidFill>
                    <a:schemeClr val="tx1"/>
                  </a:solidFill>
                  <a:ea typeface="Gill Sans" charset="0"/>
                  <a:cs typeface="Gill Sans" charset="0"/>
                </a:rPr>
                <a:t>GeV</a:t>
              </a:r>
              <a:r>
                <a:rPr lang="en-US" dirty="0" smtClean="0">
                  <a:solidFill>
                    <a:schemeClr val="tx1"/>
                  </a:solidFill>
                  <a:ea typeface="Gill Sans" charset="0"/>
                  <a:cs typeface="Gill Sans" charset="0"/>
                </a:rPr>
                <a:t> (visible)</a:t>
              </a:r>
              <a:endParaRPr lang="en-US" dirty="0">
                <a:solidFill>
                  <a:schemeClr val="tx1"/>
                </a:solidFill>
                <a:ea typeface="Gill Sans" charset="0"/>
                <a:cs typeface="Gill Sans" charset="0"/>
              </a:endParaRPr>
            </a:p>
          </p:txBody>
        </p:sp>
      </p:grpSp>
      <p:sp>
        <p:nvSpPr>
          <p:cNvPr id="15" name="Rectangle 8"/>
          <p:cNvSpPr>
            <a:spLocks/>
          </p:cNvSpPr>
          <p:nvPr/>
        </p:nvSpPr>
        <p:spPr bwMode="auto">
          <a:xfrm>
            <a:off x="5105400" y="3352800"/>
            <a:ext cx="304020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aseline="30000" dirty="0">
                <a:solidFill>
                  <a:schemeClr val="tx1"/>
                </a:solidFill>
                <a:ea typeface="Gill Sans" charset="0"/>
                <a:cs typeface="Gill Sans" charset="0"/>
              </a:rPr>
              <a:t>9</a:t>
            </a:r>
            <a:r>
              <a:rPr lang="en-US" sz="2400" dirty="0">
                <a:solidFill>
                  <a:schemeClr val="tx1"/>
                </a:solidFill>
                <a:ea typeface="Gill Sans" charset="0"/>
                <a:cs typeface="Gill Sans" charset="0"/>
              </a:rPr>
              <a:t>Li</a:t>
            </a:r>
          </a:p>
        </p:txBody>
      </p:sp>
      <p:sp>
        <p:nvSpPr>
          <p:cNvPr id="16" name="Rectangle 7"/>
          <p:cNvSpPr>
            <a:spLocks/>
          </p:cNvSpPr>
          <p:nvPr/>
        </p:nvSpPr>
        <p:spPr bwMode="auto">
          <a:xfrm>
            <a:off x="5796136" y="6140333"/>
            <a:ext cx="1912483" cy="2769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a typeface="Gill Sans" charset="0"/>
                <a:cs typeface="Gill Sans" charset="0"/>
              </a:rPr>
              <a:t>Time since </a:t>
            </a:r>
            <a:r>
              <a:rPr lang="en-US" b="1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muon</a:t>
            </a:r>
            <a:r>
              <a:rPr lang="en-US" b="1" dirty="0">
                <a:solidFill>
                  <a:schemeClr val="tx1"/>
                </a:solidFill>
                <a:ea typeface="Gill Sans" charset="0"/>
                <a:cs typeface="Gill Sans" charset="0"/>
              </a:rPr>
              <a:t> (</a:t>
            </a:r>
            <a:r>
              <a:rPr lang="en-US" b="1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s</a:t>
            </a:r>
            <a:r>
              <a:rPr lang="en-US" b="1" dirty="0">
                <a:solidFill>
                  <a:schemeClr val="tx1"/>
                </a:solidFill>
                <a:ea typeface="Gill Sans" charset="0"/>
                <a:cs typeface="Gill Sans" charset="0"/>
              </a:rPr>
              <a:t>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4852220" y="3746714"/>
            <a:ext cx="277761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8"/>
          <p:cNvSpPr>
            <a:spLocks/>
          </p:cNvSpPr>
          <p:nvPr/>
        </p:nvSpPr>
        <p:spPr bwMode="auto">
          <a:xfrm>
            <a:off x="6262492" y="3733800"/>
            <a:ext cx="1205108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uncorrelated</a:t>
            </a: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6356868" y="4120029"/>
            <a:ext cx="316464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9512" y="4977172"/>
            <a:ext cx="41148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Analysis </a:t>
            </a:r>
            <a:r>
              <a:rPr lang="en-US" sz="2400" dirty="0" err="1" smtClean="0">
                <a:solidFill>
                  <a:srgbClr val="FF0000"/>
                </a:solidFill>
              </a:rPr>
              <a:t>muon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 smtClean="0">
                <a:solidFill>
                  <a:srgbClr val="FF0000"/>
                </a:solidFill>
              </a:rPr>
              <a:t>veto cuts control B/S to ~0.4±0.2%.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7471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Background: Fast neutrons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5237828" y="-56263"/>
            <a:ext cx="2860797" cy="4646747"/>
          </a:xfrm>
          <a:prstGeom prst="rect">
            <a:avLst/>
          </a:prstGeom>
          <a:noFill/>
          <a:ln w="25400" cap="flat">
            <a:noFill/>
            <a:round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553393" y="2793088"/>
            <a:ext cx="2841418" cy="4551085"/>
          </a:xfrm>
          <a:prstGeom prst="rect">
            <a:avLst/>
          </a:prstGeom>
          <a:noFill/>
          <a:ln w="25400" cap="flat">
            <a:noFill/>
            <a:round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96136" y="1981200"/>
            <a:ext cx="3453509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Constrain fast-</a:t>
            </a:r>
            <a:r>
              <a:rPr lang="en-US" dirty="0" err="1" smtClean="0"/>
              <a:t>n</a:t>
            </a:r>
            <a:r>
              <a:rPr lang="en-US" dirty="0" smtClean="0"/>
              <a:t> rate using</a:t>
            </a:r>
          </a:p>
          <a:p>
            <a:r>
              <a:rPr lang="en-US" dirty="0" smtClean="0"/>
              <a:t>IBD-like signals in 10-50 </a:t>
            </a:r>
            <a:r>
              <a:rPr lang="en-US" dirty="0" err="1" smtClean="0"/>
              <a:t>MeV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37782" y="5105400"/>
            <a:ext cx="320621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Validate with fast-</a:t>
            </a:r>
            <a:r>
              <a:rPr lang="en-US" dirty="0" err="1" smtClean="0"/>
              <a:t>n</a:t>
            </a:r>
            <a:r>
              <a:rPr lang="en-US" dirty="0" smtClean="0"/>
              <a:t> events</a:t>
            </a:r>
          </a:p>
          <a:p>
            <a:r>
              <a:rPr lang="en-US" dirty="0"/>
              <a:t>t</a:t>
            </a:r>
            <a:r>
              <a:rPr lang="en-US" dirty="0" smtClean="0"/>
              <a:t>agged by </a:t>
            </a:r>
            <a:r>
              <a:rPr lang="en-US" dirty="0" err="1" smtClean="0"/>
              <a:t>muon</a:t>
            </a:r>
            <a:r>
              <a:rPr lang="en-US" dirty="0" smtClean="0"/>
              <a:t> veto.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308160" y="3046412"/>
            <a:ext cx="838200" cy="158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7504" y="1031825"/>
            <a:ext cx="43204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313FF"/>
                </a:solidFill>
              </a:rPr>
              <a:t>Fast Neutrons: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Energetic neutrons produced by cosmic rays (inside and outside of </a:t>
            </a:r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veto system)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7313FF"/>
                </a:solidFill>
              </a:rPr>
              <a:t>Mimics antineutrino (IBD) signal:</a:t>
            </a:r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- Prompt: 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eutron collides/stops in target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- Delayed: Neutron captures on </a:t>
            </a:r>
            <a:r>
              <a:rPr lang="en-US" dirty="0" err="1" smtClean="0">
                <a:solidFill>
                  <a:srgbClr val="FF0000"/>
                </a:solidFill>
              </a:rPr>
              <a:t>Gd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4722239"/>
            <a:ext cx="487680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313FF"/>
                </a:solidFill>
              </a:rPr>
              <a:t>Analysis </a:t>
            </a:r>
            <a:r>
              <a:rPr lang="en-US" sz="2400" dirty="0" err="1" smtClean="0">
                <a:solidFill>
                  <a:srgbClr val="7313FF"/>
                </a:solidFill>
              </a:rPr>
              <a:t>muon</a:t>
            </a:r>
            <a:r>
              <a:rPr lang="en-US" sz="2400" dirty="0">
                <a:solidFill>
                  <a:srgbClr val="7313FF"/>
                </a:solidFill>
              </a:rPr>
              <a:t>-</a:t>
            </a:r>
            <a:r>
              <a:rPr lang="en-US" sz="2400" dirty="0" smtClean="0">
                <a:solidFill>
                  <a:srgbClr val="7313FF"/>
                </a:solidFill>
              </a:rPr>
              <a:t>veto cuts control B/S to 0.06% (0.1%) of far (near) signal.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9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57200" y="125760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00"/>
                </a:solidFill>
              </a:rPr>
              <a:t>Background: </a:t>
            </a:r>
            <a:r>
              <a:rPr lang="en-US" altLang="zh-CN" sz="2800" baseline="30000" dirty="0" smtClean="0">
                <a:solidFill>
                  <a:srgbClr val="FF0000"/>
                </a:solidFill>
              </a:rPr>
              <a:t>13</a:t>
            </a:r>
            <a:r>
              <a:rPr lang="en-US" altLang="zh-CN" sz="2800" dirty="0" smtClean="0">
                <a:solidFill>
                  <a:srgbClr val="FF0000"/>
                </a:solidFill>
              </a:rPr>
              <a:t>C(α,n)</a:t>
            </a:r>
            <a:r>
              <a:rPr lang="en-US" altLang="zh-CN" sz="2800" baseline="30000" dirty="0" smtClean="0">
                <a:solidFill>
                  <a:srgbClr val="FF0000"/>
                </a:solidFill>
              </a:rPr>
              <a:t>16</a:t>
            </a:r>
            <a:r>
              <a:rPr lang="en-US" altLang="zh-CN" sz="2800" dirty="0" smtClean="0">
                <a:solidFill>
                  <a:srgbClr val="FF0000"/>
                </a:solidFill>
              </a:rPr>
              <a:t>O</a:t>
            </a:r>
            <a:endParaRPr lang="en-US" altLang="zh-CN" sz="2800" dirty="0">
              <a:solidFill>
                <a:srgbClr val="FF0000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4953000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334000" y="1066800"/>
            <a:ext cx="3429000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7313FF"/>
                </a:solidFill>
              </a:rPr>
              <a:t>Potential alpha </a:t>
            </a:r>
            <a:r>
              <a:rPr lang="en-US" altLang="zh-CN" dirty="0" smtClean="0">
                <a:solidFill>
                  <a:srgbClr val="7313FF"/>
                </a:solidFill>
              </a:rPr>
              <a:t>sources:</a:t>
            </a:r>
            <a:endParaRPr lang="en-US" altLang="zh-CN" dirty="0">
              <a:solidFill>
                <a:srgbClr val="7313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zh-CN" baseline="30000" dirty="0">
                <a:solidFill>
                  <a:srgbClr val="7313FF"/>
                </a:solidFill>
              </a:rPr>
              <a:t>238</a:t>
            </a:r>
            <a:r>
              <a:rPr lang="en-US" altLang="zh-CN" dirty="0">
                <a:solidFill>
                  <a:srgbClr val="7313FF"/>
                </a:solidFill>
              </a:rPr>
              <a:t>U, </a:t>
            </a:r>
            <a:r>
              <a:rPr lang="en-US" altLang="zh-CN" baseline="30000" dirty="0">
                <a:solidFill>
                  <a:srgbClr val="7313FF"/>
                </a:solidFill>
              </a:rPr>
              <a:t>232</a:t>
            </a:r>
            <a:r>
              <a:rPr lang="en-US" altLang="zh-CN" dirty="0">
                <a:solidFill>
                  <a:srgbClr val="7313FF"/>
                </a:solidFill>
              </a:rPr>
              <a:t>Th, </a:t>
            </a:r>
            <a:r>
              <a:rPr lang="en-US" altLang="zh-CN" baseline="30000" dirty="0">
                <a:solidFill>
                  <a:srgbClr val="7313FF"/>
                </a:solidFill>
              </a:rPr>
              <a:t>235</a:t>
            </a:r>
            <a:r>
              <a:rPr lang="en-US" altLang="zh-CN" dirty="0">
                <a:solidFill>
                  <a:srgbClr val="7313FF"/>
                </a:solidFill>
              </a:rPr>
              <a:t>U, </a:t>
            </a:r>
            <a:r>
              <a:rPr lang="en-US" altLang="zh-CN" baseline="30000" dirty="0">
                <a:solidFill>
                  <a:srgbClr val="7313FF"/>
                </a:solidFill>
              </a:rPr>
              <a:t>210</a:t>
            </a:r>
            <a:r>
              <a:rPr lang="en-US" altLang="zh-CN" dirty="0">
                <a:solidFill>
                  <a:srgbClr val="7313FF"/>
                </a:solidFill>
              </a:rPr>
              <a:t>Po: </a:t>
            </a:r>
          </a:p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FF0000"/>
                </a:solidFill>
              </a:rPr>
              <a:t>Each of them are measured in-situ:</a:t>
            </a:r>
          </a:p>
          <a:p>
            <a:pPr>
              <a:spcBef>
                <a:spcPct val="50000"/>
              </a:spcBef>
            </a:pPr>
            <a:r>
              <a:rPr lang="en-US" altLang="zh-CN" dirty="0" smtClean="0">
                <a:solidFill>
                  <a:srgbClr val="7313FF"/>
                </a:solidFill>
              </a:rPr>
              <a:t>U &amp; </a:t>
            </a:r>
            <a:r>
              <a:rPr lang="en-US" altLang="zh-CN" dirty="0" err="1" smtClean="0">
                <a:solidFill>
                  <a:srgbClr val="7313FF"/>
                </a:solidFill>
              </a:rPr>
              <a:t>Th</a:t>
            </a:r>
            <a:r>
              <a:rPr lang="en-US" altLang="zh-CN" dirty="0">
                <a:solidFill>
                  <a:srgbClr val="7313FF"/>
                </a:solidFill>
              </a:rPr>
              <a:t>: cascading decay of </a:t>
            </a:r>
          </a:p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7313FF"/>
                </a:solidFill>
              </a:rPr>
              <a:t>     </a:t>
            </a:r>
            <a:r>
              <a:rPr lang="en-US" altLang="zh-CN" dirty="0" smtClean="0">
                <a:solidFill>
                  <a:srgbClr val="7313FF"/>
                </a:solidFill>
              </a:rPr>
              <a:t>Bi (</a:t>
            </a:r>
            <a:r>
              <a:rPr lang="en-US" altLang="zh-CN" dirty="0">
                <a:solidFill>
                  <a:srgbClr val="7313FF"/>
                </a:solidFill>
              </a:rPr>
              <a:t>or </a:t>
            </a:r>
            <a:r>
              <a:rPr lang="en-US" altLang="zh-CN" dirty="0" err="1">
                <a:solidFill>
                  <a:srgbClr val="7313FF"/>
                </a:solidFill>
              </a:rPr>
              <a:t>Rn</a:t>
            </a:r>
            <a:r>
              <a:rPr lang="en-US" altLang="zh-CN" dirty="0">
                <a:solidFill>
                  <a:srgbClr val="7313FF"/>
                </a:solidFill>
              </a:rPr>
              <a:t>) – Po – </a:t>
            </a:r>
            <a:r>
              <a:rPr lang="en-US" altLang="zh-CN" dirty="0" err="1">
                <a:solidFill>
                  <a:srgbClr val="7313FF"/>
                </a:solidFill>
              </a:rPr>
              <a:t>Pb</a:t>
            </a:r>
            <a:endParaRPr lang="en-US" altLang="zh-CN" dirty="0">
              <a:solidFill>
                <a:srgbClr val="7313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zh-CN" baseline="30000" dirty="0">
                <a:solidFill>
                  <a:srgbClr val="FF0000"/>
                </a:solidFill>
              </a:rPr>
              <a:t>210</a:t>
            </a:r>
            <a:r>
              <a:rPr lang="en-US" altLang="zh-CN" dirty="0">
                <a:solidFill>
                  <a:srgbClr val="FF0000"/>
                </a:solidFill>
              </a:rPr>
              <a:t>Po: spectrum fitting</a:t>
            </a:r>
          </a:p>
          <a:p>
            <a:pPr>
              <a:spcBef>
                <a:spcPct val="50000"/>
              </a:spcBef>
            </a:pPr>
            <a:endParaRPr lang="en-US" altLang="zh-CN" dirty="0"/>
          </a:p>
          <a:p>
            <a:pPr>
              <a:spcBef>
                <a:spcPct val="50000"/>
              </a:spcBef>
            </a:pPr>
            <a:r>
              <a:rPr lang="en-US" altLang="zh-CN" dirty="0"/>
              <a:t>Combining </a:t>
            </a:r>
            <a:r>
              <a:rPr lang="en-US" altLang="zh-CN" dirty="0">
                <a:solidFill>
                  <a:schemeClr val="tx2"/>
                </a:solidFill>
              </a:rPr>
              <a:t>(</a:t>
            </a:r>
            <a:r>
              <a:rPr lang="en-US" altLang="zh-CN" dirty="0" err="1">
                <a:solidFill>
                  <a:schemeClr val="tx2"/>
                </a:solidFill>
              </a:rPr>
              <a:t>α,n</a:t>
            </a:r>
            <a:r>
              <a:rPr lang="en-US" altLang="zh-CN" dirty="0">
                <a:solidFill>
                  <a:schemeClr val="tx2"/>
                </a:solidFill>
              </a:rPr>
              <a:t>) cross-section, correlated background rate is determined.</a:t>
            </a:r>
          </a:p>
        </p:txBody>
      </p:sp>
      <p:graphicFrame>
        <p:nvGraphicFramePr>
          <p:cNvPr id="8" name="Group 44"/>
          <p:cNvGraphicFramePr>
            <a:graphicFrameLocks/>
          </p:cNvGraphicFramePr>
          <p:nvPr/>
        </p:nvGraphicFramePr>
        <p:xfrm>
          <a:off x="304800" y="4191000"/>
          <a:ext cx="4800600" cy="922020"/>
        </p:xfrm>
        <a:graphic>
          <a:graphicData uri="http://schemas.openxmlformats.org/drawingml/2006/table">
            <a:tbl>
              <a:tblPr/>
              <a:tblGrid>
                <a:gridCol w="1828800"/>
                <a:gridCol w="762000"/>
                <a:gridCol w="685800"/>
                <a:gridCol w="762000"/>
                <a:gridCol w="76200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Example alpha rate in AD1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238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232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235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210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Po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Bq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1.4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矩形 6"/>
          <p:cNvSpPr>
            <a:spLocks noChangeArrowheads="1"/>
          </p:cNvSpPr>
          <p:nvPr/>
        </p:nvSpPr>
        <p:spPr bwMode="auto">
          <a:xfrm>
            <a:off x="1600200" y="5478959"/>
            <a:ext cx="6172200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FF9900"/>
              </a:buClr>
              <a:buSzPct val="75000"/>
            </a:pPr>
            <a:r>
              <a:rPr lang="en-US" altLang="zh-CN" sz="2000" b="1" dirty="0" smtClean="0">
                <a:latin typeface="Times New Roman" charset="0"/>
              </a:rPr>
              <a:t>  Near Site: 0.04+</a:t>
            </a:r>
            <a:r>
              <a:rPr lang="en-US" altLang="zh-CN" sz="2000" b="1" dirty="0">
                <a:latin typeface="Times New Roman" charset="0"/>
              </a:rPr>
              <a:t>-0.02 per </a:t>
            </a:r>
            <a:r>
              <a:rPr lang="en-US" altLang="zh-CN" sz="2000" b="1" dirty="0" smtClean="0">
                <a:latin typeface="Times New Roman" charset="0"/>
              </a:rPr>
              <a:t>day,     B/S (0.006±0.004)% </a:t>
            </a:r>
          </a:p>
          <a:p>
            <a:pPr>
              <a:spcBef>
                <a:spcPct val="20000"/>
              </a:spcBef>
              <a:buClr>
                <a:srgbClr val="FF9900"/>
              </a:buClr>
              <a:buSzPct val="75000"/>
              <a:buFont typeface="Wingdings" charset="2"/>
              <a:buNone/>
            </a:pPr>
            <a:r>
              <a:rPr lang="en-US" altLang="zh-CN" sz="2000" b="1" dirty="0" smtClean="0">
                <a:latin typeface="Times New Roman" charset="0"/>
              </a:rPr>
              <a:t>  </a:t>
            </a:r>
            <a:r>
              <a:rPr lang="en-US" altLang="zh-CN" sz="2000" b="1" dirty="0">
                <a:latin typeface="Times New Roman" charset="0"/>
              </a:rPr>
              <a:t>F</a:t>
            </a:r>
            <a:r>
              <a:rPr lang="en-US" altLang="zh-CN" sz="2000" b="1" dirty="0" smtClean="0">
                <a:latin typeface="Times New Roman" charset="0"/>
              </a:rPr>
              <a:t>ar Site: 0.03+-0.02 per day,       B/S (0.04±0.02)% </a:t>
            </a:r>
            <a:endParaRPr lang="en-US" altLang="zh-CN" sz="2000" b="1" dirty="0">
              <a:latin typeface="Times New Roman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33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6856" y="38708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Background: </a:t>
            </a:r>
            <a:r>
              <a:rPr lang="en-US" sz="2800" baseline="30000" dirty="0" smtClean="0">
                <a:solidFill>
                  <a:srgbClr val="FF0000"/>
                </a:solidFill>
              </a:rPr>
              <a:t>241</a:t>
            </a:r>
            <a:r>
              <a:rPr lang="en-US" sz="2800" dirty="0" smtClean="0">
                <a:solidFill>
                  <a:srgbClr val="FF0000"/>
                </a:solidFill>
              </a:rPr>
              <a:t>Am-</a:t>
            </a:r>
            <a:r>
              <a:rPr lang="en-US" sz="2800" baseline="30000" dirty="0" smtClean="0">
                <a:solidFill>
                  <a:srgbClr val="FF0000"/>
                </a:solidFill>
              </a:rPr>
              <a:t>13</a:t>
            </a:r>
            <a:r>
              <a:rPr lang="en-US" sz="2800" dirty="0" smtClean="0">
                <a:solidFill>
                  <a:srgbClr val="FF0000"/>
                </a:solidFill>
              </a:rPr>
              <a:t>C neutrons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287989"/>
            <a:ext cx="3859748" cy="267441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053142"/>
            <a:ext cx="3276600" cy="25950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733800"/>
            <a:ext cx="2819400" cy="2819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1500" y="981670"/>
            <a:ext cx="449015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Weak (0.5 Hz) neutron calibration source in ACU can mimic IBD via inelastic scattering and capture on iron.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2314617"/>
            <a:ext cx="1928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Simulated neutron</a:t>
            </a:r>
          </a:p>
          <a:p>
            <a:r>
              <a:rPr lang="en-US" dirty="0"/>
              <a:t>c</a:t>
            </a:r>
            <a:r>
              <a:rPr lang="en-US" dirty="0" smtClean="0"/>
              <a:t>apture position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28631" y="4514672"/>
            <a:ext cx="5471862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Constrain far site B/S to 0.3 ± 0.3%:</a:t>
            </a:r>
          </a:p>
          <a:p>
            <a:r>
              <a:rPr lang="en-US" sz="1600" dirty="0" smtClean="0"/>
              <a:t> - Measure uncorrelated gamma rays from ACU in data</a:t>
            </a:r>
          </a:p>
          <a:p>
            <a:r>
              <a:rPr lang="en-US" sz="1600" dirty="0" smtClean="0"/>
              <a:t> - Estimate ratio of correlated/uncorrelated rate using simulation</a:t>
            </a:r>
          </a:p>
          <a:p>
            <a:r>
              <a:rPr lang="en-US" sz="1600" dirty="0" smtClean="0"/>
              <a:t> - Assume 100% uncertainty from simulation</a:t>
            </a:r>
            <a:endParaRPr lang="en-US" sz="16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48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57200" y="7392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The Neutrino Mixing Matrix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836621"/>
            <a:ext cx="8686800" cy="8799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The MNS matrix relates the mass </a:t>
            </a:r>
            <a:r>
              <a:rPr lang="en-US" sz="2000" dirty="0" err="1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eigenstates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(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sym typeface="Symbol"/>
              </a:rPr>
              <a:t></a:t>
            </a:r>
            <a:r>
              <a:rPr lang="en-US" sz="2000" baseline="-25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1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, 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/>
              </a:rPr>
              <a:t></a:t>
            </a:r>
            <a:r>
              <a:rPr lang="en-US" sz="2000" baseline="-25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2,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/>
              </a:rPr>
              <a:t></a:t>
            </a:r>
            <a:r>
              <a:rPr lang="en-US" sz="2000" baseline="-25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3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) to the flavor </a:t>
            </a:r>
            <a:r>
              <a:rPr lang="en-US" sz="2000" dirty="0" err="1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eigenstates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/>
              </a:rPr>
              <a:t></a:t>
            </a:r>
            <a:r>
              <a:rPr lang="en-US" sz="2000" baseline="-25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e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, 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/>
              </a:rPr>
              <a:t></a:t>
            </a:r>
            <a:r>
              <a:rPr lang="en-US" sz="2000" baseline="-25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μ,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/>
              </a:rPr>
              <a:t> </a:t>
            </a:r>
            <a:r>
              <a:rPr lang="en-US" sz="2000" baseline="-25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sym typeface="Symbol"/>
              </a:rPr>
              <a:t>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):</a:t>
            </a: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pPr>
              <a:buFont typeface="Arial" pitchFamily="34" charset="0"/>
              <a:buNone/>
            </a:pPr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pPr>
              <a:buFont typeface="Arial" pitchFamily="34" charset="0"/>
              <a:buNone/>
            </a:pPr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034041"/>
              </p:ext>
            </p:extLst>
          </p:nvPr>
        </p:nvGraphicFramePr>
        <p:xfrm>
          <a:off x="2971800" y="1824445"/>
          <a:ext cx="3230562" cy="131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" name="Equation" r:id="rId3" imgW="7315200" imgH="2984500" progId="Equation.3">
                  <p:embed/>
                </p:oleObj>
              </mc:Choice>
              <mc:Fallback>
                <p:oleObj name="Equation" r:id="rId3" imgW="7315200" imgH="298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824445"/>
                        <a:ext cx="3230562" cy="1318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429143"/>
              </p:ext>
            </p:extLst>
          </p:nvPr>
        </p:nvGraphicFramePr>
        <p:xfrm>
          <a:off x="-29042" y="3894138"/>
          <a:ext cx="9129077" cy="1167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" name="Equation" r:id="rId5" imgW="6527800" imgH="838200" progId="Equation.3">
                  <p:embed/>
                </p:oleObj>
              </mc:Choice>
              <mc:Fallback>
                <p:oleObj name="Equation" r:id="rId5" imgW="65278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9042" y="3894138"/>
                        <a:ext cx="9129077" cy="116780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6"/>
          <p:cNvSpPr>
            <a:spLocks/>
          </p:cNvSpPr>
          <p:nvPr/>
        </p:nvSpPr>
        <p:spPr bwMode="auto">
          <a:xfrm rot="5400000">
            <a:off x="8212579" y="4535187"/>
            <a:ext cx="228600" cy="1066800"/>
          </a:xfrm>
          <a:prstGeom prst="rightBrace">
            <a:avLst>
              <a:gd name="adj1" fmla="val 38889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5575074" y="5028839"/>
            <a:ext cx="1989439" cy="565150"/>
            <a:chOff x="3648" y="1746"/>
            <a:chExt cx="1152" cy="356"/>
          </a:xfrm>
        </p:grpSpPr>
        <p:sp>
          <p:nvSpPr>
            <p:cNvPr id="11" name="AutoShape 9"/>
            <p:cNvSpPr>
              <a:spLocks/>
            </p:cNvSpPr>
            <p:nvPr/>
          </p:nvSpPr>
          <p:spPr bwMode="auto">
            <a:xfrm rot="5400000">
              <a:off x="4152" y="1242"/>
              <a:ext cx="144" cy="1152"/>
            </a:xfrm>
            <a:prstGeom prst="rightBrace">
              <a:avLst>
                <a:gd name="adj1" fmla="val 66667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696" y="1890"/>
              <a:ext cx="10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Solar</a:t>
              </a:r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2911320" y="5043438"/>
            <a:ext cx="2467194" cy="565150"/>
            <a:chOff x="2016" y="1746"/>
            <a:chExt cx="1536" cy="356"/>
          </a:xfrm>
        </p:grpSpPr>
        <p:sp>
          <p:nvSpPr>
            <p:cNvPr id="14" name="AutoShape 12"/>
            <p:cNvSpPr>
              <a:spLocks/>
            </p:cNvSpPr>
            <p:nvPr/>
          </p:nvSpPr>
          <p:spPr bwMode="auto">
            <a:xfrm rot="5400000">
              <a:off x="2712" y="1050"/>
              <a:ext cx="144" cy="1536"/>
            </a:xfrm>
            <a:prstGeom prst="rightBrace">
              <a:avLst>
                <a:gd name="adj1" fmla="val 88889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2256" y="1890"/>
              <a:ext cx="10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Reactor</a:t>
              </a:r>
            </a:p>
          </p:txBody>
        </p:sp>
      </p:grp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801374" y="5020015"/>
            <a:ext cx="1985892" cy="422275"/>
            <a:chOff x="270" y="1836"/>
            <a:chExt cx="1248" cy="266"/>
          </a:xfrm>
        </p:grpSpPr>
        <p:sp>
          <p:nvSpPr>
            <p:cNvPr id="17" name="AutoShape 15"/>
            <p:cNvSpPr>
              <a:spLocks/>
            </p:cNvSpPr>
            <p:nvPr/>
          </p:nvSpPr>
          <p:spPr bwMode="auto">
            <a:xfrm rot="5400000">
              <a:off x="822" y="1284"/>
              <a:ext cx="144" cy="1248"/>
            </a:xfrm>
            <a:prstGeom prst="rightBrace">
              <a:avLst>
                <a:gd name="adj1" fmla="val 72222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356" y="1890"/>
              <a:ext cx="10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Atmospheric</a:t>
              </a:r>
            </a:p>
          </p:txBody>
        </p:sp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851794" y="5105740"/>
            <a:ext cx="113980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Majorana</a:t>
            </a: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Phases</a:t>
            </a:r>
          </a:p>
        </p:txBody>
      </p:sp>
      <p:sp>
        <p:nvSpPr>
          <p:cNvPr id="20" name="Oval 19"/>
          <p:cNvSpPr/>
          <p:nvPr/>
        </p:nvSpPr>
        <p:spPr>
          <a:xfrm>
            <a:off x="4326156" y="3901702"/>
            <a:ext cx="1112838" cy="45561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953000" y="1700808"/>
            <a:ext cx="4114800" cy="1631216"/>
            <a:chOff x="4953000" y="1757826"/>
            <a:chExt cx="4114800" cy="1631216"/>
          </a:xfrm>
        </p:grpSpPr>
        <p:sp>
          <p:nvSpPr>
            <p:cNvPr id="22" name="Oval 21"/>
            <p:cNvSpPr/>
            <p:nvPr/>
          </p:nvSpPr>
          <p:spPr>
            <a:xfrm>
              <a:off x="4953000" y="1828800"/>
              <a:ext cx="536575" cy="53340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86030" y="1757826"/>
              <a:ext cx="2481770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U</a:t>
              </a:r>
              <a:r>
                <a:rPr lang="en-US" sz="2000" baseline="-25000" dirty="0" smtClean="0">
                  <a:solidFill>
                    <a:srgbClr val="FF0000"/>
                  </a:solidFill>
                </a:rPr>
                <a:t>e3 </a:t>
              </a:r>
              <a:r>
                <a:rPr lang="en-US" sz="2000" dirty="0" smtClean="0">
                  <a:solidFill>
                    <a:srgbClr val="FF0000"/>
                  </a:solidFill>
                </a:rPr>
                <a:t>is last unknown </a:t>
              </a:r>
            </a:p>
            <a:p>
              <a:r>
                <a:rPr lang="en-US" sz="2000" dirty="0" smtClean="0">
                  <a:solidFill>
                    <a:srgbClr val="FF0000"/>
                  </a:solidFill>
                </a:rPr>
                <a:t>matrix element</a:t>
              </a:r>
            </a:p>
            <a:p>
              <a:endParaRPr lang="en-US" sz="2000" dirty="0" smtClean="0">
                <a:solidFill>
                  <a:srgbClr val="FF0000"/>
                </a:solidFill>
              </a:endParaRPr>
            </a:p>
            <a:p>
              <a:r>
                <a:rPr lang="en-US" sz="2000" dirty="0" smtClean="0"/>
                <a:t>sin</a:t>
              </a:r>
              <a:r>
                <a:rPr lang="en-US" sz="2000" baseline="30000" dirty="0" smtClean="0"/>
                <a:t>2</a:t>
              </a:r>
              <a:r>
                <a:rPr lang="en-US" sz="2000" i="1" dirty="0" smtClean="0">
                  <a:sym typeface="Symbol"/>
                </a:rPr>
                <a:t></a:t>
              </a:r>
              <a:r>
                <a:rPr lang="en-US" sz="2000" baseline="-25000" dirty="0" smtClean="0">
                  <a:sym typeface="Symbol"/>
                </a:rPr>
                <a:t>12</a:t>
              </a:r>
              <a:r>
                <a:rPr lang="en-US" sz="2000" dirty="0" smtClean="0">
                  <a:sym typeface="Symbol"/>
                </a:rPr>
                <a:t> ~ 0.31</a:t>
              </a:r>
            </a:p>
            <a:p>
              <a:r>
                <a:rPr lang="en-US" sz="2000" dirty="0" smtClean="0">
                  <a:sym typeface="Symbol"/>
                </a:rPr>
                <a:t>sin</a:t>
              </a:r>
              <a:r>
                <a:rPr lang="en-US" sz="2000" baseline="30000" dirty="0" smtClean="0">
                  <a:sym typeface="Symbol"/>
                </a:rPr>
                <a:t>2</a:t>
              </a:r>
              <a:r>
                <a:rPr lang="en-US" sz="2000" i="1" dirty="0" smtClean="0">
                  <a:sym typeface="Symbol"/>
                </a:rPr>
                <a:t></a:t>
              </a:r>
              <a:r>
                <a:rPr lang="en-US" sz="2000" baseline="-25000" dirty="0" smtClean="0">
                  <a:sym typeface="Symbol"/>
                </a:rPr>
                <a:t>23</a:t>
              </a:r>
              <a:r>
                <a:rPr lang="en-US" sz="2000" dirty="0" smtClean="0">
                  <a:sym typeface="Symbol"/>
                </a:rPr>
                <a:t> ~ 0.43</a:t>
              </a:r>
              <a:endParaRPr lang="en-US" sz="2000" dirty="0" smtClean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457200" y="3187316"/>
            <a:ext cx="5745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mbria"/>
              </a:rPr>
              <a:t>  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It can be described by three 2D rotations: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90600" y="5537537"/>
            <a:ext cx="7124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Measurement of the last unknown mixing angle, </a:t>
            </a:r>
            <a:r>
              <a:rPr lang="en-US" sz="2000" i="1" dirty="0" smtClean="0">
                <a:solidFill>
                  <a:srgbClr val="FF0000"/>
                </a:solidFill>
                <a:sym typeface="Symbol"/>
              </a:rPr>
              <a:t></a:t>
            </a:r>
            <a:r>
              <a:rPr lang="en-US" sz="2000" baseline="-25000" dirty="0" smtClean="0">
                <a:solidFill>
                  <a:srgbClr val="FF0000"/>
                </a:solidFill>
                <a:sym typeface="Symbol"/>
              </a:rPr>
              <a:t>13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,</a:t>
            </a:r>
            <a:r>
              <a:rPr lang="en-US" sz="2000" dirty="0" smtClean="0">
                <a:solidFill>
                  <a:srgbClr val="FF0000"/>
                </a:solidFill>
              </a:rPr>
              <a:t> is going to have a substantial impact on the future of neutrino physics.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6200" y="2017693"/>
            <a:ext cx="2835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MNS = Maki–Nakagawa–Sakata, who (1962) extended </a:t>
            </a:r>
            <a:r>
              <a:rPr lang="en-US" sz="1400" dirty="0" err="1" smtClean="0"/>
              <a:t>Ponetcorvo’s</a:t>
            </a:r>
            <a:r>
              <a:rPr lang="en-US" sz="1400" dirty="0" smtClean="0"/>
              <a:t> prediction (1957) from 2 to 3 neutrinos.</a:t>
            </a:r>
            <a:endParaRPr lang="en-US" sz="1400" dirty="0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2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67544" y="11663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Data Set Summary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38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48088"/>
              </p:ext>
            </p:extLst>
          </p:nvPr>
        </p:nvGraphicFramePr>
        <p:xfrm>
          <a:off x="16768" y="1124744"/>
          <a:ext cx="9127232" cy="3996445"/>
        </p:xfrm>
        <a:graphic>
          <a:graphicData uri="http://schemas.openxmlformats.org/drawingml/2006/table">
            <a:tbl>
              <a:tblPr/>
              <a:tblGrid>
                <a:gridCol w="2195836"/>
                <a:gridCol w="1135778"/>
                <a:gridCol w="1017467"/>
                <a:gridCol w="1209918"/>
                <a:gridCol w="1189411"/>
                <a:gridCol w="1189411"/>
                <a:gridCol w="1189411"/>
              </a:tblGrid>
              <a:tr h="3504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AD1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AD2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AD3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AD4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AD5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AD6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8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Antineutrino candidates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28935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28975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22466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3528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3436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3452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18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DAQ live time (day)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49.5530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49.4971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48.9473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8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Veto time (day)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8.7418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8.9109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7.0389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0.8785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0. 8800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0.8952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18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Efficiency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0.8019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0.7989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0.8363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0.9547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0.9543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0.9538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24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Accidentals (/day)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9.82±0.06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9.88±0.06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7.67±0.05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3.29±0.03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3.33±0.03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3.12±0.03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24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Fast neutron (/day)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0.84±0.28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0.84±0.28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0.74±0.44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0.04±0.04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0.04±0.04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0.04±0.04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18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8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He/</a:t>
                      </a:r>
                      <a:r>
                        <a:rPr kumimoji="0" lang="en-US" altLang="zh-CN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9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Li (/day)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3.1±1.6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1.8±1.1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0.16±0.11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8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Am-C corr. (/day)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0.2±0.2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4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13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C(</a:t>
                      </a:r>
                      <a:r>
                        <a:rPr kumimoji="0" lang="el-GR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α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, n)</a:t>
                      </a:r>
                      <a:r>
                        <a:rPr kumimoji="0" lang="en-US" altLang="zh-CN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16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O 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(/day)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0.04±0.02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0.04±0.02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0.035±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0.02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0.03±0.02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0.03±0.02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0.03±0.02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41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Antineutrino 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rate (/day)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714.17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±4.58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717.86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±4.60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532.29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±3.82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71.78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±1.29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69.80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±1.28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70.39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±1.28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0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540" y="110716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Reactor Flux Expectations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556792"/>
            <a:ext cx="3911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2312" y="2057400"/>
            <a:ext cx="4648200" cy="359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175956" y="1676400"/>
            <a:ext cx="5048177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Isotope fission rates </a:t>
            </a:r>
            <a:r>
              <a:rPr lang="en-US" sz="2000" i="1" dirty="0" smtClean="0"/>
              <a:t>vs</a:t>
            </a:r>
            <a:r>
              <a:rPr lang="en-US" sz="2000" dirty="0" smtClean="0"/>
              <a:t>. reactor </a:t>
            </a:r>
            <a:r>
              <a:rPr lang="en-US" sz="2000" dirty="0" err="1" smtClean="0"/>
              <a:t>burnup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323523" y="872716"/>
            <a:ext cx="6452833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Antineutrino flux is estimated for each reactor core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35496" y="1304764"/>
            <a:ext cx="2727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Flux estimated using: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4608004" y="5745450"/>
            <a:ext cx="4507965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Flux model has negligible impact on</a:t>
            </a:r>
          </a:p>
          <a:p>
            <a:r>
              <a:rPr lang="en-US" sz="2000" dirty="0"/>
              <a:t>f</a:t>
            </a:r>
            <a:r>
              <a:rPr lang="en-US" sz="2000" dirty="0" smtClean="0"/>
              <a:t>ar </a:t>
            </a:r>
            <a:r>
              <a:rPr lang="en-US" sz="2000" i="1" dirty="0" smtClean="0"/>
              <a:t>vs</a:t>
            </a:r>
            <a:r>
              <a:rPr lang="en-US" sz="2000" dirty="0" smtClean="0"/>
              <a:t>. near oscillation measurement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-72516" y="2276872"/>
            <a:ext cx="4842992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Reactor operators provide:</a:t>
            </a:r>
          </a:p>
          <a:p>
            <a:r>
              <a:rPr lang="en-US" sz="2000" dirty="0" smtClean="0"/>
              <a:t> - Thermal power data: </a:t>
            </a:r>
            <a:r>
              <a:rPr lang="en-US" sz="2000" i="1" dirty="0" err="1" smtClean="0">
                <a:solidFill>
                  <a:schemeClr val="tx2"/>
                </a:solidFill>
              </a:rPr>
              <a:t>W</a:t>
            </a:r>
            <a:r>
              <a:rPr lang="en-US" sz="2000" i="1" baseline="-25000" dirty="0" err="1" smtClean="0">
                <a:solidFill>
                  <a:schemeClr val="tx2"/>
                </a:solidFill>
              </a:rPr>
              <a:t>th</a:t>
            </a:r>
            <a:endParaRPr lang="en-US" sz="2000" i="1" baseline="-25000" dirty="0" smtClean="0">
              <a:solidFill>
                <a:schemeClr val="tx2"/>
              </a:solidFill>
            </a:endParaRPr>
          </a:p>
          <a:p>
            <a:r>
              <a:rPr lang="en-US" sz="2000" dirty="0" smtClean="0"/>
              <a:t> - Relative isotope fission fractions: </a:t>
            </a:r>
            <a:r>
              <a:rPr lang="en-US" sz="2000" i="1" dirty="0" err="1" smtClean="0">
                <a:solidFill>
                  <a:schemeClr val="tx2"/>
                </a:solidFill>
              </a:rPr>
              <a:t>f</a:t>
            </a:r>
            <a:r>
              <a:rPr lang="en-US" sz="2000" i="1" baseline="-25000" dirty="0" err="1" smtClean="0">
                <a:solidFill>
                  <a:schemeClr val="tx2"/>
                </a:solidFill>
              </a:rPr>
              <a:t>i</a:t>
            </a:r>
            <a:endParaRPr lang="en-US" sz="2000" i="1" baseline="-25000" dirty="0" smtClean="0">
              <a:solidFill>
                <a:schemeClr val="tx2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Energy released per fission: </a:t>
            </a:r>
            <a:r>
              <a:rPr lang="en-US" sz="2000" i="1" dirty="0" err="1" smtClean="0">
                <a:solidFill>
                  <a:schemeClr val="tx2"/>
                </a:solidFill>
              </a:rPr>
              <a:t>e</a:t>
            </a:r>
            <a:r>
              <a:rPr lang="en-US" sz="2000" i="1" baseline="-25000" dirty="0" err="1" smtClean="0">
                <a:solidFill>
                  <a:schemeClr val="tx2"/>
                </a:solidFill>
              </a:rPr>
              <a:t>i</a:t>
            </a:r>
            <a:endParaRPr lang="en-US" sz="2000" i="1" baseline="-25000" dirty="0" smtClean="0">
              <a:solidFill>
                <a:schemeClr val="tx2"/>
              </a:solidFill>
            </a:endParaRPr>
          </a:p>
          <a:p>
            <a:r>
              <a:rPr lang="en-US" sz="1600" dirty="0" smtClean="0"/>
              <a:t>  </a:t>
            </a:r>
            <a:r>
              <a:rPr lang="en-US" sz="1400" dirty="0" smtClean="0"/>
              <a:t>V. </a:t>
            </a:r>
            <a:r>
              <a:rPr lang="en-US" sz="1400" dirty="0" err="1" smtClean="0"/>
              <a:t>Kopekin</a:t>
            </a:r>
            <a:r>
              <a:rPr lang="en-US" sz="1400" dirty="0" smtClean="0"/>
              <a:t> et al., Phys. Atom. </a:t>
            </a:r>
            <a:r>
              <a:rPr lang="en-US" sz="1400" dirty="0" err="1" smtClean="0"/>
              <a:t>Nucl</a:t>
            </a:r>
            <a:r>
              <a:rPr lang="en-US" sz="1400" dirty="0" smtClean="0"/>
              <a:t>. 67, 1892 (2004)</a:t>
            </a:r>
          </a:p>
          <a:p>
            <a:endParaRPr lang="en-US" sz="1400" dirty="0" smtClean="0"/>
          </a:p>
          <a:p>
            <a:r>
              <a:rPr lang="en-US" sz="2000" dirty="0" smtClean="0"/>
              <a:t>Antineutrino spectra per fission: </a:t>
            </a:r>
            <a:r>
              <a:rPr lang="en-US" sz="2000" i="1" dirty="0" err="1" smtClean="0">
                <a:solidFill>
                  <a:schemeClr val="tx2"/>
                </a:solidFill>
              </a:rPr>
              <a:t>S</a:t>
            </a:r>
            <a:r>
              <a:rPr lang="en-US" sz="2000" i="1" baseline="-25000" dirty="0" err="1" smtClean="0">
                <a:solidFill>
                  <a:schemeClr val="tx2"/>
                </a:solidFill>
              </a:rPr>
              <a:t>i</a:t>
            </a:r>
            <a:r>
              <a:rPr lang="en-US" sz="2000" i="1" dirty="0" err="1" smtClean="0">
                <a:solidFill>
                  <a:schemeClr val="tx2"/>
                </a:solidFill>
              </a:rPr>
              <a:t>(E</a:t>
            </a:r>
            <a:r>
              <a:rPr lang="en-US" sz="2000" i="1" baseline="-25000" dirty="0" err="1" smtClean="0">
                <a:solidFill>
                  <a:schemeClr val="tx2"/>
                </a:solidFill>
              </a:rPr>
              <a:t>ν</a:t>
            </a:r>
            <a:r>
              <a:rPr lang="en-US" sz="2000" i="1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sz="1600" dirty="0" smtClean="0"/>
              <a:t>  </a:t>
            </a:r>
            <a:r>
              <a:rPr lang="en-US" sz="1400" dirty="0" smtClean="0"/>
              <a:t>K. </a:t>
            </a:r>
            <a:r>
              <a:rPr lang="en-US" sz="1400" dirty="0" err="1" smtClean="0"/>
              <a:t>Schreckenbach</a:t>
            </a:r>
            <a:r>
              <a:rPr lang="en-US" sz="1400" dirty="0" smtClean="0"/>
              <a:t> et al., Phys.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B160, 325 (1985)</a:t>
            </a:r>
          </a:p>
          <a:p>
            <a:pPr marL="457200" indent="-457200"/>
            <a:r>
              <a:rPr lang="en-US" sz="1400" dirty="0" smtClean="0"/>
              <a:t>  A. A. Hahn et al., Phys.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B218, 365 (1989) </a:t>
            </a:r>
          </a:p>
          <a:p>
            <a:pPr marL="457200" indent="-457200"/>
            <a:r>
              <a:rPr lang="en-US" sz="1400" dirty="0" smtClean="0"/>
              <a:t>  P. Vogel et al., Phys. Rev. C24, 1543 (1981)</a:t>
            </a:r>
          </a:p>
          <a:p>
            <a:pPr marL="457200" indent="-457200"/>
            <a:r>
              <a:rPr lang="en-US" sz="1400" dirty="0" smtClean="0"/>
              <a:t>  T. Mueller et </a:t>
            </a:r>
            <a:r>
              <a:rPr lang="en-US" sz="1400" dirty="0"/>
              <a:t>a</a:t>
            </a:r>
            <a:r>
              <a:rPr lang="en-US" sz="1400" dirty="0" smtClean="0"/>
              <a:t>l., Phys. Rev. C83, 054615 (2011)</a:t>
            </a:r>
          </a:p>
          <a:p>
            <a:pPr marL="457200" indent="-457200"/>
            <a:r>
              <a:rPr lang="en-US" sz="1400" dirty="0" smtClean="0"/>
              <a:t>  P. Huber, Phys. Rev. C84, 024617 (2011)</a:t>
            </a: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7471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Antineutrino Detection Rate </a:t>
            </a:r>
            <a:r>
              <a:rPr lang="en-US" sz="2800" i="1" dirty="0" smtClean="0">
                <a:solidFill>
                  <a:srgbClr val="FF0000"/>
                </a:solidFill>
              </a:rPr>
              <a:t>vs.</a:t>
            </a:r>
            <a:r>
              <a:rPr lang="en-US" sz="2800" dirty="0" smtClean="0">
                <a:solidFill>
                  <a:srgbClr val="FF0000"/>
                </a:solidFill>
              </a:rPr>
              <a:t> Time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199" y="1390472"/>
            <a:ext cx="3402787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Detected rates strongly 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orrelated with reactor</a:t>
            </a:r>
          </a:p>
          <a:p>
            <a:r>
              <a:rPr lang="en-US" sz="2000" dirty="0"/>
              <a:t>f</a:t>
            </a:r>
            <a:r>
              <a:rPr lang="en-US" sz="2000" dirty="0" smtClean="0"/>
              <a:t>lux expectations.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0654" y="3429000"/>
            <a:ext cx="35778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Predicted Rates:</a:t>
            </a:r>
            <a:r>
              <a:rPr lang="en-US" sz="2000" dirty="0" smtClean="0"/>
              <a:t> </a:t>
            </a:r>
            <a:r>
              <a:rPr lang="en-US" dirty="0" smtClean="0"/>
              <a:t>(in figure)</a:t>
            </a:r>
          </a:p>
          <a:p>
            <a:r>
              <a:rPr lang="en-US" dirty="0" smtClean="0"/>
              <a:t> - Assumes no oscillation. </a:t>
            </a:r>
          </a:p>
          <a:p>
            <a:r>
              <a:rPr lang="en-US" dirty="0" smtClean="0"/>
              <a:t> - Normalization is determined </a:t>
            </a:r>
          </a:p>
          <a:p>
            <a:r>
              <a:rPr lang="en-US" dirty="0" smtClean="0"/>
              <a:t>   by fit to data.</a:t>
            </a:r>
          </a:p>
          <a:p>
            <a:r>
              <a:rPr lang="en-US" dirty="0" smtClean="0"/>
              <a:t> - Absolute normalization is </a:t>
            </a:r>
          </a:p>
          <a:p>
            <a:r>
              <a:rPr lang="en-US" dirty="0"/>
              <a:t> </a:t>
            </a:r>
            <a:r>
              <a:rPr lang="en-US" dirty="0" smtClean="0"/>
              <a:t>   within a few percent of </a:t>
            </a:r>
          </a:p>
          <a:p>
            <a:r>
              <a:rPr lang="en-US" dirty="0"/>
              <a:t> </a:t>
            </a:r>
            <a:r>
              <a:rPr lang="en-US" dirty="0" smtClean="0"/>
              <a:t>   expectations.  </a:t>
            </a:r>
            <a:endParaRPr lang="en-US" dirty="0"/>
          </a:p>
        </p:txBody>
      </p:sp>
      <p:pic>
        <p:nvPicPr>
          <p:cNvPr id="8" name="Picture 7" descr="DYB_all_site_rate.eps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41" y="872716"/>
            <a:ext cx="5833011" cy="5544961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4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540" y="38708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Uncertainty Summary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2-03-04 at 4.34.0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18" y="872716"/>
            <a:ext cx="5200650" cy="55518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84168" y="1371600"/>
            <a:ext cx="3185864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For near/far rate analysis , only uncorrelated uncertainties are relevant.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69124" y="3029634"/>
            <a:ext cx="2583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Largest systematics are smaller than far site statistics (~1%)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5453608" y="2348881"/>
            <a:ext cx="1215516" cy="1142418"/>
          </a:xfrm>
          <a:prstGeom prst="straightConnector1">
            <a:avLst/>
          </a:prstGeom>
          <a:ln>
            <a:solidFill>
              <a:srgbClr val="731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5633628" y="3501009"/>
            <a:ext cx="990600" cy="1"/>
          </a:xfrm>
          <a:prstGeom prst="straightConnector1">
            <a:avLst/>
          </a:prstGeom>
          <a:ln>
            <a:solidFill>
              <a:srgbClr val="731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51998" y="5085184"/>
            <a:ext cx="3092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Influence of uncorrelated reactor systematics reduced (~1/20) by far </a:t>
            </a:r>
            <a:r>
              <a:rPr lang="en-US" i="1" dirty="0" smtClean="0">
                <a:solidFill>
                  <a:srgbClr val="FF0000"/>
                </a:solidFill>
              </a:rPr>
              <a:t>vs.</a:t>
            </a:r>
            <a:r>
              <a:rPr lang="en-US" dirty="0" smtClean="0">
                <a:solidFill>
                  <a:srgbClr val="FF0000"/>
                </a:solidFill>
              </a:rPr>
              <a:t> near measurement.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5453608" y="5685349"/>
            <a:ext cx="598390" cy="4868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6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0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Far </a:t>
            </a:r>
            <a:r>
              <a:rPr lang="en-US" sz="2800" i="1" dirty="0" smtClean="0">
                <a:solidFill>
                  <a:srgbClr val="FF0000"/>
                </a:solidFill>
              </a:rPr>
              <a:t>vs.</a:t>
            </a:r>
            <a:r>
              <a:rPr lang="en-US" sz="2800" dirty="0" smtClean="0">
                <a:solidFill>
                  <a:srgbClr val="FF0000"/>
                </a:solidFill>
              </a:rPr>
              <a:t> Near Rate Analysis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404" y="800708"/>
            <a:ext cx="644495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ompare the far/near measured rates (and spectra)</a:t>
            </a:r>
          </a:p>
        </p:txBody>
      </p:sp>
      <p:pic>
        <p:nvPicPr>
          <p:cNvPr id="7" name="Picture 6" descr="DYB_spectrum_deficit.eps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77" b="39608"/>
          <a:stretch/>
        </p:blipFill>
        <p:spPr>
          <a:xfrm>
            <a:off x="0" y="1188720"/>
            <a:ext cx="4844723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5996" y="4109010"/>
            <a:ext cx="471315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R = 0.940 ± 0.011 (stat) ± 0.004 (</a:t>
            </a:r>
            <a:r>
              <a:rPr lang="en-US" sz="2000" dirty="0" err="1" smtClean="0"/>
              <a:t>syst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862945" y="4499828"/>
            <a:ext cx="413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Clear observation of far-site deficit.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9071" y="4858124"/>
            <a:ext cx="43774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Spectral distortion consistent with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oscillation.*</a:t>
            </a:r>
          </a:p>
          <a:p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Caveat: Spectral systematics not fully studied; </a:t>
            </a:r>
            <a:r>
              <a:rPr lang="en-US" sz="1600" i="1" dirty="0" smtClean="0"/>
              <a:t>θ</a:t>
            </a:r>
            <a:r>
              <a:rPr lang="en-US" sz="1600" baseline="-25000" dirty="0" smtClean="0"/>
              <a:t>13</a:t>
            </a:r>
            <a:r>
              <a:rPr lang="en-US" sz="1600" dirty="0" smtClean="0"/>
              <a:t> value from shape analysis is not recommended.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486384"/>
            <a:ext cx="4640324" cy="85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903141" y="2231450"/>
            <a:ext cx="3893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7313FF"/>
                </a:solidFill>
              </a:rPr>
              <a:t>M</a:t>
            </a:r>
            <a:r>
              <a:rPr lang="en-US" baseline="-25000" dirty="0" err="1" smtClean="0">
                <a:solidFill>
                  <a:srgbClr val="7313FF"/>
                </a:solidFill>
              </a:rPr>
              <a:t>n</a:t>
            </a:r>
            <a:r>
              <a:rPr lang="en-US" dirty="0" smtClean="0">
                <a:solidFill>
                  <a:srgbClr val="7313FF"/>
                </a:solidFill>
              </a:rPr>
              <a:t> is the measured IBD rate in  detector n.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Weights </a:t>
            </a:r>
            <a:r>
              <a:rPr lang="en-US" i="1" dirty="0" smtClean="0">
                <a:solidFill>
                  <a:srgbClr val="FF0000"/>
                </a:solidFill>
              </a:rPr>
              <a:t>α</a:t>
            </a:r>
            <a:r>
              <a:rPr lang="en-US" baseline="-25000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i="1" dirty="0" smtClean="0">
                <a:solidFill>
                  <a:srgbClr val="FF0000"/>
                </a:solidFill>
              </a:rPr>
              <a:t>β</a:t>
            </a:r>
            <a:r>
              <a:rPr lang="en-US" baseline="-25000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 are determined from baselines and reactor fluxes.</a:t>
            </a:r>
          </a:p>
          <a:p>
            <a:r>
              <a:rPr lang="el-GR" i="1" dirty="0" smtClean="0">
                <a:solidFill>
                  <a:srgbClr val="FF0000"/>
                </a:solidFill>
                <a:latin typeface="Comic Sans MS"/>
              </a:rPr>
              <a:t>α</a:t>
            </a:r>
            <a:r>
              <a:rPr lang="en-US" dirty="0" smtClean="0">
                <a:solidFill>
                  <a:srgbClr val="FF0000"/>
                </a:solidFill>
                <a:latin typeface="Comic Sans MS"/>
              </a:rPr>
              <a:t> ~ 0.014, </a:t>
            </a:r>
            <a:r>
              <a:rPr lang="el-GR" i="1" dirty="0" smtClean="0">
                <a:solidFill>
                  <a:srgbClr val="FF0000"/>
                </a:solidFill>
                <a:latin typeface="Comic Sans MS"/>
              </a:rPr>
              <a:t>β</a:t>
            </a:r>
            <a:r>
              <a:rPr lang="en-US" dirty="0" smtClean="0">
                <a:solidFill>
                  <a:srgbClr val="FF0000"/>
                </a:solidFill>
                <a:latin typeface="Comic Sans MS"/>
              </a:rPr>
              <a:t> ~ 0.10</a:t>
            </a:r>
          </a:p>
          <a:p>
            <a:r>
              <a:rPr lang="en-US" dirty="0" smtClean="0">
                <a:solidFill>
                  <a:srgbClr val="7313FF"/>
                </a:solidFill>
                <a:latin typeface="Comic Sans MS"/>
                <a:sym typeface="Symbol"/>
              </a:rPr>
              <a:t> EH2 weighted 7 times EH1</a:t>
            </a:r>
            <a:endParaRPr lang="en-US" dirty="0" smtClean="0">
              <a:solidFill>
                <a:srgbClr val="7313FF"/>
              </a:solidFill>
            </a:endParaRPr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4" b="2023"/>
          <a:stretch/>
        </p:blipFill>
        <p:spPr bwMode="auto">
          <a:xfrm>
            <a:off x="-262320" y="4269182"/>
            <a:ext cx="4906328" cy="182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0127" y="3882534"/>
            <a:ext cx="4862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              3    MeV    6             9             12          </a:t>
            </a:r>
            <a:endParaRPr lang="en-US" sz="16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1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45</a:t>
            </a:fld>
            <a:endParaRPr lang="en-US" dirty="0"/>
          </a:p>
        </p:txBody>
      </p:sp>
      <p:grpSp>
        <p:nvGrpSpPr>
          <p:cNvPr id="11" name="组合 16"/>
          <p:cNvGrpSpPr>
            <a:grpSpLocks/>
          </p:cNvGrpSpPr>
          <p:nvPr/>
        </p:nvGrpSpPr>
        <p:grpSpPr bwMode="auto">
          <a:xfrm>
            <a:off x="251520" y="778966"/>
            <a:ext cx="6286500" cy="1785938"/>
            <a:chOff x="1143000" y="2357438"/>
            <a:chExt cx="5810250" cy="1428750"/>
          </a:xfrm>
          <a:solidFill>
            <a:schemeClr val="accent1">
              <a:alpha val="0"/>
            </a:schemeClr>
          </a:solidFill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357438"/>
              <a:ext cx="5810250" cy="14287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直接连接符 13"/>
            <p:cNvCxnSpPr>
              <a:cxnSpLocks noChangeShapeType="1"/>
            </p:cNvCxnSpPr>
            <p:nvPr/>
          </p:nvCxnSpPr>
          <p:spPr bwMode="auto">
            <a:xfrm rot="5400000">
              <a:off x="4525963" y="3311525"/>
              <a:ext cx="642937" cy="214313"/>
            </a:xfrm>
            <a:prstGeom prst="line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  <a:extLst/>
          </p:spPr>
        </p:cxnSp>
        <p:cxnSp>
          <p:nvCxnSpPr>
            <p:cNvPr id="14" name="直接连接符 14"/>
            <p:cNvCxnSpPr>
              <a:cxnSpLocks noChangeShapeType="1"/>
            </p:cNvCxnSpPr>
            <p:nvPr/>
          </p:nvCxnSpPr>
          <p:spPr bwMode="auto">
            <a:xfrm rot="16200000" flipH="1">
              <a:off x="4518025" y="3311526"/>
              <a:ext cx="642937" cy="214312"/>
            </a:xfrm>
            <a:prstGeom prst="line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  <a:extLst/>
          </p:spPr>
        </p:cxnSp>
      </p:grp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5715000" y="1268760"/>
            <a:ext cx="3214688" cy="147732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0" dirty="0" smtClean="0">
                <a:solidFill>
                  <a:srgbClr val="7313FF"/>
                </a:solidFill>
                <a:latin typeface="+mn-lt"/>
              </a:rPr>
              <a:t>“Pull” </a:t>
            </a:r>
            <a:r>
              <a:rPr lang="en-US" altLang="zh-CN" sz="1800" b="0" dirty="0">
                <a:solidFill>
                  <a:srgbClr val="7313FF"/>
                </a:solidFill>
                <a:latin typeface="Symbol" pitchFamily="18" charset="2"/>
              </a:rPr>
              <a:t>c</a:t>
            </a:r>
            <a:r>
              <a:rPr lang="en-US" altLang="zh-CN" sz="1800" b="0" baseline="30000" dirty="0">
                <a:solidFill>
                  <a:srgbClr val="7313FF"/>
                </a:solidFill>
              </a:rPr>
              <a:t>2 </a:t>
            </a:r>
            <a:r>
              <a:rPr lang="en-US" altLang="zh-CN" sz="1800" b="0" dirty="0" smtClean="0">
                <a:solidFill>
                  <a:srgbClr val="7313FF"/>
                </a:solidFill>
                <a:latin typeface="+mn-lt"/>
              </a:rPr>
              <a:t>analysis.</a:t>
            </a:r>
          </a:p>
          <a:p>
            <a:pPr eaLnBrk="1" hangingPunct="1"/>
            <a:r>
              <a:rPr lang="en-US" altLang="zh-CN" sz="1800" b="0" dirty="0" smtClean="0">
                <a:solidFill>
                  <a:srgbClr val="FF0000"/>
                </a:solidFill>
                <a:latin typeface="+mn-lt"/>
              </a:rPr>
              <a:t>No constraint on absolute normalization. </a:t>
            </a:r>
          </a:p>
          <a:p>
            <a:pPr eaLnBrk="1" hangingPunct="1"/>
            <a:r>
              <a:rPr lang="en-US" altLang="zh-CN" sz="1800" b="0" dirty="0" smtClean="0">
                <a:latin typeface="+mn-lt"/>
              </a:rPr>
              <a:t>Fit on the near-far relative measurement.</a:t>
            </a:r>
            <a:endParaRPr lang="zh-CN" altLang="en-US" sz="1800" b="0" dirty="0">
              <a:latin typeface="+mn-lt"/>
            </a:endParaRPr>
          </a:p>
        </p:txBody>
      </p:sp>
      <p:cxnSp>
        <p:nvCxnSpPr>
          <p:cNvPr id="16" name="直接箭头连接符 20"/>
          <p:cNvCxnSpPr>
            <a:cxnSpLocks noChangeShapeType="1"/>
          </p:cNvCxnSpPr>
          <p:nvPr/>
        </p:nvCxnSpPr>
        <p:spPr bwMode="auto">
          <a:xfrm flipV="1">
            <a:off x="4714875" y="2214563"/>
            <a:ext cx="857250" cy="714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直接箭头连接符 9"/>
          <p:cNvCxnSpPr>
            <a:cxnSpLocks noChangeShapeType="1"/>
          </p:cNvCxnSpPr>
          <p:nvPr/>
        </p:nvCxnSpPr>
        <p:spPr bwMode="auto">
          <a:xfrm>
            <a:off x="4572000" y="1357313"/>
            <a:ext cx="1000125" cy="5715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79" y="2960948"/>
            <a:ext cx="4683029" cy="36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标题 1"/>
          <p:cNvSpPr txBox="1">
            <a:spLocks/>
          </p:cNvSpPr>
          <p:nvPr/>
        </p:nvSpPr>
        <p:spPr>
          <a:xfrm>
            <a:off x="0" y="80628"/>
            <a:ext cx="9144000" cy="6302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solidFill>
                  <a:srgbClr val="FF0000"/>
                </a:solidFill>
                <a:latin typeface="Symbol" pitchFamily="18" charset="2"/>
              </a:rPr>
              <a:t>c</a:t>
            </a:r>
            <a:r>
              <a:rPr lang="en-US" altLang="zh-CN" sz="3200" baseline="30000" dirty="0" smtClean="0">
                <a:solidFill>
                  <a:srgbClr val="FF0000"/>
                </a:solidFill>
              </a:rPr>
              <a:t>2   </a:t>
            </a:r>
            <a:r>
              <a:rPr lang="en-US" altLang="zh-CN" sz="3200" dirty="0" smtClean="0">
                <a:solidFill>
                  <a:srgbClr val="FF0000"/>
                </a:solidFill>
              </a:rPr>
              <a:t>Rate</a:t>
            </a:r>
            <a:r>
              <a:rPr lang="en-US" altLang="zh-CN" sz="3200" baseline="30000" dirty="0" smtClean="0">
                <a:solidFill>
                  <a:srgbClr val="FF0000"/>
                </a:solidFill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Analysis</a:t>
            </a:r>
            <a:endParaRPr lang="zh-CN" altLang="en-US" sz="3200" dirty="0" smtClean="0"/>
          </a:p>
        </p:txBody>
      </p:sp>
      <p:sp>
        <p:nvSpPr>
          <p:cNvPr id="20" name="矩形 31"/>
          <p:cNvSpPr>
            <a:spLocks noChangeArrowheads="1"/>
          </p:cNvSpPr>
          <p:nvPr/>
        </p:nvSpPr>
        <p:spPr bwMode="auto">
          <a:xfrm>
            <a:off x="71500" y="2672916"/>
            <a:ext cx="6500813" cy="1015663"/>
          </a:xfrm>
          <a:prstGeom prst="rect">
            <a:avLst/>
          </a:prstGeom>
          <a:solidFill>
            <a:srgbClr val="FFFFCC">
              <a:alpha val="0"/>
            </a:srgbClr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Sin</a:t>
            </a:r>
            <a:r>
              <a:rPr lang="en-US" altLang="zh-CN" sz="2000" baseline="30000" dirty="0">
                <a:solidFill>
                  <a:schemeClr val="tx1"/>
                </a:solidFill>
              </a:rPr>
              <a:t>2</a:t>
            </a:r>
            <a:r>
              <a:rPr lang="en-US" altLang="zh-CN" sz="2000" dirty="0">
                <a:solidFill>
                  <a:schemeClr val="tx1"/>
                </a:solidFill>
              </a:rPr>
              <a:t>2</a:t>
            </a:r>
            <a:r>
              <a:rPr lang="en-US" altLang="zh-CN" sz="2000" i="1" dirty="0">
                <a:solidFill>
                  <a:schemeClr val="tx1"/>
                </a:solidFill>
                <a:latin typeface="Symbol" pitchFamily="18" charset="2"/>
              </a:rPr>
              <a:t>q</a:t>
            </a:r>
            <a:r>
              <a:rPr lang="en-US" altLang="zh-CN" sz="2000" baseline="-25000" dirty="0">
                <a:solidFill>
                  <a:schemeClr val="tx1"/>
                </a:solidFill>
              </a:rPr>
              <a:t>13 </a:t>
            </a:r>
            <a:r>
              <a:rPr lang="en-US" altLang="zh-CN" sz="2000" dirty="0">
                <a:solidFill>
                  <a:schemeClr val="tx1"/>
                </a:solidFill>
              </a:rPr>
              <a:t>= 0.092 </a:t>
            </a:r>
            <a:r>
              <a:rPr lang="en-US" altLang="zh-CN" sz="2000" dirty="0">
                <a:solidFill>
                  <a:schemeClr val="tx1"/>
                </a:solidFill>
                <a:sym typeface="Symbol" pitchFamily="18" charset="2"/>
              </a:rPr>
              <a:t></a:t>
            </a:r>
            <a:r>
              <a:rPr lang="en-US" altLang="zh-CN" sz="2000" dirty="0">
                <a:solidFill>
                  <a:schemeClr val="tx1"/>
                </a:solidFill>
              </a:rPr>
              <a:t> 0.016</a:t>
            </a:r>
            <a:r>
              <a:rPr lang="en-US" altLang="zh-CN" sz="2000" dirty="0">
                <a:solidFill>
                  <a:schemeClr val="tx1"/>
                </a:solidFill>
                <a:sym typeface="Symbol" pitchFamily="18" charset="2"/>
              </a:rPr>
              <a:t>(stat)  </a:t>
            </a:r>
            <a:r>
              <a:rPr lang="en-US" altLang="zh-CN" sz="2000" dirty="0">
                <a:solidFill>
                  <a:schemeClr val="tx1"/>
                </a:solidFill>
              </a:rPr>
              <a:t>0.005(</a:t>
            </a:r>
            <a:r>
              <a:rPr lang="en-US" altLang="zh-CN" sz="2000" dirty="0" err="1">
                <a:solidFill>
                  <a:schemeClr val="tx1"/>
                </a:solidFill>
              </a:rPr>
              <a:t>syst</a:t>
            </a:r>
            <a:r>
              <a:rPr lang="en-US" altLang="zh-CN" sz="2000" dirty="0">
                <a:solidFill>
                  <a:schemeClr val="tx1"/>
                </a:solidFill>
              </a:rPr>
              <a:t>)</a:t>
            </a:r>
          </a:p>
          <a:p>
            <a:r>
              <a:rPr lang="en-US" altLang="zh-CN" sz="2000" dirty="0">
                <a:latin typeface="Symbol" pitchFamily="18" charset="2"/>
              </a:rPr>
              <a:t>c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/NDF = 4.26/4</a:t>
            </a:r>
          </a:p>
          <a:p>
            <a:r>
              <a:rPr lang="en-US" altLang="zh-CN" sz="2000" dirty="0"/>
              <a:t>5.2 </a:t>
            </a:r>
            <a:r>
              <a:rPr lang="el-GR" altLang="zh-CN" sz="2000" dirty="0"/>
              <a:t>σ</a:t>
            </a:r>
            <a:r>
              <a:rPr lang="en-US" altLang="zh-CN" sz="2000" dirty="0"/>
              <a:t> for non-zero </a:t>
            </a:r>
            <a:r>
              <a:rPr lang="el-GR" altLang="zh-CN" sz="2000" dirty="0"/>
              <a:t>θ</a:t>
            </a:r>
            <a:r>
              <a:rPr lang="en-US" altLang="zh-CN" sz="2000" baseline="-25000" dirty="0"/>
              <a:t>13</a:t>
            </a:r>
            <a:r>
              <a:rPr lang="zh-CN" altLang="en-US" sz="2000" baseline="-25000" dirty="0"/>
              <a:t> </a:t>
            </a:r>
            <a:r>
              <a:rPr lang="zh-CN" altLang="en-US" sz="2000" dirty="0"/>
              <a:t> </a:t>
            </a:r>
            <a:endParaRPr lang="en-US" altLang="zh-CN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47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7471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Summary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04" y="934846"/>
            <a:ext cx="921651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dirty="0" smtClean="0"/>
              <a:t>- The </a:t>
            </a:r>
            <a:r>
              <a:rPr lang="en-US" sz="2400" dirty="0" err="1"/>
              <a:t>Daya</a:t>
            </a:r>
            <a:r>
              <a:rPr lang="en-US" sz="2400" dirty="0"/>
              <a:t> Bay reactor neutrino experiment has </a:t>
            </a:r>
            <a:r>
              <a:rPr lang="en-US" sz="2400" dirty="0" smtClean="0"/>
              <a:t>made</a:t>
            </a:r>
          </a:p>
          <a:p>
            <a:pPr marL="342900" indent="-342900"/>
            <a:r>
              <a:rPr lang="en-US" sz="2400" dirty="0" smtClean="0"/>
              <a:t>  an </a:t>
            </a:r>
            <a:r>
              <a:rPr lang="en-US" sz="2400" dirty="0"/>
              <a:t>unambiguous observation of reactor</a:t>
            </a:r>
            <a:r>
              <a:rPr lang="en-US" sz="2400" dirty="0" smtClean="0"/>
              <a:t> electron-antineutrino</a:t>
            </a:r>
          </a:p>
          <a:p>
            <a:pPr marL="342900" indent="-342900"/>
            <a:r>
              <a:rPr lang="en-US" sz="2400" dirty="0" smtClean="0"/>
              <a:t>  disappearance </a:t>
            </a:r>
            <a:r>
              <a:rPr lang="en-US" sz="2400" dirty="0"/>
              <a:t>at </a:t>
            </a:r>
            <a:r>
              <a:rPr lang="en-US" sz="2400" dirty="0" smtClean="0"/>
              <a:t>~ 2 km for E</a:t>
            </a:r>
            <a:r>
              <a:rPr lang="en-US" sz="2400" baseline="-25000" dirty="0" smtClean="0">
                <a:sym typeface="Symbol"/>
              </a:rPr>
              <a:t></a:t>
            </a:r>
            <a:r>
              <a:rPr lang="en-US" sz="2400" dirty="0" smtClean="0">
                <a:sym typeface="Symbol"/>
              </a:rPr>
              <a:t> ~ 3 MeV</a:t>
            </a:r>
            <a:r>
              <a:rPr lang="en-US" sz="2400" dirty="0" smtClean="0"/>
              <a:t>:</a:t>
            </a:r>
          </a:p>
          <a:p>
            <a:pPr marL="342900" indent="-342900"/>
            <a:endParaRPr lang="en-US" sz="2400" dirty="0" smtClean="0"/>
          </a:p>
          <a:p>
            <a:pPr marL="342900" indent="-342900"/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Interpretation </a:t>
            </a:r>
            <a:r>
              <a:rPr lang="en-US" sz="2400" dirty="0"/>
              <a:t>of </a:t>
            </a:r>
            <a:r>
              <a:rPr lang="en-US" sz="2400" dirty="0" smtClean="0"/>
              <a:t>this disappearance </a:t>
            </a:r>
            <a:r>
              <a:rPr lang="en-US" sz="2400" dirty="0"/>
              <a:t>as neutrino oscillation </a:t>
            </a:r>
            <a:r>
              <a:rPr lang="en-US" sz="2400" dirty="0" smtClean="0"/>
              <a:t>in a 3-neutrino context yields, via a </a:t>
            </a:r>
            <a:r>
              <a:rPr lang="en-US" sz="2400" dirty="0" smtClean="0">
                <a:sym typeface="Symbol"/>
              </a:rPr>
              <a:t></a:t>
            </a:r>
            <a:r>
              <a:rPr lang="en-US" sz="2400" baseline="30000" dirty="0" smtClean="0">
                <a:sym typeface="Symbol"/>
              </a:rPr>
              <a:t>2</a:t>
            </a:r>
            <a:r>
              <a:rPr lang="en-US" sz="2400" dirty="0" smtClean="0">
                <a:sym typeface="Symbol"/>
              </a:rPr>
              <a:t> analysis</a:t>
            </a:r>
            <a:r>
              <a:rPr lang="en-US" sz="2400" dirty="0" smtClean="0"/>
              <a:t>: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r>
              <a:rPr lang="en-US" sz="2400" dirty="0" smtClean="0"/>
              <a:t>       ruling out zero </a:t>
            </a:r>
            <a:r>
              <a:rPr lang="en-US" sz="2400" dirty="0"/>
              <a:t>at 5.2 standard </a:t>
            </a:r>
            <a:r>
              <a:rPr lang="en-US" sz="2400" dirty="0" smtClean="0"/>
              <a:t>deviations.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             </a:t>
            </a:r>
            <a:r>
              <a:rPr lang="en-US" sz="2000" i="1" dirty="0" smtClean="0"/>
              <a:t>θ</a:t>
            </a:r>
            <a:r>
              <a:rPr lang="en-US" sz="2000" baseline="-25000" dirty="0" smtClean="0"/>
              <a:t>13 </a:t>
            </a:r>
            <a:r>
              <a:rPr lang="en-US" sz="2000" dirty="0"/>
              <a:t>= 8.8</a:t>
            </a:r>
            <a:r>
              <a:rPr lang="en-US" sz="2000" dirty="0">
                <a:sym typeface="Symbol"/>
              </a:rPr>
              <a:t> (or 81.2</a:t>
            </a:r>
            <a:r>
              <a:rPr lang="en-US" sz="2000" dirty="0" smtClean="0">
                <a:sym typeface="Symbol"/>
              </a:rPr>
              <a:t>?), </a:t>
            </a:r>
            <a:r>
              <a:rPr lang="en-US" sz="2000" dirty="0">
                <a:sym typeface="Symbol"/>
              </a:rPr>
              <a:t>sin</a:t>
            </a:r>
            <a:r>
              <a:rPr lang="en-US" sz="2000" baseline="30000" dirty="0">
                <a:sym typeface="Symbol"/>
              </a:rPr>
              <a:t>2</a:t>
            </a:r>
            <a:r>
              <a:rPr lang="en-US" sz="2000" i="1" dirty="0"/>
              <a:t>θ</a:t>
            </a:r>
            <a:r>
              <a:rPr lang="en-US" sz="2000" baseline="-25000" dirty="0"/>
              <a:t>13 </a:t>
            </a:r>
            <a:r>
              <a:rPr lang="en-US" sz="2000" dirty="0"/>
              <a:t>= 0.024</a:t>
            </a:r>
            <a:r>
              <a:rPr lang="en-US" sz="2000" dirty="0">
                <a:sym typeface="Symbol"/>
              </a:rPr>
              <a:t> </a:t>
            </a:r>
            <a:endParaRPr lang="en-US" sz="2000" dirty="0" smtClean="0"/>
          </a:p>
          <a:p>
            <a:pPr marL="342900" indent="-342900"/>
            <a:endParaRPr lang="en-US" sz="1200" dirty="0" smtClean="0"/>
          </a:p>
          <a:p>
            <a:pPr marL="342900" indent="-342900"/>
            <a:r>
              <a:rPr lang="en-US" sz="2400" dirty="0" smtClean="0"/>
              <a:t>- Installation </a:t>
            </a:r>
            <a:r>
              <a:rPr lang="en-US" sz="2400" dirty="0"/>
              <a:t>of final pair of antineutrino detectors this </a:t>
            </a:r>
            <a:r>
              <a:rPr lang="en-US" sz="2400" dirty="0" smtClean="0"/>
              <a:t>Summer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35596" y="2247255"/>
            <a:ext cx="727280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R</a:t>
            </a:r>
            <a:r>
              <a:rPr lang="en-US" sz="2400" b="1" baseline="-25000" dirty="0" err="1" smtClean="0"/>
              <a:t>far</a:t>
            </a:r>
            <a:r>
              <a:rPr lang="en-US" sz="2400" b="1" baseline="-25000" dirty="0" smtClean="0"/>
              <a:t>/near</a:t>
            </a:r>
            <a:r>
              <a:rPr lang="en-US" sz="2400" b="1" dirty="0" smtClean="0"/>
              <a:t> = 0.940 ± 0.011 (stat) ± 0.004 (</a:t>
            </a:r>
            <a:r>
              <a:rPr lang="en-US" sz="2400" b="1" dirty="0" err="1" smtClean="0"/>
              <a:t>syst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7564" y="3723419"/>
            <a:ext cx="785128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sin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2</a:t>
            </a:r>
            <a:r>
              <a:rPr lang="en-US" sz="2400" b="1" i="1" dirty="0" smtClean="0"/>
              <a:t>θ</a:t>
            </a:r>
            <a:r>
              <a:rPr lang="en-US" sz="2400" b="1" baseline="-25000" dirty="0" smtClean="0"/>
              <a:t>13</a:t>
            </a:r>
            <a:r>
              <a:rPr lang="en-US" sz="2400" b="1" dirty="0" smtClean="0"/>
              <a:t> = 0.092 ± 0.016 (stat) ± 0.005 (</a:t>
            </a:r>
            <a:r>
              <a:rPr lang="en-US" sz="2400" b="1" dirty="0" err="1" smtClean="0"/>
              <a:t>syst</a:t>
            </a:r>
            <a:r>
              <a:rPr lang="en-US" sz="2400" b="1" dirty="0"/>
              <a:t>)</a:t>
            </a:r>
            <a:endParaRPr lang="en-US" sz="2400" b="1" dirty="0" smtClean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5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1571" y="-1017414"/>
            <a:ext cx="6317815" cy="880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4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6623" y="373083"/>
            <a:ext cx="6529733" cy="618473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7544" y="7471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Asymmetric Confidence Intervals in </a:t>
            </a:r>
            <a:r>
              <a:rPr lang="en-US" sz="2400" i="1" dirty="0" smtClean="0">
                <a:solidFill>
                  <a:srgbClr val="FF0000"/>
                </a:solidFill>
                <a:sym typeface="Symbol"/>
              </a:rPr>
              <a:t></a:t>
            </a:r>
            <a:r>
              <a:rPr lang="en-US" sz="2400" baseline="-25000" dirty="0" smtClean="0">
                <a:solidFill>
                  <a:srgbClr val="FF0000"/>
                </a:solidFill>
                <a:sym typeface="Symbol"/>
              </a:rPr>
              <a:t>13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918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7525" y="908720"/>
            <a:ext cx="84096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In the 3-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 context, taking </a:t>
            </a:r>
            <a:r>
              <a:rPr lang="en-US" dirty="0" smtClean="0">
                <a:solidFill>
                  <a:srgbClr val="7313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m</a:t>
            </a:r>
            <a:r>
              <a:rPr lang="en-US" baseline="30000" dirty="0" smtClean="0">
                <a:solidFill>
                  <a:srgbClr val="7313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baseline="-25000" dirty="0" smtClean="0">
                <a:solidFill>
                  <a:srgbClr val="7313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13</a:t>
            </a:r>
            <a:r>
              <a:rPr lang="en-US" dirty="0" smtClean="0">
                <a:solidFill>
                  <a:srgbClr val="7313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 m</a:t>
            </a:r>
            <a:r>
              <a:rPr lang="en-US" baseline="30000" dirty="0" smtClean="0">
                <a:solidFill>
                  <a:srgbClr val="7313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baseline="-25000" dirty="0" smtClean="0">
                <a:solidFill>
                  <a:srgbClr val="7313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23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, the </a:t>
            </a:r>
            <a:r>
              <a:rPr lang="en-US" baseline="-25000" dirty="0" smtClean="0">
                <a:solidFill>
                  <a:srgbClr val="7313FF"/>
                </a:solidFill>
                <a:sym typeface="Symbol"/>
              </a:rPr>
              <a:t>e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 survival probability is</a:t>
            </a:r>
          </a:p>
          <a:p>
            <a:endParaRPr lang="en-US" dirty="0">
              <a:sym typeface="Symbol"/>
            </a:endParaRPr>
          </a:p>
          <a:p>
            <a:endParaRPr lang="en-US" dirty="0" smtClean="0">
              <a:sym typeface="Symbol"/>
            </a:endParaRPr>
          </a:p>
          <a:p>
            <a:r>
              <a:rPr lang="en-US" dirty="0" smtClean="0">
                <a:solidFill>
                  <a:srgbClr val="FF0000"/>
                </a:solidFill>
                <a:sym typeface="Symbol"/>
              </a:rPr>
              <a:t>For large 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, the 2</a:t>
            </a:r>
            <a:r>
              <a:rPr lang="en-US" baseline="30000" dirty="0" smtClean="0">
                <a:solidFill>
                  <a:srgbClr val="FF0000"/>
                </a:solidFill>
                <a:sym typeface="Symbol"/>
              </a:rPr>
              <a:t>nd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 term averages to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(1/2) sin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2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13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~ 0.04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, such that</a:t>
            </a:r>
          </a:p>
          <a:p>
            <a:endParaRPr lang="en-US" dirty="0">
              <a:solidFill>
                <a:srgbClr val="FF0000"/>
              </a:solidFill>
              <a:sym typeface="Symbol"/>
            </a:endParaRPr>
          </a:p>
          <a:p>
            <a:endParaRPr lang="en-US" dirty="0" smtClean="0">
              <a:solidFill>
                <a:srgbClr val="FF0000"/>
              </a:solidFill>
              <a:sym typeface="Symbol"/>
            </a:endParaRPr>
          </a:p>
          <a:p>
            <a:r>
              <a:rPr lang="en-US" dirty="0" smtClean="0">
                <a:solidFill>
                  <a:srgbClr val="7313FF"/>
                </a:solidFill>
                <a:sym typeface="Symbol"/>
              </a:rPr>
              <a:t>If </a:t>
            </a:r>
            <a:r>
              <a:rPr lang="en-US" baseline="-25000" dirty="0" smtClean="0">
                <a:solidFill>
                  <a:srgbClr val="7313FF"/>
                </a:solidFill>
                <a:sym typeface="Symbol"/>
              </a:rPr>
              <a:t>13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 ~ 81, then no oscillations could be seen in long baseline experiments with reactor or solar neutrinos.</a:t>
            </a:r>
          </a:p>
          <a:p>
            <a:endParaRPr lang="en-US" dirty="0">
              <a:solidFill>
                <a:srgbClr val="7313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404501"/>
              </p:ext>
            </p:extLst>
          </p:nvPr>
        </p:nvGraphicFramePr>
        <p:xfrm>
          <a:off x="368300" y="1289050"/>
          <a:ext cx="76104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Equation" r:id="rId3" imgW="5003640" imgH="279360" progId="Equation.DSMT4">
                  <p:embed/>
                </p:oleObj>
              </mc:Choice>
              <mc:Fallback>
                <p:oleObj name="Equation" r:id="rId3" imgW="5003640" imgH="279360" progId="Equation.DSMT4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1289050"/>
                        <a:ext cx="7610475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573251"/>
              </p:ext>
            </p:extLst>
          </p:nvPr>
        </p:nvGraphicFramePr>
        <p:xfrm>
          <a:off x="1709738" y="2116138"/>
          <a:ext cx="521652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7" name="Equation" r:id="rId5" imgW="3429000" imgH="279360" progId="Equation.DSMT4">
                  <p:embed/>
                </p:oleObj>
              </mc:Choice>
              <mc:Fallback>
                <p:oleObj name="Equation" r:id="rId5" imgW="3429000" imgH="2793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9738" y="2116138"/>
                        <a:ext cx="5216525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467544" y="7471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Could </a:t>
            </a:r>
            <a:r>
              <a:rPr lang="en-US" sz="2400" i="1" dirty="0" smtClean="0">
                <a:solidFill>
                  <a:srgbClr val="FF0000"/>
                </a:solidFill>
                <a:sym typeface="Symbol"/>
              </a:rPr>
              <a:t></a:t>
            </a:r>
            <a:r>
              <a:rPr lang="en-US" sz="2400" baseline="-25000" dirty="0" smtClean="0">
                <a:solidFill>
                  <a:srgbClr val="FF0000"/>
                </a:solidFill>
                <a:sym typeface="Symbol"/>
              </a:rPr>
              <a:t>13 </a:t>
            </a:r>
            <a:r>
              <a:rPr lang="en-US" sz="2400" dirty="0" smtClean="0">
                <a:solidFill>
                  <a:srgbClr val="FF0000"/>
                </a:solidFill>
                <a:sym typeface="Symbol"/>
              </a:rPr>
              <a:t>Be Near 90?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pic>
        <p:nvPicPr>
          <p:cNvPr id="7176" name="Picture 8" descr="Ratio of the background and geo-neutrino subtracted anti-neutrino spectrum to the expectation for no-oscillation as a function of L/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191" y="2973107"/>
            <a:ext cx="4989240" cy="358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500" y="3537012"/>
            <a:ext cx="38946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clear evidence for oscillations in the </a:t>
            </a:r>
            <a:r>
              <a:rPr lang="en-US" dirty="0" err="1" smtClean="0">
                <a:solidFill>
                  <a:srgbClr val="FF0000"/>
                </a:solidFill>
              </a:rPr>
              <a:t>KamLAND</a:t>
            </a:r>
            <a:r>
              <a:rPr lang="en-US" dirty="0" smtClean="0">
                <a:solidFill>
                  <a:srgbClr val="FF0000"/>
                </a:solidFill>
              </a:rPr>
              <a:t> experiment excludes that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</a:t>
            </a:r>
            <a:r>
              <a:rPr lang="en-US" baseline="-25000" dirty="0" smtClean="0">
                <a:solidFill>
                  <a:srgbClr val="FF0000"/>
                </a:solidFill>
                <a:sym typeface="Symbol"/>
              </a:rPr>
              <a:t>13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 is near 90.</a:t>
            </a:r>
          </a:p>
          <a:p>
            <a:r>
              <a:rPr lang="en-US" sz="1600" dirty="0" smtClean="0"/>
              <a:t>Phys</a:t>
            </a:r>
            <a:r>
              <a:rPr lang="en-US" sz="1600" dirty="0"/>
              <a:t>. Rev. </a:t>
            </a:r>
            <a:r>
              <a:rPr lang="en-US" sz="1600" dirty="0" err="1"/>
              <a:t>Lett</a:t>
            </a:r>
            <a:r>
              <a:rPr lang="en-US" sz="1600" dirty="0"/>
              <a:t>. </a:t>
            </a:r>
            <a:r>
              <a:rPr lang="en-US" sz="1600" b="1" dirty="0"/>
              <a:t>100</a:t>
            </a:r>
            <a:r>
              <a:rPr lang="en-US" sz="1600" dirty="0"/>
              <a:t>, 221803 (2008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>
                <a:solidFill>
                  <a:srgbClr val="7313FF"/>
                </a:solidFill>
              </a:rPr>
              <a:t>Using our value for 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</a:t>
            </a:r>
            <a:r>
              <a:rPr lang="en-US" sz="1600" baseline="-25000" dirty="0" smtClean="0">
                <a:solidFill>
                  <a:srgbClr val="7313FF"/>
                </a:solidFill>
                <a:sym typeface="Symbol"/>
              </a:rPr>
              <a:t>13 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= 8.8,</a:t>
            </a:r>
          </a:p>
          <a:p>
            <a:endParaRPr lang="en-US" sz="1600" dirty="0">
              <a:solidFill>
                <a:srgbClr val="7313FF"/>
              </a:solidFill>
              <a:sym typeface="Symbol"/>
            </a:endParaRPr>
          </a:p>
          <a:p>
            <a:endParaRPr lang="en-US" sz="1600" dirty="0" smtClean="0">
              <a:solidFill>
                <a:srgbClr val="7313FF"/>
              </a:solidFill>
              <a:sym typeface="Symbol"/>
            </a:endParaRPr>
          </a:p>
          <a:p>
            <a:pPr marL="285750" indent="-285750">
              <a:buFont typeface="Symbol"/>
              <a:buChar char="Þ"/>
            </a:pPr>
            <a:r>
              <a:rPr lang="en-US" sz="1600" dirty="0" smtClean="0">
                <a:solidFill>
                  <a:srgbClr val="7313FF"/>
                </a:solidFill>
                <a:sym typeface="Symbol"/>
              </a:rPr>
              <a:t>5% increase in sin</a:t>
            </a:r>
            <a:r>
              <a:rPr lang="en-US" sz="1600" baseline="30000" dirty="0" smtClean="0">
                <a:solidFill>
                  <a:srgbClr val="7313FF"/>
                </a:solidFill>
                <a:sym typeface="Symbol"/>
              </a:rPr>
              <a:t>2</a:t>
            </a:r>
            <a:r>
              <a:rPr lang="en-US" sz="1600" dirty="0">
                <a:solidFill>
                  <a:srgbClr val="7313FF"/>
                </a:solidFill>
                <a:sym typeface="Symbol"/>
              </a:rPr>
              <a:t> </a:t>
            </a:r>
            <a:r>
              <a:rPr lang="en-US" sz="1600" baseline="-25000" dirty="0" smtClean="0">
                <a:solidFill>
                  <a:srgbClr val="7313FF"/>
                </a:solidFill>
                <a:sym typeface="Symbol"/>
              </a:rPr>
              <a:t>13 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compared to</a:t>
            </a:r>
          </a:p>
          <a:p>
            <a:r>
              <a:rPr lang="en-US" sz="1600" dirty="0" smtClean="0">
                <a:solidFill>
                  <a:srgbClr val="7313FF"/>
                </a:solidFill>
                <a:sym typeface="Symbol"/>
              </a:rPr>
              <a:t>            previous fits.</a:t>
            </a:r>
            <a:endParaRPr lang="en-US" sz="1600" dirty="0">
              <a:solidFill>
                <a:srgbClr val="7313FF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329505"/>
              </p:ext>
            </p:extLst>
          </p:nvPr>
        </p:nvGraphicFramePr>
        <p:xfrm>
          <a:off x="65088" y="5203825"/>
          <a:ext cx="3951287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Equation" r:id="rId8" imgW="3238200" imgH="279360" progId="Equation.DSMT4">
                  <p:embed/>
                </p:oleObj>
              </mc:Choice>
              <mc:Fallback>
                <p:oleObj name="Equation" r:id="rId8" imgW="3238200" imgH="27936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8" y="5203825"/>
                        <a:ext cx="3951287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73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2606" y="-91206"/>
            <a:ext cx="7777633" cy="10818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Recent Experimental Results (2011):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θ</a:t>
            </a:r>
            <a:r>
              <a:rPr lang="en-US" sz="2000" baseline="-25000" dirty="0" smtClean="0">
                <a:solidFill>
                  <a:srgbClr val="FF0000"/>
                </a:solidFill>
              </a:rPr>
              <a:t>13</a:t>
            </a:r>
            <a:r>
              <a:rPr lang="en-US" sz="2000" dirty="0" smtClean="0">
                <a:solidFill>
                  <a:srgbClr val="FF0000"/>
                </a:solidFill>
              </a:rPr>
              <a:t> may be large</a:t>
            </a:r>
            <a:r>
              <a:rPr lang="en-US" sz="2000" baseline="-25000" dirty="0" smtClean="0">
                <a:solidFill>
                  <a:srgbClr val="FF0000"/>
                </a:solidFill>
              </a:rPr>
              <a:t>  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75" y="1219200"/>
            <a:ext cx="2922720" cy="3964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267" y="1676673"/>
            <a:ext cx="2366732" cy="3428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623" y="1923880"/>
            <a:ext cx="2912497" cy="30609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1825" y="1295400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7313FF"/>
                </a:solidFill>
              </a:rPr>
              <a:t>MINOS</a:t>
            </a:r>
            <a:endParaRPr lang="en-US" sz="2000" b="1" dirty="0">
              <a:solidFill>
                <a:srgbClr val="7313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8338" y="1523770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Double </a:t>
            </a:r>
            <a:r>
              <a:rPr lang="en-US" sz="2000" b="1" dirty="0" err="1" smtClean="0">
                <a:solidFill>
                  <a:srgbClr val="FF0000"/>
                </a:solidFill>
              </a:rPr>
              <a:t>Chooz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175" y="5105400"/>
            <a:ext cx="4826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PRL </a:t>
            </a:r>
            <a:r>
              <a:rPr lang="hu-HU" sz="1600" b="1" dirty="0"/>
              <a:t>107</a:t>
            </a:r>
            <a:r>
              <a:rPr lang="hu-HU" sz="1600" dirty="0"/>
              <a:t>, 041801 (2011) </a:t>
            </a:r>
            <a:endParaRPr lang="hu-HU" sz="1600" dirty="0" smtClean="0"/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l-GR" sz="1600" b="1" dirty="0" smtClean="0">
                <a:solidFill>
                  <a:srgbClr val="7313FF"/>
                </a:solidFill>
              </a:rPr>
              <a:t>0.03(0.04)</a:t>
            </a:r>
            <a:r>
              <a:rPr lang="en-US" sz="1600" b="1" dirty="0" smtClean="0">
                <a:solidFill>
                  <a:srgbClr val="7313FF"/>
                </a:solidFill>
              </a:rPr>
              <a:t> </a:t>
            </a:r>
            <a:r>
              <a:rPr lang="el-GR" sz="1600" b="1" dirty="0" smtClean="0">
                <a:solidFill>
                  <a:srgbClr val="7313FF"/>
                </a:solidFill>
              </a:rPr>
              <a:t>&lt;</a:t>
            </a:r>
            <a:r>
              <a:rPr lang="en-US" sz="1600" b="1" dirty="0" smtClean="0">
                <a:solidFill>
                  <a:srgbClr val="7313FF"/>
                </a:solidFill>
              </a:rPr>
              <a:t> </a:t>
            </a:r>
            <a:r>
              <a:rPr lang="el-GR" sz="1600" b="1" dirty="0" smtClean="0">
                <a:solidFill>
                  <a:srgbClr val="7313FF"/>
                </a:solidFill>
              </a:rPr>
              <a:t>sin</a:t>
            </a:r>
            <a:r>
              <a:rPr lang="el-GR" sz="1600" b="1" baseline="30000" dirty="0" smtClean="0">
                <a:solidFill>
                  <a:srgbClr val="7313FF"/>
                </a:solidFill>
              </a:rPr>
              <a:t>2</a:t>
            </a:r>
            <a:r>
              <a:rPr lang="el-GR" sz="1600" b="1" dirty="0" smtClean="0">
                <a:solidFill>
                  <a:srgbClr val="7313FF"/>
                </a:solidFill>
              </a:rPr>
              <a:t>2</a:t>
            </a:r>
            <a:r>
              <a:rPr lang="el-GR" sz="1600" b="1" i="1" dirty="0" smtClean="0">
                <a:solidFill>
                  <a:srgbClr val="7313FF"/>
                </a:solidFill>
              </a:rPr>
              <a:t>θ</a:t>
            </a:r>
            <a:r>
              <a:rPr lang="el-GR" sz="1600" b="1" baseline="-25000" dirty="0" smtClean="0">
                <a:solidFill>
                  <a:srgbClr val="7313FF"/>
                </a:solidFill>
              </a:rPr>
              <a:t>13</a:t>
            </a:r>
            <a:r>
              <a:rPr lang="en-US" sz="1600" b="1" baseline="-25000" dirty="0" smtClean="0">
                <a:solidFill>
                  <a:srgbClr val="7313FF"/>
                </a:solidFill>
              </a:rPr>
              <a:t> </a:t>
            </a:r>
            <a:r>
              <a:rPr lang="el-GR" sz="1600" b="1" dirty="0" smtClean="0">
                <a:solidFill>
                  <a:srgbClr val="7313FF"/>
                </a:solidFill>
              </a:rPr>
              <a:t>&lt;</a:t>
            </a:r>
            <a:r>
              <a:rPr lang="en-US" sz="1600" b="1" dirty="0" smtClean="0">
                <a:solidFill>
                  <a:srgbClr val="7313FF"/>
                </a:solidFill>
              </a:rPr>
              <a:t> </a:t>
            </a:r>
            <a:r>
              <a:rPr lang="el-GR" sz="1600" b="1" dirty="0" smtClean="0">
                <a:solidFill>
                  <a:srgbClr val="7313FF"/>
                </a:solidFill>
              </a:rPr>
              <a:t>0.28(0.34</a:t>
            </a:r>
            <a:r>
              <a:rPr lang="el-GR" sz="1600" b="1" dirty="0">
                <a:solidFill>
                  <a:srgbClr val="7313FF"/>
                </a:solidFill>
              </a:rPr>
              <a:t>) at 90% CL</a:t>
            </a:r>
            <a:endParaRPr lang="en-US" sz="1600" dirty="0">
              <a:solidFill>
                <a:srgbClr val="7313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5720" y="1295400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7313FF"/>
                </a:solidFill>
              </a:rPr>
              <a:t>T2K</a:t>
            </a:r>
            <a:endParaRPr lang="en-US" sz="2000" b="1" dirty="0">
              <a:solidFill>
                <a:srgbClr val="731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3500" y="56531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34548" y="5105400"/>
            <a:ext cx="2420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SzPct val="171000"/>
              <a:tabLst>
                <a:tab pos="914400" algn="l"/>
              </a:tabLst>
            </a:pPr>
            <a:r>
              <a:rPr lang="en-US" sz="1600" dirty="0" smtClean="0">
                <a:latin typeface="+mj-lt"/>
                <a:ea typeface="ヒラギノ角ゴ ProN W3" charset="0"/>
                <a:cs typeface="Times New Roman" charset="0"/>
                <a:sym typeface="Times New Roman" charset="0"/>
              </a:rPr>
              <a:t>PRL </a:t>
            </a:r>
            <a:r>
              <a:rPr lang="en-US" sz="1600" b="1" dirty="0" smtClean="0">
                <a:latin typeface="+mj-lt"/>
                <a:ea typeface="ヒラギノ角ゴ ProN W3" charset="0"/>
                <a:cs typeface="Times New Roman" charset="0"/>
                <a:sym typeface="Times New Roman" charset="0"/>
              </a:rPr>
              <a:t>107</a:t>
            </a:r>
            <a:r>
              <a:rPr lang="en-US" sz="1600" dirty="0" smtClean="0">
                <a:latin typeface="+mj-lt"/>
                <a:ea typeface="ヒラギノ角ゴ ProN W3" charset="0"/>
                <a:cs typeface="Times New Roman" charset="0"/>
                <a:sym typeface="Times New Roman" charset="0"/>
              </a:rPr>
              <a:t>, 181802 (2011)</a:t>
            </a:r>
            <a:endParaRPr lang="en-US" sz="1600" dirty="0">
              <a:latin typeface="+mj-lt"/>
              <a:ea typeface="ヒラギノ角ゴ ProN W3" charset="0"/>
              <a:cs typeface="Times New Roman" charset="0"/>
              <a:sym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19600" y="539978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arXiv:1112.6353v1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s</a:t>
            </a:r>
            <a:r>
              <a:rPr lang="el-GR" sz="1600" b="1" dirty="0" smtClean="0">
                <a:solidFill>
                  <a:srgbClr val="FF0000"/>
                </a:solidFill>
              </a:rPr>
              <a:t>in</a:t>
            </a:r>
            <a:r>
              <a:rPr lang="el-GR" sz="1600" b="1" baseline="30000" dirty="0" smtClean="0">
                <a:solidFill>
                  <a:srgbClr val="FF0000"/>
                </a:solidFill>
              </a:rPr>
              <a:t>2</a:t>
            </a:r>
            <a:r>
              <a:rPr lang="el-GR" sz="1600" b="1" dirty="0" smtClean="0">
                <a:solidFill>
                  <a:srgbClr val="FF0000"/>
                </a:solidFill>
              </a:rPr>
              <a:t>2</a:t>
            </a:r>
            <a:r>
              <a:rPr lang="el-GR" sz="1600" b="1" i="1" dirty="0" smtClean="0">
                <a:solidFill>
                  <a:srgbClr val="FF0000"/>
                </a:solidFill>
              </a:rPr>
              <a:t>θ</a:t>
            </a:r>
            <a:r>
              <a:rPr lang="el-GR" sz="1600" b="1" baseline="-25000" dirty="0" smtClean="0">
                <a:solidFill>
                  <a:srgbClr val="FF0000"/>
                </a:solidFill>
              </a:rPr>
              <a:t>13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=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0.086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±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0.041(stat)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±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0.030(sys</a:t>
            </a:r>
            <a:r>
              <a:rPr lang="el-GR" sz="1600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l-GR" sz="1600" b="1" dirty="0">
                <a:solidFill>
                  <a:srgbClr val="FF0000"/>
                </a:solidFill>
              </a:rPr>
              <a:t>(</a:t>
            </a:r>
            <a:r>
              <a:rPr lang="el-GR" sz="1600" b="1" dirty="0" smtClean="0">
                <a:solidFill>
                  <a:srgbClr val="FF0000"/>
                </a:solidFill>
              </a:rPr>
              <a:t>0.015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&lt;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sin</a:t>
            </a:r>
            <a:r>
              <a:rPr lang="el-GR" sz="1600" b="1" baseline="30000" dirty="0" smtClean="0">
                <a:solidFill>
                  <a:srgbClr val="FF0000"/>
                </a:solidFill>
              </a:rPr>
              <a:t>2</a:t>
            </a:r>
            <a:r>
              <a:rPr lang="el-GR" sz="1600" b="1" dirty="0" smtClean="0">
                <a:solidFill>
                  <a:srgbClr val="FF0000"/>
                </a:solidFill>
              </a:rPr>
              <a:t>2θ</a:t>
            </a:r>
            <a:r>
              <a:rPr lang="el-GR" sz="1600" b="1" baseline="-25000" dirty="0" smtClean="0">
                <a:solidFill>
                  <a:srgbClr val="FF0000"/>
                </a:solidFill>
              </a:rPr>
              <a:t>13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&lt;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0.16 </a:t>
            </a:r>
            <a:r>
              <a:rPr lang="el-GR" sz="1600" b="1" dirty="0">
                <a:solidFill>
                  <a:srgbClr val="FF0000"/>
                </a:solidFill>
              </a:rPr>
              <a:t>at 90% CL)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990600"/>
            <a:ext cx="421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Accelerator-based appearance </a:t>
            </a:r>
            <a:r>
              <a:rPr lang="en-US" dirty="0" err="1" smtClean="0">
                <a:solidFill>
                  <a:srgbClr val="7313FF"/>
                </a:solidFill>
              </a:rPr>
              <a:t>expts</a:t>
            </a:r>
            <a:r>
              <a:rPr lang="en-US" dirty="0">
                <a:solidFill>
                  <a:srgbClr val="7313FF"/>
                </a:solidFill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81600" y="990600"/>
            <a:ext cx="403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Reactor-based disappearance expt.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399" y="6019800"/>
            <a:ext cx="28956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T2K has 6 candidate electron-appearance events, all close to the beam-entry side of the Super-K detector.</a:t>
            </a:r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1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2" descr="RENO검출기-개요도-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670" y="3872833"/>
            <a:ext cx="2713458" cy="265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91"/>
          <p:cNvGrpSpPr>
            <a:grpSpLocks/>
          </p:cNvGrpSpPr>
          <p:nvPr/>
        </p:nvGrpSpPr>
        <p:grpSpPr bwMode="auto">
          <a:xfrm>
            <a:off x="1975565" y="800708"/>
            <a:ext cx="3892579" cy="2678113"/>
            <a:chOff x="960" y="1104"/>
            <a:chExt cx="3707" cy="2647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0" y="1104"/>
              <a:ext cx="3707" cy="26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grpSp>
          <p:nvGrpSpPr>
            <p:cNvPr id="8" name="Group 74"/>
            <p:cNvGrpSpPr>
              <a:grpSpLocks/>
            </p:cNvGrpSpPr>
            <p:nvPr/>
          </p:nvGrpSpPr>
          <p:grpSpPr bwMode="auto">
            <a:xfrm>
              <a:off x="3744" y="1728"/>
              <a:ext cx="639" cy="336"/>
              <a:chOff x="114" y="2892"/>
              <a:chExt cx="639" cy="336"/>
            </a:xfrm>
          </p:grpSpPr>
          <p:sp>
            <p:nvSpPr>
              <p:cNvPr id="35" name="Rectangle 73"/>
              <p:cNvSpPr>
                <a:spLocks noChangeArrowheads="1"/>
              </p:cNvSpPr>
              <p:nvPr/>
            </p:nvSpPr>
            <p:spPr bwMode="auto">
              <a:xfrm>
                <a:off x="114" y="2892"/>
                <a:ext cx="624" cy="33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36" name="Oval 69"/>
              <p:cNvSpPr>
                <a:spLocks noChangeArrowheads="1"/>
              </p:cNvSpPr>
              <p:nvPr/>
            </p:nvSpPr>
            <p:spPr bwMode="auto">
              <a:xfrm>
                <a:off x="192" y="2976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37" name="Oval 70"/>
              <p:cNvSpPr>
                <a:spLocks noChangeArrowheads="1"/>
              </p:cNvSpPr>
              <p:nvPr/>
            </p:nvSpPr>
            <p:spPr bwMode="auto">
              <a:xfrm>
                <a:off x="192" y="3114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38" name="Text Box 71"/>
              <p:cNvSpPr txBox="1">
                <a:spLocks noChangeArrowheads="1"/>
              </p:cNvSpPr>
              <p:nvPr/>
            </p:nvSpPr>
            <p:spPr bwMode="auto">
              <a:xfrm>
                <a:off x="242" y="2910"/>
                <a:ext cx="454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ko-KR" sz="1200">
                    <a:latin typeface="Comic Sans MS" pitchFamily="66" charset="0"/>
                  </a:rPr>
                  <a:t>reactor</a:t>
                </a:r>
              </a:p>
            </p:txBody>
          </p:sp>
          <p:sp>
            <p:nvSpPr>
              <p:cNvPr id="39" name="Text Box 72"/>
              <p:cNvSpPr txBox="1">
                <a:spLocks noChangeArrowheads="1"/>
              </p:cNvSpPr>
              <p:nvPr/>
            </p:nvSpPr>
            <p:spPr bwMode="auto">
              <a:xfrm>
                <a:off x="240" y="3048"/>
                <a:ext cx="513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ko-KR" sz="1200">
                    <a:latin typeface="Comic Sans MS" pitchFamily="66" charset="0"/>
                  </a:rPr>
                  <a:t>detector</a:t>
                </a:r>
              </a:p>
            </p:txBody>
          </p:sp>
        </p:grpSp>
        <p:grpSp>
          <p:nvGrpSpPr>
            <p:cNvPr id="9" name="Group 90"/>
            <p:cNvGrpSpPr>
              <a:grpSpLocks/>
            </p:cNvGrpSpPr>
            <p:nvPr/>
          </p:nvGrpSpPr>
          <p:grpSpPr bwMode="auto">
            <a:xfrm rot="480000">
              <a:off x="1611" y="1369"/>
              <a:ext cx="2226" cy="2325"/>
              <a:chOff x="1647" y="1362"/>
              <a:chExt cx="2226" cy="2325"/>
            </a:xfrm>
          </p:grpSpPr>
          <p:sp>
            <p:nvSpPr>
              <p:cNvPr id="10" name="Rectangle 47"/>
              <p:cNvSpPr>
                <a:spLocks noChangeArrowheads="1"/>
              </p:cNvSpPr>
              <p:nvPr/>
            </p:nvSpPr>
            <p:spPr bwMode="auto">
              <a:xfrm rot="-2036797">
                <a:off x="2313" y="1866"/>
                <a:ext cx="864" cy="24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11" name="Line 12"/>
              <p:cNvSpPr>
                <a:spLocks noChangeAspect="1" noChangeShapeType="1"/>
              </p:cNvSpPr>
              <p:nvPr/>
            </p:nvSpPr>
            <p:spPr bwMode="auto">
              <a:xfrm rot="2880000">
                <a:off x="2204" y="2749"/>
                <a:ext cx="187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2" name="Line 13"/>
              <p:cNvSpPr>
                <a:spLocks noChangeAspect="1" noChangeShapeType="1"/>
              </p:cNvSpPr>
              <p:nvPr/>
            </p:nvSpPr>
            <p:spPr bwMode="auto">
              <a:xfrm rot="2880000">
                <a:off x="2182" y="1902"/>
                <a:ext cx="39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grpSp>
            <p:nvGrpSpPr>
              <p:cNvPr id="13" name="Group 14"/>
              <p:cNvGrpSpPr>
                <a:grpSpLocks noChangeAspect="1"/>
              </p:cNvGrpSpPr>
              <p:nvPr/>
            </p:nvGrpSpPr>
            <p:grpSpPr bwMode="auto">
              <a:xfrm rot="2880000">
                <a:off x="2512" y="1185"/>
                <a:ext cx="0" cy="1730"/>
                <a:chOff x="2512" y="1185"/>
                <a:chExt cx="0" cy="1730"/>
              </a:xfrm>
            </p:grpSpPr>
            <p:sp>
              <p:nvSpPr>
                <p:cNvPr id="30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2208" y="624"/>
                  <a:ext cx="0" cy="58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1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2208" y="1200"/>
                  <a:ext cx="0" cy="58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2208" y="2928"/>
                  <a:ext cx="0" cy="58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3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2208" y="1776"/>
                  <a:ext cx="0" cy="58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4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2208" y="2352"/>
                  <a:ext cx="0" cy="58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4" name="Group 88"/>
              <p:cNvGrpSpPr>
                <a:grpSpLocks/>
              </p:cNvGrpSpPr>
              <p:nvPr/>
            </p:nvGrpSpPr>
            <p:grpSpPr bwMode="auto">
              <a:xfrm rot="10800000">
                <a:off x="2201" y="1771"/>
                <a:ext cx="55" cy="29"/>
                <a:chOff x="2240" y="1713"/>
                <a:chExt cx="55" cy="29"/>
              </a:xfrm>
            </p:grpSpPr>
            <p:sp>
              <p:nvSpPr>
                <p:cNvPr id="28" name="Line 8"/>
                <p:cNvSpPr>
                  <a:spLocks noChangeAspect="1" noChangeShapeType="1"/>
                </p:cNvSpPr>
                <p:nvPr/>
              </p:nvSpPr>
              <p:spPr bwMode="auto">
                <a:xfrm rot="2880000">
                  <a:off x="2267" y="1713"/>
                  <a:ext cx="0" cy="5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9" name="Oval 20"/>
                <p:cNvSpPr>
                  <a:spLocks noChangeAspect="1" noChangeArrowheads="1"/>
                </p:cNvSpPr>
                <p:nvPr/>
              </p:nvSpPr>
              <p:spPr bwMode="auto">
                <a:xfrm rot="2880000">
                  <a:off x="2266" y="1713"/>
                  <a:ext cx="29" cy="29"/>
                </a:xfrm>
                <a:prstGeom prst="ellipse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en-US"/>
                </a:p>
              </p:txBody>
            </p:sp>
          </p:grpSp>
          <p:sp>
            <p:nvSpPr>
              <p:cNvPr id="15" name="Oval 23"/>
              <p:cNvSpPr>
                <a:spLocks noChangeAspect="1" noChangeArrowheads="1"/>
              </p:cNvSpPr>
              <p:nvPr/>
            </p:nvSpPr>
            <p:spPr bwMode="auto">
              <a:xfrm rot="2880000">
                <a:off x="1861" y="2615"/>
                <a:ext cx="29" cy="29"/>
              </a:xfrm>
              <a:prstGeom prst="ellipse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16" name="Oval 24"/>
              <p:cNvSpPr>
                <a:spLocks noChangeAspect="1" noChangeArrowheads="1"/>
              </p:cNvSpPr>
              <p:nvPr/>
            </p:nvSpPr>
            <p:spPr bwMode="auto">
              <a:xfrm rot="2880000">
                <a:off x="2115" y="2385"/>
                <a:ext cx="29" cy="29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17" name="Oval 25"/>
              <p:cNvSpPr>
                <a:spLocks noChangeAspect="1" noChangeArrowheads="1"/>
              </p:cNvSpPr>
              <p:nvPr/>
            </p:nvSpPr>
            <p:spPr bwMode="auto">
              <a:xfrm rot="2880000">
                <a:off x="2374" y="2152"/>
                <a:ext cx="29" cy="29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18" name="Oval 26"/>
              <p:cNvSpPr>
                <a:spLocks noChangeAspect="1" noChangeArrowheads="1"/>
              </p:cNvSpPr>
              <p:nvPr/>
            </p:nvSpPr>
            <p:spPr bwMode="auto">
              <a:xfrm rot="2880000">
                <a:off x="2887" y="1688"/>
                <a:ext cx="29" cy="29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19" name="Oval 27"/>
              <p:cNvSpPr>
                <a:spLocks noChangeAspect="1" noChangeArrowheads="1"/>
              </p:cNvSpPr>
              <p:nvPr/>
            </p:nvSpPr>
            <p:spPr bwMode="auto">
              <a:xfrm rot="2880000">
                <a:off x="3164" y="1441"/>
                <a:ext cx="29" cy="29"/>
              </a:xfrm>
              <a:prstGeom prst="ellipse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20" name="Oval 28"/>
              <p:cNvSpPr>
                <a:spLocks noChangeAspect="1" noChangeArrowheads="1"/>
              </p:cNvSpPr>
              <p:nvPr/>
            </p:nvSpPr>
            <p:spPr bwMode="auto">
              <a:xfrm rot="2880000">
                <a:off x="2625" y="1919"/>
                <a:ext cx="29" cy="30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21" name="Text Box 45"/>
              <p:cNvSpPr txBox="1">
                <a:spLocks noChangeAspect="1" noChangeArrowheads="1"/>
              </p:cNvSpPr>
              <p:nvPr/>
            </p:nvSpPr>
            <p:spPr bwMode="auto">
              <a:xfrm rot="2880000">
                <a:off x="2509" y="2561"/>
                <a:ext cx="899" cy="293"/>
              </a:xfrm>
              <a:prstGeom prst="rect">
                <a:avLst/>
              </a:prstGeom>
              <a:solidFill>
                <a:schemeClr val="bg1"/>
              </a:solidFill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lang="en-US" altLang="ko-KR" sz="1400" dirty="0" smtClean="0"/>
                  <a:t>1383.1 </a:t>
                </a:r>
                <a:r>
                  <a:rPr lang="en-US" altLang="ko-KR" sz="1400" dirty="0"/>
                  <a:t>m</a:t>
                </a:r>
              </a:p>
            </p:txBody>
          </p:sp>
          <p:sp>
            <p:nvSpPr>
              <p:cNvPr id="22" name="Text Box 46"/>
              <p:cNvSpPr txBox="1">
                <a:spLocks noChangeAspect="1" noChangeArrowheads="1"/>
              </p:cNvSpPr>
              <p:nvPr/>
            </p:nvSpPr>
            <p:spPr bwMode="auto">
              <a:xfrm rot="2880000">
                <a:off x="2005" y="1639"/>
                <a:ext cx="848" cy="293"/>
              </a:xfrm>
              <a:prstGeom prst="rect">
                <a:avLst/>
              </a:prstGeom>
              <a:solidFill>
                <a:schemeClr val="bg1"/>
              </a:solidFill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lang="en-US" altLang="ko-KR" sz="1400" dirty="0" smtClean="0"/>
                  <a:t>294.3 </a:t>
                </a:r>
                <a:r>
                  <a:rPr lang="en-US" altLang="ko-KR" sz="1400" dirty="0"/>
                  <a:t>m</a:t>
                </a:r>
              </a:p>
            </p:txBody>
          </p:sp>
          <p:sp>
            <p:nvSpPr>
              <p:cNvPr id="23" name="Line 81"/>
              <p:cNvSpPr>
                <a:spLocks noChangeShapeType="1"/>
              </p:cNvSpPr>
              <p:nvPr/>
            </p:nvSpPr>
            <p:spPr bwMode="auto">
              <a:xfrm rot="180000" flipV="1">
                <a:off x="1926" y="2448"/>
                <a:ext cx="24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4" name="Text Box 82"/>
              <p:cNvSpPr txBox="1">
                <a:spLocks noChangeArrowheads="1"/>
              </p:cNvSpPr>
              <p:nvPr/>
            </p:nvSpPr>
            <p:spPr bwMode="auto">
              <a:xfrm rot="19080000">
                <a:off x="1768" y="2483"/>
                <a:ext cx="773" cy="30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ko-KR" sz="1400" dirty="0"/>
                  <a:t>~256 m</a:t>
                </a:r>
              </a:p>
            </p:txBody>
          </p:sp>
          <p:grpSp>
            <p:nvGrpSpPr>
              <p:cNvPr id="25" name="Group 86"/>
              <p:cNvGrpSpPr>
                <a:grpSpLocks/>
              </p:cNvGrpSpPr>
              <p:nvPr/>
            </p:nvGrpSpPr>
            <p:grpSpPr bwMode="auto">
              <a:xfrm rot="10800000">
                <a:off x="3766" y="3348"/>
                <a:ext cx="107" cy="54"/>
                <a:chOff x="3772" y="3578"/>
                <a:chExt cx="107" cy="54"/>
              </a:xfrm>
            </p:grpSpPr>
            <p:sp>
              <p:nvSpPr>
                <p:cNvPr id="26" name="Line 84"/>
                <p:cNvSpPr>
                  <a:spLocks noChangeAspect="1" noChangeShapeType="1"/>
                </p:cNvSpPr>
                <p:nvPr/>
              </p:nvSpPr>
              <p:spPr bwMode="auto">
                <a:xfrm rot="-7920000">
                  <a:off x="3826" y="3524"/>
                  <a:ext cx="0" cy="1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7" name="Oval 85"/>
                <p:cNvSpPr>
                  <a:spLocks noChangeAspect="1" noChangeArrowheads="1"/>
                </p:cNvSpPr>
                <p:nvPr/>
              </p:nvSpPr>
              <p:spPr bwMode="auto">
                <a:xfrm rot="2880000">
                  <a:off x="3775" y="3603"/>
                  <a:ext cx="29" cy="29"/>
                </a:xfrm>
                <a:prstGeom prst="ellipse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en-US"/>
                </a:p>
              </p:txBody>
            </p:sp>
          </p:grpSp>
        </p:grpSp>
      </p:grp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-36512" y="944724"/>
            <a:ext cx="2086175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400" dirty="0" err="1">
                <a:solidFill>
                  <a:srgbClr val="0000FF"/>
                </a:solidFill>
                <a:latin typeface="Comic Sans MS" pitchFamily="66" charset="0"/>
                <a:ea typeface="굴림" pitchFamily="50" charset="-127"/>
              </a:rPr>
              <a:t>Yonggwang</a:t>
            </a:r>
            <a:r>
              <a:rPr lang="en-US" altLang="ko-KR" sz="1400" dirty="0">
                <a:solidFill>
                  <a:srgbClr val="0000FF"/>
                </a:solidFill>
                <a:latin typeface="Comic Sans MS" pitchFamily="66" charset="0"/>
                <a:ea typeface="굴림" pitchFamily="50" charset="-127"/>
              </a:rPr>
              <a:t> Nuclear Power </a:t>
            </a:r>
            <a:r>
              <a:rPr lang="en-US" altLang="ko-KR" sz="1400" dirty="0" smtClean="0">
                <a:solidFill>
                  <a:srgbClr val="0000FF"/>
                </a:solidFill>
                <a:latin typeface="Comic Sans MS" pitchFamily="66" charset="0"/>
                <a:ea typeface="굴림" pitchFamily="50" charset="-127"/>
              </a:rPr>
              <a:t>Plant</a:t>
            </a:r>
          </a:p>
          <a:p>
            <a:endParaRPr lang="en-US" altLang="ko-KR" sz="1400" b="1" dirty="0">
              <a:solidFill>
                <a:srgbClr val="FF0000"/>
              </a:solidFill>
              <a:latin typeface="Comic Sans MS" pitchFamily="66" charset="0"/>
              <a:ea typeface="굴림" pitchFamily="50" charset="-127"/>
            </a:endParaRPr>
          </a:p>
          <a:p>
            <a:r>
              <a:rPr lang="en-US" altLang="ko-KR" sz="1400" dirty="0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 Six ~ </a:t>
            </a:r>
            <a:r>
              <a:rPr lang="en-US" altLang="ko-KR" sz="1400" dirty="0" smtClean="0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3 </a:t>
            </a:r>
            <a:r>
              <a:rPr lang="en-US" altLang="ko-KR" sz="1400" dirty="0" err="1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GW</a:t>
            </a:r>
            <a:r>
              <a:rPr lang="en-US" altLang="ko-KR" sz="1400" baseline="-25000" dirty="0" err="1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e</a:t>
            </a:r>
            <a:r>
              <a:rPr lang="en-US" altLang="ko-KR" sz="1400" dirty="0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 </a:t>
            </a:r>
            <a:r>
              <a:rPr lang="en-US" altLang="ko-KR" sz="1400" dirty="0" smtClean="0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reactors along a line.</a:t>
            </a:r>
          </a:p>
          <a:p>
            <a:endParaRPr lang="en-US" altLang="ko-KR" sz="1400" dirty="0" smtClean="0">
              <a:latin typeface="Comic Sans MS" pitchFamily="66" charset="0"/>
              <a:ea typeface="굴림" pitchFamily="50" charset="-127"/>
            </a:endParaRPr>
          </a:p>
          <a:p>
            <a:r>
              <a:rPr lang="en-US" altLang="ko-KR" sz="1400" dirty="0" smtClean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</a:rPr>
              <a:t>1 Near and 1 Far detector, each 16 tons.</a:t>
            </a:r>
          </a:p>
          <a:p>
            <a:endParaRPr lang="en-US" altLang="ko-KR" sz="1400" dirty="0" smtClean="0">
              <a:latin typeface="Comic Sans MS" pitchFamily="66" charset="0"/>
              <a:ea typeface="굴림" pitchFamily="50" charset="-127"/>
            </a:endParaRPr>
          </a:p>
          <a:p>
            <a:r>
              <a:rPr lang="en-US" altLang="ko-KR" sz="1400" dirty="0" smtClean="0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229 days of data since August 2011.</a:t>
            </a:r>
            <a:r>
              <a:rPr lang="en-US" altLang="ko-KR" sz="1800" dirty="0" smtClean="0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 </a:t>
            </a:r>
            <a:endParaRPr lang="en-US" altLang="ko-KR" sz="1800" dirty="0">
              <a:solidFill>
                <a:srgbClr val="FF0000"/>
              </a:solidFill>
              <a:latin typeface="Comic Sans MS" pitchFamily="66" charset="0"/>
              <a:ea typeface="굴림" pitchFamily="50" charset="-127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490" y="889203"/>
            <a:ext cx="3079002" cy="2952747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467544" y="7471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RENO Experiment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780" y="3537012"/>
            <a:ext cx="39725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</a:rPr>
              <a:t>sin</a:t>
            </a:r>
            <a:r>
              <a:rPr lang="en-US" altLang="ko-KR" sz="1400" baseline="300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</a:rPr>
              <a:t>2</a:t>
            </a:r>
            <a:r>
              <a:rPr lang="en-US" altLang="ko-KR" sz="14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</a:rPr>
              <a:t>2</a:t>
            </a:r>
            <a:r>
              <a:rPr lang="en-US" altLang="ko-KR" sz="14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</a:t>
            </a:r>
            <a:r>
              <a:rPr lang="en-US" altLang="ko-KR" sz="1400" baseline="-250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13</a:t>
            </a:r>
            <a:r>
              <a:rPr lang="en-US" altLang="ko-KR" sz="14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 = </a:t>
            </a:r>
            <a:r>
              <a:rPr lang="en-US" altLang="ko-KR" sz="1400" dirty="0" smtClean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0.113 </a:t>
            </a:r>
            <a:r>
              <a:rPr lang="en-US" altLang="ko-KR" sz="14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± 0.013 (stat) ± </a:t>
            </a:r>
            <a:r>
              <a:rPr lang="en-US" altLang="ko-KR" sz="1400" dirty="0" smtClean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0.019 </a:t>
            </a:r>
            <a:r>
              <a:rPr lang="en-US" altLang="ko-KR" sz="14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(syst</a:t>
            </a:r>
            <a:r>
              <a:rPr lang="en-US" altLang="ko-KR" sz="1400" dirty="0" smtClean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.)</a:t>
            </a:r>
          </a:p>
          <a:p>
            <a:endParaRPr lang="en-US" altLang="ko-KR" sz="1400" dirty="0">
              <a:latin typeface="Comic Sans MS" pitchFamily="66" charset="0"/>
              <a:ea typeface="굴림" pitchFamily="50" charset="-127"/>
              <a:sym typeface="Symbol"/>
            </a:endParaRPr>
          </a:p>
          <a:p>
            <a:r>
              <a:rPr lang="en-US" sz="1400" dirty="0">
                <a:hlinkClick r:id="rId5"/>
              </a:rPr>
              <a:t>http://</a:t>
            </a:r>
            <a:r>
              <a:rPr lang="en-US" sz="1400" dirty="0" smtClean="0">
                <a:hlinkClick r:id="rId5"/>
              </a:rPr>
              <a:t>arxiv.org/abs/1204.0626</a:t>
            </a:r>
            <a:endParaRPr lang="en-US" sz="1400" dirty="0" smtClean="0"/>
          </a:p>
          <a:p>
            <a:r>
              <a:rPr lang="en-US" altLang="ko-KR" sz="1400" dirty="0" smtClean="0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(Apr. 8 ,2012)</a:t>
            </a:r>
            <a:endParaRPr lang="en-US" altLang="ko-KR" sz="1400" dirty="0">
              <a:solidFill>
                <a:srgbClr val="FF0000"/>
              </a:solidFill>
              <a:latin typeface="Comic Sans MS" pitchFamily="66" charset="0"/>
              <a:ea typeface="굴림" pitchFamily="50" charset="-127"/>
            </a:endParaRPr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99" y="3834812"/>
            <a:ext cx="3139105" cy="27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44724"/>
            <a:ext cx="8223663" cy="557120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59632" y="2704"/>
            <a:ext cx="6588732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FF0000"/>
                </a:solidFill>
              </a:rPr>
              <a:t>Projected Uncertainty for Future Running of the </a:t>
            </a:r>
            <a:r>
              <a:rPr lang="en-US" sz="2000" dirty="0" err="1" smtClean="0">
                <a:solidFill>
                  <a:srgbClr val="FF0000"/>
                </a:solidFill>
              </a:rPr>
              <a:t>Daya</a:t>
            </a:r>
            <a:r>
              <a:rPr lang="en-US" sz="2000" dirty="0" smtClean="0">
                <a:solidFill>
                  <a:srgbClr val="FF0000"/>
                </a:solidFill>
              </a:rPr>
              <a:t> Bay and RENO Experiments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165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7800" y="78476"/>
            <a:ext cx="6324600" cy="9022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Combined Analysis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366" b="366"/>
          <a:stretch/>
        </p:blipFill>
        <p:spPr>
          <a:xfrm>
            <a:off x="36352" y="908720"/>
            <a:ext cx="8686800" cy="5120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80112" y="908720"/>
            <a:ext cx="3528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http</a:t>
            </a:r>
            <a:r>
              <a:rPr lang="en-US" sz="1200" dirty="0">
                <a:hlinkClick r:id="rId3"/>
              </a:rPr>
              <a:t>://arxiv.org/abs/1111.3330 </a:t>
            </a:r>
            <a:r>
              <a:rPr lang="en-US" sz="1200" dirty="0" smtClean="0"/>
              <a:t>Machado </a:t>
            </a:r>
            <a:r>
              <a:rPr lang="en-US" sz="1200" i="1" dirty="0" smtClean="0"/>
              <a:t>et al.</a:t>
            </a:r>
            <a:endParaRPr lang="en-US" sz="1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91580" y="6021288"/>
            <a:ext cx="8352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313FF"/>
                </a:solidFill>
              </a:rPr>
              <a:t>Combined </a:t>
            </a:r>
            <a:r>
              <a:rPr lang="en-US" sz="1600" dirty="0">
                <a:solidFill>
                  <a:srgbClr val="7313FF"/>
                </a:solidFill>
              </a:rPr>
              <a:t>measurements exclude </a:t>
            </a:r>
            <a:r>
              <a:rPr lang="en-US" sz="1600" i="1" dirty="0" smtClean="0">
                <a:solidFill>
                  <a:srgbClr val="7313FF"/>
                </a:solidFill>
                <a:sym typeface="Symbol"/>
              </a:rPr>
              <a:t></a:t>
            </a:r>
            <a:r>
              <a:rPr lang="en-US" sz="1600" baseline="-25000" dirty="0" smtClean="0">
                <a:solidFill>
                  <a:srgbClr val="7313FF"/>
                </a:solidFill>
                <a:sym typeface="Symbol"/>
              </a:rPr>
              <a:t>13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 = </a:t>
            </a:r>
            <a:r>
              <a:rPr lang="en-US" sz="1600" dirty="0" smtClean="0">
                <a:solidFill>
                  <a:srgbClr val="7313FF"/>
                </a:solidFill>
              </a:rPr>
              <a:t>0 </a:t>
            </a:r>
            <a:r>
              <a:rPr lang="en-US" sz="1600" dirty="0">
                <a:solidFill>
                  <a:srgbClr val="7313FF"/>
                </a:solidFill>
              </a:rPr>
              <a:t>at greater than 3 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,</a:t>
            </a:r>
            <a:r>
              <a:rPr lang="en-US" sz="1600" dirty="0" smtClean="0">
                <a:solidFill>
                  <a:srgbClr val="7313FF"/>
                </a:solidFill>
              </a:rPr>
              <a:t> but </a:t>
            </a:r>
            <a:r>
              <a:rPr lang="en-US" sz="1600" dirty="0">
                <a:solidFill>
                  <a:srgbClr val="7313FF"/>
                </a:solidFill>
              </a:rPr>
              <a:t>no single experiment has this </a:t>
            </a:r>
            <a:r>
              <a:rPr lang="en-US" sz="1600" dirty="0" smtClean="0">
                <a:solidFill>
                  <a:srgbClr val="7313FF"/>
                </a:solidFill>
              </a:rPr>
              <a:t>sensitivity. </a:t>
            </a:r>
            <a:endParaRPr lang="en-US" sz="1600" dirty="0">
              <a:solidFill>
                <a:srgbClr val="7313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914400" y="6146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+mj-lt"/>
                <a:cs typeface="Cambria"/>
              </a:rPr>
              <a:t>Reactor-Based </a:t>
            </a:r>
            <a:r>
              <a:rPr lang="el-GR" sz="2800" i="1" dirty="0" smtClean="0">
                <a:solidFill>
                  <a:srgbClr val="FF0000"/>
                </a:solidFill>
                <a:latin typeface="+mj-lt"/>
                <a:cs typeface="Cambria"/>
              </a:rPr>
              <a:t>θ</a:t>
            </a:r>
            <a:r>
              <a:rPr lang="en-US" sz="2800" baseline="-25000" dirty="0" smtClean="0">
                <a:solidFill>
                  <a:srgbClr val="FF0000"/>
                </a:solidFill>
                <a:latin typeface="+mj-lt"/>
                <a:cs typeface="Cambria"/>
              </a:rPr>
              <a:t>13</a:t>
            </a:r>
            <a:r>
              <a:rPr lang="en-US" sz="2800" dirty="0" smtClean="0">
                <a:solidFill>
                  <a:srgbClr val="FF0000"/>
                </a:solidFill>
                <a:latin typeface="+mj-lt"/>
                <a:cs typeface="Cambria"/>
              </a:rPr>
              <a:t> Experiments</a:t>
            </a:r>
            <a:endParaRPr lang="en-US" sz="2800" dirty="0">
              <a:solidFill>
                <a:srgbClr val="FF0000"/>
              </a:solidFill>
              <a:latin typeface="+mj-lt"/>
              <a:ea typeface="Cambria"/>
              <a:cs typeface="Cambria"/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218256" y="1292225"/>
            <a:ext cx="8458200" cy="787400"/>
            <a:chOff x="154" y="3632"/>
            <a:chExt cx="5328" cy="496"/>
          </a:xfrm>
        </p:grpSpPr>
        <p:sp>
          <p:nvSpPr>
            <p:cNvPr id="7" name="Freeform 3"/>
            <p:cNvSpPr>
              <a:spLocks/>
            </p:cNvSpPr>
            <p:nvPr/>
          </p:nvSpPr>
          <p:spPr bwMode="auto">
            <a:xfrm>
              <a:off x="197" y="3634"/>
              <a:ext cx="472" cy="486"/>
            </a:xfrm>
            <a:custGeom>
              <a:avLst/>
              <a:gdLst/>
              <a:ahLst/>
              <a:cxnLst>
                <a:cxn ang="0">
                  <a:pos x="0" y="486"/>
                </a:cxn>
                <a:cxn ang="0">
                  <a:pos x="98" y="312"/>
                </a:cxn>
                <a:cxn ang="0">
                  <a:pos x="126" y="240"/>
                </a:cxn>
                <a:cxn ang="0">
                  <a:pos x="126" y="170"/>
                </a:cxn>
                <a:cxn ang="0">
                  <a:pos x="126" y="128"/>
                </a:cxn>
                <a:cxn ang="0">
                  <a:pos x="86" y="0"/>
                </a:cxn>
                <a:cxn ang="0">
                  <a:pos x="390" y="0"/>
                </a:cxn>
                <a:cxn ang="0">
                  <a:pos x="360" y="82"/>
                </a:cxn>
                <a:cxn ang="0">
                  <a:pos x="342" y="164"/>
                </a:cxn>
                <a:cxn ang="0">
                  <a:pos x="352" y="240"/>
                </a:cxn>
                <a:cxn ang="0">
                  <a:pos x="376" y="308"/>
                </a:cxn>
                <a:cxn ang="0">
                  <a:pos x="472" y="486"/>
                </a:cxn>
                <a:cxn ang="0">
                  <a:pos x="0" y="486"/>
                </a:cxn>
              </a:cxnLst>
              <a:rect l="0" t="0" r="r" b="b"/>
              <a:pathLst>
                <a:path w="472" h="486">
                  <a:moveTo>
                    <a:pt x="0" y="486"/>
                  </a:moveTo>
                  <a:lnTo>
                    <a:pt x="98" y="312"/>
                  </a:lnTo>
                  <a:lnTo>
                    <a:pt x="126" y="240"/>
                  </a:lnTo>
                  <a:lnTo>
                    <a:pt x="126" y="170"/>
                  </a:lnTo>
                  <a:lnTo>
                    <a:pt x="126" y="128"/>
                  </a:lnTo>
                  <a:lnTo>
                    <a:pt x="86" y="0"/>
                  </a:lnTo>
                  <a:lnTo>
                    <a:pt x="390" y="0"/>
                  </a:lnTo>
                  <a:lnTo>
                    <a:pt x="360" y="82"/>
                  </a:lnTo>
                  <a:lnTo>
                    <a:pt x="342" y="164"/>
                  </a:lnTo>
                  <a:lnTo>
                    <a:pt x="352" y="240"/>
                  </a:lnTo>
                  <a:lnTo>
                    <a:pt x="376" y="308"/>
                  </a:lnTo>
                  <a:lnTo>
                    <a:pt x="472" y="486"/>
                  </a:lnTo>
                  <a:lnTo>
                    <a:pt x="0" y="48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63922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  <a:ea typeface="+mn-ea"/>
              </a:endParaRPr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192" y="4127"/>
              <a:ext cx="49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75" y="3634"/>
              <a:ext cx="317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531" y="3632"/>
              <a:ext cx="145" cy="496"/>
            </a:xfrm>
            <a:custGeom>
              <a:avLst/>
              <a:gdLst>
                <a:gd name="T0" fmla="*/ 160 w 160"/>
                <a:gd name="T1" fmla="*/ 528 h 528"/>
                <a:gd name="T2" fmla="*/ 16 w 160"/>
                <a:gd name="T3" fmla="*/ 240 h 528"/>
                <a:gd name="T4" fmla="*/ 64 w 160"/>
                <a:gd name="T5" fmla="*/ 0 h 528"/>
                <a:gd name="T6" fmla="*/ 0 60000 65536"/>
                <a:gd name="T7" fmla="*/ 0 60000 65536"/>
                <a:gd name="T8" fmla="*/ 0 60000 65536"/>
                <a:gd name="T9" fmla="*/ 0 w 160"/>
                <a:gd name="T10" fmla="*/ 0 h 528"/>
                <a:gd name="T11" fmla="*/ 160 w 16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" h="528">
                  <a:moveTo>
                    <a:pt x="160" y="528"/>
                  </a:moveTo>
                  <a:cubicBezTo>
                    <a:pt x="96" y="428"/>
                    <a:pt x="32" y="328"/>
                    <a:pt x="16" y="240"/>
                  </a:cubicBezTo>
                  <a:cubicBezTo>
                    <a:pt x="0" y="152"/>
                    <a:pt x="32" y="76"/>
                    <a:pt x="64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92" y="3632"/>
              <a:ext cx="145" cy="496"/>
            </a:xfrm>
            <a:custGeom>
              <a:avLst/>
              <a:gdLst>
                <a:gd name="T0" fmla="*/ 0 w 160"/>
                <a:gd name="T1" fmla="*/ 528 h 528"/>
                <a:gd name="T2" fmla="*/ 144 w 160"/>
                <a:gd name="T3" fmla="*/ 240 h 528"/>
                <a:gd name="T4" fmla="*/ 96 w 160"/>
                <a:gd name="T5" fmla="*/ 0 h 528"/>
                <a:gd name="T6" fmla="*/ 0 60000 65536"/>
                <a:gd name="T7" fmla="*/ 0 60000 65536"/>
                <a:gd name="T8" fmla="*/ 0 60000 65536"/>
                <a:gd name="T9" fmla="*/ 0 w 160"/>
                <a:gd name="T10" fmla="*/ 0 h 528"/>
                <a:gd name="T11" fmla="*/ 160 w 16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" h="528">
                  <a:moveTo>
                    <a:pt x="0" y="528"/>
                  </a:moveTo>
                  <a:cubicBezTo>
                    <a:pt x="64" y="428"/>
                    <a:pt x="128" y="328"/>
                    <a:pt x="144" y="240"/>
                  </a:cubicBezTo>
                  <a:cubicBezTo>
                    <a:pt x="160" y="152"/>
                    <a:pt x="128" y="76"/>
                    <a:pt x="96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803" y="3984"/>
              <a:ext cx="18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154" y="4127"/>
              <a:ext cx="532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793" y="3890"/>
              <a:ext cx="202" cy="173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tint val="63922"/>
                    <a:invGamma/>
                  </a:schemeClr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ea typeface="+mn-ea"/>
              </a:endParaRPr>
            </a:p>
          </p:txBody>
        </p:sp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791" y="3980"/>
              <a:ext cx="206" cy="141"/>
            </a:xfrm>
            <a:prstGeom prst="roundRect">
              <a:avLst>
                <a:gd name="adj" fmla="val 667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63922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ea typeface="+mn-ea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799" y="3971"/>
              <a:ext cx="190" cy="23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63922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ea typeface="+mn-ea"/>
              </a:endParaRPr>
            </a:p>
          </p:txBody>
        </p:sp>
      </p:grp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182563" y="2079625"/>
            <a:ext cx="845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-302987" y="2774950"/>
            <a:ext cx="0" cy="1365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426368" y="838200"/>
            <a:ext cx="2057400" cy="2043113"/>
            <a:chOff x="240" y="528"/>
            <a:chExt cx="1296" cy="1287"/>
          </a:xfrm>
        </p:grpSpPr>
        <p:sp>
          <p:nvSpPr>
            <p:cNvPr id="20" name="Line 22"/>
            <p:cNvSpPr>
              <a:spLocks noChangeShapeType="1"/>
            </p:cNvSpPr>
            <p:nvPr/>
          </p:nvSpPr>
          <p:spPr bwMode="auto">
            <a:xfrm flipV="1">
              <a:off x="1008" y="1008"/>
              <a:ext cx="24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V="1">
              <a:off x="864" y="768"/>
              <a:ext cx="0" cy="24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flipH="1" flipV="1">
              <a:off x="432" y="1008"/>
              <a:ext cx="24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 flipH="1">
              <a:off x="432" y="1248"/>
              <a:ext cx="24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1008" y="1248"/>
              <a:ext cx="24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>
              <a:off x="864" y="1392"/>
              <a:ext cx="0" cy="19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8"/>
            <p:cNvGrpSpPr>
              <a:grpSpLocks/>
            </p:cNvGrpSpPr>
            <p:nvPr/>
          </p:nvGrpSpPr>
          <p:grpSpPr bwMode="auto">
            <a:xfrm>
              <a:off x="1248" y="864"/>
              <a:ext cx="288" cy="231"/>
              <a:chOff x="1968" y="720"/>
              <a:chExt cx="288" cy="231"/>
            </a:xfrm>
          </p:grpSpPr>
          <p:sp>
            <p:nvSpPr>
              <p:cNvPr id="42" name="Text Box 29"/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sz="1800">
                    <a:solidFill>
                      <a:srgbClr val="FF0000"/>
                    </a:solidFill>
                    <a:cs typeface="Times New Roman" charset="0"/>
                  </a:rPr>
                  <a:t>ν</a:t>
                </a:r>
                <a:r>
                  <a:rPr lang="en-US" sz="1800" baseline="-25000">
                    <a:solidFill>
                      <a:srgbClr val="FF0000"/>
                    </a:solidFill>
                    <a:cs typeface="Times New Roman" charset="0"/>
                  </a:rPr>
                  <a:t>e</a:t>
                </a:r>
                <a:endParaRPr lang="el-GR" sz="1800">
                  <a:solidFill>
                    <a:srgbClr val="FF0000"/>
                  </a:solidFill>
                  <a:cs typeface="Times New Roman" charset="0"/>
                </a:endParaRPr>
              </a:p>
            </p:txBody>
          </p:sp>
          <p:sp>
            <p:nvSpPr>
              <p:cNvPr id="43" name="Line 30"/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31"/>
            <p:cNvGrpSpPr>
              <a:grpSpLocks/>
            </p:cNvGrpSpPr>
            <p:nvPr/>
          </p:nvGrpSpPr>
          <p:grpSpPr bwMode="auto">
            <a:xfrm>
              <a:off x="768" y="528"/>
              <a:ext cx="288" cy="231"/>
              <a:chOff x="1968" y="720"/>
              <a:chExt cx="288" cy="231"/>
            </a:xfrm>
          </p:grpSpPr>
          <p:sp>
            <p:nvSpPr>
              <p:cNvPr id="40" name="Text Box 32"/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sz="1800">
                    <a:solidFill>
                      <a:srgbClr val="FF0000"/>
                    </a:solidFill>
                    <a:cs typeface="Times New Roman" charset="0"/>
                  </a:rPr>
                  <a:t>ν</a:t>
                </a:r>
                <a:r>
                  <a:rPr lang="en-US" sz="1800" baseline="-25000">
                    <a:solidFill>
                      <a:srgbClr val="FF0000"/>
                    </a:solidFill>
                    <a:cs typeface="Times New Roman" charset="0"/>
                  </a:rPr>
                  <a:t>e</a:t>
                </a:r>
                <a:endParaRPr lang="el-GR" sz="1800">
                  <a:solidFill>
                    <a:srgbClr val="FF0000"/>
                  </a:solidFill>
                  <a:cs typeface="Times New Roman" charset="0"/>
                </a:endParaRPr>
              </a:p>
            </p:txBody>
          </p:sp>
          <p:sp>
            <p:nvSpPr>
              <p:cNvPr id="41" name="Line 33"/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34"/>
            <p:cNvGrpSpPr>
              <a:grpSpLocks/>
            </p:cNvGrpSpPr>
            <p:nvPr/>
          </p:nvGrpSpPr>
          <p:grpSpPr bwMode="auto">
            <a:xfrm>
              <a:off x="1248" y="1296"/>
              <a:ext cx="288" cy="231"/>
              <a:chOff x="1968" y="720"/>
              <a:chExt cx="288" cy="231"/>
            </a:xfrm>
          </p:grpSpPr>
          <p:sp>
            <p:nvSpPr>
              <p:cNvPr id="38" name="Text Box 35"/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sz="1800">
                    <a:solidFill>
                      <a:srgbClr val="FF0000"/>
                    </a:solidFill>
                    <a:cs typeface="Times New Roman" charset="0"/>
                  </a:rPr>
                  <a:t>ν</a:t>
                </a:r>
                <a:r>
                  <a:rPr lang="en-US" sz="1800" baseline="-25000">
                    <a:solidFill>
                      <a:srgbClr val="FF0000"/>
                    </a:solidFill>
                    <a:cs typeface="Times New Roman" charset="0"/>
                  </a:rPr>
                  <a:t>e</a:t>
                </a:r>
                <a:endParaRPr lang="el-GR" sz="1800">
                  <a:solidFill>
                    <a:srgbClr val="FF0000"/>
                  </a:solidFill>
                  <a:cs typeface="Times New Roman" charset="0"/>
                </a:endParaRPr>
              </a:p>
            </p:txBody>
          </p:sp>
          <p:sp>
            <p:nvSpPr>
              <p:cNvPr id="39" name="Line 36"/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37"/>
            <p:cNvGrpSpPr>
              <a:grpSpLocks/>
            </p:cNvGrpSpPr>
            <p:nvPr/>
          </p:nvGrpSpPr>
          <p:grpSpPr bwMode="auto">
            <a:xfrm>
              <a:off x="768" y="1584"/>
              <a:ext cx="288" cy="231"/>
              <a:chOff x="1968" y="720"/>
              <a:chExt cx="288" cy="231"/>
            </a:xfrm>
          </p:grpSpPr>
          <p:sp>
            <p:nvSpPr>
              <p:cNvPr id="36" name="Text Box 38"/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sz="1800">
                    <a:solidFill>
                      <a:srgbClr val="FF0000"/>
                    </a:solidFill>
                    <a:cs typeface="Times New Roman" charset="0"/>
                  </a:rPr>
                  <a:t>ν</a:t>
                </a:r>
                <a:r>
                  <a:rPr lang="en-US" sz="1800" baseline="-25000">
                    <a:solidFill>
                      <a:srgbClr val="FF0000"/>
                    </a:solidFill>
                    <a:cs typeface="Times New Roman" charset="0"/>
                  </a:rPr>
                  <a:t>e</a:t>
                </a:r>
                <a:endParaRPr lang="el-GR" sz="1800">
                  <a:solidFill>
                    <a:srgbClr val="FF0000"/>
                  </a:solidFill>
                  <a:cs typeface="Times New Roman" charset="0"/>
                </a:endParaRPr>
              </a:p>
            </p:txBody>
          </p:sp>
          <p:sp>
            <p:nvSpPr>
              <p:cNvPr id="37" name="Line 39"/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40"/>
            <p:cNvGrpSpPr>
              <a:grpSpLocks/>
            </p:cNvGrpSpPr>
            <p:nvPr/>
          </p:nvGrpSpPr>
          <p:grpSpPr bwMode="auto">
            <a:xfrm>
              <a:off x="288" y="1344"/>
              <a:ext cx="288" cy="231"/>
              <a:chOff x="1968" y="720"/>
              <a:chExt cx="288" cy="231"/>
            </a:xfrm>
          </p:grpSpPr>
          <p:sp>
            <p:nvSpPr>
              <p:cNvPr id="34" name="Text Box 41"/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sz="1800">
                    <a:solidFill>
                      <a:srgbClr val="FF0000"/>
                    </a:solidFill>
                    <a:cs typeface="Times New Roman" charset="0"/>
                  </a:rPr>
                  <a:t>ν</a:t>
                </a:r>
                <a:r>
                  <a:rPr lang="en-US" sz="1800" baseline="-25000">
                    <a:solidFill>
                      <a:srgbClr val="FF0000"/>
                    </a:solidFill>
                    <a:cs typeface="Times New Roman" charset="0"/>
                  </a:rPr>
                  <a:t>e</a:t>
                </a:r>
                <a:endParaRPr lang="el-GR" sz="1800">
                  <a:solidFill>
                    <a:srgbClr val="FF0000"/>
                  </a:solidFill>
                  <a:cs typeface="Times New Roman" charset="0"/>
                </a:endParaRPr>
              </a:p>
            </p:txBody>
          </p:sp>
          <p:sp>
            <p:nvSpPr>
              <p:cNvPr id="35" name="Line 42"/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43"/>
            <p:cNvGrpSpPr>
              <a:grpSpLocks/>
            </p:cNvGrpSpPr>
            <p:nvPr/>
          </p:nvGrpSpPr>
          <p:grpSpPr bwMode="auto">
            <a:xfrm>
              <a:off x="240" y="816"/>
              <a:ext cx="288" cy="231"/>
              <a:chOff x="1968" y="720"/>
              <a:chExt cx="288" cy="231"/>
            </a:xfrm>
          </p:grpSpPr>
          <p:sp>
            <p:nvSpPr>
              <p:cNvPr id="32" name="Text Box 44"/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sz="1800">
                    <a:solidFill>
                      <a:srgbClr val="FF0000"/>
                    </a:solidFill>
                    <a:cs typeface="Times New Roman" charset="0"/>
                  </a:rPr>
                  <a:t>ν</a:t>
                </a:r>
                <a:r>
                  <a:rPr lang="en-US" sz="1800" baseline="-25000">
                    <a:solidFill>
                      <a:srgbClr val="FF0000"/>
                    </a:solidFill>
                    <a:cs typeface="Times New Roman" charset="0"/>
                  </a:rPr>
                  <a:t>e</a:t>
                </a:r>
                <a:endParaRPr lang="el-GR" sz="1800">
                  <a:solidFill>
                    <a:srgbClr val="FF0000"/>
                  </a:solidFill>
                  <a:cs typeface="Times New Roman" charset="0"/>
                </a:endParaRPr>
              </a:p>
            </p:txBody>
          </p:sp>
          <p:sp>
            <p:nvSpPr>
              <p:cNvPr id="33" name="Line 45"/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4" name="Line 46"/>
          <p:cNvSpPr>
            <a:spLocks noChangeShapeType="1"/>
          </p:cNvSpPr>
          <p:nvPr/>
        </p:nvSpPr>
        <p:spPr bwMode="auto">
          <a:xfrm>
            <a:off x="1371600" y="3124200"/>
            <a:ext cx="0" cy="2743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7"/>
          <p:cNvSpPr>
            <a:spLocks noChangeShapeType="1"/>
          </p:cNvSpPr>
          <p:nvPr/>
        </p:nvSpPr>
        <p:spPr bwMode="auto">
          <a:xfrm>
            <a:off x="1371600" y="5867400"/>
            <a:ext cx="7239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 Box 48"/>
          <p:cNvSpPr txBox="1">
            <a:spLocks noChangeArrowheads="1"/>
          </p:cNvSpPr>
          <p:nvPr/>
        </p:nvSpPr>
        <p:spPr bwMode="auto">
          <a:xfrm>
            <a:off x="3124200" y="5867400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Distance (</a:t>
            </a:r>
            <a:r>
              <a:rPr lang="en-US" sz="2000" i="1"/>
              <a:t>L/E</a:t>
            </a:r>
            <a:r>
              <a:rPr lang="en-US" sz="2000"/>
              <a:t>)</a:t>
            </a:r>
          </a:p>
        </p:txBody>
      </p:sp>
      <p:sp>
        <p:nvSpPr>
          <p:cNvPr id="47" name="Text Box 49"/>
          <p:cNvSpPr txBox="1">
            <a:spLocks noChangeArrowheads="1"/>
          </p:cNvSpPr>
          <p:nvPr/>
        </p:nvSpPr>
        <p:spPr bwMode="auto">
          <a:xfrm rot="16200000">
            <a:off x="-30162" y="4144962"/>
            <a:ext cx="228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/>
              <a:t>Probability </a:t>
            </a:r>
            <a:r>
              <a:rPr lang="el-GR" sz="2000" dirty="0">
                <a:cs typeface="Times New Roman" charset="0"/>
              </a:rPr>
              <a:t>ν</a:t>
            </a:r>
            <a:r>
              <a:rPr lang="en-US" sz="2000" baseline="-25000" dirty="0">
                <a:cs typeface="Times New Roman" charset="0"/>
              </a:rPr>
              <a:t>e</a:t>
            </a:r>
            <a:endParaRPr lang="el-GR" sz="2000" dirty="0">
              <a:cs typeface="Times New Roman" charset="0"/>
            </a:endParaRPr>
          </a:p>
        </p:txBody>
      </p:sp>
      <p:sp>
        <p:nvSpPr>
          <p:cNvPr id="48" name="Text Box 50"/>
          <p:cNvSpPr txBox="1">
            <a:spLocks noChangeArrowheads="1"/>
          </p:cNvSpPr>
          <p:nvPr/>
        </p:nvSpPr>
        <p:spPr bwMode="auto">
          <a:xfrm>
            <a:off x="838200" y="2971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800"/>
              <a:t>1.0</a:t>
            </a:r>
          </a:p>
        </p:txBody>
      </p:sp>
      <p:sp>
        <p:nvSpPr>
          <p:cNvPr id="49" name="Line 51"/>
          <p:cNvSpPr>
            <a:spLocks noChangeShapeType="1"/>
          </p:cNvSpPr>
          <p:nvPr/>
        </p:nvSpPr>
        <p:spPr bwMode="auto">
          <a:xfrm flipV="1">
            <a:off x="1047750" y="3725863"/>
            <a:ext cx="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53"/>
          <p:cNvSpPr>
            <a:spLocks noChangeShapeType="1"/>
          </p:cNvSpPr>
          <p:nvPr/>
        </p:nvSpPr>
        <p:spPr bwMode="auto">
          <a:xfrm flipV="1">
            <a:off x="8229600" y="5715000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54"/>
          <p:cNvSpPr txBox="1">
            <a:spLocks noChangeArrowheads="1"/>
          </p:cNvSpPr>
          <p:nvPr/>
        </p:nvSpPr>
        <p:spPr bwMode="auto">
          <a:xfrm>
            <a:off x="7416316" y="5867400"/>
            <a:ext cx="16213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smtClean="0"/>
              <a:t>~ 1800 </a:t>
            </a:r>
            <a:r>
              <a:rPr lang="en-US" sz="1800" dirty="0"/>
              <a:t>meters</a:t>
            </a:r>
          </a:p>
          <a:p>
            <a:pPr algn="ctr" eaLnBrk="1" hangingPunct="1"/>
            <a:r>
              <a:rPr lang="en-US" sz="1800" dirty="0"/>
              <a:t>(at 3 MeV)</a:t>
            </a:r>
          </a:p>
        </p:txBody>
      </p:sp>
      <p:sp>
        <p:nvSpPr>
          <p:cNvPr id="52" name="Line 55"/>
          <p:cNvSpPr>
            <a:spLocks noChangeShapeType="1"/>
          </p:cNvSpPr>
          <p:nvPr/>
        </p:nvSpPr>
        <p:spPr bwMode="auto">
          <a:xfrm>
            <a:off x="1371600" y="31242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" name="Group 137"/>
          <p:cNvGrpSpPr>
            <a:grpSpLocks/>
          </p:cNvGrpSpPr>
          <p:nvPr/>
        </p:nvGrpSpPr>
        <p:grpSpPr bwMode="auto">
          <a:xfrm>
            <a:off x="-73026" y="2528889"/>
            <a:ext cx="2182814" cy="830263"/>
            <a:chOff x="-46" y="1593"/>
            <a:chExt cx="1375" cy="523"/>
          </a:xfrm>
        </p:grpSpPr>
        <p:sp>
          <p:nvSpPr>
            <p:cNvPr id="54" name="Line 57"/>
            <p:cNvSpPr>
              <a:spLocks noChangeShapeType="1"/>
            </p:cNvSpPr>
            <p:nvPr/>
          </p:nvSpPr>
          <p:spPr bwMode="auto">
            <a:xfrm flipV="1">
              <a:off x="961" y="1756"/>
              <a:ext cx="368" cy="78"/>
            </a:xfrm>
            <a:prstGeom prst="line">
              <a:avLst/>
            </a:prstGeom>
            <a:noFill/>
            <a:ln w="38100">
              <a:solidFill>
                <a:srgbClr val="2A3674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 Box 58"/>
            <p:cNvSpPr txBox="1">
              <a:spLocks noChangeArrowheads="1"/>
            </p:cNvSpPr>
            <p:nvPr/>
          </p:nvSpPr>
          <p:spPr bwMode="auto">
            <a:xfrm>
              <a:off x="-46" y="1593"/>
              <a:ext cx="950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dirty="0" smtClean="0">
                  <a:solidFill>
                    <a:srgbClr val="7313FF"/>
                  </a:solidFill>
                  <a:latin typeface="+mj-lt"/>
                </a:rPr>
                <a:t>“</a:t>
              </a:r>
              <a:r>
                <a:rPr lang="en-US" sz="1600" dirty="0" err="1" smtClean="0">
                  <a:solidFill>
                    <a:srgbClr val="7313FF"/>
                  </a:solidFill>
                  <a:latin typeface="+mj-lt"/>
                </a:rPr>
                <a:t>Unoscillated</a:t>
              </a:r>
              <a:r>
                <a:rPr lang="en-US" sz="1600" dirty="0" smtClean="0">
                  <a:solidFill>
                    <a:srgbClr val="7313FF"/>
                  </a:solidFill>
                  <a:latin typeface="+mj-lt"/>
                </a:rPr>
                <a:t>” </a:t>
              </a:r>
              <a:r>
                <a:rPr lang="en-US" sz="1600" dirty="0">
                  <a:solidFill>
                    <a:srgbClr val="7313FF"/>
                  </a:solidFill>
                  <a:latin typeface="+mj-lt"/>
                </a:rPr>
                <a:t>flux observed here</a:t>
              </a:r>
            </a:p>
          </p:txBody>
        </p:sp>
      </p:grpSp>
      <p:sp>
        <p:nvSpPr>
          <p:cNvPr id="56" name="Text Box 59"/>
          <p:cNvSpPr txBox="1">
            <a:spLocks noChangeArrowheads="1"/>
          </p:cNvSpPr>
          <p:nvPr/>
        </p:nvSpPr>
        <p:spPr bwMode="auto">
          <a:xfrm>
            <a:off x="2362200" y="838200"/>
            <a:ext cx="388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7313FF"/>
                </a:solidFill>
                <a:latin typeface="+mj-lt"/>
              </a:rPr>
              <a:t>Well understood, isotropic source of electron anti-neutrinos</a:t>
            </a:r>
          </a:p>
        </p:txBody>
      </p:sp>
      <p:sp>
        <p:nvSpPr>
          <p:cNvPr id="57" name="Line 60"/>
          <p:cNvSpPr>
            <a:spLocks noChangeShapeType="1"/>
          </p:cNvSpPr>
          <p:nvPr/>
        </p:nvSpPr>
        <p:spPr bwMode="auto">
          <a:xfrm flipH="1">
            <a:off x="1600200" y="1143000"/>
            <a:ext cx="762000" cy="457200"/>
          </a:xfrm>
          <a:prstGeom prst="line">
            <a:avLst/>
          </a:prstGeom>
          <a:noFill/>
          <a:ln w="38100">
            <a:solidFill>
              <a:srgbClr val="2A367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8" name="Group 138"/>
          <p:cNvGrpSpPr>
            <a:grpSpLocks/>
          </p:cNvGrpSpPr>
          <p:nvPr/>
        </p:nvGrpSpPr>
        <p:grpSpPr bwMode="auto">
          <a:xfrm>
            <a:off x="6477000" y="1191419"/>
            <a:ext cx="2743200" cy="1295400"/>
            <a:chOff x="4032" y="768"/>
            <a:chExt cx="1728" cy="816"/>
          </a:xfrm>
        </p:grpSpPr>
        <p:sp>
          <p:nvSpPr>
            <p:cNvPr id="59" name="Line 62"/>
            <p:cNvSpPr>
              <a:spLocks noChangeShapeType="1"/>
            </p:cNvSpPr>
            <p:nvPr/>
          </p:nvSpPr>
          <p:spPr bwMode="auto">
            <a:xfrm>
              <a:off x="4848" y="1248"/>
              <a:ext cx="192" cy="336"/>
            </a:xfrm>
            <a:prstGeom prst="line">
              <a:avLst/>
            </a:prstGeom>
            <a:noFill/>
            <a:ln w="38100">
              <a:solidFill>
                <a:srgbClr val="2A3674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0" name="Group 128"/>
            <p:cNvGrpSpPr>
              <a:grpSpLocks/>
            </p:cNvGrpSpPr>
            <p:nvPr/>
          </p:nvGrpSpPr>
          <p:grpSpPr bwMode="auto">
            <a:xfrm>
              <a:off x="4032" y="768"/>
              <a:ext cx="1728" cy="407"/>
              <a:chOff x="3552" y="768"/>
              <a:chExt cx="1728" cy="407"/>
            </a:xfrm>
          </p:grpSpPr>
          <p:sp>
            <p:nvSpPr>
              <p:cNvPr id="61" name="Text Box 61"/>
              <p:cNvSpPr txBox="1">
                <a:spLocks noChangeArrowheads="1"/>
              </p:cNvSpPr>
              <p:nvPr/>
            </p:nvSpPr>
            <p:spPr bwMode="auto">
              <a:xfrm>
                <a:off x="3552" y="768"/>
                <a:ext cx="172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FF0000"/>
                    </a:solidFill>
                    <a:latin typeface="+mj-lt"/>
                  </a:rPr>
                  <a:t>Oscillations observed as a deficit of 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+mj-lt"/>
                    <a:sym typeface="Symbol"/>
                  </a:rPr>
                  <a:t></a:t>
                </a:r>
                <a:r>
                  <a:rPr lang="en-US" sz="1800" baseline="-25000" dirty="0" smtClean="0">
                    <a:solidFill>
                      <a:srgbClr val="FF0000"/>
                    </a:solidFill>
                    <a:latin typeface="+mj-lt"/>
                    <a:cs typeface="Times New Roman" charset="0"/>
                  </a:rPr>
                  <a:t>e</a:t>
                </a:r>
                <a:endParaRPr lang="el-GR" sz="1800" dirty="0">
                  <a:solidFill>
                    <a:srgbClr val="FF0000"/>
                  </a:solidFill>
                  <a:latin typeface="+mj-lt"/>
                  <a:cs typeface="Times New Roman" charset="0"/>
                </a:endParaRPr>
              </a:p>
            </p:txBody>
          </p:sp>
          <p:sp>
            <p:nvSpPr>
              <p:cNvPr id="62" name="Line 63"/>
              <p:cNvSpPr>
                <a:spLocks noChangeShapeType="1"/>
              </p:cNvSpPr>
              <p:nvPr/>
            </p:nvSpPr>
            <p:spPr bwMode="auto">
              <a:xfrm>
                <a:off x="4608" y="1008"/>
                <a:ext cx="81" cy="0"/>
              </a:xfrm>
              <a:prstGeom prst="line">
                <a:avLst/>
              </a:prstGeom>
              <a:noFill/>
              <a:ln w="15875">
                <a:solidFill>
                  <a:srgbClr val="2A367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3" name="Freeform 64"/>
          <p:cNvSpPr>
            <a:spLocks/>
          </p:cNvSpPr>
          <p:nvPr/>
        </p:nvSpPr>
        <p:spPr bwMode="auto">
          <a:xfrm>
            <a:off x="1371600" y="3124200"/>
            <a:ext cx="7681913" cy="915988"/>
          </a:xfrm>
          <a:custGeom>
            <a:avLst/>
            <a:gdLst>
              <a:gd name="T0" fmla="*/ 0 w 4839"/>
              <a:gd name="T1" fmla="*/ 0 h 577"/>
              <a:gd name="T2" fmla="*/ 197 w 4839"/>
              <a:gd name="T3" fmla="*/ 5 h 577"/>
              <a:gd name="T4" fmla="*/ 431 w 4839"/>
              <a:gd name="T5" fmla="*/ 28 h 577"/>
              <a:gd name="T6" fmla="*/ 960 w 4839"/>
              <a:gd name="T7" fmla="*/ 96 h 577"/>
              <a:gd name="T8" fmla="*/ 1834 w 4839"/>
              <a:gd name="T9" fmla="*/ 273 h 577"/>
              <a:gd name="T10" fmla="*/ 2769 w 4839"/>
              <a:gd name="T11" fmla="*/ 461 h 577"/>
              <a:gd name="T12" fmla="*/ 3601 w 4839"/>
              <a:gd name="T13" fmla="*/ 553 h 577"/>
              <a:gd name="T14" fmla="*/ 4320 w 4839"/>
              <a:gd name="T15" fmla="*/ 576 h 577"/>
              <a:gd name="T16" fmla="*/ 4839 w 4839"/>
              <a:gd name="T17" fmla="*/ 558 h 5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39"/>
              <a:gd name="T28" fmla="*/ 0 h 577"/>
              <a:gd name="T29" fmla="*/ 4839 w 4839"/>
              <a:gd name="T30" fmla="*/ 577 h 5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39" h="577">
                <a:moveTo>
                  <a:pt x="0" y="0"/>
                </a:moveTo>
                <a:cubicBezTo>
                  <a:pt x="33" y="1"/>
                  <a:pt x="125" y="0"/>
                  <a:pt x="197" y="5"/>
                </a:cubicBezTo>
                <a:cubicBezTo>
                  <a:pt x="269" y="10"/>
                  <a:pt x="304" y="13"/>
                  <a:pt x="431" y="28"/>
                </a:cubicBezTo>
                <a:cubicBezTo>
                  <a:pt x="558" y="43"/>
                  <a:pt x="726" y="55"/>
                  <a:pt x="960" y="96"/>
                </a:cubicBezTo>
                <a:cubicBezTo>
                  <a:pt x="1194" y="137"/>
                  <a:pt x="1532" y="212"/>
                  <a:pt x="1834" y="273"/>
                </a:cubicBezTo>
                <a:cubicBezTo>
                  <a:pt x="2136" y="334"/>
                  <a:pt x="2475" y="414"/>
                  <a:pt x="2769" y="461"/>
                </a:cubicBezTo>
                <a:cubicBezTo>
                  <a:pt x="3063" y="508"/>
                  <a:pt x="3343" y="534"/>
                  <a:pt x="3601" y="553"/>
                </a:cubicBezTo>
                <a:cubicBezTo>
                  <a:pt x="3859" y="572"/>
                  <a:pt x="4114" y="575"/>
                  <a:pt x="4320" y="576"/>
                </a:cubicBezTo>
                <a:cubicBezTo>
                  <a:pt x="4526" y="577"/>
                  <a:pt x="4731" y="562"/>
                  <a:pt x="4839" y="558"/>
                </a:cubicBezTo>
              </a:path>
            </a:pathLst>
          </a:custGeom>
          <a:noFill/>
          <a:ln w="25400">
            <a:solidFill>
              <a:srgbClr val="2A367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4" name="Group 65"/>
          <p:cNvGrpSpPr>
            <a:grpSpLocks/>
          </p:cNvGrpSpPr>
          <p:nvPr/>
        </p:nvGrpSpPr>
        <p:grpSpPr bwMode="auto">
          <a:xfrm>
            <a:off x="7772400" y="3124200"/>
            <a:ext cx="990600" cy="914400"/>
            <a:chOff x="4896" y="1968"/>
            <a:chExt cx="624" cy="576"/>
          </a:xfrm>
        </p:grpSpPr>
        <p:sp>
          <p:nvSpPr>
            <p:cNvPr id="65" name="Line 66"/>
            <p:cNvSpPr>
              <a:spLocks noChangeShapeType="1"/>
            </p:cNvSpPr>
            <p:nvPr/>
          </p:nvSpPr>
          <p:spPr bwMode="auto">
            <a:xfrm>
              <a:off x="5184" y="1968"/>
              <a:ext cx="0" cy="576"/>
            </a:xfrm>
            <a:prstGeom prst="line">
              <a:avLst/>
            </a:prstGeom>
            <a:noFill/>
            <a:ln w="31750">
              <a:solidFill>
                <a:srgbClr val="729FC4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 Box 67"/>
            <p:cNvSpPr txBox="1">
              <a:spLocks noChangeArrowheads="1"/>
            </p:cNvSpPr>
            <p:nvPr/>
          </p:nvSpPr>
          <p:spPr bwMode="auto">
            <a:xfrm>
              <a:off x="4896" y="2136"/>
              <a:ext cx="624" cy="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8288" bIns="1828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dirty="0"/>
                <a:t>sin</a:t>
              </a:r>
              <a:r>
                <a:rPr lang="en-US" sz="2000" baseline="30000" dirty="0"/>
                <a:t>2</a:t>
              </a:r>
              <a:r>
                <a:rPr lang="en-US" sz="2000" dirty="0"/>
                <a:t>2</a:t>
              </a:r>
              <a:r>
                <a:rPr lang="el-GR" sz="2000" i="1" dirty="0">
                  <a:cs typeface="Times New Roman" charset="0"/>
                </a:rPr>
                <a:t>θ</a:t>
              </a:r>
              <a:r>
                <a:rPr lang="en-US" sz="2000" baseline="-25000" dirty="0">
                  <a:cs typeface="Times New Roman" charset="0"/>
                </a:rPr>
                <a:t>13</a:t>
              </a:r>
              <a:endParaRPr lang="el-GR" sz="2000" dirty="0">
                <a:cs typeface="Times New Roman" charset="0"/>
              </a:endParaRPr>
            </a:p>
          </p:txBody>
        </p:sp>
      </p:grpSp>
      <p:sp>
        <p:nvSpPr>
          <p:cNvPr id="67" name="Line 68"/>
          <p:cNvSpPr>
            <a:spLocks noChangeShapeType="1"/>
          </p:cNvSpPr>
          <p:nvPr/>
        </p:nvSpPr>
        <p:spPr bwMode="auto">
          <a:xfrm>
            <a:off x="1371600" y="3124200"/>
            <a:ext cx="7239000" cy="0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" name="Text Box 130"/>
          <p:cNvSpPr txBox="1">
            <a:spLocks noChangeArrowheads="1"/>
          </p:cNvSpPr>
          <p:nvPr/>
        </p:nvSpPr>
        <p:spPr bwMode="auto">
          <a:xfrm>
            <a:off x="3505200" y="2124670"/>
            <a:ext cx="3657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Near and Far                detectors 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located underground to shield against cosmic </a:t>
            </a: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rays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95" name="Group 136"/>
          <p:cNvGrpSpPr>
            <a:grpSpLocks/>
          </p:cNvGrpSpPr>
          <p:nvPr/>
        </p:nvGrpSpPr>
        <p:grpSpPr bwMode="auto">
          <a:xfrm>
            <a:off x="1381125" y="4048125"/>
            <a:ext cx="6848475" cy="396875"/>
            <a:chOff x="864" y="2889"/>
            <a:chExt cx="4314" cy="250"/>
          </a:xfrm>
        </p:grpSpPr>
        <p:sp>
          <p:nvSpPr>
            <p:cNvPr id="96" name="Line 135"/>
            <p:cNvSpPr>
              <a:spLocks noChangeShapeType="1"/>
            </p:cNvSpPr>
            <p:nvPr/>
          </p:nvSpPr>
          <p:spPr bwMode="auto">
            <a:xfrm>
              <a:off x="864" y="3027"/>
              <a:ext cx="4314" cy="0"/>
            </a:xfrm>
            <a:prstGeom prst="line">
              <a:avLst/>
            </a:prstGeom>
            <a:noFill/>
            <a:ln w="31750">
              <a:solidFill>
                <a:srgbClr val="729FC4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Text Box 131"/>
            <p:cNvSpPr txBox="1">
              <a:spLocks noChangeArrowheads="1"/>
            </p:cNvSpPr>
            <p:nvPr/>
          </p:nvSpPr>
          <p:spPr bwMode="auto">
            <a:xfrm>
              <a:off x="2520" y="2889"/>
              <a:ext cx="889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l-GR" sz="2000" dirty="0">
                  <a:cs typeface="Times New Roman" charset="0"/>
                </a:rPr>
                <a:t>π</a:t>
              </a:r>
              <a:r>
                <a:rPr lang="en-US" sz="2000" i="1" dirty="0">
                  <a:cs typeface="Times New Roman" charset="0"/>
                </a:rPr>
                <a:t>E</a:t>
              </a:r>
              <a:r>
                <a:rPr lang="el-GR" sz="2000" baseline="-25000" dirty="0">
                  <a:cs typeface="Times New Roman" charset="0"/>
                </a:rPr>
                <a:t>ν</a:t>
              </a:r>
              <a:r>
                <a:rPr lang="en-US" sz="2000" baseline="-25000" dirty="0">
                  <a:cs typeface="Times New Roman" charset="0"/>
                </a:rPr>
                <a:t> </a:t>
              </a:r>
              <a:r>
                <a:rPr lang="en-US" sz="2000" dirty="0">
                  <a:cs typeface="Times New Roman" charset="0"/>
                </a:rPr>
                <a:t>/2</a:t>
              </a:r>
              <a:r>
                <a:rPr lang="el-GR" sz="2000" dirty="0">
                  <a:cs typeface="Times New Roman" charset="0"/>
                </a:rPr>
                <a:t>Δ</a:t>
              </a:r>
              <a:r>
                <a:rPr lang="en-US" sz="2000" i="1" dirty="0">
                  <a:cs typeface="Times New Roman" charset="0"/>
                </a:rPr>
                <a:t>m</a:t>
              </a:r>
              <a:r>
                <a:rPr lang="en-US" sz="2000" baseline="30000" dirty="0">
                  <a:cs typeface="Times New Roman" charset="0"/>
                </a:rPr>
                <a:t>2</a:t>
              </a:r>
              <a:r>
                <a:rPr lang="en-US" sz="2000" baseline="-25000" dirty="0">
                  <a:cs typeface="Times New Roman" charset="0"/>
                </a:rPr>
                <a:t>13</a:t>
              </a:r>
              <a:endParaRPr lang="el-GR" sz="2000" dirty="0">
                <a:cs typeface="Times New Roman" charset="0"/>
              </a:endParaRPr>
            </a:p>
          </p:txBody>
        </p:sp>
      </p:grpSp>
      <p:sp>
        <p:nvSpPr>
          <p:cNvPr id="98" name="Can 97"/>
          <p:cNvSpPr/>
          <p:nvPr/>
        </p:nvSpPr>
        <p:spPr>
          <a:xfrm>
            <a:off x="2184401" y="2514600"/>
            <a:ext cx="370929" cy="457200"/>
          </a:xfrm>
          <a:prstGeom prst="can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an 98"/>
          <p:cNvSpPr/>
          <p:nvPr/>
        </p:nvSpPr>
        <p:spPr>
          <a:xfrm>
            <a:off x="8034610" y="2514600"/>
            <a:ext cx="370929" cy="457200"/>
          </a:xfrm>
          <a:prstGeom prst="can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Line 60"/>
          <p:cNvSpPr>
            <a:spLocks noChangeShapeType="1"/>
          </p:cNvSpPr>
          <p:nvPr/>
        </p:nvSpPr>
        <p:spPr bwMode="auto">
          <a:xfrm flipH="1">
            <a:off x="2667000" y="2338218"/>
            <a:ext cx="838200" cy="293858"/>
          </a:xfrm>
          <a:prstGeom prst="line">
            <a:avLst/>
          </a:prstGeom>
          <a:noFill/>
          <a:ln w="38100">
            <a:solidFill>
              <a:srgbClr val="2A367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" name="Line 62"/>
          <p:cNvSpPr>
            <a:spLocks noChangeShapeType="1"/>
          </p:cNvSpPr>
          <p:nvPr/>
        </p:nvSpPr>
        <p:spPr bwMode="auto">
          <a:xfrm>
            <a:off x="5105400" y="2316956"/>
            <a:ext cx="2819400" cy="223753"/>
          </a:xfrm>
          <a:prstGeom prst="line">
            <a:avLst/>
          </a:prstGeom>
          <a:noFill/>
          <a:ln w="38100">
            <a:solidFill>
              <a:srgbClr val="2A367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1974464" y="5193196"/>
            <a:ext cx="701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Large for reactor neutrinos at L ~ 2km;   </a:t>
            </a:r>
            <a:r>
              <a:rPr lang="en-US" dirty="0" smtClean="0">
                <a:solidFill>
                  <a:srgbClr val="FF0000"/>
                </a:solidFill>
              </a:rPr>
              <a:t>Large for L ~ 200 km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                                        Negligible at L ~ 2 km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5688124" y="4977172"/>
            <a:ext cx="324036" cy="170728"/>
          </a:xfrm>
          <a:prstGeom prst="straightConnector1">
            <a:avLst/>
          </a:prstGeom>
          <a:ln w="25400">
            <a:solidFill>
              <a:srgbClr val="731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8217694" y="4941168"/>
            <a:ext cx="50006" cy="2787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713368"/>
              </p:ext>
            </p:extLst>
          </p:nvPr>
        </p:nvGraphicFramePr>
        <p:xfrm>
          <a:off x="899592" y="5841268"/>
          <a:ext cx="2664296" cy="739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" name="Equation" r:id="rId3" imgW="1739880" imgH="482400" progId="Equation.DSMT4">
                  <p:embed/>
                </p:oleObj>
              </mc:Choice>
              <mc:Fallback>
                <p:oleObj name="Equation" r:id="rId3" imgW="17398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592" y="5841268"/>
                        <a:ext cx="2664296" cy="739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138022"/>
              </p:ext>
            </p:extLst>
          </p:nvPr>
        </p:nvGraphicFramePr>
        <p:xfrm>
          <a:off x="1361405" y="4542362"/>
          <a:ext cx="7819107" cy="507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" name="Equation" r:id="rId5" imgW="4305240" imgH="279360" progId="Equation.DSMT4">
                  <p:embed/>
                </p:oleObj>
              </mc:Choice>
              <mc:Fallback>
                <p:oleObj name="Equation" r:id="rId5" imgW="43052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61405" y="4542362"/>
                        <a:ext cx="7819107" cy="507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Footer Placeholder 6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0" name="Date Placeholder 6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6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43608" y="95139"/>
            <a:ext cx="7040742" cy="70556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The </a:t>
            </a:r>
            <a:r>
              <a:rPr lang="en-US" sz="2800" dirty="0" err="1" smtClean="0">
                <a:solidFill>
                  <a:srgbClr val="FF0000"/>
                </a:solidFill>
              </a:rPr>
              <a:t>Daya</a:t>
            </a:r>
            <a:r>
              <a:rPr lang="en-US" sz="2800" dirty="0" smtClean="0">
                <a:solidFill>
                  <a:srgbClr val="FF0000"/>
                </a:solidFill>
              </a:rPr>
              <a:t> Bay Collaboration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0" y="1321372"/>
            <a:ext cx="9144000" cy="4627563"/>
            <a:chOff x="0" y="480"/>
            <a:chExt cx="5760" cy="2915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0" y="480"/>
              <a:ext cx="5760" cy="2915"/>
              <a:chOff x="0" y="1201"/>
              <a:chExt cx="5760" cy="2915"/>
            </a:xfrm>
          </p:grpSpPr>
          <p:sp>
            <p:nvSpPr>
              <p:cNvPr id="9" name="Line 4"/>
              <p:cNvSpPr>
                <a:spLocks noChangeShapeType="1"/>
              </p:cNvSpPr>
              <p:nvPr/>
            </p:nvSpPr>
            <p:spPr bwMode="auto">
              <a:xfrm>
                <a:off x="0" y="1345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10" name="Object 7"/>
              <p:cNvGraphicFramePr>
                <a:graphicFrameLocks noChangeAspect="1"/>
              </p:cNvGraphicFramePr>
              <p:nvPr/>
            </p:nvGraphicFramePr>
            <p:xfrm>
              <a:off x="336" y="1201"/>
              <a:ext cx="5088" cy="29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4" r:id="rId3" imgW="7239627" imgH="4008467" progId="">
                      <p:embed/>
                    </p:oleObj>
                  </mc:Choice>
                  <mc:Fallback>
                    <p:oleObj r:id="rId3" imgW="7239627" imgH="4008467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6" y="1201"/>
                            <a:ext cx="5088" cy="291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99CC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" name="AutoShape 6"/>
              <p:cNvSpPr>
                <a:spLocks noChangeArrowheads="1"/>
              </p:cNvSpPr>
              <p:nvPr/>
            </p:nvSpPr>
            <p:spPr bwMode="auto">
              <a:xfrm>
                <a:off x="4121" y="2053"/>
                <a:ext cx="100" cy="95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2" name="Oval 7"/>
              <p:cNvSpPr>
                <a:spLocks noChangeArrowheads="1"/>
              </p:cNvSpPr>
              <p:nvPr/>
            </p:nvSpPr>
            <p:spPr bwMode="auto">
              <a:xfrm>
                <a:off x="1139" y="2059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3" name="Oval 8"/>
              <p:cNvSpPr>
                <a:spLocks noChangeArrowheads="1"/>
              </p:cNvSpPr>
              <p:nvPr/>
            </p:nvSpPr>
            <p:spPr bwMode="auto">
              <a:xfrm>
                <a:off x="4330" y="2344"/>
                <a:ext cx="6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4" name="Oval 9"/>
              <p:cNvSpPr>
                <a:spLocks noChangeArrowheads="1"/>
              </p:cNvSpPr>
              <p:nvPr/>
            </p:nvSpPr>
            <p:spPr bwMode="auto">
              <a:xfrm>
                <a:off x="4231" y="2053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5" name="Oval 10"/>
              <p:cNvSpPr>
                <a:spLocks noChangeArrowheads="1"/>
              </p:cNvSpPr>
              <p:nvPr/>
            </p:nvSpPr>
            <p:spPr bwMode="auto">
              <a:xfrm>
                <a:off x="4269" y="2103"/>
                <a:ext cx="6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6" name="Oval 11"/>
              <p:cNvSpPr>
                <a:spLocks noChangeArrowheads="1"/>
              </p:cNvSpPr>
              <p:nvPr/>
            </p:nvSpPr>
            <p:spPr bwMode="auto">
              <a:xfrm>
                <a:off x="4279" y="2350"/>
                <a:ext cx="6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7" name="Oval 12"/>
              <p:cNvSpPr>
                <a:spLocks noChangeArrowheads="1"/>
              </p:cNvSpPr>
              <p:nvPr/>
            </p:nvSpPr>
            <p:spPr bwMode="auto">
              <a:xfrm>
                <a:off x="4194" y="2350"/>
                <a:ext cx="67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8" name="Oval 13"/>
              <p:cNvSpPr>
                <a:spLocks noChangeArrowheads="1"/>
              </p:cNvSpPr>
              <p:nvPr/>
            </p:nvSpPr>
            <p:spPr bwMode="auto">
              <a:xfrm>
                <a:off x="4279" y="2392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9" name="Oval 14"/>
              <p:cNvSpPr>
                <a:spLocks noChangeArrowheads="1"/>
              </p:cNvSpPr>
              <p:nvPr/>
            </p:nvSpPr>
            <p:spPr bwMode="auto">
              <a:xfrm>
                <a:off x="4237" y="2392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0" name="Oval 15"/>
              <p:cNvSpPr>
                <a:spLocks noChangeArrowheads="1"/>
              </p:cNvSpPr>
              <p:nvPr/>
            </p:nvSpPr>
            <p:spPr bwMode="auto">
              <a:xfrm>
                <a:off x="4237" y="2392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1" name="Oval 16"/>
              <p:cNvSpPr>
                <a:spLocks noChangeArrowheads="1"/>
              </p:cNvSpPr>
              <p:nvPr/>
            </p:nvSpPr>
            <p:spPr bwMode="auto">
              <a:xfrm>
                <a:off x="4194" y="2103"/>
                <a:ext cx="67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2" name="Oval 17"/>
              <p:cNvSpPr>
                <a:spLocks noChangeArrowheads="1"/>
              </p:cNvSpPr>
              <p:nvPr/>
            </p:nvSpPr>
            <p:spPr bwMode="auto">
              <a:xfrm>
                <a:off x="3174" y="1822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3" name="Oval 18"/>
              <p:cNvSpPr>
                <a:spLocks noChangeArrowheads="1"/>
              </p:cNvSpPr>
              <p:nvPr/>
            </p:nvSpPr>
            <p:spPr bwMode="auto">
              <a:xfrm>
                <a:off x="3174" y="1863"/>
                <a:ext cx="8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4" name="Oval 19"/>
              <p:cNvSpPr>
                <a:spLocks noChangeArrowheads="1"/>
              </p:cNvSpPr>
              <p:nvPr/>
            </p:nvSpPr>
            <p:spPr bwMode="auto">
              <a:xfrm>
                <a:off x="1139" y="2186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5" name="Oval 20"/>
              <p:cNvSpPr>
                <a:spLocks noChangeArrowheads="1"/>
              </p:cNvSpPr>
              <p:nvPr/>
            </p:nvSpPr>
            <p:spPr bwMode="auto">
              <a:xfrm>
                <a:off x="1690" y="2145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6" name="Oval 21"/>
              <p:cNvSpPr>
                <a:spLocks noChangeArrowheads="1"/>
              </p:cNvSpPr>
              <p:nvPr/>
            </p:nvSpPr>
            <p:spPr bwMode="auto">
              <a:xfrm>
                <a:off x="1478" y="2227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7" name="Oval 22"/>
              <p:cNvSpPr>
                <a:spLocks noChangeArrowheads="1"/>
              </p:cNvSpPr>
              <p:nvPr/>
            </p:nvSpPr>
            <p:spPr bwMode="auto">
              <a:xfrm>
                <a:off x="1521" y="2063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8" name="Oval 23"/>
              <p:cNvSpPr>
                <a:spLocks noChangeArrowheads="1"/>
              </p:cNvSpPr>
              <p:nvPr/>
            </p:nvSpPr>
            <p:spPr bwMode="auto">
              <a:xfrm>
                <a:off x="1436" y="2104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9" name="Oval 24"/>
              <p:cNvSpPr>
                <a:spLocks noChangeArrowheads="1"/>
              </p:cNvSpPr>
              <p:nvPr/>
            </p:nvSpPr>
            <p:spPr bwMode="auto">
              <a:xfrm>
                <a:off x="1181" y="2186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0" name="Oval 25"/>
              <p:cNvSpPr>
                <a:spLocks noChangeArrowheads="1"/>
              </p:cNvSpPr>
              <p:nvPr/>
            </p:nvSpPr>
            <p:spPr bwMode="auto">
              <a:xfrm>
                <a:off x="4237" y="2145"/>
                <a:ext cx="65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1" name="Oval 26"/>
              <p:cNvSpPr>
                <a:spLocks noChangeArrowheads="1"/>
              </p:cNvSpPr>
              <p:nvPr/>
            </p:nvSpPr>
            <p:spPr bwMode="auto">
              <a:xfrm>
                <a:off x="4330" y="2426"/>
                <a:ext cx="6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2" name="Oval 27"/>
              <p:cNvSpPr>
                <a:spLocks noChangeArrowheads="1"/>
              </p:cNvSpPr>
              <p:nvPr/>
            </p:nvSpPr>
            <p:spPr bwMode="auto">
              <a:xfrm>
                <a:off x="4373" y="2385"/>
                <a:ext cx="65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28"/>
              <p:cNvSpPr>
                <a:spLocks noChangeArrowheads="1"/>
              </p:cNvSpPr>
              <p:nvPr/>
            </p:nvSpPr>
            <p:spPr bwMode="auto">
              <a:xfrm>
                <a:off x="2920" y="1934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4" name="Oval 29"/>
              <p:cNvSpPr>
                <a:spLocks noChangeArrowheads="1"/>
              </p:cNvSpPr>
              <p:nvPr/>
            </p:nvSpPr>
            <p:spPr bwMode="auto">
              <a:xfrm>
                <a:off x="1521" y="2022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5" name="Oval 30"/>
              <p:cNvSpPr>
                <a:spLocks noChangeArrowheads="1"/>
              </p:cNvSpPr>
              <p:nvPr/>
            </p:nvSpPr>
            <p:spPr bwMode="auto">
              <a:xfrm>
                <a:off x="1563" y="2063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6" name="Oval 31"/>
              <p:cNvSpPr>
                <a:spLocks noChangeArrowheads="1"/>
              </p:cNvSpPr>
              <p:nvPr/>
            </p:nvSpPr>
            <p:spPr bwMode="auto">
              <a:xfrm>
                <a:off x="1726" y="2125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7" name="Oval 32"/>
              <p:cNvSpPr>
                <a:spLocks noChangeArrowheads="1"/>
              </p:cNvSpPr>
              <p:nvPr/>
            </p:nvSpPr>
            <p:spPr bwMode="auto">
              <a:xfrm>
                <a:off x="1696" y="2089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8" name="Oval 33"/>
              <p:cNvSpPr>
                <a:spLocks noChangeArrowheads="1"/>
              </p:cNvSpPr>
              <p:nvPr/>
            </p:nvSpPr>
            <p:spPr bwMode="auto">
              <a:xfrm>
                <a:off x="1662" y="2193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9" name="Oval 34"/>
              <p:cNvSpPr>
                <a:spLocks noChangeArrowheads="1"/>
              </p:cNvSpPr>
              <p:nvPr/>
            </p:nvSpPr>
            <p:spPr bwMode="auto">
              <a:xfrm>
                <a:off x="4278" y="2131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</p:grpSp>
        <p:sp>
          <p:nvSpPr>
            <p:cNvPr id="8" name="Oval 35"/>
            <p:cNvSpPr>
              <a:spLocks noChangeArrowheads="1"/>
            </p:cNvSpPr>
            <p:nvPr/>
          </p:nvSpPr>
          <p:spPr bwMode="auto">
            <a:xfrm>
              <a:off x="4157" y="1536"/>
              <a:ext cx="67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</a:endParaRPr>
            </a:p>
          </p:txBody>
        </p:sp>
      </p:grpSp>
      <p:sp>
        <p:nvSpPr>
          <p:cNvPr id="40" name="Rectangle 37"/>
          <p:cNvSpPr>
            <a:spLocks noChangeArrowheads="1"/>
          </p:cNvSpPr>
          <p:nvPr/>
        </p:nvSpPr>
        <p:spPr bwMode="auto">
          <a:xfrm>
            <a:off x="5257800" y="1171575"/>
            <a:ext cx="3352800" cy="1378839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2000" b="1" dirty="0">
                <a:solidFill>
                  <a:srgbClr val="FF3300"/>
                </a:solidFill>
                <a:latin typeface="Cambria"/>
                <a:ea typeface="宋体" charset="-122"/>
                <a:cs typeface="宋体" charset="-122"/>
              </a:rPr>
              <a:t>Europe (3) </a:t>
            </a:r>
            <a:r>
              <a:rPr lang="en-US" altLang="zh-CN" sz="2000" b="1" dirty="0">
                <a:latin typeface="Cambria"/>
                <a:ea typeface="宋体" charset="-122"/>
                <a:cs typeface="宋体" charset="-122"/>
              </a:rPr>
              <a:t>(10)</a:t>
            </a:r>
            <a:endParaRPr lang="en-US" altLang="zh-CN" sz="2000" b="1" dirty="0">
              <a:solidFill>
                <a:srgbClr val="FF3300"/>
              </a:solidFill>
              <a:latin typeface="Cambria"/>
              <a:ea typeface="宋体" charset="-122"/>
              <a:cs typeface="宋体" charset="-122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JINR, </a:t>
            </a: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Dubna</a:t>
            </a: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, Russia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Kurchatov</a:t>
            </a: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Institute, Russia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Charles University, Czech Republic </a:t>
            </a:r>
          </a:p>
        </p:txBody>
      </p:sp>
      <p:sp>
        <p:nvSpPr>
          <p:cNvPr id="41" name="Rectangle 38"/>
          <p:cNvSpPr>
            <a:spLocks noChangeArrowheads="1"/>
          </p:cNvSpPr>
          <p:nvPr/>
        </p:nvSpPr>
        <p:spPr bwMode="auto">
          <a:xfrm>
            <a:off x="76200" y="3536950"/>
            <a:ext cx="4305300" cy="2511456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2000" b="1" dirty="0">
                <a:solidFill>
                  <a:srgbClr val="FF3300"/>
                </a:solidFill>
                <a:latin typeface="Cambria"/>
                <a:ea typeface="宋体" charset="-122"/>
                <a:cs typeface="宋体" charset="-122"/>
              </a:rPr>
              <a:t>North America (16)</a:t>
            </a:r>
            <a:r>
              <a:rPr lang="en-US" altLang="zh-CN" sz="2000" b="1" dirty="0">
                <a:latin typeface="Cambria"/>
                <a:ea typeface="宋体" charset="-122"/>
                <a:cs typeface="宋体" charset="-122"/>
              </a:rPr>
              <a:t>(~100)</a:t>
            </a:r>
            <a:endParaRPr lang="en-US" altLang="zh-CN" sz="1600" b="1" dirty="0">
              <a:latin typeface="Cambria"/>
              <a:ea typeface="宋体" charset="-122"/>
              <a:cs typeface="宋体" charset="-122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BNL, Caltech,  LBNL, Iowa State Univ.,  Illinois Inst. Tech.,  Princeton, RPI, Siena,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UC-Berkeley, UCLA, Univ. of Cincinnati,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Univ. of Houston</a:t>
            </a:r>
            <a:r>
              <a:rPr lang="en-US" altLang="zh-CN" sz="1600" b="1" dirty="0" smtClean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,  </a:t>
            </a:r>
            <a:endParaRPr lang="en-US" altLang="zh-CN" sz="1600" b="1" dirty="0">
              <a:solidFill>
                <a:srgbClr val="000000"/>
              </a:solidFill>
              <a:latin typeface="Cambria"/>
              <a:ea typeface="宋体" charset="-122"/>
              <a:cs typeface="宋体" charset="-122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Univ. of Wisconsin-Madison, Virginia Tech.</a:t>
            </a:r>
            <a:r>
              <a:rPr lang="en-US" altLang="zh-CN" sz="1600" b="1" dirty="0" smtClean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,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 smtClean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William and Mary, </a:t>
            </a:r>
            <a:endParaRPr lang="en-US" altLang="zh-CN" sz="1600" b="1" dirty="0">
              <a:solidFill>
                <a:srgbClr val="000000"/>
              </a:solidFill>
              <a:latin typeface="Cambria"/>
              <a:ea typeface="宋体" charset="-122"/>
              <a:cs typeface="宋体" charset="-122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Univ. of Illinois-Urbana-Champaign </a:t>
            </a:r>
          </a:p>
        </p:txBody>
      </p:sp>
      <p:sp>
        <p:nvSpPr>
          <p:cNvPr id="42" name="Rectangle 39"/>
          <p:cNvSpPr>
            <a:spLocks noChangeArrowheads="1"/>
          </p:cNvSpPr>
          <p:nvPr/>
        </p:nvSpPr>
        <p:spPr bwMode="auto">
          <a:xfrm>
            <a:off x="4876800" y="3581400"/>
            <a:ext cx="4191000" cy="28194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dirty="0">
                <a:solidFill>
                  <a:srgbClr val="FF3300"/>
                </a:solidFill>
                <a:latin typeface="Cambria"/>
                <a:ea typeface="宋体" charset="-122"/>
                <a:cs typeface="宋体" charset="-122"/>
              </a:rPr>
              <a:t>Asia (19) </a:t>
            </a:r>
            <a:r>
              <a:rPr lang="en-US" altLang="zh-CN" sz="2000" b="1" dirty="0">
                <a:latin typeface="Cambria"/>
                <a:ea typeface="宋体" charset="-122"/>
                <a:cs typeface="宋体" charset="-122"/>
              </a:rPr>
              <a:t>(~140)</a:t>
            </a:r>
            <a:endParaRPr lang="en-US" altLang="zh-CN" sz="1600" b="1" dirty="0">
              <a:solidFill>
                <a:srgbClr val="FF3300"/>
              </a:solidFill>
              <a:latin typeface="Cambria"/>
              <a:ea typeface="宋体" charset="-122"/>
              <a:cs typeface="宋体" charset="-122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IHEP, Beijing Normal Univ., Chengdu Univ.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of Sci. and Tech., CGNPG, CIAE, </a:t>
            </a: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Dongguan</a:t>
            </a:r>
            <a:endParaRPr lang="en-US" altLang="zh-CN" sz="1600" b="1" dirty="0">
              <a:solidFill>
                <a:srgbClr val="000000"/>
              </a:solidFill>
              <a:latin typeface="Cambria"/>
              <a:ea typeface="宋体" charset="-122"/>
              <a:cs typeface="宋体" charset="-122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</a:t>
            </a: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Polytech</a:t>
            </a: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. Univ., Nanjing Univ., </a:t>
            </a: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Nankai</a:t>
            </a: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Univ.,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Shandong Univ., Shanghai Jiao Tong Univ., Shenzhen Univ., </a:t>
            </a: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Tsinghua</a:t>
            </a: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Univ., USTC, </a:t>
            </a: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Zhongshan</a:t>
            </a: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Univ., Univ. of Hong Kong,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Chinese Univ. of Hong Kong,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National Taiwan Univ., National </a:t>
            </a: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Chiao</a:t>
            </a: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Tung Univ., National United Univ.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zh-CN" sz="2800" b="1" dirty="0">
              <a:latin typeface="Cambria"/>
              <a:ea typeface="宋体" charset="-122"/>
              <a:cs typeface="宋体" charset="-122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1140568" y="838200"/>
            <a:ext cx="4650632" cy="40011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2000" b="1" dirty="0">
                <a:latin typeface="+mj-lt"/>
              </a:rPr>
              <a:t>~ 250 </a:t>
            </a:r>
            <a:r>
              <a:rPr lang="en-US" altLang="zh-CN" sz="2000" b="1" dirty="0" smtClean="0">
                <a:latin typeface="+mj-lt"/>
              </a:rPr>
              <a:t>collaborators, 38 institutions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2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182659" y="159560"/>
            <a:ext cx="6742141" cy="8310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FF0000"/>
                </a:solidFill>
              </a:rPr>
              <a:t>Daya</a:t>
            </a:r>
            <a:r>
              <a:rPr lang="en-US" sz="2800" dirty="0" smtClean="0">
                <a:solidFill>
                  <a:srgbClr val="FF0000"/>
                </a:solidFill>
              </a:rPr>
              <a:t> Bay Experiment Design Principles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3470794"/>
            <a:ext cx="2637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Experimental Layout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5219908"/>
            <a:ext cx="376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we</a:t>
            </a:r>
            <a:r>
              <a:rPr lang="en-US" smtClean="0"/>
              <a:t>   Hz/m</a:t>
            </a:r>
            <a:r>
              <a:rPr lang="en-US" baseline="30000" smtClean="0"/>
              <a:t>2</a:t>
            </a:r>
            <a:r>
              <a:rPr lang="en-US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  m      </a:t>
            </a:r>
            <a:r>
              <a:rPr lang="en-US" dirty="0" err="1" smtClean="0"/>
              <a:t>m</a:t>
            </a:r>
            <a:r>
              <a:rPr lang="en-US" dirty="0" smtClean="0"/>
              <a:t>       </a:t>
            </a:r>
            <a:r>
              <a:rPr lang="en-US" dirty="0" err="1" smtClean="0"/>
              <a:t>m</a:t>
            </a:r>
            <a:endParaRPr lang="en-US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-437442" y="800708"/>
            <a:ext cx="10033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0" rIns="4572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r>
              <a:rPr lang="en-US" sz="1600" u="sng" dirty="0">
                <a:solidFill>
                  <a:srgbClr val="7313FF"/>
                </a:solidFill>
                <a:latin typeface="+mn-lt"/>
              </a:rPr>
              <a:t>Identical near and far detectors</a:t>
            </a:r>
            <a:r>
              <a:rPr lang="en-US" sz="1600" dirty="0">
                <a:solidFill>
                  <a:srgbClr val="7313FF"/>
                </a:solidFill>
                <a:latin typeface="+mn-lt"/>
              </a:rPr>
              <a:t> cancel many systematic </a:t>
            </a:r>
            <a:r>
              <a:rPr lang="en-US" sz="1600" dirty="0" smtClean="0">
                <a:solidFill>
                  <a:srgbClr val="7313FF"/>
                </a:solidFill>
                <a:latin typeface="+mn-lt"/>
              </a:rPr>
              <a:t>errors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1600" u="sng" dirty="0" smtClean="0">
                <a:solidFill>
                  <a:srgbClr val="FF0000"/>
                </a:solidFill>
                <a:latin typeface="+mn-lt"/>
              </a:rPr>
              <a:t>Multiple detectors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at 3 locations boost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statistics while reducing systematic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errors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with multiple independent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measurements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1600" u="sng" dirty="0" smtClean="0">
                <a:solidFill>
                  <a:srgbClr val="7313FF"/>
                </a:solidFill>
                <a:latin typeface="+mn-lt"/>
              </a:rPr>
              <a:t>Three-zone </a:t>
            </a:r>
            <a:r>
              <a:rPr lang="en-US" sz="1600" u="sng" dirty="0">
                <a:solidFill>
                  <a:srgbClr val="7313FF"/>
                </a:solidFill>
                <a:latin typeface="+mn-lt"/>
              </a:rPr>
              <a:t>detector design</a:t>
            </a:r>
            <a:r>
              <a:rPr lang="en-US" sz="1600" dirty="0">
                <a:solidFill>
                  <a:srgbClr val="7313FF"/>
                </a:solidFill>
                <a:latin typeface="+mn-lt"/>
              </a:rPr>
              <a:t> eliminates the need for spatial cuts which can introduce systematic </a:t>
            </a:r>
            <a:r>
              <a:rPr lang="en-US" sz="1600" dirty="0" smtClean="0">
                <a:solidFill>
                  <a:srgbClr val="7313FF"/>
                </a:solidFill>
                <a:latin typeface="+mn-lt"/>
              </a:rPr>
              <a:t>uncertainties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1600" u="sng" dirty="0" smtClean="0">
                <a:solidFill>
                  <a:srgbClr val="FF0000"/>
                </a:solidFill>
                <a:latin typeface="+mn-lt"/>
              </a:rPr>
              <a:t>Shielding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from cosmic rays and natural radioactivity reduces background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rates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1600" u="sng" dirty="0" smtClean="0">
                <a:solidFill>
                  <a:srgbClr val="7313FF"/>
                </a:solidFill>
                <a:latin typeface="+mn-lt"/>
              </a:rPr>
              <a:t>Movable </a:t>
            </a:r>
            <a:r>
              <a:rPr lang="en-US" sz="1600" u="sng" dirty="0">
                <a:solidFill>
                  <a:srgbClr val="7313FF"/>
                </a:solidFill>
                <a:latin typeface="+mn-lt"/>
              </a:rPr>
              <a:t>detectors</a:t>
            </a:r>
            <a:r>
              <a:rPr lang="en-US" sz="1600" dirty="0">
                <a:solidFill>
                  <a:srgbClr val="7313FF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7313FF"/>
                </a:solidFill>
                <a:latin typeface="+mn-lt"/>
              </a:rPr>
              <a:t>allow possible </a:t>
            </a:r>
            <a:r>
              <a:rPr lang="en-US" sz="1600" dirty="0">
                <a:solidFill>
                  <a:srgbClr val="7313FF"/>
                </a:solidFill>
                <a:latin typeface="+mn-lt"/>
              </a:rPr>
              <a:t>cross calibration between near and far detectors to further reduce systematic </a:t>
            </a:r>
            <a:r>
              <a:rPr lang="en-US" sz="1600" dirty="0" smtClean="0">
                <a:solidFill>
                  <a:srgbClr val="7313FF"/>
                </a:solidFill>
                <a:latin typeface="+mn-lt"/>
              </a:rPr>
              <a:t>errors </a:t>
            </a:r>
            <a:endParaRPr lang="en-US" sz="1600" dirty="0">
              <a:solidFill>
                <a:srgbClr val="7313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827" y="5599093"/>
            <a:ext cx="30171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EH = Experimental Hall</a:t>
            </a:r>
          </a:p>
          <a:p>
            <a:r>
              <a:rPr lang="en-US" sz="1400" dirty="0" smtClean="0"/>
              <a:t>D.B. = </a:t>
            </a:r>
            <a:r>
              <a:rPr lang="en-US" sz="1400" dirty="0" err="1" smtClean="0"/>
              <a:t>Daya</a:t>
            </a:r>
            <a:r>
              <a:rPr lang="en-US" sz="1400" dirty="0" smtClean="0"/>
              <a:t> Bay reactor cores</a:t>
            </a:r>
          </a:p>
          <a:p>
            <a:r>
              <a:rPr lang="en-US" sz="1400" dirty="0" smtClean="0"/>
              <a:t>L.A. = Ling </a:t>
            </a:r>
            <a:r>
              <a:rPr lang="en-US" sz="1400" dirty="0" err="1" smtClean="0"/>
              <a:t>Ao</a:t>
            </a:r>
            <a:r>
              <a:rPr lang="en-US" sz="1400" dirty="0" smtClean="0"/>
              <a:t> reactor cores</a:t>
            </a:r>
          </a:p>
          <a:p>
            <a:r>
              <a:rPr lang="en-US" sz="1400" dirty="0" smtClean="0"/>
              <a:t>L.A. II = Ling </a:t>
            </a:r>
            <a:r>
              <a:rPr lang="en-US" sz="1400" dirty="0" err="1" smtClean="0"/>
              <a:t>Ao</a:t>
            </a:r>
            <a:r>
              <a:rPr lang="en-US" sz="1400" dirty="0" smtClean="0"/>
              <a:t> II reactor cores</a:t>
            </a:r>
            <a:endParaRPr lang="en-US" sz="1400" dirty="0"/>
          </a:p>
        </p:txBody>
      </p:sp>
      <p:pic>
        <p:nvPicPr>
          <p:cNvPr id="13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r="10840"/>
          <a:stretch>
            <a:fillRect/>
          </a:stretch>
        </p:blipFill>
        <p:spPr bwMode="auto">
          <a:xfrm>
            <a:off x="4716016" y="2564904"/>
            <a:ext cx="3998419" cy="403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789040"/>
            <a:ext cx="4716524" cy="1504311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 Sans M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25501</TotalTime>
  <Words>3568</Words>
  <Application>Microsoft Office PowerPoint</Application>
  <PresentationFormat>On-screen Show (4:3)</PresentationFormat>
  <Paragraphs>756</Paragraphs>
  <Slides>51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Office Theme</vt:lpstr>
      <vt:lpstr>Equation</vt:lpstr>
      <vt:lpstr>VoloViewContainer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Kirk</dc:creator>
  <cp:lastModifiedBy>Kirk</cp:lastModifiedBy>
  <cp:revision>117</cp:revision>
  <cp:lastPrinted>2012-04-16T18:32:43Z</cp:lastPrinted>
  <dcterms:created xsi:type="dcterms:W3CDTF">2012-02-25T23:05:09Z</dcterms:created>
  <dcterms:modified xsi:type="dcterms:W3CDTF">2012-04-16T18:33:45Z</dcterms:modified>
</cp:coreProperties>
</file>