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sldIdLst>
    <p:sldId id="256" r:id="rId2"/>
    <p:sldId id="277" r:id="rId3"/>
    <p:sldId id="299" r:id="rId4"/>
    <p:sldId id="301" r:id="rId5"/>
    <p:sldId id="300" r:id="rId6"/>
    <p:sldId id="302" r:id="rId7"/>
    <p:sldId id="303" r:id="rId8"/>
    <p:sldId id="304" r:id="rId9"/>
    <p:sldId id="305" r:id="rId10"/>
    <p:sldId id="306" r:id="rId11"/>
    <p:sldId id="307" r:id="rId12"/>
    <p:sldId id="309" r:id="rId13"/>
    <p:sldId id="310" r:id="rId14"/>
    <p:sldId id="311" r:id="rId15"/>
    <p:sldId id="312" r:id="rId16"/>
    <p:sldId id="313" r:id="rId17"/>
    <p:sldId id="308" r:id="rId18"/>
    <p:sldId id="314" r:id="rId19"/>
    <p:sldId id="297" r:id="rId20"/>
    <p:sldId id="298" r:id="rId21"/>
  </p:sldIdLst>
  <p:sldSz cx="9906000" cy="6858000" type="A4"/>
  <p:notesSz cx="7099300" cy="10234613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FF"/>
    <a:srgbClr val="990099"/>
    <a:srgbClr val="FF6600"/>
    <a:srgbClr val="FF7F3F"/>
    <a:srgbClr val="339966"/>
    <a:srgbClr val="339933"/>
    <a:srgbClr val="409298"/>
    <a:srgbClr val="5EB5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4581" autoAdjust="0"/>
  </p:normalViewPr>
  <p:slideViewPr>
    <p:cSldViewPr snapToGrid="0">
      <p:cViewPr varScale="1">
        <p:scale>
          <a:sx n="65" d="100"/>
          <a:sy n="65" d="100"/>
        </p:scale>
        <p:origin x="-744" y="-114"/>
      </p:cViewPr>
      <p:guideLst>
        <p:guide orient="horz"/>
        <p:guide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10" cy="7201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11"/>
          <p:cNvSpPr>
            <a:spLocks noChangeArrowheads="1"/>
          </p:cNvSpPr>
          <p:nvPr userDrawn="1"/>
        </p:nvSpPr>
        <p:spPr bwMode="auto">
          <a:xfrm>
            <a:off x="235613" y="779463"/>
            <a:ext cx="9034065" cy="5632450"/>
          </a:xfrm>
          <a:prstGeom prst="rect">
            <a:avLst/>
          </a:prstGeom>
          <a:noFill/>
          <a:ln w="63500">
            <a:solidFill>
              <a:schemeClr val="accent1"/>
            </a:solidFill>
            <a:miter lim="800000"/>
            <a:headEnd/>
            <a:tailEnd/>
          </a:ln>
          <a:effectLst/>
          <a:scene3d>
            <a:camera prst="legacyObliqueTopRight"/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27305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511810" y="1139825"/>
            <a:ext cx="8898890" cy="5113020"/>
          </a:xfrm>
          <a:prstGeom prst="rect">
            <a:avLst/>
          </a:prstGeom>
          <a:ln w="28575">
            <a:solidFill>
              <a:srgbClr val="990099"/>
            </a:solidFill>
            <a:miter lim="800000"/>
          </a:ln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467059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Box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" name="Rectangle 1"/>
          <p:cNvSpPr/>
          <p:nvPr userDrawn="1"/>
        </p:nvSpPr>
        <p:spPr bwMode="auto">
          <a:xfrm>
            <a:off x="506382" y="1143000"/>
            <a:ext cx="8904318" cy="5105400"/>
          </a:xfrm>
          <a:prstGeom prst="rect">
            <a:avLst/>
          </a:prstGeom>
          <a:noFill/>
          <a:ln w="28575" cap="flat" cmpd="sng" algn="ctr">
            <a:solidFill>
              <a:srgbClr val="990099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94383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412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accent2">
                <a:gamma/>
                <a:shade val="46275"/>
                <a:invGamma/>
              </a:schemeClr>
            </a:gs>
            <a:gs pos="50000">
              <a:schemeClr val="accent2"/>
            </a:gs>
            <a:gs pos="100000">
              <a:schemeClr val="accent2">
                <a:gamma/>
                <a:shade val="46275"/>
                <a:invGamma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4" name="Text Box 8"/>
          <p:cNvSpPr txBox="1">
            <a:spLocks noChangeArrowheads="1"/>
          </p:cNvSpPr>
          <p:nvPr/>
        </p:nvSpPr>
        <p:spPr bwMode="auto">
          <a:xfrm>
            <a:off x="8308314" y="6353175"/>
            <a:ext cx="1325959" cy="2936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 anchor="ctr"/>
          <a:lstStyle/>
          <a:p>
            <a:pPr>
              <a:spcBef>
                <a:spcPct val="50000"/>
              </a:spcBef>
            </a:pPr>
            <a:r>
              <a:rPr lang="en-GB" sz="1400" b="1" dirty="0">
                <a:solidFill>
                  <a:srgbClr val="3366FF"/>
                </a:solidFill>
              </a:rPr>
              <a:t>Page</a:t>
            </a:r>
            <a:r>
              <a:rPr lang="en-GB" sz="1800" b="1" dirty="0">
                <a:solidFill>
                  <a:srgbClr val="3366FF"/>
                </a:solidFill>
              </a:rPr>
              <a:t> </a:t>
            </a:r>
            <a:fld id="{6A8C8EF0-AE2C-43AB-BE17-B921CDDA06A1}" type="slidenum">
              <a:rPr lang="en-GB" sz="1400" b="1">
                <a:solidFill>
                  <a:srgbClr val="3366FF"/>
                </a:solidFill>
              </a:rPr>
              <a:pPr>
                <a:spcBef>
                  <a:spcPct val="50000"/>
                </a:spcBef>
              </a:pPr>
              <a:t>‹#›</a:t>
            </a:fld>
            <a:endParaRPr lang="en-GB" sz="1400" b="1" dirty="0">
              <a:solidFill>
                <a:srgbClr val="3366FF"/>
              </a:solidFill>
            </a:endParaRPr>
          </a:p>
        </p:txBody>
      </p:sp>
      <p:sp>
        <p:nvSpPr>
          <p:cNvPr id="14346" name="Text Box 10"/>
          <p:cNvSpPr txBox="1">
            <a:spLocks noChangeArrowheads="1"/>
          </p:cNvSpPr>
          <p:nvPr/>
        </p:nvSpPr>
        <p:spPr bwMode="auto">
          <a:xfrm>
            <a:off x="512498" y="161925"/>
            <a:ext cx="8894763" cy="369332"/>
          </a:xfrm>
          <a:prstGeom prst="rect">
            <a:avLst/>
          </a:prstGeom>
          <a:noFill/>
          <a:ln w="28575">
            <a:solidFill>
              <a:srgbClr val="9900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1800" dirty="0" smtClean="0">
                <a:solidFill>
                  <a:schemeClr val="accent1"/>
                </a:solidFill>
                <a:latin typeface="Arial Black" pitchFamily="34" charset="0"/>
              </a:rPr>
              <a:t>Status of Costing the Neutrino Factory Accelerator Facility</a:t>
            </a:r>
            <a:endParaRPr lang="en-GB" sz="1800" dirty="0">
              <a:solidFill>
                <a:schemeClr val="accent1"/>
              </a:solidFill>
              <a:latin typeface="Arial Black" pitchFamily="34" charset="0"/>
            </a:endParaRPr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95300" y="579438"/>
            <a:ext cx="8915400" cy="5483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226129" y="6352616"/>
            <a:ext cx="559525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66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8th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66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Plenary Meeting of the IDS-NF 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66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18th April 2012</a:t>
            </a:r>
            <a:endParaRPr kumimoji="0" lang="en-GB" sz="1400" b="0" i="0" u="none" strike="noStrike" kern="1200" cap="none" spc="0" normalizeH="0" baseline="0" noProof="0" dirty="0" smtClean="0">
              <a:ln>
                <a:noFill/>
              </a:ln>
              <a:solidFill>
                <a:srgbClr val="3366FF"/>
              </a:solidFill>
              <a:effectLst/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12498" y="6355173"/>
            <a:ext cx="117933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3366FF"/>
                </a:solidFill>
                <a:effectLst/>
                <a:uLnTx/>
                <a:uFillTx/>
                <a:latin typeface="Arial Black" pitchFamily="34" charset="0"/>
                <a:ea typeface="+mn-ea"/>
                <a:cs typeface="+mn-cs"/>
              </a:rPr>
              <a:t>Ajit Kurup</a:t>
            </a:r>
            <a:endParaRPr lang="en-GB" sz="1400" dirty="0" smtClean="0">
              <a:solidFill>
                <a:srgbClr val="3366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62" r:id="rId3"/>
    <p:sldLayoutId id="2147483661" r:id="rId4"/>
  </p:sldLayoutIdLst>
  <p:timing>
    <p:tnLst>
      <p:par>
        <p:cTn id="1" dur="indefinite" restart="never" nodeType="tmRoot"/>
      </p:par>
    </p:tnLst>
  </p:timing>
  <p:hf sldNum="0" hdr="0"/>
  <p:txStyles>
    <p:titleStyle>
      <a:lvl1pPr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>
          <a:solidFill>
            <a:srgbClr val="5EB5BC"/>
          </a:solidFill>
          <a:latin typeface="Arial Black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2600">
          <a:solidFill>
            <a:schemeClr val="accent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400">
          <a:solidFill>
            <a:schemeClr val="accent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200">
          <a:solidFill>
            <a:schemeClr val="accent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accent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accent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94" name="Picture 46" descr="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1780" y="5148518"/>
            <a:ext cx="1666479" cy="549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1380993" y="1522414"/>
            <a:ext cx="7145734" cy="1077218"/>
          </a:xfrm>
          <a:prstGeom prst="rect">
            <a:avLst/>
          </a:prstGeom>
          <a:noFill/>
          <a:ln w="82550">
            <a:solidFill>
              <a:srgbClr val="990099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GB" sz="3200" dirty="0" smtClean="0">
                <a:solidFill>
                  <a:schemeClr val="accent1"/>
                </a:solidFill>
                <a:latin typeface="Arial Black" pitchFamily="34" charset="0"/>
              </a:rPr>
              <a:t>Status of Costing the Neutrino Factory Accelerator Facility</a:t>
            </a:r>
            <a:endParaRPr lang="en-GB" sz="3200" dirty="0">
              <a:solidFill>
                <a:schemeClr val="accent1"/>
              </a:solidFill>
              <a:latin typeface="Arial Black" pitchFamily="34" charset="0"/>
            </a:endParaRPr>
          </a:p>
        </p:txBody>
      </p:sp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2249299" y="3815067"/>
            <a:ext cx="5407403" cy="13234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31750">
                <a:solidFill>
                  <a:srgbClr val="990099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Arial Black" pitchFamily="34" charset="0"/>
              </a:rPr>
              <a:t>Ajit Kurup</a:t>
            </a:r>
          </a:p>
          <a:p>
            <a:pPr algn="ctr"/>
            <a:endParaRPr lang="en-GB" sz="2000" dirty="0">
              <a:solidFill>
                <a:schemeClr val="accent1"/>
              </a:solidFill>
              <a:latin typeface="Arial Black" pitchFamily="34" charset="0"/>
            </a:endParaRPr>
          </a:p>
          <a:p>
            <a:pPr algn="ctr"/>
            <a:r>
              <a:rPr lang="en-GB" sz="2000" dirty="0" smtClean="0">
                <a:solidFill>
                  <a:schemeClr val="accent1"/>
                </a:solidFill>
                <a:latin typeface="Arial Black" pitchFamily="34" charset="0"/>
              </a:rPr>
              <a:t>8</a:t>
            </a:r>
            <a:r>
              <a:rPr lang="en-GB" sz="2000" baseline="30000" dirty="0" smtClean="0">
                <a:solidFill>
                  <a:schemeClr val="accent1"/>
                </a:solidFill>
                <a:latin typeface="Arial Black" pitchFamily="34" charset="0"/>
              </a:rPr>
              <a:t>th</a:t>
            </a:r>
            <a:r>
              <a:rPr lang="en-GB" sz="2000" dirty="0" smtClean="0">
                <a:solidFill>
                  <a:schemeClr val="accent1"/>
                </a:solidFill>
                <a:latin typeface="Arial Black" pitchFamily="34" charset="0"/>
              </a:rPr>
              <a:t> </a:t>
            </a:r>
            <a:r>
              <a:rPr lang="en-GB" sz="2000" dirty="0" smtClean="0">
                <a:solidFill>
                  <a:schemeClr val="accent1"/>
                </a:solidFill>
                <a:latin typeface="Arial Black" pitchFamily="34" charset="0"/>
              </a:rPr>
              <a:t>Plenary Meeting of the IDS-NF</a:t>
            </a:r>
            <a:endParaRPr lang="en-GB" sz="2000" dirty="0">
              <a:solidFill>
                <a:schemeClr val="accent1"/>
              </a:solidFill>
              <a:latin typeface="Arial Black" pitchFamily="34" charset="0"/>
            </a:endParaRPr>
          </a:p>
          <a:p>
            <a:pPr algn="ctr"/>
            <a:r>
              <a:rPr lang="en-GB" sz="2000" dirty="0" smtClean="0">
                <a:solidFill>
                  <a:schemeClr val="accent1"/>
                </a:solidFill>
                <a:latin typeface="Arial Black" pitchFamily="34" charset="0"/>
              </a:rPr>
              <a:t>18</a:t>
            </a:r>
            <a:r>
              <a:rPr lang="en-GB" sz="2000" baseline="30000" dirty="0" smtClean="0">
                <a:solidFill>
                  <a:schemeClr val="accent1"/>
                </a:solidFill>
                <a:latin typeface="Arial Black" pitchFamily="34" charset="0"/>
              </a:rPr>
              <a:t>th</a:t>
            </a:r>
            <a:r>
              <a:rPr lang="en-GB" sz="2000" dirty="0" smtClean="0">
                <a:solidFill>
                  <a:schemeClr val="accent1"/>
                </a:solidFill>
                <a:latin typeface="Arial Black" pitchFamily="34" charset="0"/>
              </a:rPr>
              <a:t> April 2012</a:t>
            </a:r>
            <a:endParaRPr lang="en-GB" sz="2000" dirty="0">
              <a:solidFill>
                <a:schemeClr val="accent1"/>
              </a:solidFill>
              <a:latin typeface="Arial Black" pitchFamily="34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235613" y="779463"/>
            <a:ext cx="9034065" cy="5632450"/>
          </a:xfrm>
          <a:prstGeom prst="rect">
            <a:avLst/>
          </a:prstGeom>
          <a:noFill/>
          <a:ln w="63500">
            <a:solidFill>
              <a:schemeClr val="accent1"/>
            </a:solidFill>
            <a:miter lim="800000"/>
            <a:headEnd/>
            <a:tailEnd/>
          </a:ln>
          <a:effectLst/>
          <a:scene3d>
            <a:camera prst="legacyObliqueTopRight"/>
            <a:lightRig rig="legacyFlat4" dir="b"/>
          </a:scene3d>
          <a:sp3d extrusionH="887400" prstMaterial="legacyMatte">
            <a:bevelT w="13500" h="13500" prst="angle"/>
            <a:bevelB w="13500" h="13500" prst="angle"/>
            <a:extrusionClr>
              <a:schemeClr val="accent1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sz="2000" dirty="0" smtClean="0"/>
              <a:t>Summary of what has been done so far on costing the accelerator facility.</a:t>
            </a:r>
          </a:p>
          <a:p>
            <a:pPr lvl="1"/>
            <a:r>
              <a:rPr lang="en-GB" sz="1800" dirty="0" smtClean="0"/>
              <a:t>Won’t discuss numbers but will go over what has been </a:t>
            </a:r>
            <a:r>
              <a:rPr lang="en-GB" sz="1800" dirty="0" err="1" smtClean="0"/>
              <a:t>costed</a:t>
            </a:r>
            <a:r>
              <a:rPr lang="en-GB" sz="1800" dirty="0" smtClean="0"/>
              <a:t> and show the cost drivers for each subsystem.</a:t>
            </a:r>
          </a:p>
          <a:p>
            <a:pPr lvl="1"/>
            <a:r>
              <a:rPr lang="en-GB" sz="1800" dirty="0" smtClean="0"/>
              <a:t>What pieces of information are missing or requires effort to investigate in detail.</a:t>
            </a:r>
          </a:p>
          <a:p>
            <a:pPr lvl="1"/>
            <a:endParaRPr lang="en-GB" sz="1800" dirty="0" smtClean="0"/>
          </a:p>
          <a:p>
            <a:r>
              <a:rPr lang="en-GB" sz="2000" dirty="0" smtClean="0"/>
              <a:t>Not all options have been included in the first pass costing. Focussing on the SPL </a:t>
            </a:r>
            <a:r>
              <a:rPr lang="en-GB" sz="2000" dirty="0"/>
              <a:t>Proton driver option (since this is more urgent for </a:t>
            </a:r>
            <a:r>
              <a:rPr lang="en-GB" sz="2000" dirty="0" err="1"/>
              <a:t>EUROnu</a:t>
            </a:r>
            <a:r>
              <a:rPr lang="en-GB" sz="2000" dirty="0" smtClean="0"/>
              <a:t>) and the liquid </a:t>
            </a:r>
            <a:r>
              <a:rPr lang="en-GB" sz="2000" dirty="0"/>
              <a:t>target </a:t>
            </a:r>
            <a:r>
              <a:rPr lang="en-GB" sz="2000" dirty="0" smtClean="0"/>
              <a:t>option (as this is the baseline).</a:t>
            </a:r>
            <a:endParaRPr lang="en-GB" sz="2000" dirty="0"/>
          </a:p>
          <a:p>
            <a:endParaRPr lang="en-GB" sz="2000" dirty="0" smtClean="0"/>
          </a:p>
          <a:p>
            <a:r>
              <a:rPr lang="en-GB" sz="2000" dirty="0" smtClean="0"/>
              <a:t>Relative cost of the subsystems for the whole accelerator facility.</a:t>
            </a:r>
          </a:p>
          <a:p>
            <a:pPr lvl="1"/>
            <a:r>
              <a:rPr lang="en-GB" sz="1800" dirty="0" smtClean="0"/>
              <a:t>With caveats and excluding transfer lines.</a:t>
            </a:r>
            <a:endParaRPr lang="en-GB" sz="1800" dirty="0" smtClean="0"/>
          </a:p>
          <a:p>
            <a:endParaRPr lang="en-GB" sz="2000" dirty="0" smtClean="0"/>
          </a:p>
          <a:p>
            <a:r>
              <a:rPr lang="en-GB" sz="2000" dirty="0" smtClean="0"/>
              <a:t>Schedule </a:t>
            </a:r>
            <a:r>
              <a:rPr lang="en-GB" sz="2000" dirty="0" smtClean="0"/>
              <a:t>and milestones.</a:t>
            </a:r>
          </a:p>
          <a:p>
            <a:r>
              <a:rPr lang="en-GB" sz="2000" dirty="0" smtClean="0"/>
              <a:t>Summary.</a:t>
            </a:r>
            <a:endParaRPr lang="en-GB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3649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marL="914400" lvl="2" indent="0">
              <a:buNone/>
            </a:pPr>
            <a:endParaRPr lang="en-GB" dirty="0"/>
          </a:p>
          <a:p>
            <a:pPr marL="914400" lvl="2" indent="0">
              <a:buNone/>
            </a:pPr>
            <a:endParaRPr lang="en-GB" sz="2000" dirty="0" smtClean="0"/>
          </a:p>
          <a:p>
            <a:pPr marL="914400" lvl="2" indent="0">
              <a:buNone/>
            </a:pPr>
            <a:endParaRPr lang="en-GB" sz="2000" dirty="0" smtClean="0"/>
          </a:p>
          <a:p>
            <a:pPr lvl="3"/>
            <a:endParaRPr lang="en-GB" sz="1200" dirty="0" smtClean="0"/>
          </a:p>
          <a:p>
            <a:r>
              <a:rPr lang="en-GB" sz="1800" dirty="0" smtClean="0"/>
              <a:t>The cost of the SPL has been </a:t>
            </a:r>
            <a:r>
              <a:rPr lang="en-GB" sz="1800" dirty="0"/>
              <a:t>published in </a:t>
            </a:r>
            <a:r>
              <a:rPr lang="en-GB" sz="1800" dirty="0" smtClean="0"/>
              <a:t>sLHC-Project-Note-0037 .</a:t>
            </a:r>
            <a:endParaRPr lang="en-GB" sz="1800" dirty="0"/>
          </a:p>
          <a:p>
            <a:pPr lvl="1"/>
            <a:r>
              <a:rPr lang="en-GB" sz="1600" dirty="0" smtClean="0"/>
              <a:t>Does not include cost of existing Linac 4 (added above) but does include cost to upgrade it.</a:t>
            </a:r>
            <a:endParaRPr lang="en-GB" sz="1600" dirty="0"/>
          </a:p>
          <a:p>
            <a:r>
              <a:rPr lang="en-GB" sz="1800" dirty="0" smtClean="0"/>
              <a:t>Cost of accumulator and compressor rings not included. </a:t>
            </a:r>
          </a:p>
          <a:p>
            <a:pPr lvl="1"/>
            <a:r>
              <a:rPr lang="en-GB" sz="1600" dirty="0" smtClean="0"/>
              <a:t>Tunnel diameter is based on ISR which is 15m.</a:t>
            </a:r>
          </a:p>
          <a:p>
            <a:pPr lvl="1"/>
            <a:r>
              <a:rPr lang="en-GB" sz="1600" dirty="0" smtClean="0"/>
              <a:t>Need details of magnets and RF.</a:t>
            </a:r>
            <a:endParaRPr lang="en-GB" sz="1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Proton Driver</a:t>
            </a:r>
            <a:endParaRPr lang="en-GB" dirty="0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492" b="12888"/>
          <a:stretch/>
        </p:blipFill>
        <p:spPr bwMode="auto">
          <a:xfrm>
            <a:off x="1879534" y="1415848"/>
            <a:ext cx="6164480" cy="26989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61137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Target, Capture and Decay System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5039" y="1416152"/>
            <a:ext cx="8499701" cy="4851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25385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Liquid mercury baseline option.</a:t>
            </a:r>
          </a:p>
          <a:p>
            <a:pPr lvl="1"/>
            <a:r>
              <a:rPr lang="en-GB" dirty="0" smtClean="0"/>
              <a:t>Based on as built cost of SNS target (information from Van Graves).  </a:t>
            </a:r>
          </a:p>
          <a:p>
            <a:pPr lvl="1"/>
            <a:r>
              <a:rPr lang="en-GB" dirty="0" smtClean="0"/>
              <a:t>Volume of mercury is similar.</a:t>
            </a:r>
          </a:p>
          <a:p>
            <a:endParaRPr lang="en-GB" dirty="0" smtClean="0"/>
          </a:p>
          <a:p>
            <a:r>
              <a:rPr lang="en-GB" dirty="0" smtClean="0"/>
              <a:t>Capture solenoid and taper to 1.5T design and costing by Bob </a:t>
            </a:r>
            <a:r>
              <a:rPr lang="en-GB" dirty="0" err="1" smtClean="0"/>
              <a:t>Weggel</a:t>
            </a:r>
            <a:r>
              <a:rPr lang="en-GB" dirty="0" smtClean="0"/>
              <a:t>.</a:t>
            </a:r>
          </a:p>
          <a:p>
            <a:pPr lvl="1"/>
            <a:r>
              <a:rPr lang="en-GB" dirty="0" smtClean="0"/>
              <a:t>Estimate based on material costs (superconductor, copper, stainless steel, etc.)</a:t>
            </a:r>
          </a:p>
          <a:p>
            <a:pPr lvl="1"/>
            <a:r>
              <a:rPr lang="en-GB" dirty="0" smtClean="0"/>
              <a:t>Need to include cost to power the magnets, cost to cool copper magnets  and cryogenics.</a:t>
            </a:r>
          </a:p>
          <a:p>
            <a:pPr lvl="1"/>
            <a:r>
              <a:rPr lang="en-GB" dirty="0" smtClean="0"/>
              <a:t>Tungsten shielding included.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Target, Capture and Decay System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15624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4"/>
            <a:endParaRPr lang="en-GB" dirty="0" smtClean="0"/>
          </a:p>
          <a:p>
            <a:r>
              <a:rPr lang="en-GB" dirty="0" smtClean="0"/>
              <a:t>Chicane and proton absorber design by Chris Rogers.</a:t>
            </a:r>
          </a:p>
          <a:p>
            <a:pPr lvl="1"/>
            <a:r>
              <a:rPr lang="en-GB" dirty="0" smtClean="0"/>
              <a:t>Design is work in progress.</a:t>
            </a:r>
          </a:p>
          <a:p>
            <a:pPr lvl="1"/>
            <a:r>
              <a:rPr lang="en-GB" dirty="0" smtClean="0"/>
              <a:t>Included in cost estimate using crude scaling of decay section solenoids by me.</a:t>
            </a:r>
          </a:p>
          <a:p>
            <a:pPr lvl="1"/>
            <a:r>
              <a:rPr lang="en-GB" dirty="0" smtClean="0"/>
              <a:t>Tungsten shielding for superconducting coils included but this may change.</a:t>
            </a:r>
          </a:p>
          <a:p>
            <a:pPr lvl="4"/>
            <a:endParaRPr lang="en-GB" dirty="0" smtClean="0"/>
          </a:p>
          <a:p>
            <a:r>
              <a:rPr lang="en-GB" dirty="0" smtClean="0"/>
              <a:t>Decay section from Bob </a:t>
            </a:r>
            <a:r>
              <a:rPr lang="en-GB" dirty="0" err="1" smtClean="0"/>
              <a:t>Weggel</a:t>
            </a:r>
            <a:endParaRPr lang="en-GB" dirty="0" smtClean="0"/>
          </a:p>
          <a:p>
            <a:pPr lvl="1"/>
            <a:r>
              <a:rPr lang="en-GB" dirty="0" smtClean="0"/>
              <a:t>Same details as the capture solenoid.</a:t>
            </a:r>
          </a:p>
          <a:p>
            <a:pPr lvl="4"/>
            <a:endParaRPr lang="en-GB" dirty="0" smtClean="0"/>
          </a:p>
          <a:p>
            <a:r>
              <a:rPr lang="en-GB" dirty="0" smtClean="0"/>
              <a:t>All other costs scaled from LBNE design.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Target, Capture and Decay System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91531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pPr lvl="4"/>
            <a:endParaRPr lang="en-GB" dirty="0" smtClean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r>
              <a:rPr lang="en-GB" sz="2000" dirty="0" smtClean="0"/>
              <a:t>Engineering features being included by Alan Grant from </a:t>
            </a:r>
            <a:r>
              <a:rPr lang="en-GB" sz="2000" dirty="0" err="1" smtClean="0"/>
              <a:t>Daresbury</a:t>
            </a:r>
            <a:r>
              <a:rPr lang="en-GB" sz="2000" dirty="0" smtClean="0"/>
              <a:t>.</a:t>
            </a:r>
          </a:p>
          <a:p>
            <a:r>
              <a:rPr lang="en-GB" sz="2000" dirty="0" smtClean="0"/>
              <a:t>Cost of </a:t>
            </a:r>
            <a:r>
              <a:rPr lang="en-GB" sz="2000" dirty="0" err="1" smtClean="0"/>
              <a:t>magnets+RF</a:t>
            </a:r>
            <a:r>
              <a:rPr lang="en-GB" sz="2000" dirty="0" smtClean="0"/>
              <a:t> modules from Alan based on experience with MICE.</a:t>
            </a:r>
          </a:p>
          <a:p>
            <a:r>
              <a:rPr lang="en-GB" sz="2000" dirty="0" smtClean="0"/>
              <a:t>Other costs based on Neil’s FFAG cost model.</a:t>
            </a:r>
            <a:endParaRPr lang="en-GB" sz="24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Muon Front-End</a:t>
            </a:r>
            <a:endParaRPr lang="en-GB" dirty="0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852" y="1325694"/>
            <a:ext cx="6341263" cy="3394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407072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/>
              <a:t>Buncher</a:t>
            </a:r>
            <a:endParaRPr lang="en-GB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49" y="1394798"/>
            <a:ext cx="8214173" cy="4725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370406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Phase-Rotator</a:t>
            </a:r>
            <a:endParaRPr lang="en-GB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536" y="1538390"/>
            <a:ext cx="8410538" cy="4346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440757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Cooling</a:t>
            </a:r>
            <a:endParaRPr lang="en-GB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302" y="1417535"/>
            <a:ext cx="8397450" cy="4363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5625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Muon Acceleration</a:t>
            </a:r>
            <a:endParaRPr lang="en-GB" dirty="0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448" y="1136649"/>
            <a:ext cx="8428549" cy="5066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35890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pPr lvl="5"/>
            <a:endParaRPr lang="en-GB" dirty="0" smtClean="0"/>
          </a:p>
          <a:p>
            <a:r>
              <a:rPr lang="en-GB" dirty="0" smtClean="0"/>
              <a:t>Linac solenoids based on capture/decay solenoids.</a:t>
            </a:r>
          </a:p>
          <a:p>
            <a:r>
              <a:rPr lang="en-GB" dirty="0" smtClean="0"/>
              <a:t>All other costs based on FFAG cost model.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Muon linac</a:t>
            </a:r>
            <a:endParaRPr lang="en-GB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646" y="1352553"/>
            <a:ext cx="6776423" cy="3766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43170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1371600" lvl="3" indent="0">
              <a:buNone/>
            </a:pPr>
            <a:endParaRPr lang="en-GB" dirty="0"/>
          </a:p>
          <a:p>
            <a:pPr marL="1371600" lvl="3" indent="0">
              <a:buNone/>
            </a:pPr>
            <a:endParaRPr lang="en-GB" sz="1200" dirty="0" smtClean="0"/>
          </a:p>
          <a:p>
            <a:pPr marL="1371600" lvl="3" indent="0">
              <a:buNone/>
            </a:pPr>
            <a:endParaRPr lang="en-GB" sz="1200" dirty="0" smtClean="0"/>
          </a:p>
          <a:p>
            <a:r>
              <a:rPr lang="en-GB" sz="1800" dirty="0" smtClean="0"/>
              <a:t>Includes injection chicane.</a:t>
            </a:r>
          </a:p>
          <a:p>
            <a:r>
              <a:rPr lang="en-GB" sz="1800" dirty="0" smtClean="0"/>
              <a:t>Magnet costs scaled from decay ring estimates from Norbert.</a:t>
            </a:r>
          </a:p>
          <a:p>
            <a:pPr lvl="1"/>
            <a:r>
              <a:rPr lang="en-GB" sz="1600" dirty="0" smtClean="0"/>
              <a:t>Some magnets have not been included yet.</a:t>
            </a:r>
          </a:p>
          <a:p>
            <a:r>
              <a:rPr lang="en-GB" sz="1800" dirty="0" smtClean="0"/>
              <a:t>All other costs based on FFAG cost model.</a:t>
            </a:r>
          </a:p>
          <a:p>
            <a:pPr lvl="1"/>
            <a:r>
              <a:rPr lang="en-GB" sz="1600" dirty="0" smtClean="0"/>
              <a:t>Thus, building is assumed to be cut and cover and not vertically stacked.</a:t>
            </a:r>
          </a:p>
          <a:p>
            <a:pPr lvl="1"/>
            <a:r>
              <a:rPr lang="en-GB" sz="1600" dirty="0"/>
              <a:t>Building scaled by total length.</a:t>
            </a:r>
          </a:p>
          <a:p>
            <a:pPr lvl="1"/>
            <a:endParaRPr lang="en-GB" sz="16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RLA 1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311" b="11990"/>
          <a:stretch/>
        </p:blipFill>
        <p:spPr bwMode="auto">
          <a:xfrm>
            <a:off x="1574799" y="1327361"/>
            <a:ext cx="6761163" cy="27284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322684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marL="914400" lvl="2" indent="0">
              <a:buNone/>
            </a:pPr>
            <a:endParaRPr lang="en-GB" dirty="0"/>
          </a:p>
          <a:p>
            <a:pPr marL="914400" lvl="2" indent="0">
              <a:buNone/>
            </a:pPr>
            <a:endParaRPr lang="en-GB" sz="1400" dirty="0" smtClean="0"/>
          </a:p>
          <a:p>
            <a:pPr marL="914400" lvl="2" indent="0">
              <a:buNone/>
            </a:pPr>
            <a:endParaRPr lang="en-GB" sz="1400" dirty="0" smtClean="0"/>
          </a:p>
          <a:p>
            <a:r>
              <a:rPr lang="en-GB" sz="1600" dirty="0" smtClean="0"/>
              <a:t>Includes injection chicane.</a:t>
            </a:r>
          </a:p>
          <a:p>
            <a:r>
              <a:rPr lang="en-GB" sz="1600" dirty="0" smtClean="0"/>
              <a:t>Magnet costs scaled from decay ring estimates from Norbert.</a:t>
            </a:r>
          </a:p>
          <a:p>
            <a:pPr lvl="1"/>
            <a:r>
              <a:rPr lang="en-GB" sz="1400" dirty="0" smtClean="0"/>
              <a:t>Some magnets have not been included yet.</a:t>
            </a:r>
          </a:p>
          <a:p>
            <a:r>
              <a:rPr lang="en-GB" sz="1600" dirty="0" smtClean="0"/>
              <a:t>All other costs based on FFAG cost model.</a:t>
            </a:r>
          </a:p>
          <a:p>
            <a:pPr lvl="1"/>
            <a:r>
              <a:rPr lang="en-GB" sz="1400" dirty="0" smtClean="0"/>
              <a:t>Thus, building is assumed to be cut and cover and not vertically stacked.</a:t>
            </a:r>
          </a:p>
          <a:p>
            <a:pPr lvl="1"/>
            <a:r>
              <a:rPr lang="en-GB" sz="1400" dirty="0" smtClean="0"/>
              <a:t>Building scaled by total length.</a:t>
            </a:r>
            <a:endParaRPr lang="en-GB" sz="14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RLA 2</a:t>
            </a:r>
            <a:endParaRPr lang="en-GB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53" b="9246"/>
          <a:stretch/>
        </p:blipFill>
        <p:spPr bwMode="auto">
          <a:xfrm>
            <a:off x="1541053" y="1327355"/>
            <a:ext cx="6496818" cy="27726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766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pPr lvl="7"/>
            <a:endParaRPr lang="en-GB" dirty="0" smtClean="0"/>
          </a:p>
          <a:p>
            <a:r>
              <a:rPr lang="en-GB" dirty="0" smtClean="0"/>
              <a:t>All costs based on FFAG cost model.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Muon FFAG</a:t>
            </a:r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4350" y="1463523"/>
            <a:ext cx="7441432" cy="41440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8289755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sz="2000" dirty="0"/>
          </a:p>
          <a:p>
            <a:r>
              <a:rPr lang="en-GB" sz="2000" dirty="0" smtClean="0"/>
              <a:t>Magnets and tunnelling costs from Norbert </a:t>
            </a:r>
            <a:r>
              <a:rPr lang="en-GB" sz="2000" dirty="0" err="1" smtClean="0"/>
              <a:t>Collomb</a:t>
            </a:r>
            <a:r>
              <a:rPr lang="en-GB" sz="2000" dirty="0" smtClean="0"/>
              <a:t>.</a:t>
            </a:r>
          </a:p>
          <a:p>
            <a:pPr lvl="1"/>
            <a:r>
              <a:rPr lang="en-GB" sz="1800" dirty="0"/>
              <a:t>Some magnets have not been included yet.</a:t>
            </a:r>
          </a:p>
          <a:p>
            <a:pPr lvl="1"/>
            <a:r>
              <a:rPr lang="en-GB" sz="1800" dirty="0" smtClean="0"/>
              <a:t>Cryogenic building costs not included.</a:t>
            </a:r>
          </a:p>
          <a:p>
            <a:r>
              <a:rPr lang="en-GB" sz="2000" dirty="0" smtClean="0"/>
              <a:t>All other costs based on FFAG cost model.</a:t>
            </a:r>
            <a:endParaRPr lang="en-GB" sz="200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Muon Decay Ring</a:t>
            </a:r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5965" y="1188323"/>
            <a:ext cx="7187585" cy="3698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39615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sz="1200" dirty="0" smtClean="0"/>
          </a:p>
          <a:p>
            <a:r>
              <a:rPr lang="en-GB" sz="1200" dirty="0" smtClean="0"/>
              <a:t>Scaling of magnet costs may not be appropriate in some cases.</a:t>
            </a:r>
          </a:p>
          <a:p>
            <a:pPr lvl="1"/>
            <a:r>
              <a:rPr lang="en-GB" sz="1100" dirty="0" smtClean="0"/>
              <a:t>i.e. Scaling with length.</a:t>
            </a:r>
          </a:p>
          <a:p>
            <a:r>
              <a:rPr lang="en-GB" sz="1200" dirty="0" smtClean="0"/>
              <a:t>Cost </a:t>
            </a:r>
            <a:r>
              <a:rPr lang="en-GB" sz="1200" dirty="0"/>
              <a:t>of magnet power supplies not included for most systems.</a:t>
            </a:r>
          </a:p>
          <a:p>
            <a:r>
              <a:rPr lang="en-GB" sz="1200" dirty="0"/>
              <a:t>Better estimate of cryogenic heat load needed for most systems.</a:t>
            </a:r>
          </a:p>
          <a:p>
            <a:r>
              <a:rPr lang="en-GB" sz="1200" dirty="0"/>
              <a:t>SC RF technology for muon acceleration still very much in R&amp;D stage</a:t>
            </a:r>
            <a:r>
              <a:rPr lang="en-GB" sz="1200" dirty="0" smtClean="0"/>
              <a:t>.</a:t>
            </a:r>
          </a:p>
          <a:p>
            <a:r>
              <a:rPr lang="en-GB" sz="1200" dirty="0" smtClean="0"/>
              <a:t>Target module costs require inflation from 2006.</a:t>
            </a:r>
          </a:p>
          <a:p>
            <a:r>
              <a:rPr lang="en-GB" sz="1200" dirty="0" smtClean="0"/>
              <a:t>Tungsten shielding estimates based on average cost of ungraded and class 1. (difference ~25%).</a:t>
            </a:r>
            <a:endParaRPr lang="en-GB" sz="1200" dirty="0"/>
          </a:p>
          <a:p>
            <a:r>
              <a:rPr lang="en-GB" sz="1200" dirty="0" smtClean="0"/>
              <a:t>LBNE target hall not designed for liquid mercury and also has crane limit of 50 tons (NF would need &gt;250 tons).</a:t>
            </a:r>
          </a:p>
          <a:p>
            <a:r>
              <a:rPr lang="en-GB" sz="1200" dirty="0" smtClean="0"/>
              <a:t>Chicane and proton absorber technology may change. Could increase cost.</a:t>
            </a:r>
          </a:p>
          <a:p>
            <a:r>
              <a:rPr lang="en-GB" sz="1200" dirty="0" smtClean="0"/>
              <a:t>Muon front-end requires redesign of lattice.  Could increase length (probably only by few %).</a:t>
            </a:r>
          </a:p>
          <a:p>
            <a:pPr fontAlgn="ctr"/>
            <a:r>
              <a:rPr lang="en-GB" sz="1200" dirty="0"/>
              <a:t>Aperture for the linac cavities is bigger but gradient is less and there are one-cell cavities.</a:t>
            </a:r>
            <a:endParaRPr lang="en-GB" sz="1200" dirty="0"/>
          </a:p>
          <a:p>
            <a:pPr lvl="1" fontAlgn="ctr"/>
            <a:r>
              <a:rPr lang="en-GB" sz="1100" dirty="0"/>
              <a:t>Assume cost of one-cell cavity is half of 2-cell cavity</a:t>
            </a:r>
            <a:r>
              <a:rPr lang="en-GB" sz="1100" dirty="0" smtClean="0"/>
              <a:t>.</a:t>
            </a:r>
          </a:p>
          <a:p>
            <a:pPr lvl="1" fontAlgn="ctr"/>
            <a:r>
              <a:rPr lang="en-GB" sz="1100" dirty="0"/>
              <a:t>Assume one RF power system can power 4 one-cell cavities.</a:t>
            </a:r>
            <a:endParaRPr lang="en-GB" sz="1100" dirty="0"/>
          </a:p>
          <a:p>
            <a:r>
              <a:rPr lang="en-GB" sz="1200" dirty="0" smtClean="0"/>
              <a:t>Some magnet costs missing from RLAs and the decay ring.</a:t>
            </a:r>
          </a:p>
          <a:p>
            <a:r>
              <a:rPr lang="en-GB" sz="1200" dirty="0"/>
              <a:t>Cryogenic building costs not </a:t>
            </a:r>
            <a:r>
              <a:rPr lang="en-GB" sz="1200" dirty="0" smtClean="0"/>
              <a:t>included for the decay ring.</a:t>
            </a:r>
          </a:p>
          <a:p>
            <a:pPr lvl="1"/>
            <a:r>
              <a:rPr lang="en-GB" sz="1100" dirty="0" smtClean="0"/>
              <a:t>Only needed for the arcs.</a:t>
            </a:r>
            <a:endParaRPr lang="en-GB" sz="1200" dirty="0" smtClean="0"/>
          </a:p>
          <a:p>
            <a:r>
              <a:rPr lang="en-GB" sz="1200" dirty="0" smtClean="0"/>
              <a:t>Costs scaled from FFAG cost model is based on length and so assumes similar composition (e.g. density of magnets and RF) of the beam line.</a:t>
            </a:r>
          </a:p>
          <a:p>
            <a:r>
              <a:rPr lang="en-GB" sz="1200" dirty="0" smtClean="0"/>
              <a:t>Decay ring magnets scaled from ILC.</a:t>
            </a:r>
          </a:p>
          <a:p>
            <a:r>
              <a:rPr lang="en-GB" sz="1200" dirty="0" smtClean="0"/>
              <a:t>Transfer lines not included.</a:t>
            </a:r>
          </a:p>
          <a:p>
            <a:r>
              <a:rPr lang="en-GB" sz="1200" dirty="0" smtClean="0"/>
              <a:t>Radiation shielding for muon acceleration system buildings?</a:t>
            </a:r>
          </a:p>
          <a:p>
            <a:r>
              <a:rPr lang="en-GB" sz="1200" dirty="0" smtClean="0"/>
              <a:t>All costs are preliminary.  Your investment may go up as well as down!</a:t>
            </a:r>
          </a:p>
          <a:p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Some Caveats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2559578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Relative Cost of Systems</a:t>
            </a:r>
            <a:endParaRPr lang="en-GB" dirty="0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583" y="1493478"/>
            <a:ext cx="8314548" cy="4376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757925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June 2012 – “1.5 pass” cost estimate.</a:t>
            </a:r>
          </a:p>
          <a:p>
            <a:pPr lvl="1"/>
            <a:r>
              <a:rPr lang="en-GB" dirty="0" smtClean="0"/>
              <a:t>For </a:t>
            </a:r>
            <a:r>
              <a:rPr lang="en-GB" dirty="0" err="1" smtClean="0"/>
              <a:t>EUROnu</a:t>
            </a:r>
            <a:r>
              <a:rPr lang="en-GB" dirty="0" smtClean="0"/>
              <a:t> report.</a:t>
            </a:r>
          </a:p>
          <a:p>
            <a:pPr lvl="1"/>
            <a:r>
              <a:rPr lang="en-GB" dirty="0"/>
              <a:t>Design should be complete (i.e. no holes)</a:t>
            </a:r>
          </a:p>
          <a:p>
            <a:pPr lvl="1"/>
            <a:r>
              <a:rPr lang="en-GB" dirty="0"/>
              <a:t>Include info from CERN about tunnelling, cabling, project phases, etc.</a:t>
            </a:r>
          </a:p>
          <a:p>
            <a:pPr marL="2571750" lvl="6" indent="-342900"/>
            <a:endParaRPr lang="en-GB" dirty="0" smtClean="0"/>
          </a:p>
          <a:p>
            <a:pPr marL="342900" lvl="1" indent="-342900">
              <a:buFontTx/>
              <a:buChar char="•"/>
            </a:pPr>
            <a:r>
              <a:rPr lang="en-GB" sz="2600" dirty="0" smtClean="0"/>
              <a:t> </a:t>
            </a:r>
            <a:r>
              <a:rPr lang="en-GB" sz="2600" strike="sngStrike" dirty="0" smtClean="0"/>
              <a:t>June</a:t>
            </a:r>
            <a:r>
              <a:rPr lang="en-GB" sz="2600" dirty="0" smtClean="0"/>
              <a:t> Dec 2012 </a:t>
            </a:r>
            <a:r>
              <a:rPr lang="en-GB" sz="2600" dirty="0" smtClean="0"/>
              <a:t>– “Second </a:t>
            </a:r>
            <a:r>
              <a:rPr lang="en-GB" sz="2600" dirty="0"/>
              <a:t>pass” cost </a:t>
            </a:r>
            <a:r>
              <a:rPr lang="en-GB" sz="2600" dirty="0" smtClean="0"/>
              <a:t>estimate</a:t>
            </a:r>
          </a:p>
          <a:p>
            <a:pPr lvl="1"/>
            <a:r>
              <a:rPr lang="en-GB" dirty="0" smtClean="0"/>
              <a:t>More accurate information. (i.e. better than naïve scaling with length).</a:t>
            </a:r>
          </a:p>
          <a:p>
            <a:pPr lvl="1"/>
            <a:r>
              <a:rPr lang="en-GB" dirty="0" smtClean="0"/>
              <a:t>Design should be closer to being finalised.</a:t>
            </a:r>
            <a:endParaRPr lang="en-GB" dirty="0" smtClean="0"/>
          </a:p>
          <a:p>
            <a:pPr lvl="5"/>
            <a:endParaRPr lang="en-GB" dirty="0" smtClean="0"/>
          </a:p>
          <a:p>
            <a:r>
              <a:rPr lang="en-GB" dirty="0" smtClean="0"/>
              <a:t>April </a:t>
            </a:r>
            <a:r>
              <a:rPr lang="en-GB" dirty="0" smtClean="0"/>
              <a:t>2013 – “Third pass” cost estimate.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Schedule and Milestones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271745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A lot of work has been done with the limited resources available.</a:t>
            </a:r>
          </a:p>
          <a:p>
            <a:endParaRPr lang="en-GB" dirty="0" smtClean="0"/>
          </a:p>
          <a:p>
            <a:r>
              <a:rPr lang="en-GB" dirty="0" smtClean="0"/>
              <a:t>Some support from CERN civil engineering to cost tunnels only and CERN cite schematic.</a:t>
            </a:r>
          </a:p>
          <a:p>
            <a:endParaRPr lang="en-GB" dirty="0" smtClean="0"/>
          </a:p>
          <a:p>
            <a:r>
              <a:rPr lang="en-GB" dirty="0" smtClean="0"/>
              <a:t>Will need to update details for </a:t>
            </a:r>
            <a:r>
              <a:rPr lang="en-GB" dirty="0" err="1" smtClean="0"/>
              <a:t>EUROnu</a:t>
            </a:r>
            <a:r>
              <a:rPr lang="en-GB" dirty="0" smtClean="0"/>
              <a:t> report.</a:t>
            </a:r>
          </a:p>
          <a:p>
            <a:endParaRPr lang="en-GB" dirty="0" smtClean="0"/>
          </a:p>
          <a:p>
            <a:r>
              <a:rPr lang="en-GB" dirty="0" smtClean="0"/>
              <a:t>Much to do to reduce number of caveats betwee</a:t>
            </a:r>
            <a:r>
              <a:rPr lang="en-GB" dirty="0" smtClean="0"/>
              <a:t>n now and December.</a:t>
            </a:r>
          </a:p>
          <a:p>
            <a:pPr lvl="1"/>
            <a:endParaRPr lang="en-GB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Summary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05174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 Black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909E8E84-426E-40DD-AFC4-6F175D3DCCD1}">
            <a14:hiddenFill xmlns:a14="http://schemas.microsoft.com/office/drawing/2010/main">
              <a:solidFill>
                <a:schemeClr val="accent1"/>
              </a:solidFill>
            </a14:hiddenFill>
          </a:ex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2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19250</TotalTime>
  <Words>953</Words>
  <Application>Microsoft Office PowerPoint</Application>
  <PresentationFormat>A4 Paper (210x297 mm)</PresentationFormat>
  <Paragraphs>179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Custom Design</vt:lpstr>
      <vt:lpstr>PowerPoint Presentation</vt:lpstr>
      <vt:lpstr>Introduction</vt:lpstr>
      <vt:lpstr>Proton Driver</vt:lpstr>
      <vt:lpstr>Target, Capture and Decay System</vt:lpstr>
      <vt:lpstr>Target, Capture and Decay System</vt:lpstr>
      <vt:lpstr>Target, Capture and Decay System</vt:lpstr>
      <vt:lpstr>Muon Front-End</vt:lpstr>
      <vt:lpstr>Buncher</vt:lpstr>
      <vt:lpstr>Phase-Rotator</vt:lpstr>
      <vt:lpstr>Cooling</vt:lpstr>
      <vt:lpstr>Muon Acceleration</vt:lpstr>
      <vt:lpstr>Muon linac</vt:lpstr>
      <vt:lpstr>RLA 1</vt:lpstr>
      <vt:lpstr>RLA 2</vt:lpstr>
      <vt:lpstr>Muon FFAG</vt:lpstr>
      <vt:lpstr>Muon Decay Ring</vt:lpstr>
      <vt:lpstr>Some Caveats</vt:lpstr>
      <vt:lpstr>Relative Cost of Systems</vt:lpstr>
      <vt:lpstr>Schedule and Milestones</vt:lpstr>
      <vt:lpstr>Summary</vt:lpstr>
    </vt:vector>
  </TitlesOfParts>
  <Company>ak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ak2</dc:creator>
  <cp:lastModifiedBy>fetsuser</cp:lastModifiedBy>
  <cp:revision>179</cp:revision>
  <cp:lastPrinted>2012-04-16T21:16:15Z</cp:lastPrinted>
  <dcterms:created xsi:type="dcterms:W3CDTF">2004-12-08T12:17:55Z</dcterms:created>
  <dcterms:modified xsi:type="dcterms:W3CDTF">2012-04-18T08:50:05Z</dcterms:modified>
</cp:coreProperties>
</file>