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6.xml" ContentType="application/vnd.openxmlformats-officedocument.presentationml.slideMaster+xml"/>
  <Override PartName="/ppt/slideLayouts/slideLayout8.xml" ContentType="application/vnd.openxmlformats-officedocument.presentationml.slideLayout+xml"/>
  <Override PartName="/ppt/theme/theme8.xml" ContentType="application/vnd.openxmlformats-officedocument.theme+xml"/>
  <Default Extension="bin" ContentType="application/vnd.openxmlformats-officedocument.presentationml.printerSettings"/>
  <Override PartName="/ppt/slideLayouts/slideLayout6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4.xml" ContentType="application/vnd.openxmlformats-officedocument.presentationml.slideLayout+xml"/>
  <Default Extension="wmf" ContentType="image/x-wmf"/>
  <Override PartName="/ppt/slideLayouts/slideLayout60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4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Default Extension="rels" ContentType="application/vnd.openxmlformats-package.relationships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Default Extension="doc" ContentType="application/msword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theme/theme7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.xml" ContentType="application/vnd.openxmlformats-officedocument.presentationml.slideLayout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3.xml" ContentType="application/vnd.openxmlformats-officedocument.presentationml.slideLayout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0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2" r:id="rId6"/>
    <p:sldMasterId id="2147483734" r:id="rId7"/>
    <p:sldMasterId id="2147483746" r:id="rId8"/>
  </p:sldMasterIdLst>
  <p:notesMasterIdLst>
    <p:notesMasterId r:id="rId24"/>
  </p:notesMasterIdLst>
  <p:handoutMasterIdLst>
    <p:handoutMasterId r:id="rId25"/>
  </p:handoutMasterIdLst>
  <p:sldIdLst>
    <p:sldId id="256" r:id="rId9"/>
    <p:sldId id="268" r:id="rId10"/>
    <p:sldId id="289" r:id="rId11"/>
    <p:sldId id="301" r:id="rId12"/>
    <p:sldId id="297" r:id="rId13"/>
    <p:sldId id="298" r:id="rId14"/>
    <p:sldId id="300" r:id="rId15"/>
    <p:sldId id="299" r:id="rId16"/>
    <p:sldId id="288" r:id="rId17"/>
    <p:sldId id="292" r:id="rId18"/>
    <p:sldId id="293" r:id="rId19"/>
    <p:sldId id="294" r:id="rId20"/>
    <p:sldId id="295" r:id="rId21"/>
    <p:sldId id="296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6A6A6"/>
    <a:srgbClr val="000000"/>
    <a:srgbClr val="006600"/>
    <a:srgbClr val="A50021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 horzBarState="maximized">
    <p:restoredLeft sz="15620"/>
    <p:restoredTop sz="81244" autoAdjust="0"/>
  </p:normalViewPr>
  <p:slideViewPr>
    <p:cSldViewPr showGuides="1">
      <p:cViewPr varScale="1">
        <p:scale>
          <a:sx n="102" d="100"/>
          <a:sy n="102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C6999-023F-9744-BB56-E444A1709AB0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CCA3F-E058-6141-B57F-432DEA1DBA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5530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D705F-B394-464E-B433-3DE5C596BE11}" type="datetimeFigureOut">
              <a:rPr lang="en-GB" smtClean="0"/>
              <a:pPr/>
              <a:t>4/20/12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8BC1-5116-42E9-9FD1-534C1449E4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885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Microsoft_Word_97_-_2004_Document1.doc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1756-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367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April 20, 12</a:t>
            </a:fld>
            <a:endParaRPr lang="en-GB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4/20/12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4/20/12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11300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t>K. Long, </a:t>
            </a:r>
            <a:fld id="{FEB0E208-6759-44CC-95DA-736AD889AAB9}" type="datetime3">
              <a:rPr lang="en-GB" sz="2800" b="1" smtClean="0">
                <a:solidFill>
                  <a:srgbClr val="FFFFCC"/>
                </a:solidFill>
                <a:latin typeface="Times New Roman" pitchFamily="18" charset="0"/>
                <a:cs typeface="Arial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April 20, 12</a:t>
            </a:fld>
            <a:endParaRPr lang="en-GB" sz="2800" b="1" dirty="0" smtClean="0">
              <a:solidFill>
                <a:srgbClr val="FFFFCC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0560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April 20, 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rgbClr val="FFC000"/>
                </a:solidFill>
              </a:defRPr>
            </a:lvl2pPr>
            <a:lvl3pPr>
              <a:defRPr b="1">
                <a:solidFill>
                  <a:srgbClr val="00FF00"/>
                </a:solidFill>
              </a:defRPr>
            </a:lvl3pPr>
            <a:lvl4pPr>
              <a:defRPr b="1">
                <a:solidFill>
                  <a:srgbClr val="66FFFF"/>
                </a:solidFill>
              </a:defRPr>
            </a:lvl4pPr>
            <a:lvl5pPr>
              <a:defRPr b="1">
                <a:solidFill>
                  <a:srgbClr val="FF0000"/>
                </a:solidFill>
              </a:defRPr>
            </a:lvl5pPr>
            <a:lvl6pPr>
              <a:defRPr>
                <a:solidFill>
                  <a:schemeClr val="bg1">
                    <a:lumMod val="95000"/>
                  </a:schemeClr>
                </a:solidFill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347E8-38B6-46E7-BEF2-7BAC618809D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r">
              <a:defRPr sz="4000" b="1" cap="all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450EA-9A08-43FB-9044-F456722C97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BEB85-40C7-4048-A383-C5F10F173D3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7299C-8D3B-4F1B-B9A7-C8F9B0B3B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24BA-D1B1-49A9-BB51-0D62F5ECC81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A7B6-FE23-4E46-9BC5-63F9D6A90A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1E0-2AD9-4B5C-BBA5-37B145F60F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FE87-2C63-4FBF-97A1-67107CB11F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96F4-EEED-4CE8-B7E3-2479000CB61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06CD-FA3D-4339-AA4C-9D86CA904A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A6793-1F12-43CC-83A9-C28CBDB24F3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6F0-99AD-4A23-BEA0-A2E713A0BB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338-CCC3-41E3-85CB-30A6640E86C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38B9-EDA9-4D02-B2BA-41BA3EF9E5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994E1-47AE-4534-B96E-24D9092A39F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494-90AB-4F3E-9FE7-24A3A4E23B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B237-94C2-4793-8136-DF347D1DAB9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447800"/>
            <a:ext cx="8458200" cy="1600200"/>
          </a:xfrm>
          <a:solidFill>
            <a:srgbClr val="FFFF00"/>
          </a:solidFill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686050" y="3492500"/>
            <a:ext cx="610235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7658" name="Picture 10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</p:spPr>
      </p:pic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714625" y="0"/>
            <a:ext cx="6429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sz="2800" b="1" dirty="0" smtClean="0">
                <a:solidFill>
                  <a:srgbClr val="FFFFCC"/>
                </a:solidFill>
                <a:cs typeface="Arial" pitchFamily="34" charset="0"/>
              </a:rPr>
              <a:t>K. Long, </a:t>
            </a:r>
            <a:fld id="{5FDF8525-CCCE-4582-8ECC-51A1A9E69662}" type="datetime3">
              <a:rPr lang="en-GB" sz="2800" b="1" smtClean="0">
                <a:solidFill>
                  <a:srgbClr val="FFFFCC"/>
                </a:solidFill>
                <a:cs typeface="Arial" pitchFamily="34" charset="0"/>
              </a:rPr>
              <a:pPr algn="r" fontAlgn="base">
                <a:spcBef>
                  <a:spcPct val="50000"/>
                </a:spcBef>
                <a:spcAft>
                  <a:spcPct val="0"/>
                </a:spcAft>
              </a:pPr>
              <a:t>April 20, 12</a:t>
            </a:fld>
            <a:endParaRPr lang="en-GB" sz="2800" b="1" dirty="0" smtClean="0">
              <a:solidFill>
                <a:srgbClr val="FFFFCC"/>
              </a:solidFill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Documents and Settings\sgeer\My Documents\MAP\MAP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857250" cy="97472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304800" y="304800"/>
          <a:ext cx="1343025" cy="403225"/>
        </p:xfrm>
        <a:graphic>
          <a:graphicData uri="http://schemas.openxmlformats.org/presentationml/2006/ole">
            <p:oleObj spid="_x0000_s1078" name="Document" r:id="rId4" imgW="3683000" imgH="1104900" progId="Word.Documen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MAP Review - MICE Overview - L. Coney      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5894E3C-3540-4A80-99EF-6E5D5883DBC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April 20, 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p_log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438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6250" y="0"/>
            <a:ext cx="485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28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K. Long, </a:t>
            </a:r>
            <a:fld id="{B46D80FD-1E49-4E81-A679-73D7E036491C}" type="datetime3">
              <a:rPr lang="en-GB" sz="2800" b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April 20, 12</a:t>
            </a:fld>
            <a:endParaRPr lang="en-GB" sz="28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31009"/>
            <a:ext cx="7772400" cy="769441"/>
          </a:xfrm>
          <a:solidFill>
            <a:srgbClr val="FFFF00"/>
          </a:solidFill>
        </p:spPr>
        <p:txBody>
          <a:bodyPr anchor="b">
            <a:spAutoFit/>
          </a:bodyPr>
          <a:lstStyle>
            <a:lvl1pPr algn="r">
              <a:defRPr b="1">
                <a:solidFill>
                  <a:srgbClr val="0000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9144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FFFF00"/>
          </a:solidFill>
        </p:spPr>
        <p:txBody>
          <a:bodyPr anchor="t"/>
          <a:lstStyle>
            <a:lvl1pPr algn="l">
              <a:defRPr sz="4000" b="1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8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4/20/12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2000" y="714357"/>
            <a:ext cx="4572000" cy="614364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764704"/>
            <a:ext cx="4497388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9529" y="764704"/>
            <a:ext cx="4498975" cy="639762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0" y="1412777"/>
            <a:ext cx="4572000" cy="544522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rgbClr val="FFC000"/>
                </a:solidFill>
              </a:defRPr>
            </a:lvl2pPr>
            <a:lvl3pPr>
              <a:defRPr sz="2800" b="1">
                <a:solidFill>
                  <a:srgbClr val="00FF00"/>
                </a:solidFill>
              </a:defRPr>
            </a:lvl3pPr>
            <a:lvl4pPr>
              <a:defRPr sz="2400" b="1">
                <a:solidFill>
                  <a:srgbClr val="66FFFF"/>
                </a:solidFill>
              </a:defRPr>
            </a:lvl4pPr>
            <a:lvl5pPr>
              <a:defRPr sz="2400" b="1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sissmallbotto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4/20/12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4/20/12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4530E-1745-4EA4-86ED-B2AAFE5A9E7F}" type="datetimeFigureOut">
              <a:rPr lang="en-GB" smtClean="0"/>
              <a:pPr/>
              <a:t>4/20/12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 smtClean="0"/>
              <a:pPr/>
              <a:t>4/20/12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C15101-DFFF-4CAA-AE93-B7D24E12C5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080060-40C5-4FA9-B3AB-EA8B673958D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5795963" y="765175"/>
            <a:ext cx="33480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sz="3200" b="1" dirty="0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33"/>
        </a:buClr>
        <a:buSzPct val="70000"/>
        <a:buFont typeface="Wingdings" pitchFamily="2" charset="2"/>
        <a:buChar char="n"/>
        <a:defRPr sz="3200" b="1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SzPct val="65000"/>
        <a:buFont typeface="Wingdings" pitchFamily="2" charset="2"/>
        <a:buChar char="n"/>
        <a:defRPr sz="2400" b="1">
          <a:solidFill>
            <a:srgbClr val="FF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000" b="1">
          <a:solidFill>
            <a:srgbClr val="00F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b="1">
          <a:solidFill>
            <a:srgbClr val="3399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43000"/>
            <a:ext cx="9144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August 24-26, 2010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3276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MAP Review - MICE Overview - L. Coney                   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7A3611A-3316-4A9D-8E08-7540EE7BD76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hlink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008000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rgbClr val="6600F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s"/>
        <a:defRPr sz="2000" kern="1200">
          <a:solidFill>
            <a:srgbClr val="66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5B4530E-1745-4EA4-86ED-B2AAFE5A9E7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4/20/12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2A14D-58FC-4ADE-82BA-96C80A9DF57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sissmallbott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6031285"/>
            <a:ext cx="4267194" cy="792088"/>
          </a:xfrm>
        </p:spPr>
        <p:txBody>
          <a:bodyPr anchor="ctr" anchorCtr="0">
            <a:noAutofit/>
          </a:bodyPr>
          <a:lstStyle/>
          <a:p>
            <a:r>
              <a:rPr lang="en-GB" sz="3600" dirty="0" smtClean="0"/>
              <a:t>Concluding remarks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exercise and RDR timeline: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671" b="-675"/>
          <a:stretch/>
        </p:blipFill>
        <p:spPr>
          <a:xfrm>
            <a:off x="107504" y="1757243"/>
            <a:ext cx="8927976" cy="3084338"/>
          </a:xfrm>
          <a:solidFill>
            <a:srgbClr val="FFFFFF"/>
          </a:solidFill>
          <a:ln w="28575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2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ICFA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49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IDS-NF and ICFA: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Despite some scepticism:</a:t>
            </a:r>
          </a:p>
          <a:p>
            <a:pPr lvl="1"/>
            <a:r>
              <a:rPr lang="en-GB" dirty="0" smtClean="0"/>
              <a:t>Perceive it to be beneficial that ICFA takes an interest in lepton-flavour physics and neutrino physics;</a:t>
            </a:r>
          </a:p>
          <a:p>
            <a:pPr lvl="1"/>
            <a:r>
              <a:rPr lang="en-GB" dirty="0" smtClean="0"/>
              <a:t>We are interested in an independent review of the RDR;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en-GB" dirty="0" smtClean="0"/>
              <a:t> 	Therefore:</a:t>
            </a:r>
          </a:p>
          <a:p>
            <a:pPr lvl="1">
              <a:tabLst>
                <a:tab pos="358775" algn="l"/>
              </a:tabLst>
            </a:pPr>
            <a:r>
              <a:rPr lang="en-GB" dirty="0" smtClean="0"/>
              <a:t>Seek to influence the development of ICFA’s interest in and activity in support of our efforts and our field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7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meetings: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Introduction and aims: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01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meetings: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IDS-NF </a:t>
            </a:r>
            <a:r>
              <a:rPr lang="en-GB" dirty="0" err="1" smtClean="0"/>
              <a:t>plenaries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#9:</a:t>
            </a:r>
          </a:p>
          <a:p>
            <a:pPr lvl="2"/>
            <a:r>
              <a:rPr lang="en-GB" dirty="0" smtClean="0"/>
              <a:t>October 2012; US</a:t>
            </a:r>
          </a:p>
          <a:p>
            <a:pPr lvl="3"/>
            <a:r>
              <a:rPr lang="en-GB" dirty="0" smtClean="0"/>
              <a:t>FNAL, dates to be proposed by Alan </a:t>
            </a:r>
            <a:r>
              <a:rPr lang="en-GB" dirty="0" err="1" smtClean="0"/>
              <a:t>Bross</a:t>
            </a:r>
            <a:endParaRPr lang="en-GB" dirty="0" smtClean="0"/>
          </a:p>
          <a:p>
            <a:pPr lvl="1"/>
            <a:r>
              <a:rPr lang="en-GB" dirty="0" smtClean="0"/>
              <a:t>#10:</a:t>
            </a:r>
          </a:p>
          <a:p>
            <a:pPr lvl="2"/>
            <a:r>
              <a:rPr lang="en-GB" dirty="0" smtClean="0"/>
              <a:t>April 2013; Europe</a:t>
            </a:r>
          </a:p>
          <a:p>
            <a:pPr lvl="3"/>
            <a:r>
              <a:rPr lang="en-GB" dirty="0" smtClean="0"/>
              <a:t>Volunteers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0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1756-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5143"/>
            <a:ext cx="9144000" cy="21328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thanks to:</a:t>
            </a:r>
          </a:p>
          <a:p>
            <a:pPr lvl="1"/>
            <a:r>
              <a:rPr lang="en-US" dirty="0" smtClean="0"/>
              <a:t>Valerie Flood</a:t>
            </a:r>
          </a:p>
          <a:p>
            <a:pPr lvl="2"/>
            <a:r>
              <a:rPr lang="en-US" dirty="0" smtClean="0"/>
              <a:t>Paul </a:t>
            </a:r>
            <a:r>
              <a:rPr lang="en-US" dirty="0" err="1" smtClean="0"/>
              <a:t>Soler</a:t>
            </a:r>
            <a:r>
              <a:rPr lang="en-US" dirty="0" smtClean="0"/>
              <a:t> and Ryan </a:t>
            </a:r>
            <a:r>
              <a:rPr lang="en-US" dirty="0" err="1" smtClean="0"/>
              <a:t>Bayes</a:t>
            </a:r>
            <a:r>
              <a:rPr lang="en-US" dirty="0" smtClean="0"/>
              <a:t> and </a:t>
            </a:r>
            <a:r>
              <a:rPr lang="en-US" smtClean="0"/>
              <a:t>Andrew Pickford (IT)</a:t>
            </a:r>
          </a:p>
          <a:p>
            <a:pPr marL="358775" indent="0">
              <a:buNone/>
            </a:pPr>
            <a:r>
              <a:rPr lang="en-US" dirty="0" smtClean="0"/>
              <a:t>For this excellent, well organized meeting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07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Contents: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4364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GB" dirty="0" smtClean="0"/>
              <a:t>θ</a:t>
            </a:r>
            <a:r>
              <a:rPr lang="en-GB" baseline="-25000" dirty="0" smtClean="0"/>
              <a:t>13</a:t>
            </a:r>
            <a:r>
              <a:rPr lang="en-GB" dirty="0" smtClean="0"/>
              <a:t> and the IDS-NF baseline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Opportunities and increments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How we left it at IDS-NF #7 and goals for #8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Costing exercise and RDR timeline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ICFA, taking an interest …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Next meetings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Baseline revision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63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9672" y="3645024"/>
            <a:ext cx="6408712" cy="2952328"/>
          </a:xfrm>
          <a:prstGeom prst="rect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IDS-NF baseline: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Reasoning:</a:t>
            </a:r>
          </a:p>
          <a:p>
            <a:pPr lvl="1"/>
            <a:r>
              <a:rPr lang="en-US" dirty="0" smtClean="0"/>
              <a:t>Set oscillation maximum at ~5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Chosen to be “far enough” from detector threshold;</a:t>
            </a:r>
          </a:p>
          <a:p>
            <a:pPr lvl="1"/>
            <a:r>
              <a:rPr lang="en-US" dirty="0" smtClean="0"/>
              <a:t>Implies source-detector distance of ~2000 km</a:t>
            </a:r>
          </a:p>
          <a:p>
            <a:pPr lvl="2"/>
            <a:r>
              <a:rPr lang="en-US" dirty="0" smtClean="0"/>
              <a:t>Need to consider surface detector</a:t>
            </a:r>
          </a:p>
          <a:p>
            <a:pPr lvl="1"/>
            <a:r>
              <a:rPr lang="en-US" dirty="0" smtClean="0"/>
              <a:t>Implies stored-</a:t>
            </a:r>
            <a:r>
              <a:rPr lang="en-US" dirty="0" err="1" smtClean="0"/>
              <a:t>muon</a:t>
            </a:r>
            <a:r>
              <a:rPr lang="en-US" dirty="0" smtClean="0"/>
              <a:t> energy of 10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4"/>
            <a:endParaRPr lang="en-US" dirty="0" smtClean="0"/>
          </a:p>
          <a:p>
            <a:pPr marL="1652588" indent="0">
              <a:buNone/>
            </a:pPr>
            <a:r>
              <a:rPr lang="en-US" dirty="0" smtClean="0"/>
              <a:t>Hence, IDS-NF 2012/3.0:</a:t>
            </a:r>
          </a:p>
          <a:p>
            <a:pPr marL="2249488" lvl="1" indent="-228600"/>
            <a:r>
              <a:rPr lang="en-US" dirty="0" smtClean="0"/>
              <a:t>Source:</a:t>
            </a:r>
          </a:p>
          <a:p>
            <a:pPr marL="2509838" lvl="2"/>
            <a:r>
              <a:rPr lang="en-US" dirty="0" smtClean="0"/>
              <a:t>10 </a:t>
            </a:r>
            <a:r>
              <a:rPr lang="en-US" dirty="0" err="1" smtClean="0"/>
              <a:t>GeV</a:t>
            </a:r>
            <a:r>
              <a:rPr lang="en-US" dirty="0" smtClean="0"/>
              <a:t> stored </a:t>
            </a:r>
            <a:r>
              <a:rPr lang="en-US" dirty="0" err="1" smtClean="0"/>
              <a:t>muons</a:t>
            </a:r>
            <a:r>
              <a:rPr lang="en-US" dirty="0" smtClean="0"/>
              <a:t>;</a:t>
            </a:r>
          </a:p>
          <a:p>
            <a:pPr marL="2509838" lvl="2"/>
            <a:r>
              <a:rPr lang="en-US" dirty="0" smtClean="0"/>
              <a:t>10</a:t>
            </a:r>
            <a:r>
              <a:rPr lang="en-US" baseline="30000" dirty="0" smtClean="0"/>
              <a:t>21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decays (total) per 10</a:t>
            </a:r>
            <a:r>
              <a:rPr lang="en-US" baseline="30000" dirty="0" smtClean="0"/>
              <a:t>7</a:t>
            </a:r>
            <a:r>
              <a:rPr lang="en-US" dirty="0" smtClean="0"/>
              <a:t> s year</a:t>
            </a:r>
          </a:p>
          <a:p>
            <a:pPr marL="2249488" lvl="1" indent="-228600"/>
            <a:r>
              <a:rPr lang="en-US" dirty="0" smtClean="0"/>
              <a:t>Detector:</a:t>
            </a:r>
          </a:p>
          <a:p>
            <a:pPr marL="2509838" lvl="2"/>
            <a:r>
              <a:rPr lang="en-US" dirty="0" smtClean="0"/>
              <a:t>100 </a:t>
            </a:r>
            <a:r>
              <a:rPr lang="en-US" dirty="0" err="1" smtClean="0"/>
              <a:t>kT</a:t>
            </a:r>
            <a:r>
              <a:rPr lang="en-US" dirty="0" smtClean="0"/>
              <a:t> MIND at 2000 km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4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19672" y="3645024"/>
            <a:ext cx="6408712" cy="2952328"/>
          </a:xfrm>
          <a:prstGeom prst="rect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 IDS-NF baseline: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Reasoning:</a:t>
            </a:r>
          </a:p>
          <a:p>
            <a:pPr lvl="1"/>
            <a:r>
              <a:rPr lang="en-US" dirty="0" smtClean="0"/>
              <a:t>Set oscillation maximum at ~5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Chosen to be “far enough” from detector threshold;</a:t>
            </a:r>
          </a:p>
          <a:p>
            <a:pPr lvl="1"/>
            <a:r>
              <a:rPr lang="en-US" dirty="0" smtClean="0"/>
              <a:t>Implies source-detector distance of ~2000 km</a:t>
            </a:r>
          </a:p>
          <a:p>
            <a:pPr lvl="2"/>
            <a:r>
              <a:rPr lang="en-US" dirty="0" smtClean="0"/>
              <a:t>Need to consider surface detector</a:t>
            </a:r>
          </a:p>
          <a:p>
            <a:pPr lvl="1"/>
            <a:r>
              <a:rPr lang="en-US" dirty="0" smtClean="0"/>
              <a:t>Implies stored-</a:t>
            </a:r>
            <a:r>
              <a:rPr lang="en-US" dirty="0" err="1" smtClean="0"/>
              <a:t>muon</a:t>
            </a:r>
            <a:r>
              <a:rPr lang="en-US" dirty="0" smtClean="0"/>
              <a:t> energy of 10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4"/>
            <a:endParaRPr lang="en-US" dirty="0" smtClean="0"/>
          </a:p>
          <a:p>
            <a:pPr marL="1652588" indent="0">
              <a:buNone/>
            </a:pPr>
            <a:r>
              <a:rPr lang="en-US" dirty="0" smtClean="0"/>
              <a:t>Hence, IDS-NF 2012/3.0:</a:t>
            </a:r>
          </a:p>
          <a:p>
            <a:pPr marL="2249488" lvl="1" indent="-228600"/>
            <a:r>
              <a:rPr lang="en-US" dirty="0" smtClean="0"/>
              <a:t>Source:</a:t>
            </a:r>
          </a:p>
          <a:p>
            <a:pPr marL="2509838" lvl="2"/>
            <a:r>
              <a:rPr lang="en-US" dirty="0" smtClean="0"/>
              <a:t>10 </a:t>
            </a:r>
            <a:r>
              <a:rPr lang="en-US" dirty="0" err="1" smtClean="0"/>
              <a:t>GeV</a:t>
            </a:r>
            <a:r>
              <a:rPr lang="en-US" dirty="0" smtClean="0"/>
              <a:t> stored </a:t>
            </a:r>
            <a:r>
              <a:rPr lang="en-US" dirty="0" err="1" smtClean="0"/>
              <a:t>muons</a:t>
            </a:r>
            <a:r>
              <a:rPr lang="en-US" dirty="0" smtClean="0"/>
              <a:t>;</a:t>
            </a:r>
          </a:p>
          <a:p>
            <a:pPr marL="2509838" lvl="2"/>
            <a:r>
              <a:rPr lang="en-US" dirty="0" smtClean="0"/>
              <a:t>10</a:t>
            </a:r>
            <a:r>
              <a:rPr lang="en-US" baseline="30000" dirty="0" smtClean="0"/>
              <a:t>21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 smtClean="0"/>
              <a:t> decays (total) per 10</a:t>
            </a:r>
            <a:r>
              <a:rPr lang="en-US" baseline="30000" dirty="0" smtClean="0"/>
              <a:t>7</a:t>
            </a:r>
            <a:r>
              <a:rPr lang="en-US" dirty="0" smtClean="0"/>
              <a:t> s year</a:t>
            </a:r>
          </a:p>
          <a:p>
            <a:pPr marL="2249488" lvl="1" indent="-228600"/>
            <a:r>
              <a:rPr lang="en-US" dirty="0" smtClean="0"/>
              <a:t>Detector:</a:t>
            </a:r>
          </a:p>
          <a:p>
            <a:pPr marL="2509838" lvl="2"/>
            <a:r>
              <a:rPr lang="en-US" dirty="0" smtClean="0"/>
              <a:t>100 </a:t>
            </a:r>
            <a:r>
              <a:rPr lang="en-US" dirty="0" err="1" smtClean="0"/>
              <a:t>kT</a:t>
            </a:r>
            <a:r>
              <a:rPr lang="en-US" dirty="0" smtClean="0"/>
              <a:t> MIND at 2000 km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96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3789040"/>
            <a:ext cx="6408712" cy="2952328"/>
          </a:xfrm>
          <a:prstGeom prst="rect">
            <a:avLst/>
          </a:prstGeom>
          <a:solidFill>
            <a:srgbClr val="000090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Accelerator facility &amp; </a:t>
            </a:r>
            <a:r>
              <a:rPr lang="en-US" dirty="0" err="1" smtClean="0"/>
              <a:t>EUROnu</a:t>
            </a:r>
            <a:r>
              <a:rPr lang="en-US" dirty="0" smtClean="0"/>
              <a:t> final report: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EUROnu</a:t>
            </a:r>
            <a:r>
              <a:rPr lang="en-US" dirty="0" smtClean="0"/>
              <a:t> final report due to be complete 31Aug12;</a:t>
            </a:r>
          </a:p>
          <a:p>
            <a:pPr lvl="1"/>
            <a:r>
              <a:rPr lang="en-US" dirty="0" err="1" smtClean="0"/>
              <a:t>EUROnu</a:t>
            </a:r>
            <a:r>
              <a:rPr lang="en-US" dirty="0" smtClean="0"/>
              <a:t> final meeting June 2012, so essentially work must be complete by June;</a:t>
            </a:r>
          </a:p>
          <a:p>
            <a:pPr lvl="1"/>
            <a:r>
              <a:rPr lang="en-US" dirty="0" smtClean="0"/>
              <a:t>Too little time to work through changes to accelerator facility and to revise cost estimate</a:t>
            </a:r>
          </a:p>
          <a:p>
            <a:pPr lvl="1"/>
            <a:r>
              <a:rPr lang="en-US" dirty="0" smtClean="0"/>
              <a:t>So, proposed compromise:</a:t>
            </a:r>
          </a:p>
          <a:p>
            <a:pPr lvl="6"/>
            <a:endParaRPr lang="en-US" dirty="0" smtClean="0"/>
          </a:p>
          <a:p>
            <a:pPr marL="1652588" indent="0">
              <a:buNone/>
            </a:pPr>
            <a:r>
              <a:rPr lang="en-US" dirty="0" smtClean="0"/>
              <a:t>IDS</a:t>
            </a:r>
            <a:r>
              <a:rPr lang="en-US" dirty="0"/>
              <a:t>-NF 2012/</a:t>
            </a:r>
            <a:r>
              <a:rPr lang="en-US" dirty="0" smtClean="0"/>
              <a:t>3.1 (for </a:t>
            </a:r>
            <a:r>
              <a:rPr lang="en-US" dirty="0" err="1" smtClean="0"/>
              <a:t>EUROnu</a:t>
            </a:r>
            <a:r>
              <a:rPr lang="en-US" dirty="0" smtClean="0"/>
              <a:t>):</a:t>
            </a:r>
            <a:endParaRPr lang="en-US" dirty="0"/>
          </a:p>
          <a:p>
            <a:pPr marL="2249488" lvl="1" indent="-228600"/>
            <a:r>
              <a:rPr lang="en-US" dirty="0"/>
              <a:t>Source:</a:t>
            </a:r>
          </a:p>
          <a:p>
            <a:pPr marL="2509838" lvl="2"/>
            <a:r>
              <a:rPr lang="en-US" dirty="0" smtClean="0"/>
              <a:t>12.6 </a:t>
            </a:r>
            <a:r>
              <a:rPr lang="en-US" dirty="0" err="1"/>
              <a:t>GeV</a:t>
            </a:r>
            <a:r>
              <a:rPr lang="en-US" dirty="0"/>
              <a:t> stored </a:t>
            </a:r>
            <a:r>
              <a:rPr lang="en-US" dirty="0" err="1"/>
              <a:t>muons</a:t>
            </a:r>
            <a:r>
              <a:rPr lang="en-US" dirty="0"/>
              <a:t>;</a:t>
            </a:r>
          </a:p>
          <a:p>
            <a:pPr marL="2509838" lvl="2"/>
            <a:r>
              <a:rPr lang="en-US" dirty="0"/>
              <a:t>10</a:t>
            </a:r>
            <a:r>
              <a:rPr lang="en-US" baseline="30000" dirty="0"/>
              <a:t>21</a:t>
            </a:r>
            <a:r>
              <a:rPr lang="en-US" dirty="0"/>
              <a:t> </a:t>
            </a:r>
            <a:r>
              <a:rPr lang="en-US" dirty="0" err="1"/>
              <a:t>muon</a:t>
            </a:r>
            <a:r>
              <a:rPr lang="en-US" dirty="0"/>
              <a:t> decays (total) per 10</a:t>
            </a:r>
            <a:r>
              <a:rPr lang="en-US" baseline="30000" dirty="0"/>
              <a:t>7</a:t>
            </a:r>
            <a:r>
              <a:rPr lang="en-US" dirty="0"/>
              <a:t> s year</a:t>
            </a:r>
          </a:p>
          <a:p>
            <a:pPr marL="2249488" lvl="1" indent="-228600"/>
            <a:r>
              <a:rPr lang="en-US" dirty="0"/>
              <a:t>Detector:</a:t>
            </a:r>
          </a:p>
          <a:p>
            <a:pPr marL="2509838" lvl="2"/>
            <a:r>
              <a:rPr lang="en-US" dirty="0"/>
              <a:t>100 </a:t>
            </a:r>
            <a:r>
              <a:rPr lang="en-US" dirty="0" err="1"/>
              <a:t>kT</a:t>
            </a:r>
            <a:r>
              <a:rPr lang="en-US" dirty="0"/>
              <a:t> MIND at 2000 </a:t>
            </a:r>
            <a:r>
              <a:rPr lang="en-US" dirty="0" smtClean="0"/>
              <a:t>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95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Charges to working groups: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PPEG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Review optimization to identify optimum</a:t>
            </a:r>
          </a:p>
          <a:p>
            <a:pPr lvl="2"/>
            <a:r>
              <a:rPr lang="en-US" dirty="0"/>
              <a:t>Or demonstrate breadth of sweet point</a:t>
            </a:r>
          </a:p>
          <a:p>
            <a:pPr lvl="2"/>
            <a:r>
              <a:rPr lang="en-US" dirty="0"/>
              <a:t>Include consideration of NSI</a:t>
            </a:r>
          </a:p>
          <a:p>
            <a:r>
              <a:rPr lang="en-US" dirty="0"/>
              <a:t>Accelerator w/g:</a:t>
            </a:r>
          </a:p>
          <a:p>
            <a:pPr lvl="1"/>
            <a:r>
              <a:rPr lang="en-US" dirty="0"/>
              <a:t>Review </a:t>
            </a:r>
            <a:r>
              <a:rPr lang="en-US" dirty="0" err="1"/>
              <a:t>muon</a:t>
            </a:r>
            <a:r>
              <a:rPr lang="en-US" dirty="0"/>
              <a:t> acceleration scheme</a:t>
            </a:r>
          </a:p>
          <a:p>
            <a:r>
              <a:rPr lang="en-US" dirty="0"/>
              <a:t>Detector w/g:</a:t>
            </a:r>
          </a:p>
          <a:p>
            <a:pPr lvl="1"/>
            <a:r>
              <a:rPr lang="en-US" dirty="0"/>
              <a:t>Consider in detail feasibility of surface detector</a:t>
            </a:r>
          </a:p>
          <a:p>
            <a:pPr lvl="1"/>
            <a:r>
              <a:rPr lang="en-US" dirty="0"/>
              <a:t>Review optimization of MIND for 10 </a:t>
            </a:r>
            <a:r>
              <a:rPr lang="en-US" dirty="0" err="1"/>
              <a:t>GeV</a:t>
            </a:r>
            <a:r>
              <a:rPr lang="en-US" dirty="0"/>
              <a:t> stored </a:t>
            </a:r>
            <a:r>
              <a:rPr lang="en-US" dirty="0" err="1" smtClean="0"/>
              <a:t>muons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7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Achievement of our 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Concluding remarks: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2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4568380" cy="639762"/>
          </a:xfrm>
          <a:ln w="28575" cmpd="sng">
            <a:solidFill>
              <a:srgbClr val="CCFFCC"/>
            </a:solidFill>
          </a:ln>
        </p:spPr>
        <p:txBody>
          <a:bodyPr/>
          <a:lstStyle/>
          <a:p>
            <a:r>
              <a:rPr lang="en-US" dirty="0" smtClean="0"/>
              <a:t>IDS-NF#8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4033" y="764704"/>
            <a:ext cx="4569968" cy="639762"/>
          </a:xfrm>
          <a:ln w="28575" cmpd="sng">
            <a:solidFill>
              <a:srgbClr val="CCFFCC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ln w="28575" cmpd="sng">
            <a:solidFill>
              <a:srgbClr val="CCFFCC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dirty="0"/>
              <a:t>Seek to agree elements of incremental approach</a:t>
            </a:r>
          </a:p>
          <a:p>
            <a:pPr lvl="1"/>
            <a:r>
              <a:rPr lang="en-US" dirty="0"/>
              <a:t>Includes “1-increment” </a:t>
            </a:r>
            <a:r>
              <a:rPr lang="en-US" dirty="0" smtClean="0"/>
              <a:t>approach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RDR and costing:</a:t>
            </a:r>
          </a:p>
          <a:p>
            <a:pPr lvl="1"/>
            <a:r>
              <a:rPr lang="en-US" dirty="0"/>
              <a:t>Identify items where specification is not complete and define timeline for closing specification</a:t>
            </a:r>
          </a:p>
          <a:p>
            <a:pPr lvl="1"/>
            <a:r>
              <a:rPr lang="en-US" dirty="0"/>
              <a:t>First iteration of costing will be reviewed in “extended SG” on Friday afternoon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Position paper:</a:t>
            </a:r>
          </a:p>
          <a:p>
            <a:pPr lvl="1"/>
            <a:r>
              <a:rPr lang="en-US" dirty="0"/>
              <a:t>My view is “yes”:</a:t>
            </a:r>
          </a:p>
          <a:p>
            <a:pPr lvl="2"/>
            <a:r>
              <a:rPr lang="en-US" dirty="0"/>
              <a:t>Needs to be short;</a:t>
            </a:r>
          </a:p>
          <a:p>
            <a:pPr lvl="3"/>
            <a:r>
              <a:rPr lang="en-US" dirty="0"/>
              <a:t>Produce template by Friday?</a:t>
            </a:r>
          </a:p>
          <a:p>
            <a:pPr marL="3657600" lvl="8" indent="0">
              <a:buNone/>
            </a:pPr>
            <a:endParaRPr lang="en-US" dirty="0"/>
          </a:p>
          <a:p>
            <a:r>
              <a:rPr lang="en-US" dirty="0"/>
              <a:t>RDR timeline </a:t>
            </a:r>
            <a:r>
              <a:rPr lang="en-US" dirty="0" smtClean="0"/>
              <a:t>follows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>
          <a:ln w="28575" cmpd="sng">
            <a:solidFill>
              <a:srgbClr val="CCFFCC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Much discussion:</a:t>
            </a:r>
          </a:p>
          <a:p>
            <a:pPr lvl="1"/>
            <a:r>
              <a:rPr lang="en-US" dirty="0" smtClean="0"/>
              <a:t>RDR: IDS-NF 3.0</a:t>
            </a:r>
          </a:p>
          <a:p>
            <a:pPr lvl="1"/>
            <a:r>
              <a:rPr lang="en-US" dirty="0" smtClean="0"/>
              <a:t>Incremental approach:</a:t>
            </a:r>
          </a:p>
          <a:p>
            <a:pPr lvl="2"/>
            <a:r>
              <a:rPr lang="en-US" dirty="0" smtClean="0"/>
              <a:t>May have merit to exploit opportunities, so:</a:t>
            </a:r>
          </a:p>
          <a:p>
            <a:pPr lvl="3"/>
            <a:r>
              <a:rPr lang="en-US" dirty="0" smtClean="0"/>
              <a:t>“Must not be clueless”</a:t>
            </a:r>
          </a:p>
          <a:p>
            <a:pPr lvl="3"/>
            <a:r>
              <a:rPr lang="en-US" dirty="0" smtClean="0"/>
              <a:t>But remain focused on IDS-NF baseline</a:t>
            </a:r>
          </a:p>
          <a:p>
            <a:r>
              <a:rPr lang="en-US" dirty="0" smtClean="0"/>
              <a:t>RDR and costing:</a:t>
            </a:r>
          </a:p>
          <a:p>
            <a:pPr lvl="1"/>
            <a:r>
              <a:rPr lang="en-US" dirty="0" smtClean="0"/>
              <a:t>Update of RDR and costing timeline follows;</a:t>
            </a:r>
            <a:endParaRPr lang="en-US" dirty="0"/>
          </a:p>
          <a:p>
            <a:pPr lvl="1"/>
            <a:r>
              <a:rPr lang="en-US" dirty="0" smtClean="0"/>
              <a:t>Excellent discussion in Accelerator w/g has led to identification of missing elements</a:t>
            </a:r>
          </a:p>
          <a:p>
            <a:pPr lvl="1"/>
            <a:r>
              <a:rPr lang="en-US" dirty="0" smtClean="0"/>
              <a:t>Costing for </a:t>
            </a:r>
            <a:r>
              <a:rPr lang="en-US" dirty="0" err="1" smtClean="0"/>
              <a:t>EUROnu</a:t>
            </a:r>
            <a:r>
              <a:rPr lang="en-US" dirty="0" smtClean="0"/>
              <a:t> requires care</a:t>
            </a:r>
          </a:p>
          <a:p>
            <a:pPr lvl="1"/>
            <a:r>
              <a:rPr lang="en-US" dirty="0" smtClean="0"/>
              <a:t>“Set fair” for cost review this afternoon</a:t>
            </a:r>
          </a:p>
          <a:p>
            <a:r>
              <a:rPr lang="en-US" dirty="0" smtClean="0"/>
              <a:t>Position paper:</a:t>
            </a:r>
          </a:p>
          <a:p>
            <a:pPr lvl="1"/>
            <a:r>
              <a:rPr lang="en-US" dirty="0" smtClean="0"/>
              <a:t>Headings and lead authors will be discussed in SG this afternoon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RDR timeline 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we left it at IDS-NF#7 and goals for IDS-NF#8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3068960"/>
            <a:ext cx="9144000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0" y="5373216"/>
            <a:ext cx="9144000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>
            <a:solidFill>
              <a:srgbClr val="CCFF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7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-p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Data-proj-slides">
  <a:themeElements>
    <a:clrScheme name="Data-proj-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Data-proj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ta-proj-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ta-proj-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ta-proj-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Slides">
  <a:themeElements>
    <a:clrScheme name="Slides 1">
      <a:dk1>
        <a:srgbClr val="000000"/>
      </a:dk1>
      <a:lt1>
        <a:srgbClr val="FFFFCC"/>
      </a:lt1>
      <a:dk2>
        <a:srgbClr val="4D4D4D"/>
      </a:dk2>
      <a:lt2>
        <a:srgbClr val="FFCC00"/>
      </a:lt2>
      <a:accent1>
        <a:srgbClr val="808000"/>
      </a:accent1>
      <a:accent2>
        <a:srgbClr val="CC9900"/>
      </a:accent2>
      <a:accent3>
        <a:srgbClr val="B2B2B2"/>
      </a:accent3>
      <a:accent4>
        <a:srgbClr val="DADAAE"/>
      </a:accent4>
      <a:accent5>
        <a:srgbClr val="C0C0AA"/>
      </a:accent5>
      <a:accent6>
        <a:srgbClr val="B98A00"/>
      </a:accent6>
      <a:hlink>
        <a:srgbClr val="CC6600"/>
      </a:hlink>
      <a:folHlink>
        <a:srgbClr val="969696"/>
      </a:folHlink>
    </a:clrScheme>
    <a:fontScheme name="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lides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8080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C0C0AA"/>
        </a:accent5>
        <a:accent6>
          <a:srgbClr val="B98A00"/>
        </a:accent6>
        <a:hlink>
          <a:srgbClr val="CC66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2">
        <a:dk1>
          <a:srgbClr val="660033"/>
        </a:dk1>
        <a:lt1>
          <a:srgbClr val="FFFFFF"/>
        </a:lt1>
        <a:dk2>
          <a:srgbClr val="B60009"/>
        </a:dk2>
        <a:lt2>
          <a:srgbClr val="B2B2B2"/>
        </a:lt2>
        <a:accent1>
          <a:srgbClr val="CCCC00"/>
        </a:accent1>
        <a:accent2>
          <a:srgbClr val="DE9ABC"/>
        </a:accent2>
        <a:accent3>
          <a:srgbClr val="FFFFFF"/>
        </a:accent3>
        <a:accent4>
          <a:srgbClr val="56002A"/>
        </a:accent4>
        <a:accent5>
          <a:srgbClr val="E2E2AA"/>
        </a:accent5>
        <a:accent6>
          <a:srgbClr val="C98BAA"/>
        </a:accent6>
        <a:hlink>
          <a:srgbClr val="FFAFA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80808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 4">
        <a:dk1>
          <a:srgbClr val="2C2C42"/>
        </a:dk1>
        <a:lt1>
          <a:srgbClr val="FFFFCC"/>
        </a:lt1>
        <a:dk2>
          <a:srgbClr val="666699"/>
        </a:dk2>
        <a:lt2>
          <a:srgbClr val="FFCC00"/>
        </a:lt2>
        <a:accent1>
          <a:srgbClr val="FF9933"/>
        </a:accent1>
        <a:accent2>
          <a:srgbClr val="808000"/>
        </a:accent2>
        <a:accent3>
          <a:srgbClr val="B8B8CA"/>
        </a:accent3>
        <a:accent4>
          <a:srgbClr val="DADAAE"/>
        </a:accent4>
        <a:accent5>
          <a:srgbClr val="FFCAAD"/>
        </a:accent5>
        <a:accent6>
          <a:srgbClr val="737300"/>
        </a:accent6>
        <a:hlink>
          <a:srgbClr val="CC6600"/>
        </a:hlink>
        <a:folHlink>
          <a:srgbClr val="33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5">
        <a:dk1>
          <a:srgbClr val="50000F"/>
        </a:dk1>
        <a:lt1>
          <a:srgbClr val="FFCC00"/>
        </a:lt1>
        <a:dk2>
          <a:srgbClr val="800000"/>
        </a:dk2>
        <a:lt2>
          <a:srgbClr val="FFFFCC"/>
        </a:lt2>
        <a:accent1>
          <a:srgbClr val="808000"/>
        </a:accent1>
        <a:accent2>
          <a:srgbClr val="993366"/>
        </a:accent2>
        <a:accent3>
          <a:srgbClr val="C0AAAA"/>
        </a:accent3>
        <a:accent4>
          <a:srgbClr val="DAAE00"/>
        </a:accent4>
        <a:accent5>
          <a:srgbClr val="C0C0AA"/>
        </a:accent5>
        <a:accent6>
          <a:srgbClr val="8A2D5C"/>
        </a:accent6>
        <a:hlink>
          <a:srgbClr val="FF505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6">
        <a:dk1>
          <a:srgbClr val="333300"/>
        </a:dk1>
        <a:lt1>
          <a:srgbClr val="FFCC00"/>
        </a:lt1>
        <a:dk2>
          <a:srgbClr val="666633"/>
        </a:dk2>
        <a:lt2>
          <a:srgbClr val="FFFFCC"/>
        </a:lt2>
        <a:accent1>
          <a:srgbClr val="8F7401"/>
        </a:accent1>
        <a:accent2>
          <a:srgbClr val="CC6600"/>
        </a:accent2>
        <a:accent3>
          <a:srgbClr val="B8B8AD"/>
        </a:accent3>
        <a:accent4>
          <a:srgbClr val="DAAE00"/>
        </a:accent4>
        <a:accent5>
          <a:srgbClr val="C6BCAA"/>
        </a:accent5>
        <a:accent6>
          <a:srgbClr val="B95C00"/>
        </a:accent6>
        <a:hlink>
          <a:srgbClr val="666699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 7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600" b="1" dirty="0" err="1" smtClean="0">
            <a:solidFill>
              <a:srgbClr val="FFC000"/>
            </a:soli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KL-pres</Template>
  <TotalTime>1835</TotalTime>
  <Words>683</Words>
  <Application>Microsoft Macintosh PowerPoint</Application>
  <PresentationFormat>On-screen Show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KL-pres</vt:lpstr>
      <vt:lpstr>1_Data-proj-slides</vt:lpstr>
      <vt:lpstr>1_Theme1</vt:lpstr>
      <vt:lpstr>Slides</vt:lpstr>
      <vt:lpstr>Presentation1</vt:lpstr>
      <vt:lpstr>1_Theme2</vt:lpstr>
      <vt:lpstr>2_Theme2</vt:lpstr>
      <vt:lpstr>ISIS Small Bottom Banner</vt:lpstr>
      <vt:lpstr>Document</vt:lpstr>
      <vt:lpstr>Concluding remarks</vt:lpstr>
      <vt:lpstr>Contents:</vt:lpstr>
      <vt:lpstr>Baseline revision</vt:lpstr>
      <vt:lpstr>New IDS-NF baseline:</vt:lpstr>
      <vt:lpstr>New IDS-NF baseline:</vt:lpstr>
      <vt:lpstr>Accelerator facility &amp; EUROnu final report:</vt:lpstr>
      <vt:lpstr>Charges to working groups:</vt:lpstr>
      <vt:lpstr>Achievement of our goals</vt:lpstr>
      <vt:lpstr>How we left it at IDS-NF#7 and goals for IDS-NF#8</vt:lpstr>
      <vt:lpstr>Costing exercise and RDR timeline:</vt:lpstr>
      <vt:lpstr>ICFA</vt:lpstr>
      <vt:lpstr>IDS-NF and ICFA:</vt:lpstr>
      <vt:lpstr>Next meetings:</vt:lpstr>
      <vt:lpstr>Next meetings:</vt:lpstr>
      <vt:lpstr>And finally…</vt:lpstr>
    </vt:vector>
  </TitlesOfParts>
  <Company>Imperial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thoughts about the RDR:</dc:title>
  <dc:creator>Ken</dc:creator>
  <cp:lastModifiedBy>Paul Soler</cp:lastModifiedBy>
  <cp:revision>112</cp:revision>
  <dcterms:created xsi:type="dcterms:W3CDTF">2012-04-20T09:51:37Z</dcterms:created>
  <dcterms:modified xsi:type="dcterms:W3CDTF">2012-04-20T09:52:21Z</dcterms:modified>
</cp:coreProperties>
</file>