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655" r:id="rId2"/>
    <p:sldId id="779" r:id="rId3"/>
    <p:sldId id="780" r:id="rId4"/>
    <p:sldId id="781" r:id="rId5"/>
    <p:sldId id="782" r:id="rId6"/>
    <p:sldId id="713" r:id="rId7"/>
    <p:sldId id="715" r:id="rId8"/>
    <p:sldId id="667" r:id="rId9"/>
    <p:sldId id="716" r:id="rId10"/>
    <p:sldId id="720" r:id="rId11"/>
    <p:sldId id="690" r:id="rId12"/>
    <p:sldId id="721" r:id="rId13"/>
    <p:sldId id="784" r:id="rId14"/>
    <p:sldId id="787" r:id="rId15"/>
    <p:sldId id="783" r:id="rId16"/>
    <p:sldId id="786" r:id="rId17"/>
    <p:sldId id="785" r:id="rId18"/>
    <p:sldId id="789" r:id="rId19"/>
    <p:sldId id="670" r:id="rId20"/>
    <p:sldId id="763" r:id="rId21"/>
    <p:sldId id="788" r:id="rId22"/>
    <p:sldId id="777" r:id="rId23"/>
    <p:sldId id="757" r:id="rId24"/>
    <p:sldId id="743" r:id="rId25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00FF"/>
    <a:srgbClr val="FF0000"/>
    <a:srgbClr val="66FFFF"/>
    <a:srgbClr val="33CCFF"/>
    <a:srgbClr val="0000CC"/>
    <a:srgbClr val="FF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9553" autoAdjust="0"/>
  </p:normalViewPr>
  <p:slideViewPr>
    <p:cSldViewPr>
      <p:cViewPr varScale="1">
        <p:scale>
          <a:sx n="100" d="100"/>
          <a:sy n="100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40"/>
    </p:cViewPr>
  </p:sorterViewPr>
  <p:notesViewPr>
    <p:cSldViewPr>
      <p:cViewPr varScale="1">
        <p:scale>
          <a:sx n="90" d="100"/>
          <a:sy n="90" d="100"/>
        </p:scale>
        <p:origin x="-2520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E4B69603-81EF-4DB1-8454-2D2F38517028}" type="datetimeFigureOut">
              <a:rPr lang="en-US" smtClean="0"/>
              <a:pPr/>
              <a:t>4/20/2012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42"/>
            <a:ext cx="3004820" cy="461645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7CE629B-C75F-4885-A09D-737550807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0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1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85629"/>
            <a:ext cx="5547360" cy="415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69642"/>
            <a:ext cx="3004820" cy="46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48" tIns="46374" rIns="92748" bIns="463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2DF3A32-2AA3-4C2E-AE7A-9463093F50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8EE46-5588-49C9-853B-2AE4170BF3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242050" cy="757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91100"/>
          </a:xfrm>
          <a:noFill/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rgbClr val="FFFFCC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41E61B-8344-4EA2-9F73-9B16EAB0AE5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5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242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638" y="1303338"/>
            <a:ext cx="8372475" cy="49911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4813" y="1079500"/>
            <a:ext cx="8321675" cy="107950"/>
          </a:xfrm>
          <a:prstGeom prst="rect">
            <a:avLst/>
          </a:prstGeom>
          <a:gradFill rotWithShape="0">
            <a:gsLst>
              <a:gs pos="0">
                <a:srgbClr val="00FFFE"/>
              </a:gs>
              <a:gs pos="100000">
                <a:srgbClr val="FA00F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781925" y="64008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 userDrawn="1"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57150" cmpd="thinThick">
            <a:solidFill>
              <a:srgbClr val="33CC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21A16CA-89B9-42E0-BFCA-F37E3FFBC3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09800" y="6477000"/>
            <a:ext cx="5410200" cy="225425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0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06454" y="76201"/>
            <a:ext cx="804195" cy="9144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 descr="FermilLogo_blu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465860"/>
            <a:ext cx="1295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b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Ø"/>
        <a:defRPr sz="1600" b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 b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220200" cy="1905000"/>
          </a:xfrm>
        </p:spPr>
        <p:txBody>
          <a:bodyPr/>
          <a:lstStyle/>
          <a:p>
            <a:r>
              <a:rPr lang="en-US" sz="4000" b="0" dirty="0" smtClean="0"/>
              <a:t>Detector Working Group Summary</a:t>
            </a:r>
            <a:r>
              <a:rPr lang="en-US" sz="4000" b="0" dirty="0"/>
              <a:t/>
            </a:r>
            <a:br>
              <a:rPr lang="en-US" sz="4000" b="0" dirty="0"/>
            </a:br>
            <a:r>
              <a:rPr lang="en-US" sz="4000" b="0" dirty="0" smtClean="0"/>
              <a:t>&amp;</a:t>
            </a:r>
            <a:br>
              <a:rPr lang="en-US" sz="4000" b="0" dirty="0" smtClean="0"/>
            </a:br>
            <a:r>
              <a:rPr lang="en-US" sz="4000" b="0" dirty="0" smtClean="0"/>
              <a:t>Plans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8099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91100"/>
          </a:xfrm>
        </p:spPr>
        <p:txBody>
          <a:bodyPr/>
          <a:lstStyle/>
          <a:p>
            <a:r>
              <a:rPr lang="en-US" sz="2400" dirty="0" smtClean="0"/>
              <a:t>N</a:t>
            </a:r>
            <a:r>
              <a:rPr lang="en-US" sz="2400" baseline="-25000" dirty="0" smtClean="0">
                <a:latin typeface="Symbol" pitchFamily="18" charset="2"/>
              </a:rPr>
              <a:t>m</a:t>
            </a:r>
            <a:r>
              <a:rPr lang="en-US" sz="2400" dirty="0" smtClean="0"/>
              <a:t> = (POT) X (</a:t>
            </a:r>
            <a:r>
              <a:rPr lang="en-US" sz="2400" dirty="0" smtClean="0">
                <a:latin typeface="Symbol" pitchFamily="18" charset="2"/>
              </a:rPr>
              <a:t>p</a:t>
            </a:r>
            <a:r>
              <a:rPr lang="en-US" sz="2400" dirty="0" smtClean="0"/>
              <a:t>/POT)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collection</a:t>
            </a:r>
            <a:r>
              <a:rPr lang="en-US" sz="2400" dirty="0" smtClean="0"/>
              <a:t> X </a:t>
            </a:r>
            <a:r>
              <a:rPr lang="en-US" sz="2400" dirty="0" err="1" smtClean="0">
                <a:latin typeface="Symbol" pitchFamily="18" charset="2"/>
              </a:rPr>
              <a:t>e</a:t>
            </a:r>
            <a:r>
              <a:rPr lang="en-US" sz="2400" baseline="-25000" dirty="0" err="1" smtClean="0"/>
              <a:t>inj</a:t>
            </a:r>
            <a:r>
              <a:rPr lang="en-US" sz="2400" dirty="0" smtClean="0"/>
              <a:t> X (</a:t>
            </a:r>
            <a:r>
              <a:rPr lang="en-US" sz="2400" dirty="0" smtClean="0">
                <a:latin typeface="Symbol" pitchFamily="18" charset="2"/>
              </a:rPr>
              <a:t>m/p</a:t>
            </a:r>
            <a:r>
              <a:rPr lang="en-US" sz="2400" dirty="0" smtClean="0"/>
              <a:t>) X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dynamic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Symbol" pitchFamily="18" charset="2"/>
              </a:rPr>
              <a:t>W</a:t>
            </a:r>
          </a:p>
          <a:p>
            <a:pPr lvl="1"/>
            <a:r>
              <a:rPr lang="en-US" sz="2200" dirty="0" smtClean="0"/>
              <a:t>10</a:t>
            </a:r>
            <a:r>
              <a:rPr lang="en-US" sz="2200" baseline="30000" dirty="0" smtClean="0"/>
              <a:t>21</a:t>
            </a:r>
            <a:r>
              <a:rPr lang="en-US" sz="2200" dirty="0" smtClean="0"/>
              <a:t> POT in 5 years of running @ 60 GeV in Fermilab PIP era</a:t>
            </a:r>
          </a:p>
          <a:p>
            <a:pPr lvl="1"/>
            <a:r>
              <a:rPr lang="en-US" sz="2200" dirty="0" smtClean="0"/>
              <a:t>0.1 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/POT</a:t>
            </a:r>
          </a:p>
          <a:p>
            <a:pPr lvl="1"/>
            <a:r>
              <a:rPr lang="en-US" sz="2200" dirty="0" err="1" smtClean="0">
                <a:latin typeface="Symbol" pitchFamily="18" charset="2"/>
              </a:rPr>
              <a:t>e</a:t>
            </a:r>
            <a:r>
              <a:rPr lang="en-US" sz="2200" baseline="-25000" dirty="0" err="1" smtClean="0"/>
              <a:t>collection</a:t>
            </a:r>
            <a:r>
              <a:rPr lang="en-US" sz="2200" dirty="0" smtClean="0"/>
              <a:t> = 0.9</a:t>
            </a:r>
          </a:p>
          <a:p>
            <a:pPr lvl="1"/>
            <a:r>
              <a:rPr lang="en-US" sz="2200" dirty="0" err="1">
                <a:latin typeface="Symbol" pitchFamily="18" charset="2"/>
              </a:rPr>
              <a:t>e</a:t>
            </a:r>
            <a:r>
              <a:rPr lang="en-US" sz="2200" baseline="-25000" dirty="0" err="1" smtClean="0"/>
              <a:t>inj</a:t>
            </a:r>
            <a:r>
              <a:rPr lang="en-US" sz="2200" dirty="0" smtClean="0"/>
              <a:t> = 0.9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m/p</a:t>
            </a:r>
            <a:r>
              <a:rPr lang="en-US" sz="2200" dirty="0" smtClean="0"/>
              <a:t> = 0.08 (</a:t>
            </a:r>
            <a:r>
              <a:rPr lang="en-US" sz="2200" dirty="0" err="1">
                <a:latin typeface="Symbol" pitchFamily="18" charset="2"/>
              </a:rPr>
              <a:t>g</a:t>
            </a:r>
            <a:r>
              <a:rPr lang="en-US" sz="2200" dirty="0" err="1" smtClean="0"/>
              <a:t>ct</a:t>
            </a:r>
            <a:r>
              <a:rPr lang="en-US" sz="2200" dirty="0" smtClean="0"/>
              <a:t> X </a:t>
            </a:r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dirty="0" smtClean="0"/>
              <a:t> capture in </a:t>
            </a:r>
            <a:r>
              <a:rPr lang="en-US" sz="2200" dirty="0">
                <a:latin typeface="Symbol" pitchFamily="18" charset="2"/>
              </a:rPr>
              <a:t>p ® </a:t>
            </a:r>
            <a:r>
              <a:rPr lang="en-US" sz="2200" dirty="0" smtClean="0">
                <a:latin typeface="Symbol" pitchFamily="18" charset="2"/>
              </a:rPr>
              <a:t>m </a:t>
            </a:r>
            <a:r>
              <a:rPr lang="en-US" sz="2200" dirty="0" smtClean="0"/>
              <a:t>decay) [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 decay in straight]</a:t>
            </a:r>
          </a:p>
          <a:p>
            <a:pPr lvl="2"/>
            <a:r>
              <a:rPr lang="en-US" sz="2000" dirty="0" smtClean="0"/>
              <a:t>Might do better with a </a:t>
            </a:r>
            <a:r>
              <a:rPr lang="en-US" sz="2000" dirty="0">
                <a:latin typeface="Symbol" pitchFamily="18" charset="2"/>
              </a:rPr>
              <a:t>p ® m </a:t>
            </a:r>
            <a:r>
              <a:rPr lang="en-US" sz="2000" dirty="0" smtClean="0"/>
              <a:t>decay channel</a:t>
            </a:r>
          </a:p>
          <a:p>
            <a:pPr lvl="1"/>
            <a:r>
              <a:rPr lang="en-US" sz="2200" dirty="0" err="1" smtClean="0"/>
              <a:t>A</a:t>
            </a:r>
            <a:r>
              <a:rPr lang="en-US" sz="2200" baseline="-25000" dirty="0" err="1" smtClean="0"/>
              <a:t>dynamic</a:t>
            </a:r>
            <a:r>
              <a:rPr lang="en-US" sz="2200" dirty="0" smtClean="0"/>
              <a:t> = 0.9 (from G4Beamline simulation)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W </a:t>
            </a:r>
            <a:r>
              <a:rPr lang="en-US" sz="2200" dirty="0" smtClean="0"/>
              <a:t>= Straight/circumference ratio (0.34)</a:t>
            </a:r>
          </a:p>
          <a:p>
            <a:r>
              <a:rPr lang="en-US" sz="2400" dirty="0" smtClean="0"/>
              <a:t>This yield 2 X 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useful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decays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Layout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6681000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71494" y="3505200"/>
            <a:ext cx="2037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Must reject the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“wrong” sign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with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reat efficiency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1943" y="1371600"/>
            <a:ext cx="203683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Appearance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Channel: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 ® n</a:t>
            </a:r>
            <a:r>
              <a:rPr lang="en-US" sz="2800" baseline="-2500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Golden Channel</a:t>
            </a:r>
            <a:r>
              <a:rPr lang="en-US" sz="2800" i="1" dirty="0" smtClean="0">
                <a:solidFill>
                  <a:schemeClr val="tx1"/>
                </a:solidFill>
                <a:latin typeface="Symbol" pitchFamily="18" charset="2"/>
              </a:rPr>
              <a:t> </a:t>
            </a:r>
            <a:endParaRPr lang="en-US" sz="2800" i="1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0880" y="4648200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Why 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1800" dirty="0" smtClean="0">
                <a:solidFill>
                  <a:schemeClr val="bg1"/>
                </a:solidFill>
                <a:latin typeface="Symbol" pitchFamily="18" charset="2"/>
              </a:rPr>
              <a:t> ® n</a:t>
            </a:r>
            <a:r>
              <a:rPr lang="en-US" sz="1800" baseline="-25000" dirty="0" smtClean="0">
                <a:solidFill>
                  <a:schemeClr val="bg1"/>
                </a:solidFill>
                <a:latin typeface="+mn-lt"/>
              </a:rPr>
              <a:t>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Appearance Ch.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not possible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3185" y="4047974"/>
            <a:ext cx="4427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1828800"/>
            <a:ext cx="914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1400" y="2057400"/>
            <a:ext cx="19050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757237"/>
          </a:xfrm>
        </p:spPr>
        <p:txBody>
          <a:bodyPr/>
          <a:lstStyle/>
          <a:p>
            <a:r>
              <a:rPr lang="en-US" dirty="0" smtClean="0"/>
              <a:t>Baseline </a:t>
            </a:r>
            <a:r>
              <a:rPr lang="en-US" dirty="0"/>
              <a:t>Detector</a:t>
            </a:r>
            <a:br>
              <a:rPr lang="en-US" dirty="0"/>
            </a:br>
            <a:r>
              <a:rPr lang="en-US" sz="2400" b="0" i="1" dirty="0"/>
              <a:t>Super B Iron Neutrino </a:t>
            </a:r>
            <a:r>
              <a:rPr lang="en-US" sz="2400" b="0" i="1" dirty="0" smtClean="0"/>
              <a:t>Detector: </a:t>
            </a:r>
            <a:r>
              <a:rPr lang="en-US" sz="2400" b="0" i="1" dirty="0" err="1" smtClean="0"/>
              <a:t>SuperBIND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" y="1219200"/>
            <a:ext cx="33528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Magnetized Iron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dirty="0" err="1" smtClean="0"/>
              <a:t>fiducial</a:t>
            </a:r>
            <a:r>
              <a:rPr lang="en-US" dirty="0" smtClean="0"/>
              <a:t> volume </a:t>
            </a:r>
          </a:p>
          <a:p>
            <a:pPr lvl="2"/>
            <a:r>
              <a:rPr lang="en-US" dirty="0" smtClean="0"/>
              <a:t>Following MINOS ND ME design</a:t>
            </a:r>
          </a:p>
          <a:p>
            <a:pPr lvl="2"/>
            <a:r>
              <a:rPr lang="en-US" dirty="0" smtClean="0"/>
              <a:t>1 cm Fe plate</a:t>
            </a:r>
          </a:p>
          <a:p>
            <a:pPr lvl="2"/>
            <a:r>
              <a:rPr lang="en-US" dirty="0" smtClean="0"/>
              <a:t>5 m diameter</a:t>
            </a:r>
          </a:p>
          <a:p>
            <a:pPr lvl="1"/>
            <a:r>
              <a:rPr lang="en-US" dirty="0" smtClean="0"/>
              <a:t>Utilize superconducting transmission line for excitation</a:t>
            </a:r>
          </a:p>
          <a:p>
            <a:pPr lvl="2"/>
            <a:r>
              <a:rPr lang="en-US" dirty="0" smtClean="0"/>
              <a:t>Developed 10 years ago for VLHC</a:t>
            </a:r>
          </a:p>
          <a:p>
            <a:pPr lvl="1"/>
            <a:r>
              <a:rPr lang="en-US" dirty="0" smtClean="0"/>
              <a:t>Extruded scintillator +</a:t>
            </a:r>
            <a:r>
              <a:rPr lang="en-US" dirty="0" err="1" smtClean="0"/>
              <a:t>SiPM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15353"/>
            <a:ext cx="2852738" cy="225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14007"/>
            <a:ext cx="2208356" cy="225425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1"/>
            <a:ext cx="3163850" cy="233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9578"/>
            <a:ext cx="3213100" cy="25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876800"/>
            <a:ext cx="1273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 cm hole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For 3 turns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STL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Rates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6" y="1219200"/>
            <a:ext cx="6992522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5" y="1267202"/>
            <a:ext cx="7550446" cy="494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–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mode</a:t>
            </a:r>
            <a:br>
              <a:rPr lang="en-US" dirty="0" smtClean="0"/>
            </a:br>
            <a:r>
              <a:rPr lang="en-US" dirty="0" smtClean="0"/>
              <a:t>CPT invariant to LSND/</a:t>
            </a:r>
            <a:r>
              <a:rPr lang="en-US" dirty="0" err="1" smtClean="0"/>
              <a:t>MinBooNE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6" y="1219200"/>
            <a:ext cx="7651863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098" y="152400"/>
            <a:ext cx="14863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Chris Tunnell</a:t>
            </a:r>
          </a:p>
          <a:p>
            <a:pPr algn="ctr"/>
            <a:r>
              <a:rPr lang="en-US" dirty="0" smtClean="0"/>
              <a:t>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6483401" cy="4381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125" y="2101174"/>
            <a:ext cx="283122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But, so far, we</a:t>
            </a:r>
          </a:p>
          <a:p>
            <a:r>
              <a:rPr lang="en-US" dirty="0" smtClean="0"/>
              <a:t>Have not reached the</a:t>
            </a:r>
          </a:p>
          <a:p>
            <a:r>
              <a:rPr lang="en-US" dirty="0" err="1" smtClean="0"/>
              <a:t>Eff</a:t>
            </a:r>
            <a:r>
              <a:rPr lang="en-US" dirty="0" smtClean="0"/>
              <a:t>/</a:t>
            </a:r>
            <a:r>
              <a:rPr lang="en-US" dirty="0" err="1" smtClean="0"/>
              <a:t>bkg</a:t>
            </a:r>
            <a:r>
              <a:rPr lang="en-US" dirty="0" smtClean="0"/>
              <a:t> </a:t>
            </a:r>
            <a:r>
              <a:rPr lang="en-US" dirty="0" err="1" smtClean="0"/>
              <a:t>rej</a:t>
            </a:r>
            <a:r>
              <a:rPr lang="en-US" dirty="0" smtClean="0"/>
              <a:t>. We want/need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28843" y="4133849"/>
            <a:ext cx="229101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Change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from 2 </a:t>
            </a:r>
            <a:r>
              <a:rPr lang="en-US" dirty="0" err="1" smtClean="0"/>
              <a:t>GeV</a:t>
            </a:r>
            <a:endParaRPr lang="en-US" dirty="0" smtClean="0"/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3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720" y="152400"/>
            <a:ext cx="12490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Ryan Bayes</a:t>
            </a:r>
          </a:p>
          <a:p>
            <a:pPr algn="ctr"/>
            <a:r>
              <a:rPr lang="en-US" dirty="0" smtClean="0"/>
              <a:t>Glasgow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9" y="1219200"/>
            <a:ext cx="782027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Symbol" pitchFamily="18" charset="2"/>
              </a:rPr>
              <a:t>n</a:t>
            </a:r>
            <a:r>
              <a:rPr lang="de-DE" baseline="-25000" dirty="0"/>
              <a:t>e</a:t>
            </a:r>
            <a:r>
              <a:rPr lang="de-DE" dirty="0"/>
              <a:t> </a:t>
            </a:r>
            <a:r>
              <a:rPr lang="de-DE" dirty="0" smtClean="0"/>
              <a:t>Disappearance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6" y="1219200"/>
            <a:ext cx="7892902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977" y="152400"/>
            <a:ext cx="1614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Walter Winter</a:t>
            </a:r>
          </a:p>
          <a:p>
            <a:pPr algn="ctr"/>
            <a:r>
              <a:rPr lang="en-US" dirty="0" smtClean="0"/>
              <a:t>JM-UW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dirty="0" smtClean="0"/>
              <a:t>Future Work:</a:t>
            </a:r>
            <a:endParaRPr lang="en-US" b="0" dirty="0" smtClean="0"/>
          </a:p>
          <a:p>
            <a:r>
              <a:rPr lang="en-US" b="0" dirty="0" smtClean="0"/>
              <a:t>Facility</a:t>
            </a:r>
          </a:p>
          <a:p>
            <a:pPr lvl="1"/>
            <a:r>
              <a:rPr lang="en-US" b="0" dirty="0" smtClean="0"/>
              <a:t>Targeting, capture/transport &amp; Injection</a:t>
            </a:r>
          </a:p>
          <a:p>
            <a:pPr lvl="2"/>
            <a:r>
              <a:rPr lang="en-US" b="0" dirty="0" smtClean="0"/>
              <a:t>Need detailed design and simulation </a:t>
            </a:r>
          </a:p>
          <a:p>
            <a:pPr lvl="1"/>
            <a:r>
              <a:rPr lang="en-US" b="0" dirty="0" smtClean="0"/>
              <a:t>Decay Ring optimization</a:t>
            </a:r>
          </a:p>
          <a:p>
            <a:pPr lvl="2"/>
            <a:r>
              <a:rPr lang="en-US" b="0" dirty="0" smtClean="0"/>
              <a:t>Continued study of both RFFAG  &amp; FODO decay rings</a:t>
            </a:r>
          </a:p>
          <a:p>
            <a:pPr lvl="1"/>
            <a:r>
              <a:rPr lang="en-US" b="0" dirty="0" smtClean="0"/>
              <a:t>Decay Ring Instrumentation</a:t>
            </a:r>
          </a:p>
          <a:p>
            <a:pPr lvl="2"/>
            <a:r>
              <a:rPr lang="en-US" b="0" dirty="0" smtClean="0"/>
              <a:t>Define and simulate performance of BCT, </a:t>
            </a:r>
            <a:r>
              <a:rPr lang="en-US" b="0" dirty="0" err="1" smtClean="0"/>
              <a:t>polarimeter</a:t>
            </a:r>
            <a:r>
              <a:rPr lang="en-US" b="0" dirty="0" smtClean="0"/>
              <a:t>, </a:t>
            </a:r>
            <a:r>
              <a:rPr lang="en-US" dirty="0" smtClean="0"/>
              <a:t>Magnetic-</a:t>
            </a:r>
            <a:r>
              <a:rPr lang="en-US" b="0" dirty="0" smtClean="0"/>
              <a:t>spectrometer, etc.</a:t>
            </a:r>
          </a:p>
          <a:p>
            <a:pPr lvl="1"/>
            <a:r>
              <a:rPr lang="en-US" b="0" dirty="0" smtClean="0"/>
              <a:t>Produce full G4Beamline simulation of all of the above to define </a:t>
            </a:r>
            <a:r>
              <a:rPr lang="en-US" b="0" dirty="0" smtClean="0">
                <a:latin typeface="Symbol" pitchFamily="18" charset="2"/>
              </a:rPr>
              <a:t>n</a:t>
            </a:r>
            <a:r>
              <a:rPr lang="en-US" b="0" dirty="0" smtClean="0"/>
              <a:t> flux</a:t>
            </a:r>
          </a:p>
          <a:p>
            <a:pPr lvl="2"/>
            <a:r>
              <a:rPr lang="en-US" b="0" dirty="0" smtClean="0"/>
              <a:t>And verify the precision to which it can be </a:t>
            </a:r>
            <a:r>
              <a:rPr lang="en-US" dirty="0" smtClean="0"/>
              <a:t>determined.</a:t>
            </a:r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2590800"/>
          </a:xfrm>
        </p:spPr>
        <p:txBody>
          <a:bodyPr/>
          <a:lstStyle/>
          <a:p>
            <a:r>
              <a:rPr lang="en-US" dirty="0" smtClean="0"/>
              <a:t>MIND</a:t>
            </a:r>
          </a:p>
          <a:p>
            <a:pPr lvl="1"/>
            <a:r>
              <a:rPr lang="en-US" dirty="0" smtClean="0"/>
              <a:t>Baseline has not changed</a:t>
            </a:r>
          </a:p>
          <a:p>
            <a:pPr lvl="1"/>
            <a:r>
              <a:rPr lang="en-US" dirty="0" smtClean="0"/>
              <a:t>R&amp;D limited</a:t>
            </a:r>
          </a:p>
          <a:p>
            <a:pPr lvl="1"/>
            <a:r>
              <a:rPr lang="en-US" dirty="0" smtClean="0"/>
              <a:t>Costing in place</a:t>
            </a:r>
          </a:p>
          <a:p>
            <a:pPr lvl="1"/>
            <a:r>
              <a:rPr lang="en-US" dirty="0" smtClean="0"/>
              <a:t>Sensitivity analysis for new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(10 </a:t>
            </a:r>
            <a:r>
              <a:rPr lang="en-US" dirty="0" err="1" smtClean="0"/>
              <a:t>GeV</a:t>
            </a:r>
            <a:r>
              <a:rPr lang="en-US" dirty="0" smtClean="0"/>
              <a:t>(</a:t>
            </a:r>
            <a:r>
              <a:rPr lang="en-US" dirty="0" err="1" smtClean="0"/>
              <a:t>ish</a:t>
            </a:r>
            <a:r>
              <a:rPr lang="en-US" dirty="0" smtClean="0"/>
              <a:t>)) needs to be done</a:t>
            </a:r>
          </a:p>
          <a:p>
            <a:pPr lvl="2"/>
            <a:r>
              <a:rPr lang="en-US" dirty="0" smtClean="0"/>
              <a:t>This is important, but we do not expect surprises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4498"/>
            <a:ext cx="4886152" cy="288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72475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Future Work:</a:t>
            </a:r>
          </a:p>
          <a:p>
            <a:r>
              <a:rPr lang="en-US" dirty="0" smtClean="0"/>
              <a:t>Detector </a:t>
            </a:r>
            <a:r>
              <a:rPr lang="en-US" dirty="0"/>
              <a:t>simulation</a:t>
            </a:r>
          </a:p>
          <a:p>
            <a:pPr lvl="1"/>
            <a:r>
              <a:rPr lang="en-US" dirty="0"/>
              <a:t>For oscillation studies, continue MC study of backgrounds &amp; systematics</a:t>
            </a:r>
          </a:p>
          <a:p>
            <a:pPr lvl="2"/>
            <a:r>
              <a:rPr lang="en-US" dirty="0"/>
              <a:t>Also investigate disappearance </a:t>
            </a:r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In particular the </a:t>
            </a:r>
            <a:r>
              <a:rPr lang="en-US" dirty="0"/>
              <a:t>event classification in the reconstruction needs optimization.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cross-section measurements need detector baseline </a:t>
            </a:r>
            <a:r>
              <a:rPr lang="en-US" dirty="0" smtClean="0"/>
              <a:t>design</a:t>
            </a:r>
          </a:p>
          <a:p>
            <a:pPr lvl="2"/>
            <a:r>
              <a:rPr lang="en-US" dirty="0" smtClean="0"/>
              <a:t>Learn </a:t>
            </a:r>
            <a:r>
              <a:rPr lang="en-US" dirty="0"/>
              <a:t>much from detector work </a:t>
            </a:r>
            <a:r>
              <a:rPr lang="en-US" dirty="0" smtClean="0"/>
              <a:t>for LBNE &amp; IDS-NF</a:t>
            </a:r>
          </a:p>
          <a:p>
            <a:pPr lvl="3"/>
            <a:r>
              <a:rPr lang="en-US" dirty="0" smtClean="0"/>
              <a:t>Increased emphasis on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interactions, however</a:t>
            </a:r>
            <a:endParaRPr lang="en-US" dirty="0"/>
          </a:p>
          <a:p>
            <a:pPr lvl="2"/>
            <a:r>
              <a:rPr lang="en-US" dirty="0"/>
              <a:t>Near Detector hall could be envisioned as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 detector test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72475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600" dirty="0" smtClean="0"/>
              <a:t>VLENF </a:t>
            </a:r>
            <a:r>
              <a:rPr lang="de-DE" sz="2600" dirty="0"/>
              <a:t>can do both </a:t>
            </a:r>
            <a:r>
              <a:rPr lang="de-DE" sz="2600" dirty="0">
                <a:latin typeface="Symbol" pitchFamily="18" charset="2"/>
              </a:rPr>
              <a:t>n</a:t>
            </a:r>
            <a:r>
              <a:rPr lang="de-DE" sz="2600" baseline="-25000" dirty="0"/>
              <a:t>e</a:t>
            </a:r>
            <a:r>
              <a:rPr lang="de-DE" sz="2600" dirty="0"/>
              <a:t> and </a:t>
            </a:r>
            <a:r>
              <a:rPr lang="de-DE" sz="2600" dirty="0">
                <a:latin typeface="Symbol" pitchFamily="18" charset="2"/>
              </a:rPr>
              <a:t>n</a:t>
            </a:r>
            <a:r>
              <a:rPr lang="de-DE" sz="2600" baseline="-25000" dirty="0">
                <a:latin typeface="Symbol" pitchFamily="18" charset="2"/>
              </a:rPr>
              <a:t>m</a:t>
            </a:r>
            <a:r>
              <a:rPr lang="de-DE" sz="2600" dirty="0"/>
              <a:t> disappearance, in both polarities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VLENF can cover </a:t>
            </a:r>
            <a:r>
              <a:rPr lang="de-DE" sz="2600" dirty="0">
                <a:latin typeface="Symbol" pitchFamily="18" charset="2"/>
              </a:rPr>
              <a:t>n</a:t>
            </a:r>
            <a:r>
              <a:rPr lang="de-DE" sz="2600" baseline="-25000" dirty="0"/>
              <a:t>e</a:t>
            </a:r>
            <a:r>
              <a:rPr lang="de-DE" sz="2600" dirty="0"/>
              <a:t> disappearance best-fit</a:t>
            </a:r>
          </a:p>
          <a:p>
            <a:pPr>
              <a:lnSpc>
                <a:spcPct val="90000"/>
              </a:lnSpc>
            </a:pPr>
            <a:r>
              <a:rPr lang="de-DE" sz="2600" dirty="0"/>
              <a:t>VLENF outperforms basically any alternative setup</a:t>
            </a:r>
            <a:br>
              <a:rPr lang="de-DE" sz="2600" dirty="0"/>
            </a:br>
            <a:r>
              <a:rPr lang="de-DE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e-DE" b="1" dirty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</a:t>
            </a:r>
            <a:r>
              <a:rPr lang="de-DE" b="1" dirty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de-DE" b="1" dirty="0">
                <a:solidFill>
                  <a:schemeClr val="bg1"/>
                </a:solidFill>
                <a:latin typeface="Times New Roman" pitchFamily="18" charset="0"/>
              </a:rPr>
              <a:t>Sterile neutrino white paper</a:t>
            </a:r>
            <a:r>
              <a:rPr lang="de-DE" b="1" dirty="0" smtClean="0">
                <a:solidFill>
                  <a:schemeClr val="bg1"/>
                </a:solidFill>
                <a:latin typeface="Times New Roman" pitchFamily="18" charset="0"/>
              </a:rPr>
              <a:t>) in which there are 21 experimental  possibilities discussed.</a:t>
            </a:r>
            <a:endParaRPr lang="de-DE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04050" cy="757237"/>
          </a:xfrm>
        </p:spPr>
        <p:txBody>
          <a:bodyPr/>
          <a:lstStyle/>
          <a:p>
            <a:r>
              <a:rPr lang="en-US" dirty="0" smtClean="0"/>
              <a:t>A NF by any other name is still a 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2133600"/>
          </a:xfrm>
        </p:spPr>
        <p:txBody>
          <a:bodyPr/>
          <a:lstStyle/>
          <a:p>
            <a:r>
              <a:rPr lang="en-US" dirty="0" smtClean="0"/>
              <a:t>I have felt strongly that whatever we call this effort, NF should be in the name</a:t>
            </a:r>
          </a:p>
          <a:p>
            <a:r>
              <a:rPr lang="en-US" dirty="0" smtClean="0"/>
              <a:t>However, recent events have changed my mind</a:t>
            </a:r>
          </a:p>
          <a:p>
            <a:r>
              <a:rPr lang="en-US" dirty="0" smtClean="0"/>
              <a:t>What is unique?</a:t>
            </a:r>
          </a:p>
          <a:p>
            <a:pPr lvl="1"/>
            <a:r>
              <a:rPr lang="en-US" dirty="0" smtClean="0"/>
              <a:t>A new way to produce high-energy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sz="1100" dirty="0" smtClean="0"/>
              <a:t>s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2994891" y="3581400"/>
            <a:ext cx="279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Symbol" pitchFamily="18" charset="2"/>
              </a:rPr>
              <a:t>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odoni MT" pitchFamily="18" charset="0"/>
              </a:rPr>
              <a:t>STORM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726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Neutrinos from STORed Muons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069" y="5778299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Thanks to Joachim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7247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dirty="0" err="1" smtClean="0"/>
              <a:t>STORM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Delivers on the physics for the study of sterile </a:t>
            </a:r>
            <a:r>
              <a:rPr lang="en-US" sz="2400" dirty="0" smtClean="0">
                <a:latin typeface="Symbol" pitchFamily="18" charset="2"/>
              </a:rPr>
              <a:t>n</a:t>
            </a:r>
          </a:p>
          <a:p>
            <a:pPr lvl="1"/>
            <a:r>
              <a:rPr lang="en-US" sz="2200" dirty="0" smtClean="0"/>
              <a:t>Offering a new approach to the production of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 beams and will allow us to confirm/exclude LSND/</a:t>
            </a:r>
            <a:r>
              <a:rPr lang="en-US" sz="2200" dirty="0" err="1" smtClean="0"/>
              <a:t>MiniBooNE</a:t>
            </a:r>
            <a:r>
              <a:rPr lang="en-US" sz="2200" dirty="0" smtClean="0"/>
              <a:t>  </a:t>
            </a:r>
            <a:r>
              <a:rPr lang="en-US" sz="2200" dirty="0" smtClean="0">
                <a:latin typeface="Symbol" pitchFamily="18" charset="2"/>
              </a:rPr>
              <a:t>n</a:t>
            </a:r>
            <a:r>
              <a:rPr lang="en-US" sz="2200" dirty="0" smtClean="0"/>
              <a:t>-bar data</a:t>
            </a:r>
          </a:p>
          <a:p>
            <a:r>
              <a:rPr lang="en-US" sz="2400" dirty="0" smtClean="0"/>
              <a:t>Can add significantly to our knowledge of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cross-sections, particularly for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baseline="-25000" dirty="0" smtClean="0"/>
              <a:t>e </a:t>
            </a:r>
            <a:r>
              <a:rPr lang="en-US" sz="2400" dirty="0" smtClean="0"/>
              <a:t>interactions</a:t>
            </a:r>
            <a:endParaRPr lang="en-US" sz="2400" baseline="-25000" dirty="0" smtClean="0"/>
          </a:p>
          <a:p>
            <a:r>
              <a:rPr lang="en-US" sz="2400" dirty="0" smtClean="0"/>
              <a:t>Provides an accelerator technology test bed</a:t>
            </a:r>
          </a:p>
          <a:p>
            <a:pPr lvl="1"/>
            <a:r>
              <a:rPr lang="en-US" sz="2200" dirty="0" smtClean="0"/>
              <a:t>But can also utilize existing accelerator infrastructure</a:t>
            </a:r>
          </a:p>
          <a:p>
            <a:r>
              <a:rPr lang="en-US" sz="2400" dirty="0" smtClean="0"/>
              <a:t>Provides a powerful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detector test facility</a:t>
            </a:r>
          </a:p>
          <a:p>
            <a:r>
              <a:rPr lang="en-US" sz="2400" dirty="0" smtClean="0"/>
              <a:t>First step on a long Journey?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END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60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4724400" cy="4991100"/>
          </a:xfrm>
        </p:spPr>
        <p:txBody>
          <a:bodyPr/>
          <a:lstStyle/>
          <a:p>
            <a:r>
              <a:rPr lang="en-US" dirty="0" smtClean="0"/>
              <a:t>Two Options</a:t>
            </a:r>
          </a:p>
          <a:p>
            <a:pPr lvl="1"/>
            <a:r>
              <a:rPr lang="en-US" dirty="0" err="1" smtClean="0"/>
              <a:t>HighResMNu</a:t>
            </a:r>
            <a:r>
              <a:rPr lang="en-US" dirty="0" smtClean="0"/>
              <a:t> (developed for LBNE)</a:t>
            </a:r>
          </a:p>
          <a:p>
            <a:pPr lvl="1"/>
            <a:r>
              <a:rPr lang="en-US" dirty="0" err="1" smtClean="0"/>
              <a:t>SciFi</a:t>
            </a:r>
            <a:r>
              <a:rPr lang="en-US" dirty="0" smtClean="0"/>
              <a:t>	</a:t>
            </a:r>
          </a:p>
          <a:p>
            <a:pPr lvl="1"/>
            <a:endParaRPr lang="en-US" dirty="0"/>
          </a:p>
          <a:p>
            <a:r>
              <a:rPr lang="en-US" dirty="0" err="1" smtClean="0"/>
              <a:t>HIResMNu</a:t>
            </a:r>
            <a:endParaRPr lang="en-US" dirty="0" smtClean="0"/>
          </a:p>
          <a:p>
            <a:pPr lvl="1"/>
            <a:r>
              <a:rPr lang="en-US" dirty="0" smtClean="0"/>
              <a:t>Straw tracker, EM </a:t>
            </a:r>
            <a:r>
              <a:rPr lang="en-US" dirty="0" err="1" smtClean="0"/>
              <a:t>Calor</a:t>
            </a:r>
            <a:r>
              <a:rPr lang="en-US" dirty="0" smtClean="0"/>
              <a:t>, TRD and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spectrometer</a:t>
            </a:r>
          </a:p>
          <a:p>
            <a:pPr lvl="1"/>
            <a:r>
              <a:rPr lang="en-US" dirty="0" smtClean="0"/>
              <a:t>Meets all needs for ND</a:t>
            </a:r>
          </a:p>
          <a:p>
            <a:pPr lvl="1"/>
            <a:r>
              <a:rPr lang="en-US" dirty="0" smtClean="0"/>
              <a:t>Detector technology exists</a:t>
            </a:r>
          </a:p>
          <a:p>
            <a:pPr lvl="1"/>
            <a:r>
              <a:rPr lang="en-US" dirty="0" err="1" smtClean="0"/>
              <a:t>Costed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942164" cy="39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Detectors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2286000"/>
          </a:xfrm>
        </p:spPr>
        <p:txBody>
          <a:bodyPr/>
          <a:lstStyle/>
          <a:p>
            <a:r>
              <a:rPr lang="en-US" dirty="0" err="1" smtClean="0"/>
              <a:t>SciFI</a:t>
            </a:r>
            <a:endParaRPr lang="en-US" dirty="0" smtClean="0"/>
          </a:p>
          <a:p>
            <a:pPr lvl="1"/>
            <a:r>
              <a:rPr lang="en-US" dirty="0" smtClean="0"/>
              <a:t>20 stations of scintillating fiber trackers</a:t>
            </a:r>
          </a:p>
          <a:p>
            <a:pPr lvl="1"/>
            <a:r>
              <a:rPr lang="en-US" dirty="0" smtClean="0"/>
              <a:t>5 cm thick active (scintillator) absorbers</a:t>
            </a:r>
          </a:p>
          <a:p>
            <a:pPr lvl="1"/>
            <a:r>
              <a:rPr lang="en-US" dirty="0" smtClean="0"/>
              <a:t>Dipole field</a:t>
            </a:r>
          </a:p>
          <a:p>
            <a:pPr lvl="1"/>
            <a:r>
              <a:rPr lang="en-US" dirty="0" smtClean="0"/>
              <a:t>Also appears to meet NF ND needs</a:t>
            </a:r>
          </a:p>
          <a:p>
            <a:pPr lvl="1"/>
            <a:r>
              <a:rPr lang="en-US" dirty="0" smtClean="0"/>
              <a:t>Little required R&amp;D</a:t>
            </a:r>
          </a:p>
          <a:p>
            <a:pPr lvl="1"/>
            <a:r>
              <a:rPr lang="en-US" dirty="0" smtClean="0"/>
              <a:t>Not yet </a:t>
            </a:r>
            <a:r>
              <a:rPr lang="en-US" dirty="0" err="1" smtClean="0"/>
              <a:t>costed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9176"/>
            <a:ext cx="6772275" cy="261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8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I could end here, but we did have an extended discussion regarding the VLENF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First Step towards </a:t>
            </a:r>
            <a:r>
              <a:rPr lang="en-US" sz="3600" i="1" dirty="0" smtClean="0">
                <a:solidFill>
                  <a:srgbClr val="FF0000"/>
                </a:solidFill>
              </a:rPr>
              <a:t>THE</a:t>
            </a:r>
            <a:r>
              <a:rPr lang="en-US" sz="3600" dirty="0" smtClean="0"/>
              <a:t> NF?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92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" y="1295400"/>
            <a:ext cx="4495800" cy="4762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100 kW Target Station</a:t>
            </a:r>
          </a:p>
          <a:p>
            <a:pPr lvl="1"/>
            <a:r>
              <a:rPr lang="en-US" dirty="0" smtClean="0"/>
              <a:t>Assume 60 GeV proton</a:t>
            </a:r>
          </a:p>
          <a:p>
            <a:pPr lvl="2"/>
            <a:r>
              <a:rPr lang="en-US" dirty="0" smtClean="0"/>
              <a:t>Fermilab PIP era</a:t>
            </a:r>
          </a:p>
          <a:p>
            <a:pPr lvl="1"/>
            <a:r>
              <a:rPr lang="en-US" dirty="0" smtClean="0"/>
              <a:t>Be target</a:t>
            </a:r>
          </a:p>
          <a:p>
            <a:pPr lvl="2"/>
            <a:r>
              <a:rPr lang="en-US" dirty="0" smtClean="0"/>
              <a:t>Optimization on-going</a:t>
            </a:r>
          </a:p>
          <a:p>
            <a:pPr lvl="1"/>
            <a:r>
              <a:rPr lang="en-US" dirty="0" smtClean="0"/>
              <a:t>Li Lens or horn collection after target</a:t>
            </a:r>
          </a:p>
          <a:p>
            <a:r>
              <a:rPr lang="en-US" dirty="0" smtClean="0"/>
              <a:t>Collection/transport  channel</a:t>
            </a:r>
          </a:p>
          <a:p>
            <a:pPr lvl="1"/>
            <a:r>
              <a:rPr lang="en-US" dirty="0" smtClean="0"/>
              <a:t>Two options </a:t>
            </a:r>
          </a:p>
          <a:p>
            <a:pPr lvl="2"/>
            <a:r>
              <a:rPr lang="en-US" dirty="0" smtClean="0"/>
              <a:t>Stochastic injection of 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2"/>
            <a:r>
              <a:rPr lang="en-US" dirty="0" smtClean="0"/>
              <a:t>Kicker with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® m</a:t>
            </a:r>
            <a:r>
              <a:rPr lang="en-US" dirty="0" smtClean="0"/>
              <a:t> decay channel</a:t>
            </a:r>
          </a:p>
          <a:p>
            <a:pPr lvl="2"/>
            <a:r>
              <a:rPr lang="en-US" dirty="0" smtClean="0">
                <a:solidFill>
                  <a:schemeClr val="accent3"/>
                </a:solidFill>
              </a:rPr>
              <a:t>At present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chemeClr val="accent3"/>
                </a:solidFill>
              </a:rPr>
              <a:t> considering simultaneous collection of both signs </a:t>
            </a:r>
          </a:p>
          <a:p>
            <a:r>
              <a:rPr lang="en-US" dirty="0" smtClean="0"/>
              <a:t>Decay ring</a:t>
            </a:r>
          </a:p>
          <a:p>
            <a:pPr lvl="1"/>
            <a:r>
              <a:rPr lang="en-US" dirty="0" smtClean="0"/>
              <a:t>Large aperture FODO</a:t>
            </a:r>
          </a:p>
          <a:p>
            <a:pPr lvl="1"/>
            <a:r>
              <a:rPr lang="en-US" dirty="0" smtClean="0"/>
              <a:t>Racetrack FFAG</a:t>
            </a:r>
          </a:p>
          <a:p>
            <a:pPr lvl="1"/>
            <a:r>
              <a:rPr lang="en-US" dirty="0" smtClean="0"/>
              <a:t>Instrumentation	</a:t>
            </a:r>
          </a:p>
          <a:p>
            <a:pPr lvl="2"/>
            <a:r>
              <a:rPr lang="en-US" dirty="0" smtClean="0"/>
              <a:t>BCTs, mag-Spec in arc, </a:t>
            </a:r>
            <a:r>
              <a:rPr lang="en-US" dirty="0" err="1" smtClean="0"/>
              <a:t>polarimeter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199"/>
            <a:ext cx="4444465" cy="3662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3585147"/>
            <a:ext cx="8082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108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5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 production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312357" cy="49911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2100" y="2209800"/>
            <a:ext cx="3009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momentum range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2.7 &lt; 3.0 &lt; 3.3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Obtain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0.11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chemeClr val="bg1"/>
                </a:solidFill>
              </a:rPr>
              <a:t>+</a:t>
            </a:r>
            <a:r>
              <a:rPr lang="en-US" sz="2400" dirty="0" smtClean="0">
                <a:solidFill>
                  <a:schemeClr val="bg1"/>
                </a:solidFill>
              </a:rPr>
              <a:t>/pot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0.10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lang="en-US" sz="2400" baseline="30000" dirty="0" smtClean="0">
                <a:solidFill>
                  <a:schemeClr val="bg1"/>
                </a:solidFill>
              </a:rPr>
              <a:t>-</a:t>
            </a:r>
            <a:r>
              <a:rPr lang="en-US" sz="2400" dirty="0" smtClean="0">
                <a:solidFill>
                  <a:schemeClr val="bg1"/>
                </a:solidFill>
              </a:rPr>
              <a:t>/pot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ith 60 GeV 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4817" y="5105400"/>
            <a:ext cx="3103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Fraction of this can we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ctually accept and transport?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52400"/>
            <a:ext cx="18036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Sergei </a:t>
            </a:r>
            <a:r>
              <a:rPr lang="en-US" dirty="0" err="1" smtClean="0"/>
              <a:t>Striganov</a:t>
            </a:r>
            <a:endParaRPr lang="en-US" dirty="0" smtClean="0"/>
          </a:p>
          <a:p>
            <a:pPr algn="ctr"/>
            <a:r>
              <a:rPr lang="en-US" dirty="0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FFAG Racetrack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477000"/>
            <a:ext cx="6705600" cy="228600"/>
          </a:xfrm>
        </p:spPr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9464" y="5334000"/>
            <a:ext cx="18309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/p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»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15% 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0" y="1295400"/>
            <a:ext cx="8372475" cy="3862710"/>
          </a:xfrm>
        </p:spPr>
      </p:pic>
      <p:sp>
        <p:nvSpPr>
          <p:cNvPr id="10" name="TextBox 9"/>
          <p:cNvSpPr txBox="1"/>
          <p:nvPr/>
        </p:nvSpPr>
        <p:spPr>
          <a:xfrm>
            <a:off x="228600" y="5795665"/>
            <a:ext cx="25026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cc-kurri</a:t>
            </a:r>
            <a:r>
              <a:rPr lang="en-US" dirty="0" smtClean="0"/>
              <a:t> – 1119-01-2011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5715000"/>
            <a:ext cx="9669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GeV/c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51500" y="5884277"/>
            <a:ext cx="26468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Low dispersion in straight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652" y="152400"/>
            <a:ext cx="17491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Lagrange &amp; Mori</a:t>
            </a:r>
          </a:p>
          <a:p>
            <a:pPr algn="ctr"/>
            <a:r>
              <a:rPr lang="en-US" dirty="0" smtClean="0"/>
              <a:t>Kyoto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RFFAG Tracking Studies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8338"/>
            <a:ext cx="8372475" cy="45128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1E61B-8344-4EA2-9F73-9B16EAB0AE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Alan Bross                                   IDS-NF Plenary, Glasgow                    March 21,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346" y="152400"/>
            <a:ext cx="12218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Akira Sato</a:t>
            </a:r>
          </a:p>
          <a:p>
            <a:pPr algn="ctr"/>
            <a:r>
              <a:rPr lang="en-US" dirty="0" smtClean="0"/>
              <a:t>Osaka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ced_Scintillation_Detector _RnD_at_Fermilab">
  <a:themeElements>
    <a:clrScheme name="Advanced_Scintillation_Detector _RnD_at_Fermilab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dvanced_Scintillation_Detector _RnD_at_Fermilab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Advanced_Scintillation_Detector _RnD_at_Fermi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d_Scintillation_Detector _RnD_at_Fermi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d_Scintillation_Detector _RnD_at_Fermi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16732</TotalTime>
  <Words>947</Words>
  <Application>Microsoft Office PowerPoint</Application>
  <PresentationFormat>On-screen Show (4:3)</PresentationFormat>
  <Paragraphs>202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Advanced_Scintillation_Detector _RnD_at_Fermilab</vt:lpstr>
      <vt:lpstr>Detector Working Group Summary &amp; Plans</vt:lpstr>
      <vt:lpstr>Far Detector</vt:lpstr>
      <vt:lpstr>Near Detectors</vt:lpstr>
      <vt:lpstr>Near Detectors II</vt:lpstr>
      <vt:lpstr>I could end here, but we did have an extended discussion regarding the VLENF</vt:lpstr>
      <vt:lpstr>Baseline(s)</vt:lpstr>
      <vt:lpstr>p production</vt:lpstr>
      <vt:lpstr>FFAG Racetrack</vt:lpstr>
      <vt:lpstr>RFFAG Tracking Studies</vt:lpstr>
      <vt:lpstr>Assumptions</vt:lpstr>
      <vt:lpstr>Experimental Layout</vt:lpstr>
      <vt:lpstr>Baseline Detector Super B Iron Neutrino Detector: SuperBIND</vt:lpstr>
      <vt:lpstr>Event Rates</vt:lpstr>
      <vt:lpstr>Appearance Channel</vt:lpstr>
      <vt:lpstr>Sensitivity – n mode CPT invariant to LSND/MinBooNE</vt:lpstr>
      <vt:lpstr>But……</vt:lpstr>
      <vt:lpstr>PowerPoint Presentation</vt:lpstr>
      <vt:lpstr>ne Disappearance</vt:lpstr>
      <vt:lpstr>Outlook</vt:lpstr>
      <vt:lpstr>Outlook II</vt:lpstr>
      <vt:lpstr>PowerPoint Presentation</vt:lpstr>
      <vt:lpstr>A NF by any other name is still a NF</vt:lpstr>
      <vt:lpstr> Conclusions</vt:lpstr>
      <vt:lpstr>END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MuCool Status and Plans</dc:title>
  <dc:creator>Alan Bross</dc:creator>
  <cp:lastModifiedBy>Alan D. Bross</cp:lastModifiedBy>
  <cp:revision>619</cp:revision>
  <dcterms:created xsi:type="dcterms:W3CDTF">2003-04-30T03:46:14Z</dcterms:created>
  <dcterms:modified xsi:type="dcterms:W3CDTF">2012-04-20T09:37:11Z</dcterms:modified>
</cp:coreProperties>
</file>