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42FDB-08FD-944F-BD12-17F6978187AF}" type="datetimeFigureOut">
              <a:rPr lang="es-ES" smtClean="0"/>
              <a:t>18/04/12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0943-E87E-FD47-BA6B-73B013B1B5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53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579C-BAF5-DA4B-9E54-03A311F11041}" type="datetimeFigureOut">
              <a:rPr lang="es-ES" smtClean="0"/>
              <a:t>18/04/12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DABE-09F5-C747-B05B-2615A5FC60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99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8C02-61E4-174C-950E-4364E628351B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FEE2-FDD9-2049-9A60-EC1BEBD6340C}" type="datetime1">
              <a:rPr lang="es-ES" smtClean="0"/>
              <a:t>18/04/12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714-8289-7A4E-A401-39A1F63A6766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EF5B-1B7E-7B42-9BAE-B9C6520D7596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D196-FEB1-B540-B34B-FFA72705A6E6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3329-4180-314D-BE72-AB9C4F3F75AE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AD55-BBC0-764C-A9CD-4FFCB7C5E9A3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01A-9C45-4C44-B217-01F3B8E74206}" type="datetime1">
              <a:rPr lang="es-ES" smtClean="0"/>
              <a:t>18/04/12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2F8B-7F18-0444-80DF-C7207CD1DC71}" type="datetime1">
              <a:rPr lang="es-ES" smtClean="0"/>
              <a:t>18/04/12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E9A-C696-6F44-BE86-0935E089A55D}" type="datetime1">
              <a:rPr lang="es-ES" smtClean="0"/>
              <a:t>18/04/12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663C-76BD-F743-9B3C-18DCDF52F078}" type="datetime1">
              <a:rPr lang="es-ES" smtClean="0"/>
              <a:t>18/04/12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8F36-EB81-3248-83F6-D40D351BAE61}" type="datetime1">
              <a:rPr lang="es-ES" smtClean="0"/>
              <a:t>18/04/12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59DECC-C6FE-034A-8D9C-5799D769A075}" type="datetime1">
              <a:rPr lang="es-ES" smtClean="0"/>
              <a:t>18/04/12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8th IDS-NF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leptonic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921" y="4032278"/>
            <a:ext cx="6498159" cy="2148106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Andrea </a:t>
            </a:r>
            <a:r>
              <a:rPr lang="es-ES" dirty="0" err="1" smtClean="0"/>
              <a:t>Donini</a:t>
            </a:r>
            <a:r>
              <a:rPr lang="es-ES" dirty="0" smtClean="0"/>
              <a:t> (CSIC, IFT/IFIC) </a:t>
            </a:r>
          </a:p>
          <a:p>
            <a:endParaRPr lang="es-ES" dirty="0" smtClean="0"/>
          </a:p>
          <a:p>
            <a:r>
              <a:rPr lang="es-ES" dirty="0"/>
              <a:t>i</a:t>
            </a:r>
            <a:r>
              <a:rPr lang="es-ES" dirty="0" smtClean="0"/>
              <a:t>n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endParaRPr lang="es-ES" dirty="0" smtClean="0"/>
          </a:p>
          <a:p>
            <a:r>
              <a:rPr lang="es-ES" dirty="0" smtClean="0"/>
              <a:t>P. Coloma, E. Fern</a:t>
            </a:r>
            <a:r>
              <a:rPr lang="es-ES" dirty="0" smtClean="0"/>
              <a:t>ández Martínez and P. </a:t>
            </a:r>
            <a:r>
              <a:rPr lang="es-ES" dirty="0" err="1" smtClean="0"/>
              <a:t>Hernandez</a:t>
            </a:r>
            <a:r>
              <a:rPr lang="es-ES" dirty="0" smtClean="0"/>
              <a:t>, </a:t>
            </a:r>
          </a:p>
          <a:p>
            <a:r>
              <a:rPr lang="es-ES" dirty="0" smtClean="0"/>
              <a:t>arXiv:1203.5651 [</a:t>
            </a:r>
            <a:r>
              <a:rPr lang="es-ES" dirty="0" err="1" smtClean="0"/>
              <a:t>hep-ph</a:t>
            </a:r>
            <a:r>
              <a:rPr lang="es-ES" dirty="0" smtClean="0"/>
              <a:t>]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β-</a:t>
            </a:r>
            <a:r>
              <a:rPr lang="es-ES" dirty="0" err="1" smtClean="0"/>
              <a:t>beams</a:t>
            </a:r>
            <a:r>
              <a:rPr lang="es-ES" dirty="0" smtClean="0"/>
              <a:t> and </a:t>
            </a:r>
            <a:r>
              <a:rPr lang="es-ES" dirty="0" err="1" smtClean="0"/>
              <a:t>ν-factories</a:t>
            </a:r>
            <a:endParaRPr lang="es-ES" dirty="0"/>
          </a:p>
        </p:txBody>
      </p:sp>
      <p:pic>
        <p:nvPicPr>
          <p:cNvPr id="5" name="Imagen 4" descr="theta-BB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1" y="1523509"/>
            <a:ext cx="7986884" cy="47521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72334" y="6144728"/>
            <a:ext cx="581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</a:rPr>
              <a:t>All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setups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dirty="0" err="1">
                <a:solidFill>
                  <a:srgbClr val="FF0000"/>
                </a:solidFill>
              </a:rPr>
              <a:t>s</a:t>
            </a:r>
            <a:r>
              <a:rPr lang="es-ES" sz="2400" dirty="0" err="1" smtClean="0">
                <a:solidFill>
                  <a:srgbClr val="FF0000"/>
                </a:solidFill>
              </a:rPr>
              <a:t>tatistics-dominated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errors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Scaling</a:t>
            </a:r>
            <a:r>
              <a:rPr lang="es-ES" dirty="0" smtClean="0"/>
              <a:t> of </a:t>
            </a:r>
            <a:r>
              <a:rPr lang="es-ES" dirty="0" err="1" smtClean="0"/>
              <a:t>Δδin</a:t>
            </a:r>
            <a:r>
              <a:rPr lang="es-ES" dirty="0" smtClean="0"/>
              <a:t> </a:t>
            </a:r>
            <a:r>
              <a:rPr lang="es-ES" dirty="0" err="1" smtClean="0"/>
              <a:t>vacuum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narrow</a:t>
            </a:r>
            <a:r>
              <a:rPr lang="es-ES" dirty="0" smtClean="0"/>
              <a:t> </a:t>
            </a:r>
            <a:r>
              <a:rPr lang="es-ES" dirty="0" err="1" smtClean="0"/>
              <a:t>on-peak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, </a:t>
            </a:r>
            <a:r>
              <a:rPr lang="es-ES" dirty="0" err="1" smtClean="0"/>
              <a:t>combining</a:t>
            </a:r>
            <a:r>
              <a:rPr lang="es-ES" dirty="0" smtClean="0"/>
              <a:t> neutrinos and anti-neutrinos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(in </a:t>
            </a:r>
            <a:r>
              <a:rPr lang="es-ES" dirty="0" err="1" smtClean="0"/>
              <a:t>vacuum</a:t>
            </a:r>
            <a:r>
              <a:rPr lang="es-ES" dirty="0" smtClean="0"/>
              <a:t>): 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strong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dependence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Δδ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true </a:t>
            </a:r>
            <a:r>
              <a:rPr lang="es-ES" dirty="0" err="1" smtClean="0">
                <a:solidFill>
                  <a:srgbClr val="FF0000"/>
                </a:solidFill>
              </a:rPr>
              <a:t>value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ofδ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found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broad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divergence</a:t>
            </a:r>
            <a:r>
              <a:rPr lang="es-ES" dirty="0" smtClean="0"/>
              <a:t> at </a:t>
            </a:r>
            <a:r>
              <a:rPr lang="es-ES" dirty="0" err="1" smtClean="0"/>
              <a:t>δ</a:t>
            </a:r>
            <a:r>
              <a:rPr lang="es-ES" dirty="0" smtClean="0"/>
              <a:t> = ±π/2 </a:t>
            </a:r>
            <a:r>
              <a:rPr lang="es-ES" dirty="0" err="1" smtClean="0"/>
              <a:t>smooths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07" y="2826644"/>
            <a:ext cx="2463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Scaling</a:t>
            </a:r>
            <a:r>
              <a:rPr lang="es-ES" dirty="0"/>
              <a:t> of </a:t>
            </a:r>
            <a:r>
              <a:rPr lang="es-ES" dirty="0" err="1"/>
              <a:t>Δδin</a:t>
            </a:r>
            <a:r>
              <a:rPr lang="es-ES" dirty="0"/>
              <a:t> </a:t>
            </a:r>
            <a:r>
              <a:rPr lang="es-ES" dirty="0" err="1" smtClean="0"/>
              <a:t>matter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29" y="1671095"/>
            <a:ext cx="4813300" cy="48387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7479" y="28756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err="1"/>
              <a:t>Matter</a:t>
            </a:r>
            <a:r>
              <a:rPr lang="es-ES" sz="2400" dirty="0"/>
              <a:t> has </a:t>
            </a:r>
            <a:r>
              <a:rPr lang="es-ES" sz="2400" dirty="0" err="1"/>
              <a:t>two</a:t>
            </a:r>
            <a:r>
              <a:rPr lang="es-ES" sz="2400" dirty="0"/>
              <a:t> </a:t>
            </a:r>
            <a:r>
              <a:rPr lang="es-ES" sz="2400" dirty="0" err="1"/>
              <a:t>effects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r>
              <a:rPr lang="es-ES" sz="2400" dirty="0" smtClean="0"/>
              <a:t> </a:t>
            </a:r>
            <a:r>
              <a:rPr lang="es-ES" sz="2400" dirty="0"/>
              <a:t>(1) </a:t>
            </a:r>
            <a:r>
              <a:rPr lang="es-ES" sz="2400" dirty="0" err="1"/>
              <a:t>peaks</a:t>
            </a:r>
            <a:r>
              <a:rPr lang="es-ES" sz="2400" dirty="0"/>
              <a:t> in </a:t>
            </a:r>
            <a:r>
              <a:rPr lang="es-ES" sz="2400" dirty="0" err="1" smtClean="0"/>
              <a:t>Δδmove</a:t>
            </a:r>
            <a:r>
              <a:rPr lang="es-ES" sz="2400" dirty="0"/>
              <a:t>;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(</a:t>
            </a:r>
            <a:r>
              <a:rPr lang="es-ES" sz="2400" dirty="0"/>
              <a:t>2)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δ-dependence</a:t>
            </a:r>
            <a:r>
              <a:rPr lang="es-ES" sz="2400" dirty="0"/>
              <a:t> </a:t>
            </a:r>
            <a:r>
              <a:rPr lang="es-ES" sz="2400" dirty="0" err="1"/>
              <a:t>softens</a:t>
            </a:r>
            <a:r>
              <a:rPr lang="es-ES" sz="24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22891" y="2002559"/>
            <a:ext cx="26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r>
              <a:rPr lang="es-ES" dirty="0" smtClean="0"/>
              <a:t> stand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θ</a:t>
            </a:r>
            <a:r>
              <a:rPr lang="es-ES" baseline="-25000" dirty="0" smtClean="0"/>
              <a:t>13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85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Δδ</a:t>
            </a:r>
            <a:r>
              <a:rPr lang="es-ES" dirty="0" smtClean="0"/>
              <a:t>: </a:t>
            </a:r>
            <a:r>
              <a:rPr lang="es-ES" dirty="0" err="1" smtClean="0"/>
              <a:t>Super-Beams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5" name="Imagen 4" descr="delta-allS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" y="1791968"/>
            <a:ext cx="8445148" cy="42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Δδ</a:t>
            </a:r>
            <a:r>
              <a:rPr lang="es-ES" dirty="0" smtClean="0"/>
              <a:t>: β-</a:t>
            </a:r>
            <a:r>
              <a:rPr lang="es-ES" dirty="0" err="1" smtClean="0"/>
              <a:t>beams</a:t>
            </a:r>
            <a:r>
              <a:rPr lang="es-ES" dirty="0" smtClean="0"/>
              <a:t> and </a:t>
            </a:r>
            <a:r>
              <a:rPr lang="es-ES" dirty="0" err="1" smtClean="0"/>
              <a:t>ν-facts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5" name="Imagen 4" descr="delta-BB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8" y="1640942"/>
            <a:ext cx="8538127" cy="42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Comments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Beta-</a:t>
            </a:r>
            <a:r>
              <a:rPr lang="es-ES" dirty="0" err="1" smtClean="0">
                <a:solidFill>
                  <a:srgbClr val="0000FF"/>
                </a:solidFill>
              </a:rPr>
              <a:t>beams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precision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strongly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δ</a:t>
            </a:r>
            <a:r>
              <a:rPr lang="es-ES" dirty="0" smtClean="0"/>
              <a:t>- </a:t>
            </a:r>
            <a:r>
              <a:rPr lang="es-ES" dirty="0" err="1" smtClean="0"/>
              <a:t>dependence</a:t>
            </a:r>
            <a:r>
              <a:rPr lang="es-ES" dirty="0" smtClean="0"/>
              <a:t> of </a:t>
            </a:r>
            <a:r>
              <a:rPr lang="es-ES" dirty="0" err="1" smtClean="0"/>
              <a:t>Δδ</a:t>
            </a:r>
            <a:endParaRPr lang="es-ES" dirty="0" smtClean="0"/>
          </a:p>
          <a:p>
            <a:pPr lvl="1"/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= 0,π</a:t>
            </a:r>
            <a:r>
              <a:rPr lang="es-ES" dirty="0" smtClean="0"/>
              <a:t> (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CP-</a:t>
            </a:r>
            <a:r>
              <a:rPr lang="es-ES" dirty="0" err="1"/>
              <a:t>fraction</a:t>
            </a:r>
            <a:r>
              <a:rPr lang="es-ES" dirty="0"/>
              <a:t> similar </a:t>
            </a:r>
            <a:r>
              <a:rPr lang="es-ES" dirty="0" err="1"/>
              <a:t>to</a:t>
            </a:r>
            <a:r>
              <a:rPr lang="es-ES" dirty="0"/>
              <a:t> Neutrino </a:t>
            </a:r>
            <a:r>
              <a:rPr lang="es-ES" dirty="0" err="1" smtClean="0"/>
              <a:t>Factories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 </a:t>
            </a:r>
            <a:r>
              <a:rPr lang="es-ES" dirty="0" err="1" smtClean="0"/>
              <a:t>rather</a:t>
            </a:r>
            <a:r>
              <a:rPr lang="es-ES" dirty="0" smtClean="0"/>
              <a:t> </a:t>
            </a:r>
            <a:r>
              <a:rPr lang="es-ES" dirty="0" err="1" smtClean="0"/>
              <a:t>poor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>
                <a:solidFill>
                  <a:srgbClr val="FF0000"/>
                </a:solidFill>
              </a:rPr>
              <a:t>= </a:t>
            </a:r>
            <a:r>
              <a:rPr lang="es-ES" dirty="0" smtClean="0">
                <a:solidFill>
                  <a:srgbClr val="FF0000"/>
                </a:solidFill>
              </a:rPr>
              <a:t>±π/2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γ</a:t>
            </a:r>
            <a:r>
              <a:rPr lang="es-ES" dirty="0" smtClean="0">
                <a:solidFill>
                  <a:srgbClr val="0000FF"/>
                </a:solidFill>
              </a:rPr>
              <a:t> = 100 β-</a:t>
            </a:r>
            <a:r>
              <a:rPr lang="es-ES" dirty="0" err="1" smtClean="0">
                <a:solidFill>
                  <a:srgbClr val="0000FF"/>
                </a:solidFill>
              </a:rPr>
              <a:t>beam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/>
              <a:t>suffers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unsolved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intrinsic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forδ</a:t>
            </a:r>
            <a:r>
              <a:rPr lang="es-ES" dirty="0" smtClean="0">
                <a:solidFill>
                  <a:srgbClr val="FF0000"/>
                </a:solidFill>
              </a:rPr>
              <a:t>~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±π/</a:t>
            </a:r>
            <a:r>
              <a:rPr lang="es-ES" dirty="0" smtClean="0">
                <a:solidFill>
                  <a:srgbClr val="FF0000"/>
                </a:solidFill>
              </a:rPr>
              <a:t>2.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can be </a:t>
            </a:r>
            <a:r>
              <a:rPr lang="es-ES" dirty="0" err="1" smtClean="0"/>
              <a:t>alleviated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more </a:t>
            </a:r>
            <a:r>
              <a:rPr lang="es-ES" dirty="0" err="1" smtClean="0"/>
              <a:t>refined</a:t>
            </a:r>
            <a:r>
              <a:rPr lang="es-ES" dirty="0" smtClean="0"/>
              <a:t> detector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combining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SPL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</a:rPr>
              <a:t>NuFact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precision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depends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significantly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matter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uncertainty</a:t>
            </a:r>
            <a:r>
              <a:rPr lang="es-ES" dirty="0" smtClean="0"/>
              <a:t> (</a:t>
            </a:r>
            <a:r>
              <a:rPr lang="es-ES" dirty="0" err="1" smtClean="0"/>
              <a:t>shown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are </a:t>
            </a:r>
            <a:r>
              <a:rPr lang="es-ES" dirty="0" err="1" smtClean="0"/>
              <a:t>for</a:t>
            </a:r>
            <a:r>
              <a:rPr lang="es-ES" dirty="0" smtClean="0"/>
              <a:t> 2%)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r>
              <a:rPr lang="es-ES" dirty="0" err="1"/>
              <a:t>setups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Neutrino </a:t>
            </a:r>
            <a:r>
              <a:rPr lang="es-ES" dirty="0" err="1" smtClean="0">
                <a:solidFill>
                  <a:srgbClr val="FF0000"/>
                </a:solidFill>
              </a:rPr>
              <a:t>Factories</a:t>
            </a:r>
            <a:r>
              <a:rPr lang="es-ES" dirty="0" smtClean="0"/>
              <a:t> (</a:t>
            </a:r>
            <a:r>
              <a:rPr lang="es-ES" dirty="0" err="1" smtClean="0"/>
              <a:t>either</a:t>
            </a:r>
            <a:r>
              <a:rPr lang="es-ES" dirty="0" smtClean="0"/>
              <a:t> 10 </a:t>
            </a:r>
            <a:r>
              <a:rPr lang="es-ES" dirty="0" err="1" smtClean="0"/>
              <a:t>or</a:t>
            </a:r>
            <a:r>
              <a:rPr lang="es-ES" dirty="0" smtClean="0"/>
              <a:t> 25 </a:t>
            </a:r>
            <a:r>
              <a:rPr lang="es-ES" dirty="0" err="1" smtClean="0"/>
              <a:t>GeV</a:t>
            </a:r>
            <a:r>
              <a:rPr lang="es-ES" dirty="0" smtClean="0"/>
              <a:t>)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/>
              <a:t>can </a:t>
            </a:r>
            <a:r>
              <a:rPr lang="es-ES" dirty="0" err="1"/>
              <a:t>reach</a:t>
            </a:r>
            <a:r>
              <a:rPr lang="es-ES" dirty="0"/>
              <a:t> a </a:t>
            </a:r>
            <a:r>
              <a:rPr lang="es-ES" dirty="0" err="1"/>
              <a:t>precision</a:t>
            </a:r>
            <a:r>
              <a:rPr lang="es-ES" dirty="0"/>
              <a:t> on</a:t>
            </a:r>
            <a:r>
              <a:rPr lang="es-ES" dirty="0" smtClean="0">
                <a:solidFill>
                  <a:srgbClr val="7F7F7F"/>
                </a:solidFill>
              </a:rPr>
              <a:t>θ</a:t>
            </a:r>
            <a:r>
              <a:rPr lang="es-ES" baseline="-25000" dirty="0" smtClean="0">
                <a:solidFill>
                  <a:srgbClr val="7F7F7F"/>
                </a:solidFill>
              </a:rPr>
              <a:t>13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better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than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reactors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(Δθ</a:t>
            </a:r>
            <a:r>
              <a:rPr lang="es-ES" baseline="-25000" dirty="0" smtClean="0"/>
              <a:t>13</a:t>
            </a:r>
            <a:r>
              <a:rPr lang="es-ES" dirty="0" smtClean="0"/>
              <a:t>/</a:t>
            </a:r>
            <a:r>
              <a:rPr lang="es-ES" dirty="0"/>
              <a:t>θ</a:t>
            </a:r>
            <a:r>
              <a:rPr lang="es-ES" baseline="-25000" dirty="0"/>
              <a:t>13</a:t>
            </a:r>
            <a:r>
              <a:rPr lang="es-ES" dirty="0" smtClean="0"/>
              <a:t>~ 1.5%)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error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δat</a:t>
            </a:r>
            <a:r>
              <a:rPr lang="es-ES" dirty="0" smtClean="0">
                <a:solidFill>
                  <a:srgbClr val="FF0000"/>
                </a:solidFill>
              </a:rPr>
              <a:t> “</a:t>
            </a:r>
            <a:r>
              <a:rPr lang="es-ES" dirty="0">
                <a:solidFill>
                  <a:srgbClr val="FF0000"/>
                </a:solidFill>
              </a:rPr>
              <a:t>s</a:t>
            </a:r>
            <a:r>
              <a:rPr lang="es-ES" dirty="0" smtClean="0">
                <a:solidFill>
                  <a:srgbClr val="FF0000"/>
                </a:solidFill>
              </a:rPr>
              <a:t>hort” </a:t>
            </a:r>
            <a:r>
              <a:rPr lang="es-ES" dirty="0" err="1" smtClean="0">
                <a:solidFill>
                  <a:srgbClr val="FF0000"/>
                </a:solidFill>
              </a:rPr>
              <a:t>baseline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setups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(T2HK, SPL, beta-</a:t>
            </a:r>
            <a:r>
              <a:rPr lang="es-ES" dirty="0" err="1" smtClean="0"/>
              <a:t>beams</a:t>
            </a:r>
            <a:r>
              <a:rPr lang="es-ES" dirty="0" smtClean="0"/>
              <a:t>)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δand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rather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poor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~±π/2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0000FF"/>
                </a:solidFill>
              </a:rPr>
              <a:t>At “</a:t>
            </a:r>
            <a:r>
              <a:rPr lang="es-ES" dirty="0" err="1" smtClean="0">
                <a:solidFill>
                  <a:srgbClr val="0000FF"/>
                </a:solidFill>
              </a:rPr>
              <a:t>long</a:t>
            </a:r>
            <a:r>
              <a:rPr lang="es-ES" dirty="0" smtClean="0">
                <a:solidFill>
                  <a:srgbClr val="0000FF"/>
                </a:solidFill>
              </a:rPr>
              <a:t>” </a:t>
            </a:r>
            <a:r>
              <a:rPr lang="es-ES" dirty="0" err="1" smtClean="0">
                <a:solidFill>
                  <a:srgbClr val="0000FF"/>
                </a:solidFill>
              </a:rPr>
              <a:t>baseline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setups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smtClean="0"/>
              <a:t>(LBNE,C2P and neutrino </a:t>
            </a:r>
            <a:r>
              <a:rPr lang="es-ES" dirty="0" err="1" smtClean="0"/>
              <a:t>factories</a:t>
            </a:r>
            <a:r>
              <a:rPr lang="es-ES" dirty="0" smtClean="0"/>
              <a:t>), </a:t>
            </a:r>
            <a:r>
              <a:rPr lang="es-ES" dirty="0" err="1" smtClean="0">
                <a:solidFill>
                  <a:srgbClr val="0000FF"/>
                </a:solidFill>
              </a:rPr>
              <a:t>matter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effects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smooth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out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this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dependence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 err="1" smtClean="0">
                <a:solidFill>
                  <a:srgbClr val="FF0000"/>
                </a:solidFill>
              </a:rPr>
              <a:t>Δδ</a:t>
            </a:r>
            <a:r>
              <a:rPr lang="es-ES" dirty="0" smtClean="0">
                <a:solidFill>
                  <a:srgbClr val="FF0000"/>
                </a:solidFill>
              </a:rPr>
              <a:t>~ 5° can be </a:t>
            </a:r>
            <a:r>
              <a:rPr lang="es-ES" dirty="0" err="1" smtClean="0">
                <a:solidFill>
                  <a:srgbClr val="FF0000"/>
                </a:solidFill>
              </a:rPr>
              <a:t>reached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>
                <a:solidFill>
                  <a:srgbClr val="FF0000"/>
                </a:solidFill>
              </a:rPr>
              <a:t>~±π/</a:t>
            </a:r>
            <a:r>
              <a:rPr lang="es-ES" dirty="0" smtClean="0">
                <a:solidFill>
                  <a:srgbClr val="FF0000"/>
                </a:solidFill>
              </a:rPr>
              <a:t>2 at Neutrino </a:t>
            </a:r>
            <a:r>
              <a:rPr lang="es-ES" dirty="0" err="1">
                <a:solidFill>
                  <a:srgbClr val="FF0000"/>
                </a:solidFill>
              </a:rPr>
              <a:t>F</a:t>
            </a:r>
            <a:r>
              <a:rPr lang="es-ES" dirty="0" err="1" smtClean="0">
                <a:solidFill>
                  <a:srgbClr val="FF0000"/>
                </a:solidFill>
              </a:rPr>
              <a:t>actories</a:t>
            </a:r>
            <a:r>
              <a:rPr lang="es-ES" dirty="0" smtClean="0">
                <a:solidFill>
                  <a:srgbClr val="FF0000"/>
                </a:solidFill>
              </a:rPr>
              <a:t> (</a:t>
            </a:r>
            <a:r>
              <a:rPr lang="es-ES" dirty="0" err="1">
                <a:solidFill>
                  <a:srgbClr val="FF0000"/>
                </a:solidFill>
              </a:rPr>
              <a:t>Δδ</a:t>
            </a:r>
            <a:r>
              <a:rPr lang="es-ES" dirty="0">
                <a:solidFill>
                  <a:srgbClr val="FF0000"/>
                </a:solidFill>
              </a:rPr>
              <a:t>~ </a:t>
            </a:r>
            <a:r>
              <a:rPr lang="es-ES" dirty="0" smtClean="0">
                <a:solidFill>
                  <a:srgbClr val="FF0000"/>
                </a:solidFill>
              </a:rPr>
              <a:t>7° </a:t>
            </a:r>
            <a:r>
              <a:rPr lang="es-ES" dirty="0" err="1" smtClean="0">
                <a:solidFill>
                  <a:srgbClr val="FF0000"/>
                </a:solidFill>
              </a:rPr>
              <a:t>for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Present</a:t>
            </a:r>
            <a:r>
              <a:rPr lang="es-ES" dirty="0" smtClean="0"/>
              <a:t> status </a:t>
            </a:r>
            <a:r>
              <a:rPr lang="es-ES" dirty="0" err="1" smtClean="0"/>
              <a:t>on</a:t>
            </a:r>
            <a:r>
              <a:rPr lang="es-ES" dirty="0" smtClean="0"/>
              <a:t> θ</a:t>
            </a:r>
            <a:r>
              <a:rPr lang="es-ES" baseline="-25000" dirty="0" smtClean="0"/>
              <a:t>13</a:t>
            </a:r>
            <a:endParaRPr lang="es-ES" baseline="-25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30" y="1600201"/>
            <a:ext cx="9092269" cy="4343400"/>
          </a:xfrm>
        </p:spPr>
        <p:txBody>
          <a:bodyPr/>
          <a:lstStyle/>
          <a:p>
            <a:r>
              <a:rPr lang="es-ES" dirty="0" smtClean="0"/>
              <a:t>Global </a:t>
            </a:r>
            <a:r>
              <a:rPr lang="es-ES" dirty="0" err="1" smtClean="0"/>
              <a:t>analysis</a:t>
            </a:r>
            <a:r>
              <a:rPr lang="es-ES" dirty="0" smtClean="0"/>
              <a:t>, 2008:</a:t>
            </a:r>
          </a:p>
          <a:p>
            <a:r>
              <a:rPr lang="es-ES" dirty="0" smtClean="0"/>
              <a:t>T2K, 2011:</a:t>
            </a:r>
          </a:p>
          <a:p>
            <a:r>
              <a:rPr lang="es-ES" dirty="0" smtClean="0"/>
              <a:t>MINOS, 2011:</a:t>
            </a:r>
          </a:p>
          <a:p>
            <a:r>
              <a:rPr lang="es-ES" dirty="0" smtClean="0"/>
              <a:t>D-</a:t>
            </a:r>
            <a:r>
              <a:rPr lang="es-ES" dirty="0" err="1" smtClean="0"/>
              <a:t>Chooz</a:t>
            </a:r>
            <a:r>
              <a:rPr lang="es-ES" dirty="0" smtClean="0"/>
              <a:t>, 2011:</a:t>
            </a:r>
          </a:p>
          <a:p>
            <a:r>
              <a:rPr lang="es-ES" dirty="0" err="1" smtClean="0"/>
              <a:t>Daya</a:t>
            </a:r>
            <a:r>
              <a:rPr lang="es-ES" dirty="0" smtClean="0"/>
              <a:t> </a:t>
            </a:r>
            <a:r>
              <a:rPr lang="es-ES" dirty="0" err="1" smtClean="0"/>
              <a:t>Bay</a:t>
            </a:r>
            <a:r>
              <a:rPr lang="es-ES" dirty="0" smtClean="0"/>
              <a:t>, 2012:</a:t>
            </a:r>
          </a:p>
          <a:p>
            <a:r>
              <a:rPr lang="es-ES" dirty="0" smtClean="0"/>
              <a:t>RENO, 2012: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4" y="2866760"/>
            <a:ext cx="4279900" cy="3683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4" y="2251340"/>
            <a:ext cx="4013200" cy="3683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53" y="1668459"/>
            <a:ext cx="3594100" cy="3556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3501229"/>
            <a:ext cx="4318000" cy="3302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4142837"/>
            <a:ext cx="4318000" cy="3302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4" y="4718974"/>
            <a:ext cx="4318000" cy="3302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55761" y="5481936"/>
            <a:ext cx="655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θ</a:t>
            </a:r>
            <a:r>
              <a:rPr lang="es-ES" sz="2400" baseline="-25000" dirty="0" smtClean="0">
                <a:solidFill>
                  <a:srgbClr val="FF0000"/>
                </a:solidFill>
              </a:rPr>
              <a:t>13 </a:t>
            </a:r>
            <a:r>
              <a:rPr lang="es-ES" sz="2400" dirty="0" err="1" smtClean="0">
                <a:solidFill>
                  <a:srgbClr val="FF0000"/>
                </a:solidFill>
              </a:rPr>
              <a:t>is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different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from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zero</a:t>
            </a:r>
            <a:r>
              <a:rPr lang="es-ES" sz="2400" dirty="0" smtClean="0">
                <a:solidFill>
                  <a:srgbClr val="FF0000"/>
                </a:solidFill>
              </a:rPr>
              <a:t> at more </a:t>
            </a:r>
            <a:r>
              <a:rPr lang="es-ES" sz="2400" dirty="0" err="1" smtClean="0">
                <a:solidFill>
                  <a:srgbClr val="FF0000"/>
                </a:solidFill>
              </a:rPr>
              <a:t>than</a:t>
            </a:r>
            <a:r>
              <a:rPr lang="es-ES" sz="2400" dirty="0" smtClean="0">
                <a:solidFill>
                  <a:srgbClr val="FF0000"/>
                </a:solidFill>
              </a:rPr>
              <a:t> 5σ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/>
              <a:t>p</a:t>
            </a:r>
            <a:r>
              <a:rPr lang="es-ES" dirty="0" err="1" smtClean="0"/>
              <a:t>recision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asked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stages</a:t>
            </a:r>
            <a:r>
              <a:rPr lang="es-ES" dirty="0" smtClean="0"/>
              <a:t> of ISS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hadronic</a:t>
            </a:r>
            <a:r>
              <a:rPr lang="es-ES" dirty="0" smtClean="0"/>
              <a:t> sector,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CKM </a:t>
            </a:r>
            <a:r>
              <a:rPr lang="es-ES" dirty="0" err="1" smtClean="0"/>
              <a:t>matrix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requirement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>
                <a:solidFill>
                  <a:srgbClr val="FF0000"/>
                </a:solidFill>
              </a:rPr>
              <a:t>model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building</a:t>
            </a:r>
            <a:endParaRPr lang="es-ES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>
                <a:solidFill>
                  <a:srgbClr val="0000FF"/>
                </a:solidFill>
              </a:rPr>
              <a:t>new </a:t>
            </a:r>
            <a:r>
              <a:rPr lang="es-ES" dirty="0" err="1" smtClean="0">
                <a:solidFill>
                  <a:srgbClr val="0000FF"/>
                </a:solidFill>
              </a:rPr>
              <a:t>physics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 err="1" smtClean="0">
                <a:solidFill>
                  <a:srgbClr val="0000FF"/>
                </a:solidFill>
              </a:rPr>
              <a:t>searches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play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smtClean="0"/>
              <a:t>role</a:t>
            </a:r>
          </a:p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CP </a:t>
            </a:r>
            <a:r>
              <a:rPr lang="es-ES" dirty="0" err="1" smtClean="0"/>
              <a:t>discovery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true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err="1" smtClean="0"/>
              <a:t>value</a:t>
            </a: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Comparing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262484" cy="43434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neutrino </a:t>
            </a:r>
            <a:r>
              <a:rPr lang="es-ES" dirty="0" err="1" smtClean="0"/>
              <a:t>oscillation</a:t>
            </a:r>
            <a:r>
              <a:rPr lang="es-ES" dirty="0" smtClean="0"/>
              <a:t> </a:t>
            </a:r>
            <a:r>
              <a:rPr lang="es-ES" dirty="0" err="1" smtClean="0"/>
              <a:t>facilities</a:t>
            </a:r>
            <a:r>
              <a:rPr lang="es-ES" dirty="0" smtClean="0"/>
              <a:t> are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compared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 of: </a:t>
            </a:r>
          </a:p>
          <a:p>
            <a:pPr lvl="1"/>
            <a:r>
              <a:rPr lang="es-ES" dirty="0" err="1" smtClean="0"/>
              <a:t>their</a:t>
            </a:r>
            <a:r>
              <a:rPr lang="es-ES" dirty="0" smtClean="0"/>
              <a:t> CP </a:t>
            </a:r>
            <a:r>
              <a:rPr lang="es-ES" dirty="0" err="1" smtClean="0"/>
              <a:t>discovery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(i.e.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capability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distinguish</a:t>
            </a:r>
            <a:r>
              <a:rPr lang="es-ES" dirty="0" smtClean="0"/>
              <a:t> a non-</a:t>
            </a:r>
            <a:r>
              <a:rPr lang="es-ES" dirty="0" err="1" smtClean="0"/>
              <a:t>vanishing</a:t>
            </a:r>
            <a:r>
              <a:rPr lang="es-ES" dirty="0" smtClean="0"/>
              <a:t> CP </a:t>
            </a:r>
            <a:r>
              <a:rPr lang="es-ES" dirty="0" err="1" smtClean="0"/>
              <a:t>violation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r>
              <a:rPr lang="es-ES" dirty="0" smtClean="0">
                <a:solidFill>
                  <a:srgbClr val="FF0000"/>
                </a:solidFill>
              </a:rPr>
              <a:t>= 0, π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/>
              <a:t>s</a:t>
            </a:r>
            <a:r>
              <a:rPr lang="es-ES" dirty="0" err="1" smtClean="0"/>
              <a:t>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hierarchy</a:t>
            </a:r>
            <a:endParaRPr lang="es-ES" dirty="0" smtClean="0"/>
          </a:p>
          <a:p>
            <a:pPr lvl="1"/>
            <a:r>
              <a:rPr lang="es-ES" dirty="0" err="1"/>
              <a:t>s</a:t>
            </a:r>
            <a:r>
              <a:rPr lang="es-ES" dirty="0" err="1" smtClean="0"/>
              <a:t>ensitivity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deviations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23</a:t>
            </a:r>
            <a:r>
              <a:rPr lang="es-ES" dirty="0" smtClean="0"/>
              <a:t> </a:t>
            </a:r>
            <a:r>
              <a:rPr lang="es-ES" dirty="0" err="1" smtClean="0"/>
              <a:t>maximal</a:t>
            </a:r>
            <a:r>
              <a:rPr lang="es-ES" dirty="0" smtClean="0"/>
              <a:t> </a:t>
            </a:r>
            <a:r>
              <a:rPr lang="es-ES" dirty="0" err="1" smtClean="0"/>
              <a:t>mixing</a:t>
            </a:r>
            <a:endParaRPr lang="es-ES" dirty="0" smtClean="0"/>
          </a:p>
          <a:p>
            <a:pPr lvl="1"/>
            <a:r>
              <a:rPr lang="es-ES" dirty="0" err="1"/>
              <a:t>o</a:t>
            </a:r>
            <a:r>
              <a:rPr lang="es-ES" dirty="0" err="1" smtClean="0"/>
              <a:t>thers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propose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compare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  <a:r>
              <a:rPr lang="es-ES" dirty="0" smtClean="0"/>
              <a:t>  and </a:t>
            </a:r>
            <a:r>
              <a:rPr lang="es-ES" dirty="0" err="1">
                <a:solidFill>
                  <a:srgbClr val="FF0000"/>
                </a:solidFill>
              </a:rPr>
              <a:t>δ</a:t>
            </a: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Assumptions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comparison</a:t>
            </a:r>
            <a:r>
              <a:rPr lang="es-ES" dirty="0" smtClean="0"/>
              <a:t>, </a:t>
            </a:r>
            <a:r>
              <a:rPr lang="es-ES" dirty="0" err="1"/>
              <a:t>w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assume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t</a:t>
            </a:r>
            <a:r>
              <a:rPr lang="es-ES" dirty="0" err="1" smtClean="0">
                <a:solidFill>
                  <a:srgbClr val="FF0000"/>
                </a:solidFill>
              </a:rPr>
              <a:t>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hierarchy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measured</a:t>
            </a:r>
            <a:r>
              <a:rPr lang="es-ES" dirty="0" smtClean="0"/>
              <a:t>, </a:t>
            </a:r>
            <a:r>
              <a:rPr lang="es-ES" dirty="0" err="1" smtClean="0"/>
              <a:t>either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combination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planned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as T2K/</a:t>
            </a:r>
            <a:r>
              <a:rPr lang="es-ES" dirty="0" err="1" smtClean="0"/>
              <a:t>NOνA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neutrino data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</a:t>
            </a:r>
            <a:r>
              <a:rPr lang="es-ES" dirty="0" smtClean="0">
                <a:solidFill>
                  <a:srgbClr val="FF0000"/>
                </a:solidFill>
              </a:rPr>
              <a:t>o </a:t>
            </a:r>
            <a:r>
              <a:rPr lang="es-ES" dirty="0" err="1" smtClean="0">
                <a:solidFill>
                  <a:srgbClr val="FF0000"/>
                </a:solidFill>
              </a:rPr>
              <a:t>octant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/>
              <a:t> are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account</a:t>
            </a:r>
            <a:endParaRPr lang="es-ES" dirty="0" smtClean="0"/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t</a:t>
            </a:r>
            <a:r>
              <a:rPr lang="es-ES" dirty="0" err="1" smtClean="0">
                <a:solidFill>
                  <a:srgbClr val="FF0000"/>
                </a:solidFill>
              </a:rPr>
              <a:t>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intrinsic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degeneracies</a:t>
            </a:r>
            <a:r>
              <a:rPr lang="es-ES" dirty="0" smtClean="0">
                <a:solidFill>
                  <a:srgbClr val="FF0000"/>
                </a:solidFill>
              </a:rPr>
              <a:t> are </a:t>
            </a:r>
            <a:r>
              <a:rPr lang="es-ES" dirty="0" err="1" smtClean="0">
                <a:solidFill>
                  <a:srgbClr val="FF0000"/>
                </a:solidFill>
              </a:rPr>
              <a:t>solved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r>
              <a:rPr lang="es-ES" dirty="0" smtClean="0"/>
              <a:t> (</a:t>
            </a:r>
            <a:r>
              <a:rPr lang="es-ES" dirty="0" err="1" smtClean="0"/>
              <a:t>always</a:t>
            </a:r>
            <a:r>
              <a:rPr lang="es-ES" dirty="0" smtClean="0"/>
              <a:t> true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exceptions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discussed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Observables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consider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 err="1" smtClean="0"/>
              <a:t>relative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absolute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δ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marginalize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and solar </a:t>
            </a:r>
            <a:r>
              <a:rPr lang="es-ES" dirty="0" err="1" smtClean="0"/>
              <a:t>parameters</a:t>
            </a:r>
            <a:r>
              <a:rPr lang="es-ES" dirty="0" smtClean="0"/>
              <a:t> and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endParaRPr lang="es-ES" dirty="0" smtClean="0"/>
          </a:p>
          <a:p>
            <a:r>
              <a:rPr lang="es-ES" dirty="0" err="1" smtClean="0"/>
              <a:t>We</a:t>
            </a:r>
            <a:r>
              <a:rPr lang="es-ES" dirty="0" smtClean="0"/>
              <a:t> compare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kinds</a:t>
            </a:r>
            <a:r>
              <a:rPr lang="es-ES" dirty="0" smtClean="0"/>
              <a:t> of </a:t>
            </a:r>
            <a:r>
              <a:rPr lang="es-ES" dirty="0" err="1" smtClean="0"/>
              <a:t>technologies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Super-Beams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0000FF"/>
                </a:solidFill>
              </a:rPr>
              <a:t>T2HK, LBNE, LBNO (C2P/SPL)</a:t>
            </a:r>
          </a:p>
          <a:p>
            <a:pPr lvl="1"/>
            <a:r>
              <a:rPr lang="es-ES" dirty="0" smtClean="0"/>
              <a:t>Beta-</a:t>
            </a:r>
            <a:r>
              <a:rPr lang="es-ES" dirty="0" err="1" smtClean="0"/>
              <a:t>Beams</a:t>
            </a:r>
            <a:r>
              <a:rPr lang="es-ES" dirty="0" smtClean="0"/>
              <a:t>: </a:t>
            </a:r>
            <a:r>
              <a:rPr lang="es-ES" dirty="0" err="1" smtClean="0">
                <a:solidFill>
                  <a:srgbClr val="660066"/>
                </a:solidFill>
              </a:rPr>
              <a:t>γ</a:t>
            </a:r>
            <a:r>
              <a:rPr lang="es-ES" dirty="0" smtClean="0">
                <a:solidFill>
                  <a:srgbClr val="660066"/>
                </a:solidFill>
              </a:rPr>
              <a:t>=100 and </a:t>
            </a:r>
            <a:r>
              <a:rPr lang="es-ES" dirty="0" err="1" smtClean="0">
                <a:solidFill>
                  <a:srgbClr val="660066"/>
                </a:solidFill>
              </a:rPr>
              <a:t>γ</a:t>
            </a:r>
            <a:r>
              <a:rPr lang="es-ES" dirty="0" smtClean="0">
                <a:solidFill>
                  <a:srgbClr val="660066"/>
                </a:solidFill>
              </a:rPr>
              <a:t>= 350 </a:t>
            </a:r>
            <a:r>
              <a:rPr lang="es-ES" dirty="0" err="1" smtClean="0">
                <a:solidFill>
                  <a:srgbClr val="660066"/>
                </a:solidFill>
              </a:rPr>
              <a:t>with</a:t>
            </a:r>
            <a:r>
              <a:rPr lang="es-ES" dirty="0" smtClean="0">
                <a:solidFill>
                  <a:srgbClr val="660066"/>
                </a:solidFill>
              </a:rPr>
              <a:t> He/Ne</a:t>
            </a:r>
          </a:p>
          <a:p>
            <a:pPr lvl="1"/>
            <a:r>
              <a:rPr lang="es-ES" dirty="0" smtClean="0"/>
              <a:t>Neutrino Factory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 err="1" smtClean="0">
                <a:solidFill>
                  <a:srgbClr val="FF0000"/>
                </a:solidFill>
              </a:rPr>
              <a:t>E</a:t>
            </a:r>
            <a:r>
              <a:rPr lang="es-ES" baseline="-25000" dirty="0" err="1" smtClean="0">
                <a:solidFill>
                  <a:srgbClr val="FF0000"/>
                </a:solidFill>
              </a:rPr>
              <a:t>μ</a:t>
            </a:r>
            <a:r>
              <a:rPr lang="es-ES" dirty="0" smtClean="0">
                <a:solidFill>
                  <a:srgbClr val="FF0000"/>
                </a:solidFill>
              </a:rPr>
              <a:t> = 10 </a:t>
            </a:r>
            <a:r>
              <a:rPr lang="es-ES" dirty="0" err="1" smtClean="0">
                <a:solidFill>
                  <a:srgbClr val="FF0000"/>
                </a:solidFill>
              </a:rPr>
              <a:t>GeV</a:t>
            </a:r>
            <a:r>
              <a:rPr lang="es-ES" dirty="0" smtClean="0">
                <a:solidFill>
                  <a:srgbClr val="FF0000"/>
                </a:solidFill>
              </a:rPr>
              <a:t> and </a:t>
            </a:r>
            <a:r>
              <a:rPr lang="es-ES" dirty="0" err="1">
                <a:solidFill>
                  <a:srgbClr val="FF0000"/>
                </a:solidFill>
              </a:rPr>
              <a:t>E</a:t>
            </a:r>
            <a:r>
              <a:rPr lang="es-ES" baseline="-25000" dirty="0" err="1">
                <a:solidFill>
                  <a:srgbClr val="FF0000"/>
                </a:solidFill>
              </a:rPr>
              <a:t>μ</a:t>
            </a:r>
            <a:r>
              <a:rPr lang="es-ES" dirty="0" smtClean="0">
                <a:solidFill>
                  <a:srgbClr val="FF0000"/>
                </a:solidFill>
              </a:rPr>
              <a:t> = 25 </a:t>
            </a:r>
            <a:r>
              <a:rPr lang="es-ES" dirty="0" err="1" smtClean="0">
                <a:solidFill>
                  <a:srgbClr val="FF0000"/>
                </a:solidFill>
              </a:rPr>
              <a:t>GeV</a:t>
            </a:r>
            <a:endParaRPr lang="es-ES" dirty="0" smtClean="0">
              <a:solidFill>
                <a:srgbClr val="FF0000"/>
              </a:solidFill>
            </a:endParaRPr>
          </a:p>
          <a:p>
            <a:pPr marL="349250" lvl="1" indent="0">
              <a:buNone/>
            </a:pPr>
            <a:r>
              <a:rPr lang="es-ES" dirty="0" smtClean="0"/>
              <a:t>(</a:t>
            </a:r>
            <a:r>
              <a:rPr lang="es-ES" dirty="0" err="1" smtClean="0">
                <a:solidFill>
                  <a:srgbClr val="FF0000"/>
                </a:solidFill>
              </a:rPr>
              <a:t>one-baseline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only</a:t>
            </a:r>
            <a:r>
              <a:rPr lang="es-ES" dirty="0" smtClean="0"/>
              <a:t>,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magic</a:t>
            </a:r>
            <a:r>
              <a:rPr lang="es-ES" dirty="0" smtClean="0"/>
              <a:t> </a:t>
            </a:r>
            <a:r>
              <a:rPr lang="es-ES" dirty="0" err="1" smtClean="0"/>
              <a:t>baseline</a:t>
            </a:r>
            <a:r>
              <a:rPr lang="es-ES" dirty="0" smtClean="0"/>
              <a:t> detector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anymore</a:t>
            </a:r>
            <a:r>
              <a:rPr lang="es-ES" dirty="0" smtClean="0"/>
              <a:t>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IDS-NF Plenary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Precision</a:t>
            </a:r>
            <a:r>
              <a:rPr lang="es-ES" dirty="0" smtClean="0"/>
              <a:t> </a:t>
            </a:r>
            <a:r>
              <a:rPr lang="es-ES" dirty="0" err="1" smtClean="0"/>
              <a:t>bands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IDS-NF Plenary Meeting</a:t>
            </a:r>
            <a:endParaRPr lang="en-US" dirty="0"/>
          </a:p>
        </p:txBody>
      </p:sp>
      <p:pic>
        <p:nvPicPr>
          <p:cNvPr id="5" name="Imagen 4" descr="MaxMinPlotIDS25th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1842466"/>
            <a:ext cx="7607180" cy="396524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368200" y="2278362"/>
            <a:ext cx="0" cy="838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955898" y="3797270"/>
            <a:ext cx="0" cy="68925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pPr algn="l"/>
            <a:r>
              <a:rPr lang="es-ES" dirty="0" smtClean="0"/>
              <a:t>	</a:t>
            </a:r>
            <a:r>
              <a:rPr lang="es-ES" dirty="0" err="1" smtClean="0"/>
              <a:t>Scaling</a:t>
            </a:r>
            <a:r>
              <a:rPr lang="es-ES" dirty="0" smtClean="0"/>
              <a:t> of                  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/>
              <a:t> </a:t>
            </a:r>
            <a:r>
              <a:rPr lang="es-ES" dirty="0" smtClean="0"/>
              <a:t>     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statistics-dominated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/>
              <a:t>If</a:t>
            </a:r>
            <a:r>
              <a:rPr lang="es-ES" dirty="0"/>
              <a:t>        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 smtClean="0"/>
              <a:t>dominated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systematic</a:t>
            </a:r>
            <a:r>
              <a:rPr lang="es-ES" dirty="0" smtClean="0"/>
              <a:t> error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: </a:t>
            </a:r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      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dominated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 (and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 is</a:t>
            </a:r>
            <a:r>
              <a:rPr lang="es-ES" dirty="0" smtClean="0">
                <a:solidFill>
                  <a:srgbClr val="FF0000"/>
                </a:solidFill>
              </a:rPr>
              <a:t>θ</a:t>
            </a:r>
            <a:r>
              <a:rPr lang="es-ES" baseline="-25000" dirty="0" smtClean="0">
                <a:solidFill>
                  <a:srgbClr val="FF0000"/>
                </a:solidFill>
              </a:rPr>
              <a:t>13</a:t>
            </a:r>
            <a:r>
              <a:rPr lang="es-ES" dirty="0" smtClean="0"/>
              <a:t>–</a:t>
            </a:r>
            <a:r>
              <a:rPr lang="es-ES" dirty="0" err="1" smtClean="0"/>
              <a:t>independent</a:t>
            </a:r>
            <a:r>
              <a:rPr lang="es-ES" dirty="0" smtClean="0"/>
              <a:t>):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IDS-NF Plenary Meeting</a:t>
            </a:r>
            <a:endParaRPr lang="en-US" dirty="0"/>
          </a:p>
        </p:txBody>
      </p:sp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80" y="814543"/>
            <a:ext cx="2247900" cy="596900"/>
          </a:xfrm>
          <a:prstGeom prst="rect">
            <a:avLst/>
          </a:prstGeom>
        </p:spPr>
      </p:pic>
      <p:pic>
        <p:nvPicPr>
          <p:cNvPr id="7" name="Imagen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0" y="1706559"/>
            <a:ext cx="635000" cy="279400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2205314"/>
            <a:ext cx="2286000" cy="317500"/>
          </a:xfrm>
          <a:prstGeom prst="rect">
            <a:avLst/>
          </a:prstGeom>
        </p:spPr>
      </p:pic>
      <p:pic>
        <p:nvPicPr>
          <p:cNvPr id="9" name="Imagen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85" y="2958855"/>
            <a:ext cx="635000" cy="279400"/>
          </a:xfrm>
          <a:prstGeom prst="rect">
            <a:avLst/>
          </a:prstGeom>
        </p:spPr>
      </p:pic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3821836"/>
            <a:ext cx="2374900" cy="3175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4" y="4590880"/>
            <a:ext cx="635000" cy="2794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2" y="5588001"/>
            <a:ext cx="2286000" cy="355600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96" y="2243414"/>
            <a:ext cx="1828800" cy="2794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50" y="3821836"/>
            <a:ext cx="1422400" cy="2794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5" y="5588001"/>
            <a:ext cx="172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			: </a:t>
            </a:r>
            <a:r>
              <a:rPr lang="es-ES" dirty="0" err="1" smtClean="0"/>
              <a:t>Super-Beams</a:t>
            </a:r>
            <a:endParaRPr lang="es-ES" dirty="0"/>
          </a:p>
        </p:txBody>
      </p:sp>
      <p:pic>
        <p:nvPicPr>
          <p:cNvPr id="7" name="Imagen 6" descr="theta-allS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" y="1741506"/>
            <a:ext cx="7721139" cy="4594042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13" y="814543"/>
            <a:ext cx="2247900" cy="596900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5063282" y="4478160"/>
            <a:ext cx="3181092" cy="2134040"/>
            <a:chOff x="5063282" y="4478160"/>
            <a:chExt cx="3181092" cy="2134040"/>
          </a:xfrm>
        </p:grpSpPr>
        <p:sp>
          <p:nvSpPr>
            <p:cNvPr id="14" name="Rectángulo 13"/>
            <p:cNvSpPr/>
            <p:nvPr/>
          </p:nvSpPr>
          <p:spPr>
            <a:xfrm>
              <a:off x="5063282" y="6242868"/>
              <a:ext cx="3181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rgbClr val="FF0000"/>
                  </a:solidFill>
                </a:rPr>
                <a:t>Statistics-dominated</a:t>
              </a:r>
              <a:r>
                <a:rPr lang="es-ES" dirty="0">
                  <a:solidFill>
                    <a:srgbClr val="FF0000"/>
                  </a:solidFill>
                </a:rPr>
                <a:t> </a:t>
              </a:r>
              <a:r>
                <a:rPr lang="es-ES" dirty="0" err="1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 flipV="1">
              <a:off x="7201289" y="4478160"/>
              <a:ext cx="340424" cy="1764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705621" y="4242469"/>
            <a:ext cx="5841005" cy="2277745"/>
            <a:chOff x="705621" y="4242469"/>
            <a:chExt cx="5841005" cy="2277745"/>
          </a:xfrm>
        </p:grpSpPr>
        <p:sp>
          <p:nvSpPr>
            <p:cNvPr id="20" name="Rectángulo 19"/>
            <p:cNvSpPr/>
            <p:nvPr/>
          </p:nvSpPr>
          <p:spPr>
            <a:xfrm>
              <a:off x="705621" y="6150882"/>
              <a:ext cx="3491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Systematics</a:t>
              </a:r>
              <a:r>
                <a:rPr lang="es-ES" dirty="0" err="1">
                  <a:solidFill>
                    <a:srgbClr val="FF0000"/>
                  </a:solidFill>
                </a:rPr>
                <a:t>-dominated</a:t>
              </a:r>
              <a:r>
                <a:rPr lang="es-ES" dirty="0">
                  <a:solidFill>
                    <a:srgbClr val="FF0000"/>
                  </a:solidFill>
                </a:rPr>
                <a:t> </a:t>
              </a:r>
              <a:r>
                <a:rPr lang="es-ES" dirty="0" err="1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flipV="1">
              <a:off x="1885428" y="4622195"/>
              <a:ext cx="1583055" cy="1528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1885428" y="4242469"/>
              <a:ext cx="4661198" cy="1908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/>
          <p:cNvGrpSpPr/>
          <p:nvPr/>
        </p:nvGrpSpPr>
        <p:grpSpPr>
          <a:xfrm>
            <a:off x="261865" y="1517558"/>
            <a:ext cx="3876265" cy="3065355"/>
            <a:chOff x="261865" y="1517558"/>
            <a:chExt cx="3876265" cy="3065355"/>
          </a:xfrm>
        </p:grpSpPr>
        <p:sp>
          <p:nvSpPr>
            <p:cNvPr id="31" name="CuadroTexto 30"/>
            <p:cNvSpPr txBox="1"/>
            <p:nvPr/>
          </p:nvSpPr>
          <p:spPr>
            <a:xfrm>
              <a:off x="261865" y="151755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Daya</a:t>
              </a:r>
              <a:r>
                <a:rPr lang="es-ES" dirty="0" smtClean="0"/>
                <a:t> </a:t>
              </a:r>
              <a:r>
                <a:rPr lang="es-ES" dirty="0" err="1" smtClean="0"/>
                <a:t>Bay</a:t>
              </a:r>
              <a:endParaRPr lang="es-ES" dirty="0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>
              <a:off x="1472453" y="1741506"/>
              <a:ext cx="2219844" cy="5630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31" idx="3"/>
            </p:cNvCxnSpPr>
            <p:nvPr/>
          </p:nvCxnSpPr>
          <p:spPr>
            <a:xfrm>
              <a:off x="1472453" y="1702224"/>
              <a:ext cx="2372244" cy="28806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/>
            <p:cNvSpPr txBox="1"/>
            <p:nvPr/>
          </p:nvSpPr>
          <p:spPr>
            <a:xfrm>
              <a:off x="2526998" y="159747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now</a:t>
              </a:r>
              <a:endParaRPr lang="es-ES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591801" y="2566431"/>
              <a:ext cx="154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extrapolated</a:t>
              </a:r>
              <a:endParaRPr lang="es-ES" dirty="0"/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2068734" y="1517558"/>
            <a:ext cx="6475339" cy="1821421"/>
            <a:chOff x="2068734" y="1517558"/>
            <a:chExt cx="6475339" cy="1821421"/>
          </a:xfrm>
        </p:grpSpPr>
        <p:sp>
          <p:nvSpPr>
            <p:cNvPr id="41" name="CuadroTexto 40"/>
            <p:cNvSpPr txBox="1"/>
            <p:nvPr/>
          </p:nvSpPr>
          <p:spPr>
            <a:xfrm>
              <a:off x="5063282" y="1517558"/>
              <a:ext cx="3480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Background-dominated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  <a:r>
                <a:rPr lang="es-ES" dirty="0" err="1" smtClean="0">
                  <a:solidFill>
                    <a:srgbClr val="FF0000"/>
                  </a:solidFill>
                </a:rPr>
                <a:t>errors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Conector recto de flecha 42"/>
            <p:cNvCxnSpPr/>
            <p:nvPr/>
          </p:nvCxnSpPr>
          <p:spPr>
            <a:xfrm flipH="1">
              <a:off x="2068734" y="1741506"/>
              <a:ext cx="2994549" cy="1597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41" idx="1"/>
            </p:cNvCxnSpPr>
            <p:nvPr/>
          </p:nvCxnSpPr>
          <p:spPr>
            <a:xfrm>
              <a:off x="5063282" y="1702224"/>
              <a:ext cx="527537" cy="1453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7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911</TotalTime>
  <Words>842</Words>
  <Application>Microsoft Macintosh PowerPoint</Application>
  <PresentationFormat>Presentación en pantalla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Brisa</vt:lpstr>
      <vt:lpstr>Precision on leptonic mixing parameters</vt:lpstr>
      <vt:lpstr>Present status on θ13</vt:lpstr>
      <vt:lpstr>Is precision an issue?</vt:lpstr>
      <vt:lpstr>Comparing facilities</vt:lpstr>
      <vt:lpstr>Assumptions</vt:lpstr>
      <vt:lpstr>Observables</vt:lpstr>
      <vt:lpstr>Precision bands</vt:lpstr>
      <vt:lpstr> Scaling of                       </vt:lpstr>
      <vt:lpstr>      : Super-Beams</vt:lpstr>
      <vt:lpstr>β-beams and ν-factories</vt:lpstr>
      <vt:lpstr>Scaling of Δδin vacuum</vt:lpstr>
      <vt:lpstr>Scaling of Δδin matter</vt:lpstr>
      <vt:lpstr>Δδ: Super-Beams</vt:lpstr>
      <vt:lpstr>Δδ: β-beams and ν-facts</vt:lpstr>
      <vt:lpstr>Comments</vt:lpstr>
      <vt:lpstr>Conclusions</vt:lpstr>
    </vt:vector>
  </TitlesOfParts>
  <Company>IFIC- UV/CSIC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on leptonic mixing parameters</dc:title>
  <dc:creator>Andrea Donini</dc:creator>
  <cp:lastModifiedBy>Andrea Donini</cp:lastModifiedBy>
  <cp:revision>31</cp:revision>
  <dcterms:created xsi:type="dcterms:W3CDTF">2012-04-18T08:55:06Z</dcterms:created>
  <dcterms:modified xsi:type="dcterms:W3CDTF">2012-04-19T00:07:04Z</dcterms:modified>
</cp:coreProperties>
</file>