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Default Extension="wmf" ContentType="image/x-wmf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diagrams/colors1.xml" ContentType="application/vnd.openxmlformats-officedocument.drawingml.diagramColors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diagrams/data1.xml" ContentType="application/vnd.openxmlformats-officedocument.drawingml.diagramData+xml"/>
  <Override PartName="/ppt/handoutMasters/handoutMaster1.xml" ContentType="application/vnd.openxmlformats-officedocument.presentationml.handoutMaster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Default Extension="gif" ContentType="image/gif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92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352" r:id="rId4"/>
    <p:sldId id="355" r:id="rId5"/>
    <p:sldId id="356" r:id="rId6"/>
    <p:sldId id="365" r:id="rId7"/>
    <p:sldId id="359" r:id="rId8"/>
    <p:sldId id="361" r:id="rId9"/>
    <p:sldId id="362" r:id="rId10"/>
    <p:sldId id="364" r:id="rId11"/>
    <p:sldId id="366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 horzBarState="maximized">
    <p:restoredLeft sz="15620"/>
    <p:restoredTop sz="94660"/>
  </p:normalViewPr>
  <p:slideViewPr>
    <p:cSldViewPr snapToObjects="1">
      <p:cViewPr varScale="1">
        <p:scale>
          <a:sx n="94" d="100"/>
          <a:sy n="94" d="100"/>
        </p:scale>
        <p:origin x="-11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handoutMaster" Target="handoutMasters/handoutMaster1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1C754D6-EA82-0342-A0DF-440F81C8B4C3}" type="doc">
      <dgm:prSet loTypeId="urn:microsoft.com/office/officeart/2005/8/layout/cycle7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D483299-DA24-144D-9223-6F325342D965}">
      <dgm:prSet phldrT="[Text]"/>
      <dgm:spPr/>
      <dgm:t>
        <a:bodyPr/>
        <a:lstStyle/>
        <a:p>
          <a:r>
            <a:rPr lang="en-US" dirty="0" smtClean="0"/>
            <a:t>Project	</a:t>
          </a:r>
          <a:endParaRPr lang="en-US" dirty="0"/>
        </a:p>
      </dgm:t>
    </dgm:pt>
    <dgm:pt modelId="{A53AD27D-A595-0E45-B161-F609D4AC665B}" type="parTrans" cxnId="{75843D0A-5989-0343-9810-96F83DEE40CE}">
      <dgm:prSet/>
      <dgm:spPr/>
      <dgm:t>
        <a:bodyPr/>
        <a:lstStyle/>
        <a:p>
          <a:endParaRPr lang="en-US"/>
        </a:p>
      </dgm:t>
    </dgm:pt>
    <dgm:pt modelId="{C8361F7D-9A0E-1441-9ADA-0DA18529DC03}" type="sibTrans" cxnId="{75843D0A-5989-0343-9810-96F83DEE40CE}">
      <dgm:prSet/>
      <dgm:spPr/>
      <dgm:t>
        <a:bodyPr/>
        <a:lstStyle/>
        <a:p>
          <a:endParaRPr lang="en-US"/>
        </a:p>
      </dgm:t>
    </dgm:pt>
    <dgm:pt modelId="{E42392EF-A48D-B84B-AC03-982AE609D144}">
      <dgm:prSet phldrT="[Text]"/>
      <dgm:spPr/>
      <dgm:t>
        <a:bodyPr/>
        <a:lstStyle/>
        <a:p>
          <a:r>
            <a:rPr lang="en-US" dirty="0" smtClean="0"/>
            <a:t> Physics </a:t>
          </a:r>
        </a:p>
        <a:p>
          <a:r>
            <a:rPr lang="en-US" dirty="0" smtClean="0"/>
            <a:t>Performance</a:t>
          </a:r>
        </a:p>
      </dgm:t>
    </dgm:pt>
    <dgm:pt modelId="{38B28196-5F35-9544-B694-A629E831AFDD}" type="parTrans" cxnId="{AFCE742E-D3DB-6441-B7DE-E5E2803F3F0A}">
      <dgm:prSet/>
      <dgm:spPr/>
      <dgm:t>
        <a:bodyPr/>
        <a:lstStyle/>
        <a:p>
          <a:endParaRPr lang="en-US"/>
        </a:p>
      </dgm:t>
    </dgm:pt>
    <dgm:pt modelId="{9C774C68-6CB3-E74C-ADA9-43F72ED83D8A}" type="sibTrans" cxnId="{AFCE742E-D3DB-6441-B7DE-E5E2803F3F0A}">
      <dgm:prSet/>
      <dgm:spPr/>
      <dgm:t>
        <a:bodyPr/>
        <a:lstStyle/>
        <a:p>
          <a:endParaRPr lang="en-US"/>
        </a:p>
      </dgm:t>
    </dgm:pt>
    <dgm:pt modelId="{5E8F0DC5-C148-434F-8E82-09DAAEF685B5}">
      <dgm:prSet phldrT="[Text]"/>
      <dgm:spPr/>
      <dgm:t>
        <a:bodyPr/>
        <a:lstStyle/>
        <a:p>
          <a:r>
            <a:rPr lang="en-US" dirty="0" smtClean="0"/>
            <a:t>Resources/cost</a:t>
          </a:r>
          <a:endParaRPr lang="en-US" dirty="0"/>
        </a:p>
      </dgm:t>
    </dgm:pt>
    <dgm:pt modelId="{98A82E77-F0AA-BA45-B170-A2B0BDBAA7C1}" type="parTrans" cxnId="{584A6E59-1E4D-7C4A-8D78-16ACCB052129}">
      <dgm:prSet/>
      <dgm:spPr/>
      <dgm:t>
        <a:bodyPr/>
        <a:lstStyle/>
        <a:p>
          <a:endParaRPr lang="en-US"/>
        </a:p>
      </dgm:t>
    </dgm:pt>
    <dgm:pt modelId="{71556E18-1600-F448-8001-FC4EBD6C048C}" type="sibTrans" cxnId="{584A6E59-1E4D-7C4A-8D78-16ACCB052129}">
      <dgm:prSet/>
      <dgm:spPr/>
      <dgm:t>
        <a:bodyPr/>
        <a:lstStyle/>
        <a:p>
          <a:endParaRPr lang="en-US"/>
        </a:p>
      </dgm:t>
    </dgm:pt>
    <dgm:pt modelId="{4A5E29DC-7983-1249-AFD5-FA67C95811B4}" type="pres">
      <dgm:prSet presAssocID="{B1C754D6-EA82-0342-A0DF-440F81C8B4C3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908E6D-4B13-6C42-A981-B71E83A3A885}" type="pres">
      <dgm:prSet presAssocID="{9D483299-DA24-144D-9223-6F325342D96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981166-F651-434E-810B-FE5BC314B71C}" type="pres">
      <dgm:prSet presAssocID="{C8361F7D-9A0E-1441-9ADA-0DA18529DC03}" presName="sibTrans" presStyleLbl="sibTrans2D1" presStyleIdx="0" presStyleCnt="3"/>
      <dgm:spPr/>
      <dgm:t>
        <a:bodyPr/>
        <a:lstStyle/>
        <a:p>
          <a:endParaRPr lang="en-US"/>
        </a:p>
      </dgm:t>
    </dgm:pt>
    <dgm:pt modelId="{9C2050AC-D477-9F4F-BAF6-0C068946CFCA}" type="pres">
      <dgm:prSet presAssocID="{C8361F7D-9A0E-1441-9ADA-0DA18529DC03}" presName="connectorText" presStyleLbl="sibTrans2D1" presStyleIdx="0" presStyleCnt="3"/>
      <dgm:spPr/>
      <dgm:t>
        <a:bodyPr/>
        <a:lstStyle/>
        <a:p>
          <a:endParaRPr lang="en-US"/>
        </a:p>
      </dgm:t>
    </dgm:pt>
    <dgm:pt modelId="{318BD2F0-C6DE-6546-925B-8D31D6160065}" type="pres">
      <dgm:prSet presAssocID="{E42392EF-A48D-B84B-AC03-982AE609D144}" presName="node" presStyleLbl="node1" presStyleIdx="1" presStyleCnt="3" custRadScaleRad="95165" custRadScaleInc="2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8AE46E9-EF5A-7140-9F66-811940EFB824}" type="pres">
      <dgm:prSet presAssocID="{9C774C68-6CB3-E74C-ADA9-43F72ED83D8A}" presName="sibTrans" presStyleLbl="sibTrans2D1" presStyleIdx="1" presStyleCnt="3"/>
      <dgm:spPr/>
      <dgm:t>
        <a:bodyPr/>
        <a:lstStyle/>
        <a:p>
          <a:endParaRPr lang="en-US"/>
        </a:p>
      </dgm:t>
    </dgm:pt>
    <dgm:pt modelId="{F4C832D6-065E-C044-AD48-99C4C662388D}" type="pres">
      <dgm:prSet presAssocID="{9C774C68-6CB3-E74C-ADA9-43F72ED83D8A}" presName="connectorText" presStyleLbl="sibTrans2D1" presStyleIdx="1" presStyleCnt="3"/>
      <dgm:spPr/>
      <dgm:t>
        <a:bodyPr/>
        <a:lstStyle/>
        <a:p>
          <a:endParaRPr lang="en-US"/>
        </a:p>
      </dgm:t>
    </dgm:pt>
    <dgm:pt modelId="{337377BF-E666-CB49-954F-484CD651FB33}" type="pres">
      <dgm:prSet presAssocID="{5E8F0DC5-C148-434F-8E82-09DAAEF685B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FCCCF59-6426-8042-BEE0-F12A7165BF79}" type="pres">
      <dgm:prSet presAssocID="{71556E18-1600-F448-8001-FC4EBD6C048C}" presName="sibTrans" presStyleLbl="sibTrans2D1" presStyleIdx="2" presStyleCnt="3"/>
      <dgm:spPr/>
      <dgm:t>
        <a:bodyPr/>
        <a:lstStyle/>
        <a:p>
          <a:endParaRPr lang="en-US"/>
        </a:p>
      </dgm:t>
    </dgm:pt>
    <dgm:pt modelId="{20BA7DE5-833C-8B4C-AD0C-6D3AB975FCE3}" type="pres">
      <dgm:prSet presAssocID="{71556E18-1600-F448-8001-FC4EBD6C048C}" presName="connectorText" presStyleLbl="sibTrans2D1" presStyleIdx="2" presStyleCnt="3"/>
      <dgm:spPr/>
      <dgm:t>
        <a:bodyPr/>
        <a:lstStyle/>
        <a:p>
          <a:endParaRPr lang="en-US"/>
        </a:p>
      </dgm:t>
    </dgm:pt>
  </dgm:ptLst>
  <dgm:cxnLst>
    <dgm:cxn modelId="{C0CBC6AB-429B-204F-BB8B-4B5635F938B5}" type="presOf" srcId="{9D483299-DA24-144D-9223-6F325342D965}" destId="{13908E6D-4B13-6C42-A981-B71E83A3A885}" srcOrd="0" destOrd="0" presId="urn:microsoft.com/office/officeart/2005/8/layout/cycle7"/>
    <dgm:cxn modelId="{01B96DBF-24BE-E94F-926E-E51584A32C65}" type="presOf" srcId="{C8361F7D-9A0E-1441-9ADA-0DA18529DC03}" destId="{9C2050AC-D477-9F4F-BAF6-0C068946CFCA}" srcOrd="1" destOrd="0" presId="urn:microsoft.com/office/officeart/2005/8/layout/cycle7"/>
    <dgm:cxn modelId="{9EAA04DD-1745-1843-90B7-7A0AF66B73A1}" type="presOf" srcId="{E42392EF-A48D-B84B-AC03-982AE609D144}" destId="{318BD2F0-C6DE-6546-925B-8D31D6160065}" srcOrd="0" destOrd="0" presId="urn:microsoft.com/office/officeart/2005/8/layout/cycle7"/>
    <dgm:cxn modelId="{AFCE742E-D3DB-6441-B7DE-E5E2803F3F0A}" srcId="{B1C754D6-EA82-0342-A0DF-440F81C8B4C3}" destId="{E42392EF-A48D-B84B-AC03-982AE609D144}" srcOrd="1" destOrd="0" parTransId="{38B28196-5F35-9544-B694-A629E831AFDD}" sibTransId="{9C774C68-6CB3-E74C-ADA9-43F72ED83D8A}"/>
    <dgm:cxn modelId="{75843D0A-5989-0343-9810-96F83DEE40CE}" srcId="{B1C754D6-EA82-0342-A0DF-440F81C8B4C3}" destId="{9D483299-DA24-144D-9223-6F325342D965}" srcOrd="0" destOrd="0" parTransId="{A53AD27D-A595-0E45-B161-F609D4AC665B}" sibTransId="{C8361F7D-9A0E-1441-9ADA-0DA18529DC03}"/>
    <dgm:cxn modelId="{584A6E59-1E4D-7C4A-8D78-16ACCB052129}" srcId="{B1C754D6-EA82-0342-A0DF-440F81C8B4C3}" destId="{5E8F0DC5-C148-434F-8E82-09DAAEF685B5}" srcOrd="2" destOrd="0" parTransId="{98A82E77-F0AA-BA45-B170-A2B0BDBAA7C1}" sibTransId="{71556E18-1600-F448-8001-FC4EBD6C048C}"/>
    <dgm:cxn modelId="{D7CEA419-408B-A84D-B456-25A54DAB2442}" type="presOf" srcId="{71556E18-1600-F448-8001-FC4EBD6C048C}" destId="{20BA7DE5-833C-8B4C-AD0C-6D3AB975FCE3}" srcOrd="1" destOrd="0" presId="urn:microsoft.com/office/officeart/2005/8/layout/cycle7"/>
    <dgm:cxn modelId="{2E51090E-4F05-9A4D-B03C-97BB5D9FEB53}" type="presOf" srcId="{5E8F0DC5-C148-434F-8E82-09DAAEF685B5}" destId="{337377BF-E666-CB49-954F-484CD651FB33}" srcOrd="0" destOrd="0" presId="urn:microsoft.com/office/officeart/2005/8/layout/cycle7"/>
    <dgm:cxn modelId="{6444DE56-F56A-1848-AAB5-1F8C7441EA6D}" type="presOf" srcId="{71556E18-1600-F448-8001-FC4EBD6C048C}" destId="{EFCCCF59-6426-8042-BEE0-F12A7165BF79}" srcOrd="0" destOrd="0" presId="urn:microsoft.com/office/officeart/2005/8/layout/cycle7"/>
    <dgm:cxn modelId="{BB237B22-E99B-CB44-B3F0-2C6B61E0F0A8}" type="presOf" srcId="{C8361F7D-9A0E-1441-9ADA-0DA18529DC03}" destId="{69981166-F651-434E-810B-FE5BC314B71C}" srcOrd="0" destOrd="0" presId="urn:microsoft.com/office/officeart/2005/8/layout/cycle7"/>
    <dgm:cxn modelId="{70052F05-6AB1-5141-A65A-BF9069A0515A}" type="presOf" srcId="{9C774C68-6CB3-E74C-ADA9-43F72ED83D8A}" destId="{F4C832D6-065E-C044-AD48-99C4C662388D}" srcOrd="1" destOrd="0" presId="urn:microsoft.com/office/officeart/2005/8/layout/cycle7"/>
    <dgm:cxn modelId="{0599D0CE-829D-AB45-82D3-1AB5B3D76897}" type="presOf" srcId="{B1C754D6-EA82-0342-A0DF-440F81C8B4C3}" destId="{4A5E29DC-7983-1249-AFD5-FA67C95811B4}" srcOrd="0" destOrd="0" presId="urn:microsoft.com/office/officeart/2005/8/layout/cycle7"/>
    <dgm:cxn modelId="{508747A0-3443-4249-B7C6-434DD16AA904}" type="presOf" srcId="{9C774C68-6CB3-E74C-ADA9-43F72ED83D8A}" destId="{48AE46E9-EF5A-7140-9F66-811940EFB824}" srcOrd="0" destOrd="0" presId="urn:microsoft.com/office/officeart/2005/8/layout/cycle7"/>
    <dgm:cxn modelId="{F218B084-7D7A-E241-98D1-8647DCD23B0E}" type="presParOf" srcId="{4A5E29DC-7983-1249-AFD5-FA67C95811B4}" destId="{13908E6D-4B13-6C42-A981-B71E83A3A885}" srcOrd="0" destOrd="0" presId="urn:microsoft.com/office/officeart/2005/8/layout/cycle7"/>
    <dgm:cxn modelId="{7DC1D969-15ED-704F-8659-E6F2A641AFA1}" type="presParOf" srcId="{4A5E29DC-7983-1249-AFD5-FA67C95811B4}" destId="{69981166-F651-434E-810B-FE5BC314B71C}" srcOrd="1" destOrd="0" presId="urn:microsoft.com/office/officeart/2005/8/layout/cycle7"/>
    <dgm:cxn modelId="{67697FFF-57ED-E44F-9A11-E19FB09155B9}" type="presParOf" srcId="{69981166-F651-434E-810B-FE5BC314B71C}" destId="{9C2050AC-D477-9F4F-BAF6-0C068946CFCA}" srcOrd="0" destOrd="0" presId="urn:microsoft.com/office/officeart/2005/8/layout/cycle7"/>
    <dgm:cxn modelId="{BFF5208F-9D3D-CA46-AADC-79C212DD805F}" type="presParOf" srcId="{4A5E29DC-7983-1249-AFD5-FA67C95811B4}" destId="{318BD2F0-C6DE-6546-925B-8D31D6160065}" srcOrd="2" destOrd="0" presId="urn:microsoft.com/office/officeart/2005/8/layout/cycle7"/>
    <dgm:cxn modelId="{0E07D1EE-5C4B-434C-BC72-8FE4C2F011DF}" type="presParOf" srcId="{4A5E29DC-7983-1249-AFD5-FA67C95811B4}" destId="{48AE46E9-EF5A-7140-9F66-811940EFB824}" srcOrd="3" destOrd="0" presId="urn:microsoft.com/office/officeart/2005/8/layout/cycle7"/>
    <dgm:cxn modelId="{C85CB919-469E-D741-97A7-9855A21F3448}" type="presParOf" srcId="{48AE46E9-EF5A-7140-9F66-811940EFB824}" destId="{F4C832D6-065E-C044-AD48-99C4C662388D}" srcOrd="0" destOrd="0" presId="urn:microsoft.com/office/officeart/2005/8/layout/cycle7"/>
    <dgm:cxn modelId="{5EA14199-FC29-A943-8742-453BE3727CAB}" type="presParOf" srcId="{4A5E29DC-7983-1249-AFD5-FA67C95811B4}" destId="{337377BF-E666-CB49-954F-484CD651FB33}" srcOrd="4" destOrd="0" presId="urn:microsoft.com/office/officeart/2005/8/layout/cycle7"/>
    <dgm:cxn modelId="{B5396BEF-3864-214C-9702-5F16882C92B8}" type="presParOf" srcId="{4A5E29DC-7983-1249-AFD5-FA67C95811B4}" destId="{EFCCCF59-6426-8042-BEE0-F12A7165BF79}" srcOrd="5" destOrd="0" presId="urn:microsoft.com/office/officeart/2005/8/layout/cycle7"/>
    <dgm:cxn modelId="{DC546D30-C1EB-E348-89D1-21819925F7EA}" type="presParOf" srcId="{EFCCCF59-6426-8042-BEE0-F12A7165BF79}" destId="{20BA7DE5-833C-8B4C-AD0C-6D3AB975FCE3}" srcOrd="0" destOrd="0" presId="urn:microsoft.com/office/officeart/2005/8/layout/cycle7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7">
  <dgm:title val=""/>
  <dgm:desc val=""/>
  <dgm:catLst>
    <dgm:cat type="cycle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</dgm:alg>
      </dgm:if>
      <dgm:else name="Name3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onstrLst>
      <dgm:constr type="diam" refType="w"/>
      <dgm:constr type="w" for="ch" ptType="node" refType="w"/>
      <dgm:constr type="primFontSz" for="ch" ptType="node" op="equ" val="65"/>
      <dgm:constr type="w" for="ch" forName="sibTrans" refType="w" refFor="ch" refPtType="node" op="equ" fact="0.35"/>
      <dgm:constr type="connDist" for="ch" forName="sibTrans" op="equ"/>
      <dgm:constr type="primFontSz" for="des" forName="connectorText" op="equ" val="55"/>
      <dgm:constr type="primFontSz" for="des" forName="connectorText" refType="primFontSz" refFor="ch" refPtType="node" op="lte" fact="0.8"/>
      <dgm:constr type="sibSp" refType="w" refFor="ch" refPtType="node" op="equ" fact="0.65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4">
        <dgm:if name="Name5" axis="par ch" ptType="doc node" func="cnt" op="gt" val="1">
          <dgm:forEach name="sibTransForEach" axis="followSib" ptType="sibTrans" hideLastTrans="0" cnt="1">
            <dgm:layoutNode name="sibTrans">
              <dgm:choose name="Name6">
                <dgm:if name="Name7" axis="par ch" ptType="doc node" func="posEven" op="equ" val="1">
                  <dgm:alg type="conn">
                    <dgm:param type="begPts" val="radial"/>
                    <dgm:param type="endPts" val="radial"/>
                    <dgm:param type="begSty" val="arr"/>
                    <dgm:param type="endSty" val="arr"/>
                  </dgm:alg>
                </dgm:if>
                <dgm:else name="Name8">
                  <dgm:alg type="conn">
                    <dgm:param type="begPts" val="auto"/>
                    <dgm:param type="endPts" val="auto"/>
                    <dgm:param type="begSty" val="arr"/>
                    <dgm:param type="endSty" val="arr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5"/>
                <dgm:constr type="connDist"/>
                <dgm:constr type="begPad" refType="connDist" fact="0.1"/>
                <dgm:constr type="endPad" refType="connDist" fact="0.1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9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4A5D6A-FDC9-B94C-A6BE-64B4E5421B3A}" type="datetimeFigureOut">
              <a:rPr lang="en-US" smtClean="0"/>
              <a:pPr/>
              <a:t>9/25/10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D722B9-72D6-6B4D-B16E-40F548E70B9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6C304-AA4C-F24C-AD5E-037977F7A32B}" type="datetimeFigureOut">
              <a:rPr lang="en-US" smtClean="0"/>
              <a:pPr/>
              <a:t>9/25/10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A4379-173F-A742-9BBD-BA8972C4394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83068" y="274638"/>
            <a:ext cx="640203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662" y="1600200"/>
            <a:ext cx="8881938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52400" y="6553200"/>
            <a:ext cx="2133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IDS-NF Meeting Sep25, 2010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38400" y="6553200"/>
            <a:ext cx="55626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Ilias Efthymiopoulos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3400" y="6553200"/>
            <a:ext cx="838200" cy="1682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5AA10-9BC5-814C-98CB-E7C80BF6E4E0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67068" y="274638"/>
            <a:ext cx="1016000" cy="1016000"/>
          </a:xfrm>
          <a:prstGeom prst="rect">
            <a:avLst/>
          </a:prstGeom>
        </p:spPr>
      </p:pic>
      <p:pic>
        <p:nvPicPr>
          <p:cNvPr id="10" name="Picture 9" descr="CERNLogo.gif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7785100" y="211138"/>
            <a:ext cx="1206500" cy="1206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3" r:id="rId1"/>
    <p:sldLayoutId id="2147483694" r:id="rId2"/>
    <p:sldLayoutId id="2147483695" r:id="rId3"/>
    <p:sldLayoutId id="2147483696" r:id="rId4"/>
    <p:sldLayoutId id="2147483697" r:id="rId5"/>
    <p:sldLayoutId id="2147483698" r:id="rId6"/>
    <p:sldLayoutId id="2147483699" r:id="rId7"/>
    <p:sldLayoutId id="2147483700" r:id="rId8"/>
    <p:sldLayoutId id="2147483701" r:id="rId9"/>
    <p:sldLayoutId id="2147483702" r:id="rId10"/>
    <p:sldLayoutId id="2147483703" r:id="rId11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2800" kern="1200">
          <a:solidFill>
            <a:schemeClr val="tx1"/>
          </a:solidFill>
          <a:latin typeface="Calibri"/>
          <a:ea typeface="+mj-ea"/>
          <a:cs typeface="Calibri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Wingdings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SzPct val="100000"/>
        <a:buFont typeface="Lucida Grande"/>
        <a:buChar char="❚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wmf"/><Relationship Id="rId3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917575"/>
          </a:xfrm>
        </p:spPr>
        <p:txBody>
          <a:bodyPr/>
          <a:lstStyle/>
          <a:p>
            <a:r>
              <a:rPr lang="en-US" b="1" dirty="0" smtClean="0">
                <a:solidFill>
                  <a:srgbClr val="800000"/>
                </a:solidFill>
              </a:rPr>
              <a:t>IDR Costing Exercise</a:t>
            </a:r>
            <a:endParaRPr lang="en-US" b="1" dirty="0">
              <a:solidFill>
                <a:srgbClr val="8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365375"/>
            <a:ext cx="7086600" cy="3578225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b="1" dirty="0" smtClean="0">
                <a:solidFill>
                  <a:schemeClr val="accent3">
                    <a:lumMod val="75000"/>
                  </a:schemeClr>
                </a:solidFill>
              </a:rPr>
              <a:t>My presentation today</a:t>
            </a:r>
          </a:p>
          <a:p>
            <a:pPr marL="185738" indent="-185738" algn="l">
              <a:buFont typeface="Wingdings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Some general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remarks</a:t>
            </a:r>
          </a:p>
          <a:p>
            <a:pPr marL="185738" indent="-185738" algn="l"/>
            <a:endParaRPr lang="en-US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85738" indent="-185738" algn="l">
              <a:buFont typeface="Wingdings" charset="2"/>
              <a:buChar char="§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</a:rPr>
              <a:t>What needs to be done for the IDR costing?</a:t>
            </a:r>
          </a:p>
          <a:p>
            <a:pPr marL="642938" lvl="1" indent="-185738" algn="l">
              <a:buFont typeface="Wingdings" charset="2"/>
              <a:buChar char="§"/>
            </a:pPr>
            <a:r>
              <a:rPr lang="en-US" dirty="0" smtClean="0"/>
              <a:t>What we can realistically expect for the IDR –expectation bar !</a:t>
            </a:r>
            <a:endParaRPr lang="en-US" dirty="0" smtClean="0"/>
          </a:p>
          <a:p>
            <a:pPr marL="642938" lvl="1" indent="-185738" algn="l"/>
            <a:endParaRPr lang="en-US" dirty="0" smtClean="0"/>
          </a:p>
          <a:p>
            <a:pPr marL="185738" indent="-185738" algn="l">
              <a:buFont typeface="Wingdings" charset="2"/>
              <a:buChar char="§"/>
            </a:pPr>
            <a:endParaRPr lang="en-US" dirty="0" smtClean="0">
              <a:solidFill>
                <a:srgbClr val="17375E"/>
              </a:solidFill>
            </a:endParaRPr>
          </a:p>
          <a:p>
            <a:pPr marL="185738" indent="-185738" algn="l">
              <a:buFont typeface="Wingdings" charset="2"/>
              <a:buChar char="§"/>
            </a:pPr>
            <a:r>
              <a:rPr lang="en-US" dirty="0" smtClean="0">
                <a:solidFill>
                  <a:srgbClr val="17375E"/>
                </a:solidFill>
              </a:rPr>
              <a:t>Methodology to adopt for the cost evaluation – IDR and beyond </a:t>
            </a:r>
          </a:p>
          <a:p>
            <a:pPr marL="622300" lvl="3" indent="-179388" algn="l">
              <a:buFont typeface="Wingdings" charset="2"/>
              <a:buChar char="§"/>
            </a:pPr>
            <a:r>
              <a:rPr lang="en-US" sz="1800" dirty="0" smtClean="0"/>
              <a:t>Cross-check existing (or to come) cost evaluations of various systems</a:t>
            </a:r>
          </a:p>
          <a:p>
            <a:pPr marL="622300" lvl="3" indent="-179388" algn="l">
              <a:buFont typeface="Wingdings" charset="2"/>
              <a:buChar char="§"/>
            </a:pPr>
            <a:r>
              <a:rPr lang="en-US" sz="1800" dirty="0" smtClean="0"/>
              <a:t>How to go around</a:t>
            </a:r>
            <a:r>
              <a:rPr lang="en-US" sz="1800" dirty="0" smtClean="0"/>
              <a:t> cases where </a:t>
            </a:r>
            <a:r>
              <a:rPr lang="en-US" sz="1800" dirty="0" smtClean="0"/>
              <a:t>no cost evaluation is available within the IDR timescale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371600" y="282575"/>
            <a:ext cx="7239000" cy="11652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IDS-Neutrino</a:t>
            </a:r>
            <a:r>
              <a:rPr kumimoji="0" lang="en-US" sz="3600" b="1" i="0" u="none" strike="noStrike" kern="1200" cap="none" spc="0" normalizeH="0" noProof="0" dirty="0" smtClean="0">
                <a:ln>
                  <a:noFill/>
                </a:ln>
                <a:solidFill>
                  <a:srgbClr val="800000"/>
                </a:solidFill>
                <a:effectLst/>
                <a:uLnTx/>
                <a:uFillTx/>
                <a:latin typeface="Calibri"/>
                <a:ea typeface="+mj-ea"/>
                <a:cs typeface="Calibri"/>
              </a:rPr>
              <a:t> Factory</a:t>
            </a:r>
            <a:endParaRPr lang="en-US" sz="3600" b="1" dirty="0" smtClean="0">
              <a:solidFill>
                <a:srgbClr val="800000"/>
              </a:solidFill>
              <a:latin typeface="Calibri"/>
              <a:ea typeface="+mj-ea"/>
              <a:cs typeface="Calibri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438400" y="5867400"/>
            <a:ext cx="6400800" cy="561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Ilias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Efthymiopoulos, Pierre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Bonnal</a:t>
            </a:r>
            <a:r>
              <a:rPr kumimoji="0" lang="en-US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 CERN</a:t>
            </a:r>
          </a:p>
        </p:txBody>
      </p:sp>
      <p:pic>
        <p:nvPicPr>
          <p:cNvPr id="9" name="Picture 8" descr="MC900320824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3175" y="3352800"/>
            <a:ext cx="1060450" cy="971461"/>
          </a:xfrm>
          <a:prstGeom prst="rect">
            <a:avLst/>
          </a:prstGeom>
        </p:spPr>
      </p:pic>
      <p:pic>
        <p:nvPicPr>
          <p:cNvPr id="10" name="Picture 9" descr="MC900383244.WM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4800600"/>
            <a:ext cx="1365250" cy="935626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 costing: methodology to adopt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What’s next:</a:t>
            </a:r>
          </a:p>
          <a:p>
            <a:r>
              <a:rPr lang="en-US" dirty="0" smtClean="0">
                <a:solidFill>
                  <a:srgbClr val="800000"/>
                </a:solidFill>
              </a:rPr>
              <a:t>Release </a:t>
            </a:r>
            <a:r>
              <a:rPr lang="en-US" b="1" i="1" dirty="0" smtClean="0">
                <a:solidFill>
                  <a:srgbClr val="800000"/>
                </a:solidFill>
              </a:rPr>
              <a:t>Guidelines for cost </a:t>
            </a:r>
            <a:r>
              <a:rPr lang="en-US" b="1" i="1" dirty="0" smtClean="0">
                <a:solidFill>
                  <a:srgbClr val="800000"/>
                </a:solidFill>
              </a:rPr>
              <a:t>estimating</a:t>
            </a:r>
            <a:endParaRPr lang="en-US" dirty="0" smtClean="0">
              <a:solidFill>
                <a:srgbClr val="800000"/>
              </a:solidFill>
            </a:endParaRP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including </a:t>
            </a:r>
            <a:r>
              <a:rPr lang="en-US" dirty="0" smtClean="0">
                <a:solidFill>
                  <a:srgbClr val="800000"/>
                </a:solidFill>
              </a:rPr>
              <a:t>template for </a:t>
            </a:r>
            <a:r>
              <a:rPr lang="en-US" b="1" dirty="0" smtClean="0">
                <a:solidFill>
                  <a:srgbClr val="800000"/>
                </a:solidFill>
              </a:rPr>
              <a:t>Assumption Data Sheet</a:t>
            </a:r>
            <a:endParaRPr lang="en-US" b="1" i="1" dirty="0" smtClean="0">
              <a:solidFill>
                <a:srgbClr val="800000"/>
              </a:solidFill>
            </a:endParaRPr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Complete and upload </a:t>
            </a:r>
            <a:r>
              <a:rPr lang="en-US" dirty="0" err="1" smtClean="0">
                <a:solidFill>
                  <a:srgbClr val="0000FF"/>
                </a:solidFill>
              </a:rPr>
              <a:t>Cristian’s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PBS in CERN Costing tool</a:t>
            </a:r>
            <a:endParaRPr lang="en-US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Send </a:t>
            </a:r>
            <a:r>
              <a:rPr lang="en-US" dirty="0" smtClean="0">
                <a:solidFill>
                  <a:srgbClr val="0000FF"/>
                </a:solidFill>
              </a:rPr>
              <a:t>you PBS for </a:t>
            </a:r>
            <a:r>
              <a:rPr lang="en-US" dirty="0" smtClean="0">
                <a:solidFill>
                  <a:srgbClr val="0000FF"/>
                </a:solidFill>
              </a:rPr>
              <a:t>acceptation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Send </a:t>
            </a:r>
            <a:r>
              <a:rPr lang="en-US" dirty="0" smtClean="0">
                <a:solidFill>
                  <a:srgbClr val="0000FF"/>
                </a:solidFill>
              </a:rPr>
              <a:t>you draft pre-filled Data Sheet for </a:t>
            </a:r>
            <a:r>
              <a:rPr lang="en-US" b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nnotation, </a:t>
            </a:r>
            <a:r>
              <a:rPr lang="en-US" b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mendment, </a:t>
            </a:r>
            <a:r>
              <a:rPr lang="en-US" b="1" dirty="0" smtClean="0">
                <a:solidFill>
                  <a:srgbClr val="0000FF"/>
                </a:solidFill>
              </a:rPr>
              <a:t>A</a:t>
            </a:r>
            <a:r>
              <a:rPr lang="en-US" dirty="0" smtClean="0">
                <a:solidFill>
                  <a:srgbClr val="0000FF"/>
                </a:solidFill>
              </a:rPr>
              <a:t>ugmentation</a:t>
            </a:r>
            <a:r>
              <a:rPr lang="en-US" dirty="0" smtClean="0">
                <a:solidFill>
                  <a:srgbClr val="0000FF"/>
                </a:solidFill>
              </a:rPr>
              <a:t/>
            </a:r>
            <a:br>
              <a:rPr lang="en-US" dirty="0" smtClean="0">
                <a:solidFill>
                  <a:srgbClr val="0000FF"/>
                </a:solidFill>
              </a:rPr>
            </a:br>
            <a:endParaRPr lang="en-US" dirty="0" smtClean="0">
              <a:solidFill>
                <a:srgbClr val="0000FF"/>
              </a:solidFill>
            </a:endParaRPr>
          </a:p>
          <a:p>
            <a:r>
              <a:rPr lang="en-US" dirty="0" smtClean="0">
                <a:solidFill>
                  <a:srgbClr val="800000"/>
                </a:solidFill>
              </a:rPr>
              <a:t>You complet</a:t>
            </a:r>
            <a:r>
              <a:rPr lang="en-US" dirty="0" smtClean="0">
                <a:solidFill>
                  <a:srgbClr val="800000"/>
                </a:solidFill>
              </a:rPr>
              <a:t>e whatever available – return it!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Then </a:t>
            </a:r>
            <a:r>
              <a:rPr lang="en-US" dirty="0" smtClean="0">
                <a:solidFill>
                  <a:srgbClr val="008000"/>
                </a:solidFill>
              </a:rPr>
              <a:t>upload this data in the CERN Costing </a:t>
            </a:r>
            <a:r>
              <a:rPr lang="en-US" dirty="0" smtClean="0">
                <a:solidFill>
                  <a:srgbClr val="008000"/>
                </a:solidFill>
              </a:rPr>
              <a:t>tool</a:t>
            </a:r>
            <a:endParaRPr lang="en-US" dirty="0" smtClean="0">
              <a:solidFill>
                <a:srgbClr val="00800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And then ……</a:t>
            </a:r>
            <a:endParaRPr lang="en-US" b="1" dirty="0"/>
          </a:p>
        </p:txBody>
      </p:sp>
      <p:pic>
        <p:nvPicPr>
          <p:cNvPr id="7" name="Content Placeholder 6" descr="MC900295369.WMF"/>
          <p:cNvPicPr>
            <a:picLocks noGrp="1" noChangeAspect="1"/>
          </p:cNvPicPr>
          <p:nvPr>
            <p:ph idx="1"/>
          </p:nvPr>
        </p:nvPicPr>
        <p:blipFill>
          <a:blip r:embed="rId2"/>
          <a:srcRect l="-27344" r="-27344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general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A </a:t>
            </a:r>
            <a:r>
              <a:rPr lang="en-US" b="1" dirty="0" smtClean="0">
                <a:solidFill>
                  <a:srgbClr val="800000"/>
                </a:solidFill>
              </a:rPr>
              <a:t>cost </a:t>
            </a:r>
            <a:r>
              <a:rPr lang="en-US" dirty="0" smtClean="0"/>
              <a:t>estimate in the IDR or other public document  should refer to a given </a:t>
            </a:r>
            <a:r>
              <a:rPr lang="en-US" b="1" dirty="0" smtClean="0">
                <a:solidFill>
                  <a:srgbClr val="800000"/>
                </a:solidFill>
              </a:rPr>
              <a:t>project</a:t>
            </a:r>
            <a:r>
              <a:rPr lang="en-US" dirty="0" smtClean="0">
                <a:solidFill>
                  <a:srgbClr val="800000"/>
                </a:solidFill>
              </a:rPr>
              <a:t> </a:t>
            </a:r>
            <a:r>
              <a:rPr lang="en-US" dirty="0" smtClean="0"/>
              <a:t>(i.e. neutrino source + detectors) to achieve a given </a:t>
            </a:r>
            <a:r>
              <a:rPr lang="en-US" b="1" dirty="0" smtClean="0">
                <a:solidFill>
                  <a:srgbClr val="800000"/>
                </a:solidFill>
              </a:rPr>
              <a:t>physics performance</a:t>
            </a:r>
            <a:endParaRPr lang="en-US" b="1" dirty="0" smtClean="0">
              <a:solidFill>
                <a:srgbClr val="800000"/>
              </a:solidFill>
            </a:endParaRPr>
          </a:p>
          <a:p>
            <a:pPr lvl="1"/>
            <a:r>
              <a:rPr lang="en-US" dirty="0" smtClean="0"/>
              <a:t>Consistency throughout the document: physics, detector, accelerator</a:t>
            </a:r>
          </a:p>
          <a:p>
            <a:pPr lvl="1"/>
            <a:r>
              <a:rPr lang="en-US" dirty="0" smtClean="0"/>
              <a:t>Different options can be included but</a:t>
            </a:r>
            <a:r>
              <a:rPr lang="en-US" dirty="0" smtClean="0"/>
              <a:t> in a clear way not </a:t>
            </a:r>
            <a:r>
              <a:rPr lang="en-US" dirty="0" smtClean="0"/>
              <a:t>to confuse the readers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/>
        </p:nvGraphicFramePr>
        <p:xfrm>
          <a:off x="2438400" y="3200400"/>
          <a:ext cx="3505200" cy="32004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general remarks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62" y="1524000"/>
            <a:ext cx="8881938" cy="4800600"/>
          </a:xfrm>
        </p:spPr>
        <p:txBody>
          <a:bodyPr>
            <a:normAutofit fontScale="92500" lnSpcReduction="10000"/>
          </a:bodyPr>
          <a:lstStyle/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We should present an </a:t>
            </a:r>
            <a:r>
              <a:rPr lang="en-US" b="1" dirty="0" smtClean="0">
                <a:solidFill>
                  <a:srgbClr val="0000FF"/>
                </a:solidFill>
              </a:rPr>
              <a:t>objective </a:t>
            </a:r>
            <a:r>
              <a:rPr lang="en-US" dirty="0" smtClean="0">
                <a:solidFill>
                  <a:srgbClr val="0000FF"/>
                </a:solidFill>
              </a:rPr>
              <a:t>cost, i.e. what we estimate with today’s knowledge will be needed to build the facility</a:t>
            </a:r>
          </a:p>
          <a:p>
            <a:pPr lvl="1"/>
            <a:r>
              <a:rPr lang="en-US" dirty="0" smtClean="0"/>
              <a:t>do not hide complications or unknowns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risk register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Is there a ceiling for the total cost of a NF we should respect?</a:t>
            </a:r>
          </a:p>
          <a:p>
            <a:pPr lvl="1"/>
            <a:r>
              <a:rPr lang="en-US" dirty="0" smtClean="0"/>
              <a:t>Can we present a</a:t>
            </a:r>
            <a:r>
              <a:rPr lang="en-US" dirty="0" smtClean="0"/>
              <a:t> ≥ </a:t>
            </a:r>
            <a:r>
              <a:rPr lang="en-US" dirty="0" smtClean="0"/>
              <a:t>10 GUSD project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Present the full project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we’ll do staging if asked, do not provoke it from the beginning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Apply confidentiality to cost figures until costing exercise is completed</a:t>
            </a:r>
          </a:p>
          <a:p>
            <a:endParaRPr lang="en-US" dirty="0" smtClean="0"/>
          </a:p>
          <a:p>
            <a:r>
              <a:rPr lang="en-US" dirty="0" smtClean="0"/>
              <a:t>If we present a cost in the IRD, we must: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Explain differences (not necessarily in the text) </a:t>
            </a:r>
            <a:r>
              <a:rPr lang="en-US" dirty="0" err="1" smtClean="0">
                <a:solidFill>
                  <a:srgbClr val="0000FF"/>
                </a:solidFill>
              </a:rPr>
              <a:t>wrt</a:t>
            </a:r>
            <a:r>
              <a:rPr lang="en-US" dirty="0" smtClean="0">
                <a:solidFill>
                  <a:srgbClr val="0000FF"/>
                </a:solidFill>
              </a:rPr>
              <a:t> to previous study</a:t>
            </a:r>
          </a:p>
          <a:p>
            <a:pPr lvl="2"/>
            <a:r>
              <a:rPr lang="en-US" dirty="0" smtClean="0"/>
              <a:t>Factor </a:t>
            </a:r>
            <a:r>
              <a:rPr lang="en-US" dirty="0" err="1" smtClean="0"/>
              <a:t>wrt</a:t>
            </a:r>
            <a:r>
              <a:rPr lang="en-US" dirty="0" smtClean="0"/>
              <a:t> to </a:t>
            </a:r>
            <a:r>
              <a:rPr lang="en-US" dirty="0" smtClean="0"/>
              <a:t>1.8GUSD (accelerator only)?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Establish a </a:t>
            </a:r>
            <a:r>
              <a:rPr lang="en-US" b="1" dirty="0" smtClean="0">
                <a:solidFill>
                  <a:srgbClr val="800000"/>
                </a:solidFill>
              </a:rPr>
              <a:t>budget </a:t>
            </a:r>
            <a:r>
              <a:rPr lang="en-US" b="1" dirty="0" smtClean="0">
                <a:solidFill>
                  <a:srgbClr val="800000"/>
                </a:solidFill>
              </a:rPr>
              <a:t>control </a:t>
            </a:r>
            <a:r>
              <a:rPr lang="en-US" dirty="0" smtClean="0">
                <a:solidFill>
                  <a:srgbClr val="800000"/>
                </a:solidFill>
              </a:rPr>
              <a:t>to monitor thereafter the cost of the project</a:t>
            </a:r>
          </a:p>
          <a:p>
            <a:pPr lvl="2"/>
            <a:r>
              <a:rPr lang="en-US" dirty="0" smtClean="0"/>
              <a:t>Any cost increase must be </a:t>
            </a:r>
            <a:r>
              <a:rPr lang="en-US" dirty="0" smtClean="0"/>
              <a:t>justified</a:t>
            </a:r>
            <a:endParaRPr lang="en-US" dirty="0" smtClean="0"/>
          </a:p>
          <a:p>
            <a:pPr lvl="2"/>
            <a:r>
              <a:rPr lang="en-US" dirty="0" smtClean="0">
                <a:sym typeface="Wingdings"/>
              </a:rPr>
              <a:t>T</a:t>
            </a:r>
            <a:r>
              <a:rPr lang="en-US" dirty="0" smtClean="0">
                <a:sym typeface="Wingdings"/>
              </a:rPr>
              <a:t>echnical </a:t>
            </a:r>
            <a:r>
              <a:rPr lang="en-US" dirty="0" smtClean="0">
                <a:sym typeface="Wingdings"/>
              </a:rPr>
              <a:t>solutions should involve cost considerations</a:t>
            </a:r>
            <a:endParaRPr lang="en-US" dirty="0" smtClean="0"/>
          </a:p>
          <a:p>
            <a:pPr lvl="2"/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 smtClean="0"/>
              <a:t>IDS-NF Meeting Sep25, 2010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Ilias Efthymiopoulos</a:t>
            </a:r>
            <a:endParaRPr lang="en-US" dirty="0"/>
          </a:p>
        </p:txBody>
      </p:sp>
      <p:pic>
        <p:nvPicPr>
          <p:cNvPr id="7" name="Picture 6" descr="MC900037010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8857" y="6108916"/>
            <a:ext cx="539750" cy="444284"/>
          </a:xfrm>
          <a:prstGeom prst="rect">
            <a:avLst/>
          </a:prstGeom>
        </p:spPr>
      </p:pic>
      <p:pic>
        <p:nvPicPr>
          <p:cNvPr id="8" name="Picture 7" descr="MC900037010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58607" y="6040967"/>
            <a:ext cx="622300" cy="512233"/>
          </a:xfrm>
          <a:prstGeom prst="rect">
            <a:avLst/>
          </a:prstGeom>
        </p:spPr>
      </p:pic>
      <p:pic>
        <p:nvPicPr>
          <p:cNvPr id="9" name="Picture 8" descr="MC900037010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6585" y="5867400"/>
            <a:ext cx="807447" cy="664633"/>
          </a:xfrm>
          <a:prstGeom prst="rect">
            <a:avLst/>
          </a:prstGeom>
        </p:spPr>
      </p:pic>
      <p:pic>
        <p:nvPicPr>
          <p:cNvPr id="10" name="Picture 9" descr="MC900037010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032" y="5638800"/>
            <a:ext cx="1085168" cy="8932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needs to be done for the IDR?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Getting a complete costing for the facility would be rather challenging</a:t>
            </a:r>
          </a:p>
          <a:p>
            <a:pPr lvl="1"/>
            <a:r>
              <a:rPr lang="en-US" dirty="0" smtClean="0"/>
              <a:t>Collective effort, needs engineers not only physicists!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IDR is an </a:t>
            </a:r>
            <a:r>
              <a:rPr lang="en-US" b="1" dirty="0" smtClean="0"/>
              <a:t>intermediate </a:t>
            </a:r>
            <a:r>
              <a:rPr lang="en-US" dirty="0" smtClean="0"/>
              <a:t>document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preliminary cost estimate</a:t>
            </a:r>
          </a:p>
          <a:p>
            <a:pPr lvl="1"/>
            <a:r>
              <a:rPr lang="en-US" dirty="0" smtClean="0">
                <a:sym typeface="Wingdings"/>
              </a:rPr>
              <a:t>Do we all have it clear what is the IDR, what’s next, what’s the RDR?</a:t>
            </a:r>
          </a:p>
          <a:p>
            <a:pPr lvl="2"/>
            <a:r>
              <a:rPr lang="en-US" dirty="0" smtClean="0">
                <a:sym typeface="Wingdings"/>
              </a:rPr>
              <a:t>New physics in between – new (likely) political decisions ?</a:t>
            </a:r>
          </a:p>
          <a:p>
            <a:pPr lvl="1"/>
            <a:r>
              <a:rPr lang="en-US" dirty="0" smtClean="0">
                <a:sym typeface="Wingdings"/>
              </a:rPr>
              <a:t>Do we want to show numbers at this stage? 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>
                <a:solidFill>
                  <a:srgbClr val="008000"/>
                </a:solidFill>
              </a:rPr>
              <a:t>Demonstrate </a:t>
            </a:r>
            <a:r>
              <a:rPr lang="en-US" dirty="0" smtClean="0">
                <a:solidFill>
                  <a:srgbClr val="008000"/>
                </a:solidFill>
              </a:rPr>
              <a:t>to possible funding agencies that a certain level of maturity in </a:t>
            </a:r>
            <a:r>
              <a:rPr lang="en-US" dirty="0" smtClean="0">
                <a:solidFill>
                  <a:srgbClr val="008000"/>
                </a:solidFill>
              </a:rPr>
              <a:t>matters </a:t>
            </a:r>
            <a:r>
              <a:rPr lang="en-US" dirty="0" smtClean="0">
                <a:solidFill>
                  <a:srgbClr val="008000"/>
                </a:solidFill>
              </a:rPr>
              <a:t>of costing is </a:t>
            </a:r>
            <a:r>
              <a:rPr lang="en-US" dirty="0" smtClean="0">
                <a:solidFill>
                  <a:srgbClr val="008000"/>
                </a:solidFill>
              </a:rPr>
              <a:t>achieved</a:t>
            </a:r>
          </a:p>
          <a:p>
            <a:endParaRPr lang="en-US" dirty="0" smtClean="0"/>
          </a:p>
          <a:p>
            <a:r>
              <a:rPr lang="en-US" b="1" dirty="0" smtClean="0"/>
              <a:t>Hope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Establish baseline : parameters + documentation on choices </a:t>
            </a:r>
            <a:r>
              <a:rPr lang="en-US" dirty="0" err="1" smtClean="0">
                <a:solidFill>
                  <a:srgbClr val="0000FF"/>
                </a:solidFill>
              </a:rPr>
              <a:t>wrt</a:t>
            </a:r>
            <a:r>
              <a:rPr lang="en-US" dirty="0" smtClean="0">
                <a:solidFill>
                  <a:srgbClr val="0000FF"/>
                </a:solidFill>
              </a:rPr>
              <a:t> options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Complete PBS and </a:t>
            </a:r>
            <a:r>
              <a:rPr lang="en-US" dirty="0" smtClean="0">
                <a:solidFill>
                  <a:srgbClr val="0000FF"/>
                </a:solidFill>
              </a:rPr>
              <a:t>i</a:t>
            </a:r>
            <a:r>
              <a:rPr lang="en-US" dirty="0" smtClean="0">
                <a:solidFill>
                  <a:srgbClr val="0000FF"/>
                </a:solidFill>
              </a:rPr>
              <a:t>dentify cost drivers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Provide means to evaluate options </a:t>
            </a:r>
            <a:r>
              <a:rPr lang="en-US" dirty="0" err="1" smtClean="0">
                <a:solidFill>
                  <a:srgbClr val="0000FF"/>
                </a:solidFill>
              </a:rPr>
              <a:t>wrt</a:t>
            </a:r>
            <a:r>
              <a:rPr lang="en-US" dirty="0" smtClean="0">
                <a:solidFill>
                  <a:srgbClr val="0000FF"/>
                </a:solidFill>
              </a:rPr>
              <a:t> cost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Indicate methodology to address risk register and mitigation solutions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 costing: methodology to adopt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5029200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Start from the baseline (+and options)</a:t>
            </a:r>
            <a:endParaRPr lang="en-US" sz="2400" dirty="0" smtClean="0">
              <a:solidFill>
                <a:srgbClr val="0000FF"/>
              </a:solidFill>
            </a:endParaRPr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Establish the </a:t>
            </a:r>
            <a:r>
              <a:rPr lang="en-US" b="1" dirty="0" smtClean="0">
                <a:solidFill>
                  <a:srgbClr val="0000FF"/>
                </a:solidFill>
              </a:rPr>
              <a:t>Project Breakdown Structure</a:t>
            </a:r>
          </a:p>
          <a:p>
            <a:pPr lvl="1"/>
            <a:r>
              <a:rPr lang="en-US" dirty="0" smtClean="0"/>
              <a:t>Describes the components of the baseline: sub-systems, sub-sub-systems etc.</a:t>
            </a:r>
            <a:endParaRPr lang="en-US" sz="2200" dirty="0" smtClean="0"/>
          </a:p>
          <a:p>
            <a:pPr lvl="1"/>
            <a:r>
              <a:rPr lang="en-US" dirty="0" smtClean="0">
                <a:solidFill>
                  <a:srgbClr val="008000"/>
                </a:solidFill>
              </a:rPr>
              <a:t>Start with </a:t>
            </a:r>
            <a:r>
              <a:rPr lang="en-US" dirty="0" err="1" smtClean="0">
                <a:solidFill>
                  <a:srgbClr val="008000"/>
                </a:solidFill>
              </a:rPr>
              <a:t>Cristian’s</a:t>
            </a:r>
            <a:r>
              <a:rPr lang="en-US" dirty="0" smtClean="0">
                <a:solidFill>
                  <a:srgbClr val="008000"/>
                </a:solidFill>
              </a:rPr>
              <a:t> file </a:t>
            </a:r>
            <a:r>
              <a:rPr lang="en-US" dirty="0" err="1" smtClean="0">
                <a:solidFill>
                  <a:srgbClr val="008000"/>
                </a:solidFill>
                <a:sym typeface="Wingdings"/>
              </a:rPr>
              <a:t>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 load it to Costing </a:t>
            </a:r>
            <a:r>
              <a:rPr lang="en-US" dirty="0" smtClean="0">
                <a:solidFill>
                  <a:srgbClr val="008000"/>
                </a:solidFill>
                <a:sym typeface="Wingdings"/>
              </a:rPr>
              <a:t>Tool</a:t>
            </a:r>
          </a:p>
          <a:p>
            <a:pPr lvl="1"/>
            <a:endParaRPr lang="en-US" dirty="0" smtClean="0">
              <a:sym typeface="Wingdings"/>
            </a:endParaRPr>
          </a:p>
          <a:p>
            <a:r>
              <a:rPr lang="en-US" dirty="0" smtClean="0">
                <a:solidFill>
                  <a:srgbClr val="0000FF"/>
                </a:solidFill>
              </a:rPr>
              <a:t>For </a:t>
            </a:r>
            <a:r>
              <a:rPr lang="en-US" dirty="0" smtClean="0">
                <a:solidFill>
                  <a:srgbClr val="0000FF"/>
                </a:solidFill>
              </a:rPr>
              <a:t>each of them, identify activities to </a:t>
            </a:r>
            <a:r>
              <a:rPr lang="en-US" dirty="0" smtClean="0">
                <a:solidFill>
                  <a:srgbClr val="0000FF"/>
                </a:solidFill>
              </a:rPr>
              <a:t>perform – </a:t>
            </a:r>
            <a:r>
              <a:rPr lang="en-US" b="1" dirty="0" smtClean="0">
                <a:solidFill>
                  <a:srgbClr val="0000FF"/>
                </a:solidFill>
              </a:rPr>
              <a:t>Work Breakdown </a:t>
            </a:r>
            <a:r>
              <a:rPr lang="en-US" b="1" dirty="0" smtClean="0">
                <a:solidFill>
                  <a:srgbClr val="0000FF"/>
                </a:solidFill>
              </a:rPr>
              <a:t>Structure</a:t>
            </a:r>
          </a:p>
          <a:p>
            <a:pPr lvl="1"/>
            <a:r>
              <a:rPr lang="en-US" dirty="0" smtClean="0"/>
              <a:t>Include </a:t>
            </a:r>
            <a:r>
              <a:rPr lang="en-US" b="1" dirty="0" smtClean="0"/>
              <a:t>Engineering activities</a:t>
            </a:r>
          </a:p>
          <a:p>
            <a:pPr lvl="2"/>
            <a:r>
              <a:rPr lang="en-US" dirty="0" smtClean="0"/>
              <a:t>EMC </a:t>
            </a:r>
            <a:r>
              <a:rPr lang="en-US" dirty="0" smtClean="0"/>
              <a:t>studies, radiation hardness of equipment</a:t>
            </a:r>
            <a:r>
              <a:rPr lang="en-US" dirty="0" smtClean="0"/>
              <a:t>, accelerator </a:t>
            </a:r>
            <a:r>
              <a:rPr lang="en-US" dirty="0" smtClean="0"/>
              <a:t>&amp; detector physics optimization,</a:t>
            </a:r>
            <a:br>
              <a:rPr lang="en-US" dirty="0" smtClean="0"/>
            </a:br>
            <a:r>
              <a:rPr lang="en-US" dirty="0" smtClean="0"/>
              <a:t>safety/environment engineering, risk analysis</a:t>
            </a:r>
            <a:r>
              <a:rPr lang="en-US" dirty="0" smtClean="0"/>
              <a:t>, commissioning</a:t>
            </a:r>
            <a:r>
              <a:rPr lang="en-US" dirty="0" smtClean="0"/>
              <a:t>, ramping-</a:t>
            </a:r>
            <a:r>
              <a:rPr lang="en-US" dirty="0" smtClean="0"/>
              <a:t>up, etc.</a:t>
            </a:r>
          </a:p>
          <a:p>
            <a:pPr lvl="2"/>
            <a:r>
              <a:rPr lang="en-US" dirty="0" smtClean="0"/>
              <a:t>Apply a global approach if not explicitly studied : </a:t>
            </a:r>
            <a:r>
              <a:rPr lang="en-US" dirty="0" smtClean="0"/>
              <a:t>+40% on material </a:t>
            </a:r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Do not include </a:t>
            </a:r>
            <a:r>
              <a:rPr lang="en-US" b="1" dirty="0" smtClean="0"/>
              <a:t>operation costs</a:t>
            </a:r>
            <a:r>
              <a:rPr lang="en-US" dirty="0" smtClean="0"/>
              <a:t>, </a:t>
            </a:r>
            <a:r>
              <a:rPr lang="en-US" b="1" dirty="0" smtClean="0"/>
              <a:t>dismantling costs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Then try to evaluate costs associated to these activities, by all </a:t>
            </a:r>
            <a:r>
              <a:rPr lang="en-US" dirty="0" smtClean="0">
                <a:solidFill>
                  <a:srgbClr val="0000FF"/>
                </a:solidFill>
              </a:rPr>
              <a:t>means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Setup and adopt </a:t>
            </a:r>
            <a:r>
              <a:rPr lang="en-US" b="1" dirty="0" smtClean="0">
                <a:solidFill>
                  <a:srgbClr val="800000"/>
                </a:solidFill>
              </a:rPr>
              <a:t>common rules</a:t>
            </a:r>
          </a:p>
          <a:p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 costing:</a:t>
            </a:r>
            <a:r>
              <a:rPr lang="en-US" dirty="0" smtClean="0"/>
              <a:t> CERN costing tool</a:t>
            </a:r>
            <a:endParaRPr lang="en-US" dirty="0"/>
          </a:p>
        </p:txBody>
      </p:sp>
      <p:pic>
        <p:nvPicPr>
          <p:cNvPr id="7" name="Content Placeholder 6" descr="screen-capture-3.jpg"/>
          <p:cNvPicPr>
            <a:picLocks noGrp="1" noChangeAspect="1"/>
          </p:cNvPicPr>
          <p:nvPr>
            <p:ph idx="1"/>
          </p:nvPr>
        </p:nvPicPr>
        <p:blipFill>
          <a:blip r:embed="rId2"/>
          <a:srcRect l="-2156" r="-2156"/>
          <a:stretch>
            <a:fillRect/>
          </a:stretch>
        </p:blipFill>
        <p:spPr/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 costing: methodology to adopt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800000"/>
                </a:solidFill>
              </a:rPr>
              <a:t>At (sub-)system level</a:t>
            </a:r>
            <a:endParaRPr lang="en-US" dirty="0" smtClean="0">
              <a:solidFill>
                <a:srgbClr val="800000"/>
              </a:solidFill>
            </a:endParaRP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</a:t>
            </a:r>
            <a:r>
              <a:rPr lang="en-US" b="1" dirty="0" smtClean="0">
                <a:solidFill>
                  <a:srgbClr val="0000FF"/>
                </a:solidFill>
              </a:rPr>
              <a:t>analytical approach </a:t>
            </a:r>
            <a:r>
              <a:rPr lang="en-US" dirty="0" smtClean="0">
                <a:solidFill>
                  <a:srgbClr val="0000FF"/>
                </a:solidFill>
              </a:rPr>
              <a:t>possible:</a:t>
            </a:r>
          </a:p>
          <a:p>
            <a:pPr lvl="2"/>
            <a:r>
              <a:rPr lang="en-US" dirty="0" smtClean="0"/>
              <a:t>Detailed design + tendering + </a:t>
            </a:r>
            <a:r>
              <a:rPr lang="en-US" dirty="0" smtClean="0"/>
              <a:t>contracting  / Manufacturing </a:t>
            </a:r>
            <a:r>
              <a:rPr lang="en-US" dirty="0" smtClean="0"/>
              <a:t>design + tooling procurement</a:t>
            </a:r>
          </a:p>
          <a:p>
            <a:pPr lvl="2"/>
            <a:r>
              <a:rPr lang="en-US" dirty="0" smtClean="0"/>
              <a:t>Raw material + manufacturing </a:t>
            </a:r>
            <a:r>
              <a:rPr lang="en-US" dirty="0" smtClean="0"/>
              <a:t>costs / Quality </a:t>
            </a:r>
            <a:r>
              <a:rPr lang="en-US" dirty="0" smtClean="0"/>
              <a:t>control + logistic</a:t>
            </a:r>
          </a:p>
          <a:p>
            <a:pPr lvl="2"/>
            <a:r>
              <a:rPr lang="en-US" dirty="0" smtClean="0"/>
              <a:t>Installation + pre-commissioning</a:t>
            </a:r>
          </a:p>
          <a:p>
            <a:pPr lvl="1"/>
            <a:r>
              <a:rPr lang="en-US" dirty="0" smtClean="0">
                <a:solidFill>
                  <a:srgbClr val="0000FF"/>
                </a:solidFill>
              </a:rPr>
              <a:t>If not possible: </a:t>
            </a:r>
            <a:r>
              <a:rPr lang="en-US" b="1" dirty="0" smtClean="0">
                <a:solidFill>
                  <a:srgbClr val="0000FF"/>
                </a:solidFill>
              </a:rPr>
              <a:t>global approach</a:t>
            </a:r>
            <a:r>
              <a:rPr lang="en-US" dirty="0" smtClean="0">
                <a:solidFill>
                  <a:srgbClr val="0000FF"/>
                </a:solidFill>
              </a:rPr>
              <a:t>.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800000"/>
                </a:solidFill>
              </a:rPr>
              <a:t>Create an </a:t>
            </a:r>
            <a:r>
              <a:rPr lang="en-US" b="1" dirty="0" smtClean="0">
                <a:solidFill>
                  <a:srgbClr val="800000"/>
                </a:solidFill>
              </a:rPr>
              <a:t>Assumption Data Sheet</a:t>
            </a:r>
          </a:p>
          <a:p>
            <a:pPr lvl="1"/>
            <a:r>
              <a:rPr lang="en-US" dirty="0" smtClean="0"/>
              <a:t>Sourcing of the data/figures:</a:t>
            </a:r>
          </a:p>
          <a:p>
            <a:pPr lvl="2"/>
            <a:r>
              <a:rPr lang="en-US" dirty="0" smtClean="0"/>
              <a:t>Derived from previous projects </a:t>
            </a:r>
          </a:p>
          <a:p>
            <a:pPr lvl="2"/>
            <a:r>
              <a:rPr lang="en-US" dirty="0" smtClean="0"/>
              <a:t>Derived from analytical tool such as DFM/A…</a:t>
            </a:r>
          </a:p>
          <a:p>
            <a:pPr lvl="2"/>
            <a:r>
              <a:rPr lang="en-US" dirty="0" smtClean="0"/>
              <a:t>Quotes from manufacturers</a:t>
            </a:r>
          </a:p>
          <a:p>
            <a:pPr lvl="1"/>
            <a:r>
              <a:rPr lang="en-US" dirty="0" smtClean="0"/>
              <a:t>Monetary figure + currency + date + location</a:t>
            </a:r>
          </a:p>
          <a:p>
            <a:pPr lvl="2"/>
            <a:r>
              <a:rPr lang="en-US" dirty="0" smtClean="0"/>
              <a:t>E.g.   	5 M US$ of 1997 ; Illinois USA</a:t>
            </a:r>
            <a:br>
              <a:rPr lang="en-US" dirty="0" smtClean="0"/>
            </a:br>
            <a:r>
              <a:rPr lang="en-US" dirty="0" smtClean="0"/>
              <a:t> 		300 </a:t>
            </a:r>
            <a:r>
              <a:rPr lang="en-US" dirty="0" err="1" smtClean="0"/>
              <a:t>k</a:t>
            </a:r>
            <a:r>
              <a:rPr lang="en-US" dirty="0" smtClean="0"/>
              <a:t> CHF of 2007 ; Geneva CH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Economical</a:t>
            </a:r>
            <a:r>
              <a:rPr lang="en-US" dirty="0" smtClean="0">
                <a:solidFill>
                  <a:srgbClr val="0000FF"/>
                </a:solidFill>
              </a:rPr>
              <a:t>/financial factors</a:t>
            </a:r>
            <a:r>
              <a:rPr lang="en-US" dirty="0" smtClean="0">
                <a:solidFill>
                  <a:srgbClr val="0000FF"/>
                </a:solidFill>
              </a:rPr>
              <a:t> taken care within the costing </a:t>
            </a:r>
            <a:r>
              <a:rPr lang="en-US" dirty="0" smtClean="0">
                <a:solidFill>
                  <a:srgbClr val="0000FF"/>
                </a:solidFill>
              </a:rPr>
              <a:t>tool: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</a:p>
          <a:p>
            <a:pPr lvl="1"/>
            <a:r>
              <a:rPr lang="en-US" dirty="0" smtClean="0"/>
              <a:t>location</a:t>
            </a:r>
            <a:r>
              <a:rPr lang="en-US" dirty="0" smtClean="0"/>
              <a:t>, FX, price escalation…</a:t>
            </a: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 costing: methodology to adopt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9662" y="1600200"/>
            <a:ext cx="4094304" cy="4800600"/>
          </a:xfrm>
        </p:spPr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00FF"/>
                </a:solidFill>
              </a:rPr>
              <a:t>Risk Register</a:t>
            </a:r>
          </a:p>
          <a:p>
            <a:r>
              <a:rPr lang="en-US" dirty="0" smtClean="0"/>
              <a:t>Do we need a general risk register for the project?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Risk register where no technical solution is available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966" y="1676400"/>
            <a:ext cx="4635234" cy="35052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NF costing: methodology to adopt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00FF"/>
                </a:solidFill>
              </a:rPr>
              <a:t>Options : justify options in the project based on</a:t>
            </a:r>
          </a:p>
          <a:p>
            <a:pPr lvl="1"/>
            <a:r>
              <a:rPr lang="en-US" dirty="0" smtClean="0"/>
              <a:t>Expected improvements in technology </a:t>
            </a:r>
          </a:p>
          <a:p>
            <a:pPr lvl="1"/>
            <a:r>
              <a:rPr lang="en-US" dirty="0" smtClean="0"/>
              <a:t>Performance improvement that justifies the study</a:t>
            </a:r>
          </a:p>
          <a:p>
            <a:pPr lvl="1"/>
            <a:r>
              <a:rPr lang="en-US" dirty="0" smtClean="0"/>
              <a:t>Possible cost reduction</a:t>
            </a:r>
          </a:p>
          <a:p>
            <a:pPr lvl="2"/>
            <a:r>
              <a:rPr lang="en-US" dirty="0" smtClean="0"/>
              <a:t>Note: our estimates </a:t>
            </a:r>
            <a:r>
              <a:rPr lang="en-US" dirty="0" smtClean="0"/>
              <a:t>will be </a:t>
            </a:r>
            <a:r>
              <a:rPr lang="en-US" dirty="0" smtClean="0"/>
              <a:t>±50%, the same with the cost reduction option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how to argue with such errors? </a:t>
            </a:r>
          </a:p>
          <a:p>
            <a:pPr lvl="2"/>
            <a:endParaRPr lang="en-US" dirty="0" smtClean="0"/>
          </a:p>
          <a:p>
            <a:r>
              <a:rPr lang="en-US" dirty="0" smtClean="0"/>
              <a:t>Cost </a:t>
            </a:r>
            <a:r>
              <a:rPr lang="en-US" dirty="0" smtClean="0"/>
              <a:t>aggregation by blended sub-system cost </a:t>
            </a:r>
            <a:r>
              <a:rPr lang="en-US" dirty="0" smtClean="0"/>
              <a:t>estimates </a:t>
            </a:r>
          </a:p>
          <a:p>
            <a:pPr lvl="1"/>
            <a:r>
              <a:rPr lang="en-US" dirty="0" smtClean="0"/>
              <a:t>And </a:t>
            </a:r>
            <a:r>
              <a:rPr lang="en-US" dirty="0" smtClean="0"/>
              <a:t>choice or options</a:t>
            </a:r>
          </a:p>
          <a:p>
            <a:endParaRPr lang="en-US" dirty="0" smtClean="0"/>
          </a:p>
          <a:p>
            <a:r>
              <a:rPr lang="en-US" dirty="0" smtClean="0">
                <a:solidFill>
                  <a:srgbClr val="0000FF"/>
                </a:solidFill>
              </a:rPr>
              <a:t>De-contextualization</a:t>
            </a:r>
            <a:r>
              <a:rPr lang="en-US" dirty="0" smtClean="0">
                <a:solidFill>
                  <a:srgbClr val="0000FF"/>
                </a:solidFill>
              </a:rPr>
              <a:t>:</a:t>
            </a:r>
            <a:r>
              <a:rPr lang="en-US" dirty="0" smtClean="0">
                <a:solidFill>
                  <a:srgbClr val="0000FF"/>
                </a:solidFill>
              </a:rPr>
              <a:t> we </a:t>
            </a:r>
            <a:r>
              <a:rPr lang="en-US" dirty="0" smtClean="0">
                <a:solidFill>
                  <a:srgbClr val="0000FF"/>
                </a:solidFill>
              </a:rPr>
              <a:t>should find a context-free aggregation </a:t>
            </a:r>
            <a:r>
              <a:rPr lang="en-US" dirty="0" smtClean="0">
                <a:solidFill>
                  <a:srgbClr val="0000FF"/>
                </a:solidFill>
              </a:rPr>
              <a:t>summary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Totals in </a:t>
            </a:r>
            <a:r>
              <a:rPr lang="en-US" b="1" dirty="0" smtClean="0">
                <a:solidFill>
                  <a:srgbClr val="800000"/>
                </a:solidFill>
              </a:rPr>
              <a:t>NFC </a:t>
            </a:r>
            <a:r>
              <a:rPr lang="en-US" b="1" dirty="0" smtClean="0">
                <a:solidFill>
                  <a:srgbClr val="800000"/>
                </a:solidFill>
              </a:rPr>
              <a:t>(Neutrino Facility Currency</a:t>
            </a:r>
            <a:r>
              <a:rPr lang="en-US" b="1" dirty="0" smtClean="0">
                <a:solidFill>
                  <a:srgbClr val="800000"/>
                </a:solidFill>
              </a:rPr>
              <a:t>) </a:t>
            </a:r>
            <a:r>
              <a:rPr lang="en-US" dirty="0" smtClean="0">
                <a:solidFill>
                  <a:srgbClr val="800000"/>
                </a:solidFill>
              </a:rPr>
              <a:t>or </a:t>
            </a:r>
            <a:r>
              <a:rPr lang="en-US" b="1" dirty="0" smtClean="0">
                <a:solidFill>
                  <a:srgbClr val="800000"/>
                </a:solidFill>
              </a:rPr>
              <a:t>IMU (Imaginary Monetary Unit)</a:t>
            </a:r>
            <a:endParaRPr lang="en-US" dirty="0" smtClean="0">
              <a:solidFill>
                <a:srgbClr val="800000"/>
              </a:solidFill>
            </a:endParaRPr>
          </a:p>
          <a:p>
            <a:pPr lvl="2"/>
            <a:r>
              <a:rPr lang="en-US" dirty="0" smtClean="0">
                <a:solidFill>
                  <a:srgbClr val="800000"/>
                </a:solidFill>
              </a:rPr>
              <a:t>e.g</a:t>
            </a:r>
            <a:r>
              <a:rPr lang="en-US" dirty="0" smtClean="0">
                <a:solidFill>
                  <a:srgbClr val="800000"/>
                </a:solidFill>
              </a:rPr>
              <a:t>. 1 NFC = </a:t>
            </a:r>
            <a:r>
              <a:rPr lang="en-US" dirty="0" err="1" smtClean="0">
                <a:solidFill>
                  <a:srgbClr val="800000"/>
                </a:solidFill>
              </a:rPr>
              <a:t>x</a:t>
            </a:r>
            <a:r>
              <a:rPr lang="en-US" dirty="0" smtClean="0">
                <a:solidFill>
                  <a:srgbClr val="800000"/>
                </a:solidFill>
              </a:rPr>
              <a:t> USD + </a:t>
            </a:r>
            <a:r>
              <a:rPr lang="en-US" dirty="0" err="1" smtClean="0">
                <a:solidFill>
                  <a:srgbClr val="800000"/>
                </a:solidFill>
              </a:rPr>
              <a:t>y</a:t>
            </a:r>
            <a:r>
              <a:rPr lang="en-US" dirty="0" smtClean="0">
                <a:solidFill>
                  <a:srgbClr val="800000"/>
                </a:solidFill>
              </a:rPr>
              <a:t> EUR + </a:t>
            </a:r>
            <a:r>
              <a:rPr lang="en-US" dirty="0" err="1" smtClean="0">
                <a:solidFill>
                  <a:srgbClr val="800000"/>
                </a:solidFill>
              </a:rPr>
              <a:t>z</a:t>
            </a:r>
            <a:r>
              <a:rPr lang="en-US" dirty="0" smtClean="0">
                <a:solidFill>
                  <a:srgbClr val="800000"/>
                </a:solidFill>
              </a:rPr>
              <a:t> JPY</a:t>
            </a:r>
          </a:p>
          <a:p>
            <a:pPr lvl="1"/>
            <a:r>
              <a:rPr lang="en-US" dirty="0" smtClean="0">
                <a:solidFill>
                  <a:srgbClr val="800000"/>
                </a:solidFill>
              </a:rPr>
              <a:t>Location = Neutrino Facility land where cost rates are ⅓ USA costs + ⅓ Europe costs + ⅓ Japan cost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IDS-NF Meeting Sep25, 2010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5AA10-9BC5-814C-98CB-E7C80BF6E4E0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Ilias Efthymiopoulos</a:t>
            </a:r>
            <a:endParaRPr lang="en-US"/>
          </a:p>
        </p:txBody>
      </p:sp>
      <p:pic>
        <p:nvPicPr>
          <p:cNvPr id="7" name="Picture 6" descr="MC900237204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27875" y="3124200"/>
            <a:ext cx="1746250" cy="158040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1100</TotalTime>
  <Words>1018</Words>
  <Application>Microsoft Macintosh PowerPoint</Application>
  <PresentationFormat>On-screen Show (4:3)</PresentationFormat>
  <Paragraphs>155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IDR Costing Exercise</vt:lpstr>
      <vt:lpstr>Some general remarks</vt:lpstr>
      <vt:lpstr>Some general remarks</vt:lpstr>
      <vt:lpstr>What needs to be done for the IDR?</vt:lpstr>
      <vt:lpstr>NF costing: methodology to adopt</vt:lpstr>
      <vt:lpstr>NF costing: CERN costing tool</vt:lpstr>
      <vt:lpstr>NF costing: methodology to adopt</vt:lpstr>
      <vt:lpstr>NF costing: methodology to adopt</vt:lpstr>
      <vt:lpstr>NF costing: methodology to adopt</vt:lpstr>
      <vt:lpstr>NF costing: methodology to adopt</vt:lpstr>
      <vt:lpstr>And then ……</vt:lpstr>
    </vt:vector>
  </TitlesOfParts>
  <Company>CERN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– Cost Exercise in EURONu What should be done?</dc:title>
  <dc:creator>Efthymiopoulos Ilias</dc:creator>
  <cp:lastModifiedBy>Efthymiopoulos Ilias</cp:lastModifiedBy>
  <cp:revision>29</cp:revision>
  <dcterms:created xsi:type="dcterms:W3CDTF">2010-09-25T08:08:49Z</dcterms:created>
  <dcterms:modified xsi:type="dcterms:W3CDTF">2010-09-25T10:03:55Z</dcterms:modified>
</cp:coreProperties>
</file>