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Default Extension="doc" ContentType="application/msword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slideLayouts/slideLayout4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wmf" ContentType="image/x-wmf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2" r:id="rId6"/>
    <p:sldMasterId id="2147483734" r:id="rId7"/>
    <p:sldMasterId id="2147483746" r:id="rId8"/>
  </p:sldMasterIdLst>
  <p:notesMasterIdLst>
    <p:notesMasterId r:id="rId38"/>
  </p:notesMasterIdLst>
  <p:sldIdLst>
    <p:sldId id="285" r:id="rId9"/>
    <p:sldId id="256" r:id="rId10"/>
    <p:sldId id="257" r:id="rId11"/>
    <p:sldId id="277" r:id="rId12"/>
    <p:sldId id="258" r:id="rId13"/>
    <p:sldId id="259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3" r:id="rId27"/>
    <p:sldId id="274" r:id="rId28"/>
    <p:sldId id="275" r:id="rId29"/>
    <p:sldId id="272" r:id="rId30"/>
    <p:sldId id="278" r:id="rId31"/>
    <p:sldId id="279" r:id="rId32"/>
    <p:sldId id="280" r:id="rId33"/>
    <p:sldId id="281" r:id="rId34"/>
    <p:sldId id="282" r:id="rId35"/>
    <p:sldId id="283" r:id="rId36"/>
    <p:sldId id="28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6600"/>
    <a:srgbClr val="A50021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5620"/>
    <p:restoredTop sz="81244" autoAdjust="0"/>
  </p:normalViewPr>
  <p:slideViewPr>
    <p:cSldViewPr showGuides="1">
      <p:cViewPr varScale="1">
        <p:scale>
          <a:sx n="93" d="100"/>
          <a:sy n="93" d="100"/>
        </p:scale>
        <p:origin x="-8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D705F-B394-464E-B433-3DE5C596BE11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338BC1-5116-42E9-9FD1-534C1449E49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5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Microsoft_Office_Word_97_-_2003_Document1.doc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 October, 2011</a:t>
            </a:fld>
            <a:endParaRPr lang="en-GB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112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311300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311301" name="Text Box 5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t>K. Long, </a:t>
            </a:r>
            <a:fld id="{FEB0E208-6759-44CC-95DA-736AD889AAB9}" type="datetime3">
              <a:rPr lang="en-GB" sz="2800" b="1" smtClean="0">
                <a:solidFill>
                  <a:srgbClr val="FFFFCC"/>
                </a:solidFill>
                <a:latin typeface="Times New Roman" pitchFamily="18" charset="0"/>
                <a:cs typeface="Arial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17 October, 2011</a:t>
            </a:fld>
            <a:endParaRPr lang="en-GB" sz="2800" b="1" smtClean="0">
              <a:solidFill>
                <a:srgbClr val="FFFFCC"/>
              </a:solidFill>
              <a:latin typeface="Times New Roman" pitchFamily="18" charset="0"/>
              <a:cs typeface="Arial" charset="0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70560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>
                <a:defRPr/>
              </a:pPr>
              <a:t>17 October,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FFC000"/>
                </a:solidFill>
              </a:defRPr>
            </a:lvl2pPr>
            <a:lvl3pPr>
              <a:defRPr b="1">
                <a:solidFill>
                  <a:srgbClr val="00FF00"/>
                </a:solidFill>
              </a:defRPr>
            </a:lvl3pPr>
            <a:lvl4pPr>
              <a:defRPr b="1">
                <a:solidFill>
                  <a:srgbClr val="66FFFF"/>
                </a:solidFill>
              </a:defRPr>
            </a:lvl4pPr>
            <a:lvl5pPr>
              <a:defRPr b="1">
                <a:solidFill>
                  <a:srgbClr val="FF0000"/>
                </a:solidFill>
              </a:defRPr>
            </a:lvl5pPr>
            <a:lvl6pPr>
              <a:defRPr>
                <a:solidFill>
                  <a:schemeClr val="bg1">
                    <a:lumMod val="95000"/>
                  </a:schemeClr>
                </a:solidFill>
              </a:defRPr>
            </a:lvl6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347E8-38B6-46E7-BEF2-7BAC618809D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r">
              <a:defRPr sz="4000" b="1" cap="all">
                <a:solidFill>
                  <a:srgbClr val="00206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50EA-9A08-43FB-9044-F456722C97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BEB85-40C7-4048-A383-C5F10F173D3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D7299C-8D3B-4F1B-B9A7-C8F9B0B3BA8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0924BA-D1B1-49A9-BB51-0D62F5ECC81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DA7B6-FE23-4E46-9BC5-63F9D6A90A2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A81E0-2AD9-4B5C-BBA5-37B145F60FB1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7CFE87-2C63-4FBF-97A1-67107CB11F5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496F4-EEED-4CE8-B7E3-2479000CB61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C806CD-FA3D-4339-AA4C-9D86CA904AA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1A6793-1F12-43CC-83A9-C28CBDB24F3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1E6F0-99AD-4A23-BEA0-A2E713A0BB2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3F338-CCC3-41E3-85CB-30A6640E86C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338B9-EDA9-4D02-B2BA-41BA3EF9E5E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5994E1-47AE-4534-B96E-24D9092A39F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97494-90AB-4F3E-9FE7-24A3A4E23BC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56B237-94C2-4793-8136-DF347D1DAB9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1447800"/>
            <a:ext cx="8458200" cy="1600200"/>
          </a:xfrm>
          <a:solidFill>
            <a:srgbClr val="FFFF00"/>
          </a:solidFill>
        </p:spPr>
        <p:txBody>
          <a:bodyPr/>
          <a:lstStyle>
            <a:lvl1pPr>
              <a:defRPr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686050" y="3492500"/>
            <a:ext cx="6102350" cy="17526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pic>
        <p:nvPicPr>
          <p:cNvPr id="27658" name="Picture 10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</p:spPr>
      </p:pic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2714625" y="0"/>
            <a:ext cx="6429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</a:pPr>
            <a:r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t>K. Long, </a:t>
            </a:r>
            <a:fld id="{5FDF8525-CCCE-4582-8ECC-51A1A9E69662}" type="datetime3">
              <a:rPr lang="en-GB" sz="2800" b="1" smtClean="0">
                <a:solidFill>
                  <a:srgbClr val="FFFFCC"/>
                </a:solidFill>
                <a:cs typeface="Arial" pitchFamily="34" charset="0"/>
              </a:rPr>
              <a:pPr algn="r" fontAlgn="base">
                <a:spcBef>
                  <a:spcPct val="50000"/>
                </a:spcBef>
                <a:spcAft>
                  <a:spcPct val="0"/>
                </a:spcAft>
              </a:pPr>
              <a:t>17 October, 2011</a:t>
            </a:fld>
            <a:endParaRPr lang="en-GB" sz="2800" b="1" smtClean="0">
              <a:solidFill>
                <a:srgbClr val="FFFFCC"/>
              </a:solidFill>
              <a:cs typeface="Arial" pitchFamily="34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495800" cy="609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/>
          <p:nvPr userDrawn="1"/>
        </p:nvSpPr>
        <p:spPr>
          <a:xfrm>
            <a:off x="0" y="0"/>
            <a:ext cx="9144000" cy="1143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04800" y="6384925"/>
            <a:ext cx="8458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C:\Documents and Settings\sgeer\My Documents\MAP\MAP-LOGO.png"/>
          <p:cNvPicPr>
            <a:picLocks noChangeAspect="1" noChangeArrowheads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7848600" y="76200"/>
            <a:ext cx="857250" cy="974725"/>
          </a:xfrm>
          <a:prstGeom prst="rect">
            <a:avLst/>
          </a:prstGeom>
          <a:noFill/>
          <a:ln w="38100">
            <a:solidFill>
              <a:schemeClr val="bg1">
                <a:lumMod val="85000"/>
              </a:schemeClr>
            </a:solidFill>
          </a:ln>
        </p:spPr>
      </p:pic>
      <p:graphicFrame>
        <p:nvGraphicFramePr>
          <p:cNvPr id="7" name="Object 11"/>
          <p:cNvGraphicFramePr>
            <a:graphicFrameLocks noChangeAspect="1"/>
          </p:cNvGraphicFramePr>
          <p:nvPr/>
        </p:nvGraphicFramePr>
        <p:xfrm>
          <a:off x="304800" y="304800"/>
          <a:ext cx="1343025" cy="403225"/>
        </p:xfrm>
        <a:graphic>
          <a:graphicData uri="http://schemas.openxmlformats.org/presentationml/2006/ole">
            <p:oleObj spid="_x0000_s1026" name="Document" r:id="rId4" imgW="3681984" imgH="1106424" progId="Word.Document.8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324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2286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400" baseline="0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 smtClean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MAP Review - MICE Overview - L. Coney                    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5894E3C-3540-4A80-99EF-6E5D5883DBC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17 October,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imp_logo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24384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286250" y="0"/>
            <a:ext cx="48577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>
              <a:defRPr/>
            </a:pPr>
            <a:r>
              <a:rPr lang="en-GB" sz="28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K. Long, </a:t>
            </a:r>
            <a:fld id="{B46D80FD-1E49-4E81-A679-73D7E036491C}" type="datetime3">
              <a:rPr lang="en-GB" sz="2800" b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pPr algn="r">
                <a:defRPr/>
              </a:pPr>
              <a:t>17 October, 2011</a:t>
            </a:fld>
            <a:endParaRPr lang="en-GB" sz="28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831009"/>
            <a:ext cx="7772400" cy="769441"/>
          </a:xfrm>
          <a:solidFill>
            <a:srgbClr val="FFFF00"/>
          </a:solidFill>
        </p:spPr>
        <p:txBody>
          <a:bodyPr anchor="b">
            <a:spAutoFit/>
          </a:bodyPr>
          <a:lstStyle>
            <a:lvl1pPr algn="r">
              <a:defRPr b="1">
                <a:solidFill>
                  <a:srgbClr val="00006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r">
              <a:buNone/>
              <a:defRPr b="1">
                <a:solidFill>
                  <a:schemeClr val="bg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9144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FFFF00"/>
          </a:solidFill>
        </p:spPr>
        <p:txBody>
          <a:bodyPr anchor="t"/>
          <a:lstStyle>
            <a:lvl1pPr algn="l">
              <a:defRPr sz="4000" b="1" cap="none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r">
              <a:buNone/>
              <a:defRPr sz="2800" b="1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idx="13"/>
          </p:nvPr>
        </p:nvSpPr>
        <p:spPr>
          <a:xfrm>
            <a:off x="4572000" y="714357"/>
            <a:ext cx="4572000" cy="614364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496" y="764704"/>
            <a:ext cx="4497388" cy="63976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09529" y="764704"/>
            <a:ext cx="4498975" cy="639762"/>
          </a:xfrm>
        </p:spPr>
        <p:txBody>
          <a:bodyPr anchor="ctr" anchorCtr="0"/>
          <a:lstStyle>
            <a:lvl1pPr marL="0" indent="0">
              <a:buNone/>
              <a:defRPr sz="2400" b="1">
                <a:solidFill>
                  <a:srgbClr val="FF000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0"/>
          </p:nvPr>
        </p:nvSpPr>
        <p:spPr>
          <a:xfrm>
            <a:off x="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4572000" y="1412777"/>
            <a:ext cx="4572000" cy="5445224"/>
          </a:xfrm>
        </p:spPr>
        <p:txBody>
          <a:bodyPr>
            <a:norm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  <a:lvl2pPr>
              <a:defRPr sz="3200" b="1">
                <a:solidFill>
                  <a:srgbClr val="FFC000"/>
                </a:solidFill>
              </a:defRPr>
            </a:lvl2pPr>
            <a:lvl3pPr>
              <a:defRPr sz="2800" b="1">
                <a:solidFill>
                  <a:srgbClr val="00FF00"/>
                </a:solidFill>
              </a:defRPr>
            </a:lvl3pPr>
            <a:lvl4pPr>
              <a:defRPr sz="2400" b="1">
                <a:solidFill>
                  <a:srgbClr val="66FFFF"/>
                </a:solidFill>
              </a:defRPr>
            </a:lvl4pPr>
            <a:lvl5pPr>
              <a:defRPr sz="2400"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>
            <a:lvl1pPr algn="r">
              <a:defRPr sz="4000" b="1">
                <a:solidFill>
                  <a:srgbClr val="FFFF0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sissmallbottom"/>
          <p:cNvPicPr>
            <a:picLocks noChangeAspect="1" noChangeArrowheads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17002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205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30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30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GB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 smtClean="0"/>
              <a:pPr/>
              <a:t>17/10/2011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10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310276" name="Line 4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4C15101-DFFF-4CAA-AE93-B7D24E12C5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10/17/2011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080060-40C5-4FA9-B3AB-EA8B673958D0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26645" name="Line 21"/>
          <p:cNvSpPr>
            <a:spLocks noChangeShapeType="1"/>
          </p:cNvSpPr>
          <p:nvPr/>
        </p:nvSpPr>
        <p:spPr bwMode="auto">
          <a:xfrm>
            <a:off x="5795963" y="765175"/>
            <a:ext cx="334803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ffectLst/>
        </p:spPr>
        <p:txBody>
          <a:bodyPr wrap="none"/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GB" sz="3200" b="1" smtClean="0">
              <a:solidFill>
                <a:srgbClr val="FFCC00"/>
              </a:solidFill>
              <a:cs typeface="Arial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CCFF33"/>
        </a:buClr>
        <a:buSzPct val="70000"/>
        <a:buFont typeface="Wingdings" pitchFamily="2" charset="2"/>
        <a:buChar char="n"/>
        <a:defRPr sz="3200" b="1">
          <a:solidFill>
            <a:srgbClr val="FFFF9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itchFamily="2" charset="2"/>
        <a:buChar char="n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99CC"/>
        </a:buClr>
        <a:buSzPct val="65000"/>
        <a:buFont typeface="Wingdings" pitchFamily="2" charset="2"/>
        <a:buChar char="n"/>
        <a:defRPr sz="2400" b="1">
          <a:solidFill>
            <a:srgbClr val="FFCC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2000" b="1">
          <a:solidFill>
            <a:srgbClr val="00FF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 b="1">
          <a:solidFill>
            <a:srgbClr val="3399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0" y="1143000"/>
            <a:ext cx="91440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prstClr val="black"/>
                </a:solidFill>
              </a:rPr>
              <a:t>August 24-26, 2010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3276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MAP Review - MICE Overview - L. Coney                    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A7A3611A-3316-4A9D-8E08-7540EE7BD76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800" kern="1200">
          <a:solidFill>
            <a:schemeClr val="hlink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•"/>
        <a:defRPr sz="2400" kern="1200">
          <a:solidFill>
            <a:srgbClr val="008000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Font typeface="Arial" charset="0"/>
        <a:buChar char="–"/>
        <a:defRPr sz="2000" kern="1200">
          <a:solidFill>
            <a:srgbClr val="6600FF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Font typeface="Wingdings" pitchFamily="2" charset="2"/>
        <a:buChar char="s"/>
        <a:defRPr sz="2000" kern="1200">
          <a:solidFill>
            <a:srgbClr val="6633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5B4530E-1745-4EA4-86ED-B2AAFE5A9E7F}" type="datetimeFigureOut">
              <a:rPr lang="en-GB">
                <a:solidFill>
                  <a:prstClr val="black">
                    <a:tint val="75000"/>
                  </a:prstClr>
                </a:solidFill>
              </a:rPr>
              <a:pPr/>
              <a:t>17/10/2011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F2A14D-58FC-4ADE-82BA-96C80A9DF57C}" type="slidenum">
              <a:rPr lang="en-GB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isissmallbottom"/>
          <p:cNvPicPr>
            <a:picLocks noChangeAspect="1" noChangeArrowheads="1"/>
          </p:cNvPicPr>
          <p:nvPr/>
        </p:nvPicPr>
        <p:blipFill>
          <a:blip r:embed="rId13" cstate="screen"/>
          <a:srcRect/>
          <a:stretch>
            <a:fillRect/>
          </a:stretch>
        </p:blipFill>
        <p:spPr bwMode="auto">
          <a:xfrm>
            <a:off x="0" y="5360988"/>
            <a:ext cx="9144000" cy="149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20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Reprise: </a:t>
            </a:r>
            <a:r>
              <a:rPr lang="en-GB" dirty="0" err="1" smtClean="0"/>
              <a:t>ToR</a:t>
            </a:r>
            <a:r>
              <a:rPr lang="en-GB" dirty="0" smtClean="0"/>
              <a:t> and membership:</a:t>
            </a:r>
            <a:endParaRPr lang="en-GB" dirty="0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10542" y="726451"/>
            <a:ext cx="8522915" cy="5942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 cstate="screen"/>
          <a:srcRect b="7034"/>
          <a:stretch>
            <a:fillRect/>
          </a:stretch>
        </p:blipFill>
        <p:spPr bwMode="auto">
          <a:xfrm>
            <a:off x="4680784" y="2099030"/>
            <a:ext cx="4038878" cy="4066274"/>
          </a:xfrm>
          <a:prstGeom prst="rect">
            <a:avLst/>
          </a:prstGeom>
          <a:solidFill>
            <a:srgbClr val="002060"/>
          </a:solidFill>
          <a:ln w="28575">
            <a:solidFill>
              <a:srgbClr val="006600"/>
            </a:solidFill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539552" y="3400746"/>
            <a:ext cx="3960529" cy="2280863"/>
          </a:xfrm>
          <a:prstGeom prst="rect">
            <a:avLst/>
          </a:prstGeom>
          <a:noFill/>
          <a:ln w="28575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60966" y="382352"/>
            <a:ext cx="902206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4288" y="3175"/>
            <a:ext cx="9113837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539552" y="1412776"/>
            <a:ext cx="72728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7544" y="2564904"/>
            <a:ext cx="57606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539552" y="3645024"/>
            <a:ext cx="74168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39552" y="4005064"/>
            <a:ext cx="4320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39552" y="5085184"/>
            <a:ext cx="7560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13" y="0"/>
            <a:ext cx="9121775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050618" y="5934670"/>
            <a:ext cx="50933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Note: cost estimation is goal of IDS-NF and </a:t>
            </a:r>
            <a:r>
              <a:rPr lang="en-GB" b="1" dirty="0" err="1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EUROnu</a:t>
            </a:r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/>
            </a:r>
            <a:b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so community comment likely to be to express this</a:t>
            </a:r>
            <a:b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</a:br>
            <a:r>
              <a:rPr lang="en-GB" b="1" dirty="0" smtClean="0">
                <a:solidFill>
                  <a:schemeClr val="accent3">
                    <a:lumMod val="60000"/>
                    <a:lumOff val="40000"/>
                  </a:schemeClr>
                </a:solidFill>
              </a:rPr>
              <a:t>conclusion as an opinion rather than a fact.</a:t>
            </a:r>
            <a:endParaRPr lang="en-GB" b="1" dirty="0" err="1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876256" y="2204864"/>
            <a:ext cx="14401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11560" y="2564904"/>
            <a:ext cx="79928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9552" y="2996952"/>
            <a:ext cx="30963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11560" y="3645024"/>
            <a:ext cx="6696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275856" y="4005064"/>
            <a:ext cx="43924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9552" y="4365104"/>
            <a:ext cx="2664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427984" y="4365104"/>
            <a:ext cx="39604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39552" y="4725144"/>
            <a:ext cx="68407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938"/>
            <a:ext cx="915828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7544" y="404664"/>
            <a:ext cx="8208912" cy="187220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539552" y="2924944"/>
            <a:ext cx="60486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64288" y="3212976"/>
            <a:ext cx="11521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39552" y="3645024"/>
            <a:ext cx="74168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9552" y="4005064"/>
            <a:ext cx="20162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7257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Connector 3"/>
          <p:cNvCxnSpPr/>
          <p:nvPr/>
        </p:nvCxnSpPr>
        <p:spPr>
          <a:xfrm>
            <a:off x="539552" y="4005064"/>
            <a:ext cx="712879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11560" y="4437112"/>
            <a:ext cx="7560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11560" y="4797152"/>
            <a:ext cx="65527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7938"/>
            <a:ext cx="9164638" cy="684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3645024"/>
            <a:ext cx="9144000" cy="3212976"/>
          </a:xfrm>
        </p:spPr>
        <p:txBody>
          <a:bodyPr>
            <a:normAutofit lnSpcReduction="10000"/>
          </a:bodyPr>
          <a:lstStyle/>
          <a:p>
            <a:r>
              <a:rPr lang="en-GB" sz="2800" dirty="0" smtClean="0"/>
              <a:t>In addition; in the report but not presented in Grenoble:</a:t>
            </a:r>
          </a:p>
          <a:p>
            <a:pPr lvl="1"/>
            <a:r>
              <a:rPr lang="en-GB" sz="2400" dirty="0" smtClean="0"/>
              <a:t>For the specific beam options presented in the reports under review, the relatively short baseline from CERN to </a:t>
            </a:r>
            <a:r>
              <a:rPr lang="en-GB" sz="2400" dirty="0" err="1" smtClean="0"/>
              <a:t>Fréjus</a:t>
            </a:r>
            <a:r>
              <a:rPr lang="en-GB" sz="2400" dirty="0" smtClean="0"/>
              <a:t> is not optimal.</a:t>
            </a:r>
          </a:p>
          <a:p>
            <a:pPr lvl="1"/>
            <a:r>
              <a:rPr lang="en-GB" sz="2400" dirty="0" smtClean="0"/>
              <a:t>No matter how it is implemented, this neutrino program presents challenges and risks that are very significant, but the scientific rewards in terms of new physics are potentially even greater.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04308" y="873960"/>
            <a:ext cx="8839969" cy="507811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44848" y="116632"/>
            <a:ext cx="8029716" cy="6613334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53900"/>
            <a:ext cx="7772400" cy="1446550"/>
          </a:xfrm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Introduction and aims: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Beyond the IDR: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 smtClean="0"/>
              <a:t>Now must </a:t>
            </a:r>
            <a:r>
              <a:rPr lang="en-GB" i="1" dirty="0" smtClean="0"/>
              <a:t>finish </a:t>
            </a:r>
            <a:r>
              <a:rPr lang="en-GB" dirty="0" smtClean="0"/>
              <a:t>the IDR:</a:t>
            </a:r>
          </a:p>
          <a:p>
            <a:pPr lvl="1"/>
            <a:r>
              <a:rPr lang="en-GB" dirty="0" smtClean="0"/>
              <a:t>Issue to resolve at this meeting:</a:t>
            </a:r>
          </a:p>
          <a:p>
            <a:pPr lvl="2"/>
            <a:r>
              <a:rPr lang="en-GB" dirty="0" smtClean="0"/>
              <a:t>Should the IDR be published in a refereed journal</a:t>
            </a:r>
          </a:p>
          <a:p>
            <a:pPr lvl="1"/>
            <a:r>
              <a:rPr lang="en-GB" dirty="0" smtClean="0"/>
              <a:t>Publication as laboratory/</a:t>
            </a:r>
            <a:r>
              <a:rPr lang="en-GB" dirty="0" err="1" smtClean="0"/>
              <a:t>EUROnu</a:t>
            </a:r>
            <a:r>
              <a:rPr lang="en-GB" dirty="0" smtClean="0"/>
              <a:t> report:</a:t>
            </a:r>
          </a:p>
          <a:p>
            <a:pPr lvl="2"/>
            <a:r>
              <a:rPr lang="en-GB" dirty="0" smtClean="0"/>
              <a:t>Issues with CERN Yellow Report:</a:t>
            </a:r>
          </a:p>
          <a:p>
            <a:pPr lvl="3"/>
            <a:r>
              <a:rPr lang="en-GB" dirty="0" smtClean="0"/>
              <a:t>Internal refereeing process; re-formatting required:</a:t>
            </a:r>
          </a:p>
          <a:p>
            <a:pPr lvl="4"/>
            <a:r>
              <a:rPr lang="en-GB" dirty="0" smtClean="0"/>
              <a:t>All leads to delay and RDR is coming soon</a:t>
            </a:r>
          </a:p>
          <a:p>
            <a:pPr lvl="3"/>
            <a:r>
              <a:rPr lang="en-GB" dirty="0" smtClean="0"/>
              <a:t>S. </a:t>
            </a:r>
            <a:r>
              <a:rPr lang="en-GB" dirty="0" err="1" smtClean="0"/>
              <a:t>Gilardone</a:t>
            </a:r>
            <a:r>
              <a:rPr lang="en-GB" dirty="0" smtClean="0"/>
              <a:t> proposal: present as a CERN-</a:t>
            </a:r>
            <a:r>
              <a:rPr lang="en-GB" dirty="0" err="1" smtClean="0"/>
              <a:t>NuFact</a:t>
            </a:r>
            <a:r>
              <a:rPr lang="en-GB" dirty="0" smtClean="0"/>
              <a:t> note</a:t>
            </a:r>
          </a:p>
          <a:p>
            <a:pPr lvl="2"/>
            <a:r>
              <a:rPr lang="en-GB" dirty="0" smtClean="0"/>
              <a:t>Laboratory note numbers from BNL, FNAL, RAL, … </a:t>
            </a:r>
          </a:p>
          <a:p>
            <a:pPr lvl="2"/>
            <a:r>
              <a:rPr lang="en-GB" dirty="0" err="1" smtClean="0"/>
              <a:t>EUROnu</a:t>
            </a:r>
            <a:r>
              <a:rPr lang="en-GB" dirty="0" smtClean="0"/>
              <a:t> note number</a:t>
            </a:r>
          </a:p>
          <a:p>
            <a:r>
              <a:rPr lang="en-GB" dirty="0" smtClean="0"/>
              <a:t>Important now to build momentum towards RDR:</a:t>
            </a:r>
          </a:p>
          <a:p>
            <a:pPr lvl="1"/>
            <a:r>
              <a:rPr lang="en-GB" dirty="0" smtClean="0"/>
              <a:t>This meeting is the spring board …</a:t>
            </a:r>
          </a:p>
          <a:p>
            <a:r>
              <a:rPr lang="en-GB" dirty="0" smtClean="0"/>
              <a:t>Preparing the ground for the “receipt” of the RDR:</a:t>
            </a:r>
          </a:p>
          <a:p>
            <a:pPr lvl="1"/>
            <a:r>
              <a:rPr lang="en-GB" dirty="0" smtClean="0"/>
              <a:t>ICFA has asked for a presentation on the IDS-NF at its next meeting in February 2012:</a:t>
            </a:r>
          </a:p>
          <a:p>
            <a:pPr lvl="2"/>
            <a:r>
              <a:rPr lang="en-GB" dirty="0" smtClean="0"/>
              <a:t>Opportunity for us to present our message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Large </a:t>
            </a:r>
            <a:r>
              <a:rPr lang="el-GR" sz="3600" dirty="0" smtClean="0"/>
              <a:t>θ</a:t>
            </a:r>
            <a:r>
              <a:rPr lang="en-GB" sz="3600" baseline="-25000" dirty="0" smtClean="0"/>
              <a:t>13</a:t>
            </a:r>
            <a:r>
              <a:rPr lang="en-GB" sz="3600" dirty="0" smtClean="0"/>
              <a:t> and incremental approach</a:t>
            </a:r>
            <a:br>
              <a:rPr lang="en-GB" sz="36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Plenary sessions 2 and 3</a:t>
            </a: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75"/>
          </a:xfrm>
        </p:spPr>
        <p:txBody>
          <a:bodyPr/>
          <a:lstStyle/>
          <a:p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16575" y="1341438"/>
            <a:ext cx="3419475" cy="2303586"/>
          </a:xfrm>
        </p:spPr>
        <p:txBody>
          <a:bodyPr>
            <a:normAutofit fontScale="70000" lnSpcReduction="20000"/>
          </a:bodyPr>
          <a:lstStyle/>
          <a:p>
            <a:pPr>
              <a:buFont typeface="Arial" charset="0"/>
              <a:buChar char="•"/>
              <a:defRPr/>
            </a:pPr>
            <a:r>
              <a:rPr lang="en-GB" dirty="0" smtClean="0"/>
              <a:t>Global analysis of oscillation data, including recent T2K and MINOS data, indicate evidence for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 &gt; 0 at 3</a:t>
            </a:r>
            <a:r>
              <a:rPr lang="el-GR" dirty="0" smtClean="0"/>
              <a:t>σ</a:t>
            </a:r>
            <a:endParaRPr lang="en-GB" dirty="0" smtClean="0"/>
          </a:p>
        </p:txBody>
      </p:sp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613" y="98425"/>
            <a:ext cx="5434012" cy="503713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0" y="5157788"/>
            <a:ext cx="9144000" cy="170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fontScale="62500" lnSpcReduction="2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3600" b="1" dirty="0">
                <a:solidFill>
                  <a:schemeClr val="bg1"/>
                </a:solidFill>
                <a:latin typeface="+mn-lt"/>
                <a:cs typeface="+mn-cs"/>
              </a:rPr>
              <a:t>Exciting new data!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sz="3600" b="1" dirty="0">
                <a:solidFill>
                  <a:schemeClr val="bg1"/>
                </a:solidFill>
                <a:latin typeface="+mn-lt"/>
                <a:cs typeface="+mn-cs"/>
              </a:rPr>
              <a:t>If confirmed, makes discovery of CP possible:</a:t>
            </a:r>
          </a:p>
          <a:p>
            <a:pPr marL="62230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GB" sz="3200" b="1" dirty="0">
                <a:solidFill>
                  <a:srgbClr val="FFC000"/>
                </a:solidFill>
                <a:latin typeface="+mn-lt"/>
                <a:cs typeface="+mn-cs"/>
              </a:rPr>
              <a:t>Almost certainly at Neutrino Factory</a:t>
            </a:r>
          </a:p>
          <a:p>
            <a:pPr marL="622300" lvl="1" indent="-285750">
              <a:spcBef>
                <a:spcPct val="20000"/>
              </a:spcBef>
              <a:buFont typeface="Arial" charset="0"/>
              <a:buChar char="–"/>
              <a:defRPr/>
            </a:pPr>
            <a:r>
              <a:rPr lang="en-GB" sz="3200" b="1" dirty="0">
                <a:solidFill>
                  <a:srgbClr val="FFC000"/>
                </a:solidFill>
                <a:latin typeface="+mn-lt"/>
                <a:cs typeface="+mn-cs"/>
              </a:rPr>
              <a:t>Increases motivation for precision determination of parameters and search for “non-standard effects”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83038" y="2095500"/>
            <a:ext cx="1336675" cy="43021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50" b="1" dirty="0" err="1">
                <a:latin typeface="+mn-lt"/>
                <a:cs typeface="+mn-cs"/>
              </a:rPr>
              <a:t>Fogli</a:t>
            </a:r>
            <a:r>
              <a:rPr lang="en-GB" sz="1050" b="1" dirty="0">
                <a:latin typeface="+mn-lt"/>
                <a:cs typeface="+mn-cs"/>
              </a:rPr>
              <a:t>, </a:t>
            </a:r>
            <a:r>
              <a:rPr lang="en-GB" sz="1050" b="1" dirty="0" err="1">
                <a:latin typeface="+mn-lt"/>
                <a:cs typeface="+mn-cs"/>
              </a:rPr>
              <a:t>Lisi</a:t>
            </a:r>
            <a:r>
              <a:rPr lang="en-GB" sz="1050" b="1" dirty="0">
                <a:latin typeface="+mn-lt"/>
                <a:cs typeface="+mn-cs"/>
              </a:rPr>
              <a:t>, </a:t>
            </a:r>
            <a:r>
              <a:rPr lang="en-GB" sz="1050" b="1" dirty="0" err="1">
                <a:latin typeface="+mn-lt"/>
                <a:cs typeface="+mn-cs"/>
              </a:rPr>
              <a:t>Marrone</a:t>
            </a:r>
            <a:r>
              <a:rPr lang="en-GB" sz="1050" b="1" dirty="0">
                <a:latin typeface="+mn-lt"/>
                <a:cs typeface="+mn-cs"/>
              </a:rPr>
              <a:t>,</a:t>
            </a:r>
            <a:br>
              <a:rPr lang="en-GB" sz="1050" b="1" dirty="0">
                <a:latin typeface="+mn-lt"/>
                <a:cs typeface="+mn-cs"/>
              </a:rPr>
            </a:br>
            <a:r>
              <a:rPr lang="en-GB" sz="1050" b="1" dirty="0">
                <a:latin typeface="+mn-lt"/>
                <a:cs typeface="+mn-cs"/>
              </a:rPr>
              <a:t>Palazzo, </a:t>
            </a:r>
            <a:r>
              <a:rPr lang="en-GB" sz="1050" b="1" dirty="0" err="1">
                <a:latin typeface="+mn-lt"/>
                <a:cs typeface="+mn-cs"/>
              </a:rPr>
              <a:t>Rotunno</a:t>
            </a:r>
            <a:endParaRPr lang="en-GB" sz="1050" b="1" dirty="0"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Evolution: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93096"/>
            <a:ext cx="9144000" cy="2564905"/>
          </a:xfrm>
        </p:spPr>
        <p:txBody>
          <a:bodyPr>
            <a:normAutofit fontScale="55000" lnSpcReduction="20000"/>
          </a:bodyPr>
          <a:lstStyle/>
          <a:p>
            <a:r>
              <a:rPr lang="en-GB" dirty="0" smtClean="0"/>
              <a:t>Reactor data will soon shed additional light on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;</a:t>
            </a:r>
          </a:p>
          <a:p>
            <a:r>
              <a:rPr lang="en-GB" dirty="0" smtClean="0"/>
              <a:t>Next generation experiments required to measure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;</a:t>
            </a:r>
          </a:p>
          <a:p>
            <a:pPr lvl="1"/>
            <a:r>
              <a:rPr lang="en-GB" dirty="0" smtClean="0"/>
              <a:t>Ideal:</a:t>
            </a:r>
          </a:p>
          <a:p>
            <a:pPr lvl="2"/>
            <a:r>
              <a:rPr lang="en-GB" dirty="0" smtClean="0"/>
              <a:t>Can optimize Neutrino Factory specification</a:t>
            </a:r>
          </a:p>
          <a:p>
            <a:r>
              <a:rPr lang="en-GB" dirty="0" smtClean="0"/>
              <a:t>Programme for next 10 years includes:</a:t>
            </a:r>
          </a:p>
          <a:p>
            <a:pPr lvl="1"/>
            <a:r>
              <a:rPr lang="en-GB" dirty="0" smtClean="0"/>
              <a:t>Reactor neutrino experiments—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disappearance</a:t>
            </a:r>
          </a:p>
          <a:p>
            <a:pPr lvl="1"/>
            <a:r>
              <a:rPr lang="en-GB" dirty="0" smtClean="0"/>
              <a:t>Long-baseline super-beam experiments—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appearance</a:t>
            </a:r>
          </a:p>
          <a:p>
            <a:r>
              <a:rPr lang="en-GB" dirty="0" smtClean="0"/>
              <a:t>Can the muon-storage-ring community contribute to this in the short term?</a:t>
            </a:r>
          </a:p>
          <a:p>
            <a:pPr lvl="1"/>
            <a:endParaRPr lang="en-GB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0027" y="102421"/>
            <a:ext cx="4862013" cy="3928026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330604" y="639531"/>
            <a:ext cx="3368140" cy="338890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Muon storage rings for neutrino physics: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80727"/>
            <a:ext cx="9144000" cy="5877273"/>
          </a:xfrm>
        </p:spPr>
        <p:txBody>
          <a:bodyPr>
            <a:normAutofit fontScale="77500" lnSpcReduction="20000"/>
          </a:bodyPr>
          <a:lstStyle/>
          <a:p>
            <a:r>
              <a:rPr lang="en-GB" dirty="0" smtClean="0"/>
              <a:t>We have shown that the Neutrino Factory is the tool of choice for studies of neutrino oscillation:</a:t>
            </a:r>
          </a:p>
          <a:p>
            <a:pPr lvl="1"/>
            <a:r>
              <a:rPr lang="en-GB" dirty="0" smtClean="0"/>
              <a:t>No matter what the value of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endParaRPr lang="en-GB" dirty="0" smtClean="0"/>
          </a:p>
          <a:p>
            <a:pPr lvl="2"/>
            <a:r>
              <a:rPr lang="en-GB" dirty="0" smtClean="0"/>
              <a:t>But requires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  <a:r>
              <a:rPr lang="en-GB" dirty="0" smtClean="0"/>
              <a:t>-dependent optimization</a:t>
            </a:r>
          </a:p>
          <a:p>
            <a:r>
              <a:rPr lang="en-GB" dirty="0" smtClean="0"/>
              <a:t>Muon storage ring provides </a:t>
            </a:r>
            <a:r>
              <a:rPr lang="en-GB" i="1" u="sng" dirty="0" smtClean="0"/>
              <a:t>unique</a:t>
            </a:r>
            <a:r>
              <a:rPr lang="en-GB" dirty="0" smtClean="0"/>
              <a:t> opportunity:</a:t>
            </a:r>
          </a:p>
          <a:p>
            <a:pPr lvl="1"/>
            <a:r>
              <a:rPr lang="en-GB" dirty="0" smtClean="0"/>
              <a:t>Measure </a:t>
            </a:r>
            <a:r>
              <a:rPr lang="el-GR" dirty="0" smtClean="0"/>
              <a:t>ν</a:t>
            </a:r>
            <a:r>
              <a:rPr lang="en-GB" baseline="-25000" dirty="0" smtClean="0"/>
              <a:t>e</a:t>
            </a:r>
            <a:r>
              <a:rPr lang="en-GB" dirty="0" smtClean="0"/>
              <a:t> and </a:t>
            </a:r>
            <a:r>
              <a:rPr lang="el-GR" dirty="0" smtClean="0"/>
              <a:t>ν</a:t>
            </a:r>
            <a:r>
              <a:rPr lang="en-GB" baseline="-25000" dirty="0" smtClean="0"/>
              <a:t>μ</a:t>
            </a:r>
            <a:r>
              <a:rPr lang="en-GB" dirty="0" smtClean="0"/>
              <a:t> cross sections with great precision in one experiment:</a:t>
            </a:r>
          </a:p>
          <a:p>
            <a:pPr lvl="2"/>
            <a:r>
              <a:rPr lang="en-GB" dirty="0" smtClean="0"/>
              <a:t>Important contribution to improving the precision of the present and next generation of reactor and </a:t>
            </a:r>
            <a:r>
              <a:rPr lang="en-GB" dirty="0" err="1" smtClean="0"/>
              <a:t>superbeam</a:t>
            </a:r>
            <a:r>
              <a:rPr lang="en-GB" dirty="0" smtClean="0"/>
              <a:t> experiments</a:t>
            </a:r>
          </a:p>
          <a:p>
            <a:pPr lvl="1"/>
            <a:r>
              <a:rPr lang="en-GB" dirty="0" smtClean="0"/>
              <a:t>Possibly also definitive search for sterile neutrinos and resolution of LSND and </a:t>
            </a:r>
            <a:r>
              <a:rPr lang="en-GB" dirty="0" err="1" smtClean="0"/>
              <a:t>MiniBoone</a:t>
            </a:r>
            <a:r>
              <a:rPr lang="en-GB" dirty="0" smtClean="0"/>
              <a:t> effects</a:t>
            </a:r>
          </a:p>
          <a:p>
            <a:pPr lvl="1"/>
            <a:r>
              <a:rPr lang="en-GB" dirty="0" smtClean="0"/>
              <a:t>Incrementally implement the Neutrino Factory</a:t>
            </a:r>
          </a:p>
          <a:p>
            <a:pPr lvl="2"/>
            <a:r>
              <a:rPr lang="en-GB" dirty="0" smtClean="0"/>
              <a:t>Culmination (one or two baselines, final energy) depends on what is found</a:t>
            </a:r>
          </a:p>
          <a:p>
            <a:r>
              <a:rPr lang="en-GB" dirty="0" smtClean="0"/>
              <a:t>Is this the bones of an incremental programme?</a:t>
            </a:r>
          </a:p>
          <a:p>
            <a:r>
              <a:rPr lang="en-GB" dirty="0" smtClean="0"/>
              <a:t>Should we embrace it as we prepare the RDR? </a:t>
            </a:r>
          </a:p>
          <a:p>
            <a:pPr lvl="1"/>
            <a:endParaRPr lang="en-GB" baseline="-25000" dirty="0" smtClean="0"/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Preparing the ground for the RDR</a:t>
            </a:r>
            <a:br>
              <a:rPr lang="en-GB" sz="36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r>
              <a:rPr lang="en-GB" sz="2400" dirty="0" smtClean="0"/>
              <a:t>Plenary sessions 4 (costing), 5 (w/</a:t>
            </a:r>
            <a:r>
              <a:rPr lang="en-GB" sz="2400" dirty="0" err="1" smtClean="0"/>
              <a:t>gs</a:t>
            </a:r>
            <a:r>
              <a:rPr lang="en-GB" sz="2400" dirty="0" smtClean="0"/>
              <a:t>) and 6 (RDR planning)</a:t>
            </a: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Must contain:</a:t>
            </a:r>
          </a:p>
          <a:p>
            <a:pPr lvl="1"/>
            <a:r>
              <a:rPr lang="en-GB" dirty="0" smtClean="0"/>
              <a:t>Cost analysis:</a:t>
            </a:r>
          </a:p>
          <a:p>
            <a:pPr lvl="2"/>
            <a:r>
              <a:rPr lang="en-GB" dirty="0" smtClean="0"/>
              <a:t>Discussion of costing “in plenary” starts in earnest at this meeting </a:t>
            </a:r>
          </a:p>
          <a:p>
            <a:pPr lvl="1"/>
            <a:r>
              <a:rPr lang="en-GB" dirty="0" smtClean="0"/>
              <a:t>Baseline and options:</a:t>
            </a:r>
          </a:p>
          <a:p>
            <a:pPr lvl="2"/>
            <a:r>
              <a:rPr lang="en-GB" dirty="0" smtClean="0"/>
              <a:t>Discuss once more our approach to options;</a:t>
            </a:r>
          </a:p>
          <a:p>
            <a:pPr lvl="1"/>
            <a:r>
              <a:rPr lang="en-GB" dirty="0" smtClean="0"/>
              <a:t>Performance:</a:t>
            </a:r>
          </a:p>
          <a:p>
            <a:pPr lvl="2"/>
            <a:r>
              <a:rPr lang="en-GB" dirty="0" smtClean="0"/>
              <a:t>Respond to evolution in knowledge of </a:t>
            </a:r>
            <a:r>
              <a:rPr lang="el-GR" dirty="0" smtClean="0"/>
              <a:t>ϴ</a:t>
            </a:r>
            <a:r>
              <a:rPr lang="en-GB" baseline="-25000" dirty="0" smtClean="0"/>
              <a:t>13</a:t>
            </a:r>
          </a:p>
          <a:p>
            <a:r>
              <a:rPr lang="en-GB" dirty="0" smtClean="0"/>
              <a:t>Must define:</a:t>
            </a:r>
          </a:p>
          <a:p>
            <a:pPr lvl="1"/>
            <a:r>
              <a:rPr lang="en-GB" dirty="0" smtClean="0"/>
              <a:t>The project we want to carry out:</a:t>
            </a:r>
          </a:p>
          <a:p>
            <a:pPr lvl="2"/>
            <a:r>
              <a:rPr lang="en-GB" dirty="0" smtClean="0"/>
              <a:t>Initial stages, including:</a:t>
            </a:r>
          </a:p>
          <a:p>
            <a:pPr lvl="3"/>
            <a:r>
              <a:rPr lang="en-GB" dirty="0" smtClean="0"/>
              <a:t> Neutrino-physics programme, </a:t>
            </a:r>
          </a:p>
          <a:p>
            <a:pPr lvl="3"/>
            <a:r>
              <a:rPr lang="en-GB" dirty="0" smtClean="0"/>
              <a:t>Pre-construction R&amp;D and R&amp;D required for final stages</a:t>
            </a:r>
          </a:p>
          <a:p>
            <a:pPr lvl="2"/>
            <a:r>
              <a:rPr lang="en-GB" dirty="0" smtClean="0"/>
              <a:t>Decision points and ‘roadmap’</a:t>
            </a:r>
          </a:p>
          <a:p>
            <a:pPr lvl="3"/>
            <a:r>
              <a:rPr lang="en-GB" dirty="0" smtClean="0"/>
              <a:t>Influenced by measurements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GB" dirty="0" smtClean="0"/>
              <a:t>Development and content of RDR will depend on:</a:t>
            </a:r>
          </a:p>
          <a:p>
            <a:pPr lvl="1"/>
            <a:r>
              <a:rPr lang="en-GB" dirty="0" smtClean="0"/>
              <a:t>Degree to which we embrace an incremental approach; and </a:t>
            </a:r>
          </a:p>
          <a:p>
            <a:pPr lvl="1"/>
            <a:r>
              <a:rPr lang="en-GB" dirty="0" smtClean="0"/>
              <a:t>The details of the incremental programme </a:t>
            </a:r>
          </a:p>
          <a:p>
            <a:r>
              <a:rPr lang="en-GB" dirty="0" smtClean="0"/>
              <a:t>Need to agree timeline for RDR at this meeting</a:t>
            </a:r>
            <a:br>
              <a:rPr lang="en-GB" dirty="0" smtClean="0"/>
            </a:br>
            <a:r>
              <a:rPr lang="en-GB" dirty="0" smtClean="0"/>
              <a:t>[Plenary session 6]</a:t>
            </a:r>
          </a:p>
          <a:p>
            <a:r>
              <a:rPr lang="en-GB" dirty="0" smtClean="0"/>
              <a:t>Engage with the “customers” for the RDR:</a:t>
            </a:r>
          </a:p>
          <a:p>
            <a:pPr lvl="1"/>
            <a:r>
              <a:rPr lang="en-GB" dirty="0" smtClean="0"/>
              <a:t>Including:</a:t>
            </a:r>
          </a:p>
          <a:p>
            <a:pPr lvl="2"/>
            <a:r>
              <a:rPr lang="en-GB" dirty="0" smtClean="0"/>
              <a:t>Neutrino and HEP communities via workshops and conferences;</a:t>
            </a:r>
          </a:p>
          <a:p>
            <a:pPr lvl="2"/>
            <a:r>
              <a:rPr lang="en-GB" dirty="0" smtClean="0"/>
              <a:t>Laboratories (FNAL, …); and</a:t>
            </a:r>
          </a:p>
          <a:p>
            <a:pPr lvl="2"/>
            <a:r>
              <a:rPr lang="en-GB" dirty="0" smtClean="0"/>
              <a:t>“Bodies”, e.g. ECFA, ICFA, …</a:t>
            </a:r>
          </a:p>
          <a:p>
            <a:pPr lvl="2"/>
            <a:r>
              <a:rPr lang="en-GB" dirty="0" smtClean="0"/>
              <a:t>European Strategy update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Reference Design Report:</a:t>
            </a:r>
            <a:endParaRPr lang="en-GB" dirty="0"/>
          </a:p>
        </p:txBody>
      </p:sp>
      <p:cxnSp>
        <p:nvCxnSpPr>
          <p:cNvPr id="8" name="Straight Connector 7"/>
          <p:cNvCxnSpPr>
            <a:stCxn id="4" idx="2"/>
          </p:cNvCxnSpPr>
          <p:nvPr/>
        </p:nvCxnSpPr>
        <p:spPr>
          <a:xfrm>
            <a:off x="4572000" y="714356"/>
            <a:ext cx="0" cy="614364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Next meetings and timeline:</a:t>
            </a:r>
            <a:br>
              <a:rPr lang="en-GB" sz="3600" dirty="0" smtClean="0"/>
            </a:br>
            <a:r>
              <a:rPr lang="en-GB" sz="2400" dirty="0" smtClean="0"/>
              <a:t/>
            </a:r>
            <a:br>
              <a:rPr lang="en-GB" sz="2400" dirty="0" smtClean="0"/>
            </a:br>
            <a:endParaRPr lang="en-GB" sz="2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IDS-NF plenary meetings: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GB" dirty="0" smtClean="0"/>
              <a:t>IDS-NF </a:t>
            </a:r>
            <a:r>
              <a:rPr lang="en-GB" dirty="0" err="1" smtClean="0"/>
              <a:t>plenaries</a:t>
            </a:r>
            <a:r>
              <a:rPr lang="en-GB" dirty="0" smtClean="0"/>
              <a:t>:</a:t>
            </a:r>
          </a:p>
          <a:p>
            <a:pPr lvl="1"/>
            <a:r>
              <a:rPr lang="en-GB" dirty="0" smtClean="0"/>
              <a:t>#8:</a:t>
            </a:r>
          </a:p>
          <a:p>
            <a:pPr lvl="2"/>
            <a:r>
              <a:rPr lang="en-GB" dirty="0" smtClean="0"/>
              <a:t>April 2012, in </a:t>
            </a:r>
            <a:r>
              <a:rPr lang="en-GB" dirty="0" err="1" smtClean="0"/>
              <a:t>conjuction</a:t>
            </a:r>
            <a:r>
              <a:rPr lang="en-GB" dirty="0" smtClean="0"/>
              <a:t> with </a:t>
            </a:r>
            <a:r>
              <a:rPr lang="en-GB" dirty="0" err="1" smtClean="0"/>
              <a:t>EUROnu</a:t>
            </a:r>
            <a:r>
              <a:rPr lang="en-GB" dirty="0" smtClean="0"/>
              <a:t> annual meeting;</a:t>
            </a:r>
          </a:p>
          <a:p>
            <a:pPr lvl="1"/>
            <a:r>
              <a:rPr lang="en-GB" dirty="0" smtClean="0"/>
              <a:t>#9:</a:t>
            </a:r>
          </a:p>
          <a:p>
            <a:pPr lvl="2"/>
            <a:r>
              <a:rPr lang="en-GB" dirty="0" smtClean="0"/>
              <a:t>October 2012; US</a:t>
            </a:r>
          </a:p>
          <a:p>
            <a:pPr lvl="1"/>
            <a:r>
              <a:rPr lang="en-GB" dirty="0" smtClean="0"/>
              <a:t>#10:</a:t>
            </a:r>
          </a:p>
          <a:p>
            <a:pPr lvl="2"/>
            <a:r>
              <a:rPr lang="en-GB" dirty="0" smtClean="0"/>
              <a:t>April 2013; Europe of Japan</a:t>
            </a:r>
          </a:p>
          <a:p>
            <a:pPr lvl="3"/>
            <a:r>
              <a:rPr lang="en-GB" dirty="0" smtClean="0"/>
              <a:t>This is the meeting at which we shall have to have agree the content of the RDR so that we can deliver it by the end of summer 2012</a:t>
            </a:r>
          </a:p>
          <a:p>
            <a:r>
              <a:rPr lang="en-GB" dirty="0" smtClean="0"/>
              <a:t>Goal:</a:t>
            </a:r>
          </a:p>
          <a:p>
            <a:pPr lvl="1"/>
            <a:r>
              <a:rPr lang="en-GB" dirty="0" smtClean="0"/>
              <a:t>Arrive at plenary dates by the end of the meeting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175"/>
            <a:ext cx="9141884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Contents: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50000"/>
              </a:lnSpc>
            </a:pPr>
            <a:r>
              <a:rPr lang="en-GB" dirty="0" smtClean="0"/>
              <a:t>The Interim Design Report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Large </a:t>
            </a:r>
            <a:r>
              <a:rPr lang="el-GR" dirty="0" smtClean="0"/>
              <a:t>ϴ</a:t>
            </a:r>
            <a:r>
              <a:rPr lang="en-GB" dirty="0" smtClean="0"/>
              <a:t>13 and incremental approach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Preparing the ground for the RDR</a:t>
            </a:r>
          </a:p>
          <a:p>
            <a:pPr>
              <a:lnSpc>
                <a:spcPct val="250000"/>
              </a:lnSpc>
            </a:pPr>
            <a:r>
              <a:rPr lang="en-GB" dirty="0" smtClean="0"/>
              <a:t>Next meetings and timeline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6795" y="-95753"/>
            <a:ext cx="9153526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5400000">
            <a:off x="4778593" y="6670069"/>
            <a:ext cx="18397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4139952" y="6666723"/>
            <a:ext cx="72008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3131840" y="5661248"/>
            <a:ext cx="288032" cy="6480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5-Point Star 6"/>
          <p:cNvSpPr/>
          <p:nvPr/>
        </p:nvSpPr>
        <p:spPr>
          <a:xfrm>
            <a:off x="3275856" y="6237312"/>
            <a:ext cx="288032" cy="28803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Interim Design Report</a:t>
            </a:r>
            <a:endParaRPr lang="en-GB" sz="36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Introduction and aims: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2010/11 the year of the IDR: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Last IDS-NF plenary was Sep10 at RAL</a:t>
            </a:r>
          </a:p>
          <a:p>
            <a:r>
              <a:rPr lang="en-GB" dirty="0" smtClean="0"/>
              <a:t>Since then:</a:t>
            </a:r>
          </a:p>
          <a:p>
            <a:pPr lvl="1"/>
            <a:r>
              <a:rPr lang="en-GB" dirty="0" smtClean="0"/>
              <a:t>IDR writing w/s </a:t>
            </a:r>
          </a:p>
          <a:p>
            <a:pPr lvl="2"/>
            <a:r>
              <a:rPr lang="en-GB" dirty="0" smtClean="0"/>
              <a:t>#1 Dec10 at Imperial</a:t>
            </a:r>
          </a:p>
          <a:p>
            <a:pPr lvl="2"/>
            <a:r>
              <a:rPr lang="en-GB" dirty="0" smtClean="0"/>
              <a:t>#2 Jan11 at FNAL</a:t>
            </a:r>
          </a:p>
          <a:p>
            <a:pPr lvl="1"/>
            <a:r>
              <a:rPr lang="en-GB" dirty="0" smtClean="0"/>
              <a:t>IDR posted as IDS-NF-020, Mar11</a:t>
            </a:r>
          </a:p>
          <a:p>
            <a:pPr lvl="1"/>
            <a:r>
              <a:rPr lang="en-GB" dirty="0" smtClean="0"/>
              <a:t>Rehearsals for ECFA neutrino panel review, Apr11</a:t>
            </a:r>
          </a:p>
          <a:p>
            <a:pPr lvl="1"/>
            <a:r>
              <a:rPr lang="en-GB" dirty="0" smtClean="0"/>
              <a:t>ECFA panel review: 5</a:t>
            </a:r>
            <a:r>
              <a:rPr lang="en-GB" baseline="30000" dirty="0" smtClean="0"/>
              <a:t>th</a:t>
            </a:r>
            <a:r>
              <a:rPr lang="en-GB" dirty="0" smtClean="0"/>
              <a:t> and 6</a:t>
            </a:r>
            <a:r>
              <a:rPr lang="en-GB" baseline="30000" dirty="0" smtClean="0"/>
              <a:t>th</a:t>
            </a:r>
            <a:r>
              <a:rPr lang="en-GB" dirty="0" smtClean="0"/>
              <a:t> May at </a:t>
            </a:r>
            <a:r>
              <a:rPr lang="en-GB" dirty="0" err="1" smtClean="0"/>
              <a:t>Daresbury</a:t>
            </a:r>
            <a:r>
              <a:rPr lang="en-GB" dirty="0" smtClean="0"/>
              <a:t> Laboratory</a:t>
            </a:r>
          </a:p>
          <a:p>
            <a:pPr lvl="1"/>
            <a:r>
              <a:rPr lang="en-GB" dirty="0" smtClean="0"/>
              <a:t>25May11: costing w/s at CERN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368" y="116632"/>
            <a:ext cx="6243240" cy="6636292"/>
          </a:xfrm>
          <a:prstGeom prst="rect">
            <a:avLst/>
          </a:prstGeom>
          <a:noFill/>
          <a:ln w="28575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7" name="Subtitle 2"/>
          <p:cNvSpPr txBox="1">
            <a:spLocks/>
          </p:cNvSpPr>
          <p:nvPr/>
        </p:nvSpPr>
        <p:spPr>
          <a:xfrm>
            <a:off x="144016" y="6491256"/>
            <a:ext cx="4572000" cy="340479"/>
          </a:xfrm>
          <a:prstGeom prst="rect">
            <a:avLst/>
          </a:prstGeom>
        </p:spPr>
        <p:txBody>
          <a:bodyPr vert="horz" lIns="0" rIns="18288">
            <a:normAutofit/>
          </a:bodyPr>
          <a:lstStyle/>
          <a:p>
            <a:pPr marL="0" marR="4572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Pct val="95000"/>
              <a:buFont typeface="Wingdings 2"/>
              <a:buNone/>
              <a:tabLst/>
              <a:defRPr/>
            </a:pPr>
            <a:r>
              <a:rPr lang="en-US" sz="1400" b="1" dirty="0" smtClean="0"/>
              <a:t>https://www.ids-nf.org/wiki/FrontPage/Documentation/IDR</a:t>
            </a:r>
            <a:endParaRPr kumimoji="0" lang="en-US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49607" y="2102922"/>
            <a:ext cx="4569346" cy="371225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4056" y="95082"/>
            <a:ext cx="3598131" cy="3549942"/>
          </a:xfrm>
          <a:prstGeom prst="rect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385198" y="1941539"/>
            <a:ext cx="4658072" cy="1750986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37349" y="3768484"/>
            <a:ext cx="8922030" cy="299359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3770794" y="107337"/>
            <a:ext cx="3494472" cy="2025519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ECFA Neutrino Panel: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Panel met on the 5</a:t>
            </a:r>
            <a:r>
              <a:rPr lang="en-GB" baseline="30000" dirty="0" smtClean="0"/>
              <a:t>th</a:t>
            </a:r>
            <a:r>
              <a:rPr lang="en-GB" dirty="0" smtClean="0"/>
              <a:t> and 6</a:t>
            </a:r>
            <a:r>
              <a:rPr lang="en-GB" baseline="30000" dirty="0" smtClean="0"/>
              <a:t>th</a:t>
            </a:r>
            <a:r>
              <a:rPr lang="en-GB" dirty="0" smtClean="0"/>
              <a:t> of May at DL:</a:t>
            </a:r>
            <a:endParaRPr lang="en-GB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56307" y="1391771"/>
            <a:ext cx="7044085" cy="5277589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L-pre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8575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Data-proj-slides">
  <a:themeElements>
    <a:clrScheme name="Data-proj-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Data-proj-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Data-proj-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-proj-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-proj-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Slides">
  <a:themeElements>
    <a:clrScheme name="Slides 1">
      <a:dk1>
        <a:srgbClr val="000000"/>
      </a:dk1>
      <a:lt1>
        <a:srgbClr val="FFFFCC"/>
      </a:lt1>
      <a:dk2>
        <a:srgbClr val="4D4D4D"/>
      </a:dk2>
      <a:lt2>
        <a:srgbClr val="FFCC00"/>
      </a:lt2>
      <a:accent1>
        <a:srgbClr val="808000"/>
      </a:accent1>
      <a:accent2>
        <a:srgbClr val="CC9900"/>
      </a:accent2>
      <a:accent3>
        <a:srgbClr val="B2B2B2"/>
      </a:accent3>
      <a:accent4>
        <a:srgbClr val="DADAAE"/>
      </a:accent4>
      <a:accent5>
        <a:srgbClr val="C0C0AA"/>
      </a:accent5>
      <a:accent6>
        <a:srgbClr val="B98A00"/>
      </a:accent6>
      <a:hlink>
        <a:srgbClr val="CC6600"/>
      </a:hlink>
      <a:folHlink>
        <a:srgbClr val="969696"/>
      </a:folHlink>
    </a:clrScheme>
    <a:fontScheme name="Slide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rgbClr val="FFCC00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Slides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8080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C0C0AA"/>
        </a:accent5>
        <a:accent6>
          <a:srgbClr val="B98A00"/>
        </a:accent6>
        <a:hlink>
          <a:srgbClr val="CC66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2">
        <a:dk1>
          <a:srgbClr val="660033"/>
        </a:dk1>
        <a:lt1>
          <a:srgbClr val="FFFFFF"/>
        </a:lt1>
        <a:dk2>
          <a:srgbClr val="B60009"/>
        </a:dk2>
        <a:lt2>
          <a:srgbClr val="B2B2B2"/>
        </a:lt2>
        <a:accent1>
          <a:srgbClr val="CCCC00"/>
        </a:accent1>
        <a:accent2>
          <a:srgbClr val="DE9ABC"/>
        </a:accent2>
        <a:accent3>
          <a:srgbClr val="FFFFFF"/>
        </a:accent3>
        <a:accent4>
          <a:srgbClr val="56002A"/>
        </a:accent4>
        <a:accent5>
          <a:srgbClr val="E2E2AA"/>
        </a:accent5>
        <a:accent6>
          <a:srgbClr val="C98BAA"/>
        </a:accent6>
        <a:hlink>
          <a:srgbClr val="FFAFA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80808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s 4">
        <a:dk1>
          <a:srgbClr val="2C2C42"/>
        </a:dk1>
        <a:lt1>
          <a:srgbClr val="FFFFCC"/>
        </a:lt1>
        <a:dk2>
          <a:srgbClr val="666699"/>
        </a:dk2>
        <a:lt2>
          <a:srgbClr val="FFCC00"/>
        </a:lt2>
        <a:accent1>
          <a:srgbClr val="FF9933"/>
        </a:accent1>
        <a:accent2>
          <a:srgbClr val="808000"/>
        </a:accent2>
        <a:accent3>
          <a:srgbClr val="B8B8CA"/>
        </a:accent3>
        <a:accent4>
          <a:srgbClr val="DADAAE"/>
        </a:accent4>
        <a:accent5>
          <a:srgbClr val="FFCAAD"/>
        </a:accent5>
        <a:accent6>
          <a:srgbClr val="737300"/>
        </a:accent6>
        <a:hlink>
          <a:srgbClr val="CC6600"/>
        </a:hlink>
        <a:folHlink>
          <a:srgbClr val="3333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5">
        <a:dk1>
          <a:srgbClr val="50000F"/>
        </a:dk1>
        <a:lt1>
          <a:srgbClr val="FFCC00"/>
        </a:lt1>
        <a:dk2>
          <a:srgbClr val="800000"/>
        </a:dk2>
        <a:lt2>
          <a:srgbClr val="FFFFCC"/>
        </a:lt2>
        <a:accent1>
          <a:srgbClr val="808000"/>
        </a:accent1>
        <a:accent2>
          <a:srgbClr val="993366"/>
        </a:accent2>
        <a:accent3>
          <a:srgbClr val="C0AAAA"/>
        </a:accent3>
        <a:accent4>
          <a:srgbClr val="DAAE00"/>
        </a:accent4>
        <a:accent5>
          <a:srgbClr val="C0C0AA"/>
        </a:accent5>
        <a:accent6>
          <a:srgbClr val="8A2D5C"/>
        </a:accent6>
        <a:hlink>
          <a:srgbClr val="FF505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6">
        <a:dk1>
          <a:srgbClr val="333300"/>
        </a:dk1>
        <a:lt1>
          <a:srgbClr val="FFCC00"/>
        </a:lt1>
        <a:dk2>
          <a:srgbClr val="666633"/>
        </a:dk2>
        <a:lt2>
          <a:srgbClr val="FFFFCC"/>
        </a:lt2>
        <a:accent1>
          <a:srgbClr val="8F7401"/>
        </a:accent1>
        <a:accent2>
          <a:srgbClr val="CC6600"/>
        </a:accent2>
        <a:accent3>
          <a:srgbClr val="B8B8AD"/>
        </a:accent3>
        <a:accent4>
          <a:srgbClr val="DAAE00"/>
        </a:accent4>
        <a:accent5>
          <a:srgbClr val="C6BCAA"/>
        </a:accent5>
        <a:accent6>
          <a:srgbClr val="B95C00"/>
        </a:accent6>
        <a:hlink>
          <a:srgbClr val="666699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s 7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resentation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2_Theme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3600" b="1" dirty="0" err="1" smtClean="0">
            <a:solidFill>
              <a:srgbClr val="FFC000"/>
            </a:solidFill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ISIS Small Bottom Banner">
  <a:themeElements>
    <a:clrScheme name="ISIS Small Bottom Bann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ISIS Small Bottom Banner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ISIS Small Bottom 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SIS Small Bottom Bann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SIS Small Bottom Bann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KL-pres</Template>
  <TotalTime>398</TotalTime>
  <Words>761</Words>
  <Application>Microsoft Office PowerPoint</Application>
  <PresentationFormat>On-screen Show (4:3)</PresentationFormat>
  <Paragraphs>112</Paragraphs>
  <Slides>29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KL-pres</vt:lpstr>
      <vt:lpstr>1_Data-proj-slides</vt:lpstr>
      <vt:lpstr>1_Theme1</vt:lpstr>
      <vt:lpstr>Slides</vt:lpstr>
      <vt:lpstr>Presentation1</vt:lpstr>
      <vt:lpstr>1_Theme2</vt:lpstr>
      <vt:lpstr>2_Theme2</vt:lpstr>
      <vt:lpstr>ISIS Small Bottom Banner</vt:lpstr>
      <vt:lpstr>Document</vt:lpstr>
      <vt:lpstr>Slide 1</vt:lpstr>
      <vt:lpstr> Introduction and aims:</vt:lpstr>
      <vt:lpstr>Contents:</vt:lpstr>
      <vt:lpstr>Slide 4</vt:lpstr>
      <vt:lpstr>Interim Design Report</vt:lpstr>
      <vt:lpstr>2010/11 the year of the IDR:</vt:lpstr>
      <vt:lpstr>Slide 7</vt:lpstr>
      <vt:lpstr>Slide 8</vt:lpstr>
      <vt:lpstr>ECFA Neutrino Panel:</vt:lpstr>
      <vt:lpstr>Reprise: ToR and membership: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Beyond the IDR:</vt:lpstr>
      <vt:lpstr>Large θ13 and incremental approach  Plenary sessions 2 and 3</vt:lpstr>
      <vt:lpstr>θ13:</vt:lpstr>
      <vt:lpstr>Evolution:</vt:lpstr>
      <vt:lpstr>Muon storage rings for neutrino physics:</vt:lpstr>
      <vt:lpstr>Preparing the ground for the RDR  Plenary sessions 4 (costing), 5 (w/gs) and 6 (RDR planning)</vt:lpstr>
      <vt:lpstr>Reference Design Report:</vt:lpstr>
      <vt:lpstr>Next meetings and timeline:  </vt:lpstr>
      <vt:lpstr>IDS-NF plenary meetings:</vt:lpstr>
      <vt:lpstr>Slide 29</vt:lpstr>
    </vt:vector>
  </TitlesOfParts>
  <Company>Imperial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Introduction and aims:</dc:title>
  <dc:creator>Ken</dc:creator>
  <cp:lastModifiedBy>Ken</cp:lastModifiedBy>
  <cp:revision>35</cp:revision>
  <dcterms:created xsi:type="dcterms:W3CDTF">2011-10-16T20:29:11Z</dcterms:created>
  <dcterms:modified xsi:type="dcterms:W3CDTF">2011-10-17T03:39:43Z</dcterms:modified>
</cp:coreProperties>
</file>