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Default Extension="doc" ContentType="application/msword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  <p:sldMasterId id="2147483734" r:id="rId7"/>
    <p:sldMasterId id="2147483746" r:id="rId8"/>
  </p:sldMasterIdLst>
  <p:notesMasterIdLst>
    <p:notesMasterId r:id="rId37"/>
  </p:notesMasterIdLst>
  <p:sldIdLst>
    <p:sldId id="256" r:id="rId9"/>
    <p:sldId id="257" r:id="rId10"/>
    <p:sldId id="27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3" r:id="rId26"/>
    <p:sldId id="274" r:id="rId27"/>
    <p:sldId id="275" r:id="rId28"/>
    <p:sldId id="272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6600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81244" autoAdjust="0"/>
  </p:normalViewPr>
  <p:slideViewPr>
    <p:cSldViewPr showGuides="1">
      <p:cViewPr varScale="1">
        <p:scale>
          <a:sx n="93" d="100"/>
          <a:sy n="93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D705F-B394-464E-B433-3DE5C596BE11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38BC1-5116-42E9-9FD1-534C1449E49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Word_97_-_2003_Document1.doc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 October, 2011</a:t>
            </a:fld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17 October, 2011</a:t>
            </a:fld>
            <a:endParaRPr lang="en-GB" sz="2800" b="1" smtClean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 October,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  <a:lvl6pPr>
              <a:defRPr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47E8-38B6-46E7-BEF2-7BAC618809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r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50EA-9A08-43FB-9044-F456722C97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EB85-40C7-4048-A383-C5F10F173D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299C-8D3B-4F1B-B9A7-C8F9B0B3B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4BA-D1B1-49A9-BB51-0D62F5ECC8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7B6-FE23-4E46-9BC5-63F9D6A90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81E0-2AD9-4B5C-BBA5-37B145F60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E87-2C63-4FBF-97A1-67107CB11F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96F4-EEED-4CE8-B7E3-2479000CB6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06CD-FA3D-4339-AA4C-9D86CA904A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6793-1F12-43CC-83A9-C28CBDB24F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E6F0-99AD-4A23-BEA0-A2E713A0B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338-CCC3-41E3-85CB-30A6640E86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38B9-EDA9-4D02-B2BA-41BA3EF9E5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94E1-47AE-4534-B96E-24D9092A39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7494-90AB-4F3E-9FE7-24A3A4E23B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B237-94C2-4793-8136-DF347D1DAB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t>K. Long, </a:t>
            </a:r>
            <a:fld id="{5FDF8525-CCCE-4582-8ECC-51A1A9E69662}" type="datetime3"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17 October, 2011</a:t>
            </a:fld>
            <a:endParaRPr lang="en-GB" sz="2800" b="1" smtClean="0">
              <a:solidFill>
                <a:srgbClr val="FFFFCC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304800" y="304800"/>
          <a:ext cx="1343025" cy="403225"/>
        </p:xfrm>
        <a:graphic>
          <a:graphicData uri="http://schemas.openxmlformats.org/presentationml/2006/ole">
            <p:oleObj spid="_x0000_s1026" name="Document" r:id="rId4" imgW="3681984" imgH="1106424" progId="Word.Document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324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MAP Review - MICE Overview - L. Coney      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894E3C-3540-4A80-99EF-6E5D5883DB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17 October,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17 October,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15101-DFFF-4CAA-AE93-B7D24E12C5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80060-40C5-4FA9-B3AB-EA8B673958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MAP Review - MICE Overview - L. Coney                  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7A3611A-3316-4A9D-8E08-7540EE7BD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smallbotto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3900"/>
            <a:ext cx="7772400" cy="144655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Introduction and aims: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6" y="382352"/>
            <a:ext cx="902206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b="418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8" y="3175"/>
            <a:ext cx="911383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539552" y="1412776"/>
            <a:ext cx="72728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7544" y="2564904"/>
            <a:ext cx="5760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9552" y="3645024"/>
            <a:ext cx="7416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9552" y="4005064"/>
            <a:ext cx="4320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9552" y="5085184"/>
            <a:ext cx="7560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13" y="0"/>
            <a:ext cx="912177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50618" y="5934670"/>
            <a:ext cx="5093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Note: cost estimation is goal of IDS-NF and </a:t>
            </a:r>
            <a:r>
              <a:rPr lang="en-GB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EUROnu</a:t>
            </a:r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 community comment likely to be to express this</a:t>
            </a:r>
            <a:b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 as an opinion rather than a fact.</a:t>
            </a:r>
            <a:endParaRPr lang="en-GB" b="1" dirty="0" err="1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876256" y="2204864"/>
            <a:ext cx="144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1560" y="2564904"/>
            <a:ext cx="79928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9552" y="2996952"/>
            <a:ext cx="30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1560" y="3645024"/>
            <a:ext cx="6696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75856" y="4005064"/>
            <a:ext cx="4392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9552" y="4365104"/>
            <a:ext cx="266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27984" y="4365104"/>
            <a:ext cx="3960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9552" y="4725144"/>
            <a:ext cx="6840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938"/>
            <a:ext cx="915828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7544" y="404664"/>
            <a:ext cx="8208912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2924944"/>
            <a:ext cx="60486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64288" y="3212976"/>
            <a:ext cx="11521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9552" y="3645024"/>
            <a:ext cx="7416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9552" y="4005064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725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539552" y="4005064"/>
            <a:ext cx="71287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11560" y="4437112"/>
            <a:ext cx="7560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1560" y="4797152"/>
            <a:ext cx="6552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938"/>
            <a:ext cx="91646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3645024"/>
            <a:ext cx="9144000" cy="3212976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/>
              <a:t>In addition; in the report but not presented in Grenoble:</a:t>
            </a:r>
          </a:p>
          <a:p>
            <a:pPr lvl="1"/>
            <a:r>
              <a:rPr lang="en-GB" sz="2400" dirty="0" smtClean="0"/>
              <a:t>For the specific beam options presented in the reports under review, the relatively short baseline from CERN to </a:t>
            </a:r>
            <a:r>
              <a:rPr lang="en-GB" sz="2400" dirty="0" err="1" smtClean="0"/>
              <a:t>Fréjus</a:t>
            </a:r>
            <a:r>
              <a:rPr lang="en-GB" sz="2400" dirty="0" smtClean="0"/>
              <a:t> is not optimal.</a:t>
            </a:r>
          </a:p>
          <a:p>
            <a:pPr lvl="1"/>
            <a:r>
              <a:rPr lang="en-GB" sz="2400" dirty="0" smtClean="0"/>
              <a:t>No matter how it is implemented, this neutrino program presents challenges and risks that are very significant, but the scientific rewards in terms of new physics are potentially even greater.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4308" y="873960"/>
            <a:ext cx="8839969" cy="507811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848" y="116632"/>
            <a:ext cx="8029716" cy="661333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Beyond the IDR: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Now must </a:t>
            </a:r>
            <a:r>
              <a:rPr lang="en-GB" i="1" dirty="0" smtClean="0"/>
              <a:t>finish </a:t>
            </a:r>
            <a:r>
              <a:rPr lang="en-GB" dirty="0" smtClean="0"/>
              <a:t>the IDR:</a:t>
            </a:r>
          </a:p>
          <a:p>
            <a:pPr lvl="1"/>
            <a:r>
              <a:rPr lang="en-GB" dirty="0" smtClean="0"/>
              <a:t>Issue to resolve at this meeting:</a:t>
            </a:r>
          </a:p>
          <a:p>
            <a:pPr lvl="2"/>
            <a:r>
              <a:rPr lang="en-GB" dirty="0" smtClean="0"/>
              <a:t>Should the IDR be published in a refereed journal</a:t>
            </a:r>
          </a:p>
          <a:p>
            <a:pPr lvl="1"/>
            <a:r>
              <a:rPr lang="en-GB" dirty="0" smtClean="0"/>
              <a:t>Publication as laboratory/</a:t>
            </a:r>
            <a:r>
              <a:rPr lang="en-GB" dirty="0" err="1" smtClean="0"/>
              <a:t>EUROnu</a:t>
            </a:r>
            <a:r>
              <a:rPr lang="en-GB" dirty="0" smtClean="0"/>
              <a:t> report:</a:t>
            </a:r>
          </a:p>
          <a:p>
            <a:pPr lvl="2"/>
            <a:r>
              <a:rPr lang="en-GB" dirty="0" smtClean="0"/>
              <a:t>Issues with CERN Yellow Report:</a:t>
            </a:r>
          </a:p>
          <a:p>
            <a:pPr lvl="3"/>
            <a:r>
              <a:rPr lang="en-GB" dirty="0" smtClean="0"/>
              <a:t>Internal refereeing process; re-formatting required:</a:t>
            </a:r>
          </a:p>
          <a:p>
            <a:pPr lvl="4"/>
            <a:r>
              <a:rPr lang="en-GB" dirty="0" smtClean="0"/>
              <a:t>All leads to delay and RDR is coming soon</a:t>
            </a:r>
          </a:p>
          <a:p>
            <a:pPr lvl="3"/>
            <a:r>
              <a:rPr lang="en-GB" dirty="0" smtClean="0"/>
              <a:t>S. </a:t>
            </a:r>
            <a:r>
              <a:rPr lang="en-GB" dirty="0" err="1" smtClean="0"/>
              <a:t>Gilardone</a:t>
            </a:r>
            <a:r>
              <a:rPr lang="en-GB" dirty="0" smtClean="0"/>
              <a:t> proposal: present as a CERN-</a:t>
            </a:r>
            <a:r>
              <a:rPr lang="en-GB" dirty="0" err="1" smtClean="0"/>
              <a:t>NuFact</a:t>
            </a:r>
            <a:r>
              <a:rPr lang="en-GB" dirty="0" smtClean="0"/>
              <a:t> note</a:t>
            </a:r>
          </a:p>
          <a:p>
            <a:pPr lvl="2"/>
            <a:r>
              <a:rPr lang="en-GB" dirty="0" smtClean="0"/>
              <a:t>Laboratory note numbers from BNL, FNAL, RAL, … </a:t>
            </a:r>
          </a:p>
          <a:p>
            <a:pPr lvl="2"/>
            <a:r>
              <a:rPr lang="en-GB" dirty="0" err="1" smtClean="0"/>
              <a:t>EUROnu</a:t>
            </a:r>
            <a:r>
              <a:rPr lang="en-GB" dirty="0" smtClean="0"/>
              <a:t> note number</a:t>
            </a:r>
          </a:p>
          <a:p>
            <a:r>
              <a:rPr lang="en-GB" dirty="0" smtClean="0"/>
              <a:t>Important now to build momentum towards RDR:</a:t>
            </a:r>
          </a:p>
          <a:p>
            <a:pPr lvl="1"/>
            <a:r>
              <a:rPr lang="en-GB" dirty="0" smtClean="0"/>
              <a:t>This meeting is the spring board …</a:t>
            </a:r>
          </a:p>
          <a:p>
            <a:r>
              <a:rPr lang="en-GB" dirty="0" smtClean="0"/>
              <a:t>Preparing the ground for the “receipt” of the RDR:</a:t>
            </a:r>
          </a:p>
          <a:p>
            <a:pPr lvl="1"/>
            <a:r>
              <a:rPr lang="en-GB" dirty="0" smtClean="0"/>
              <a:t>ICFA has asked for a presentation on the IDS-NF at its next meeting in February 2012:</a:t>
            </a:r>
          </a:p>
          <a:p>
            <a:pPr lvl="2"/>
            <a:r>
              <a:rPr lang="en-GB" dirty="0" smtClean="0"/>
              <a:t>Opportunity for us to present our message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GB" dirty="0" smtClean="0"/>
              <a:t>The Interim Design Report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Large </a:t>
            </a:r>
            <a:r>
              <a:rPr lang="el-GR" dirty="0" smtClean="0"/>
              <a:t>ϴ</a:t>
            </a:r>
            <a:r>
              <a:rPr lang="en-GB" dirty="0" smtClean="0"/>
              <a:t>13 and incremental approach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Preparing the ground for the RDR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Next meetings and timeline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Large </a:t>
            </a:r>
            <a:r>
              <a:rPr lang="el-GR" sz="3600" dirty="0" smtClean="0"/>
              <a:t>θ</a:t>
            </a:r>
            <a:r>
              <a:rPr lang="en-GB" sz="3600" baseline="-25000" dirty="0" smtClean="0"/>
              <a:t>13</a:t>
            </a:r>
            <a:r>
              <a:rPr lang="en-GB" sz="3600" dirty="0" smtClean="0"/>
              <a:t> and incremental approach</a:t>
            </a:r>
            <a:br>
              <a:rPr lang="en-GB" sz="36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Plenary sessions 2 and 3</a:t>
            </a: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6575" y="1341438"/>
            <a:ext cx="3419475" cy="2303586"/>
          </a:xfrm>
        </p:spPr>
        <p:txBody>
          <a:bodyPr>
            <a:normAutofit fontScale="70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 smtClean="0"/>
              <a:t>Global analysis of oscillation data, including recent T2K and MINOS data, indicate evidence for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&gt; 0 at 3</a:t>
            </a:r>
            <a:r>
              <a:rPr lang="el-GR" dirty="0" smtClean="0"/>
              <a:t>σ</a:t>
            </a:r>
            <a:endParaRPr lang="en-GB" dirty="0" smtClean="0"/>
          </a:p>
        </p:txBody>
      </p:sp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98425"/>
            <a:ext cx="5434012" cy="50371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5157788"/>
            <a:ext cx="91440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62500" lnSpcReduction="2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3600" b="1" dirty="0">
                <a:solidFill>
                  <a:schemeClr val="bg1"/>
                </a:solidFill>
                <a:latin typeface="+mn-lt"/>
                <a:cs typeface="+mn-cs"/>
              </a:rPr>
              <a:t>Exciting new data!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3600" b="1" dirty="0">
                <a:solidFill>
                  <a:schemeClr val="bg1"/>
                </a:solidFill>
                <a:latin typeface="+mn-lt"/>
                <a:cs typeface="+mn-cs"/>
              </a:rPr>
              <a:t>If confirmed, makes discovery of CP possible:</a:t>
            </a:r>
          </a:p>
          <a:p>
            <a:pPr marL="62230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GB" sz="3200" b="1" dirty="0">
                <a:solidFill>
                  <a:srgbClr val="FFC000"/>
                </a:solidFill>
                <a:latin typeface="+mn-lt"/>
                <a:cs typeface="+mn-cs"/>
              </a:rPr>
              <a:t>Almost certainly at Neutrino Factory</a:t>
            </a:r>
          </a:p>
          <a:p>
            <a:pPr marL="62230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GB" sz="3200" b="1" dirty="0">
                <a:solidFill>
                  <a:srgbClr val="FFC000"/>
                </a:solidFill>
                <a:latin typeface="+mn-lt"/>
                <a:cs typeface="+mn-cs"/>
              </a:rPr>
              <a:t>Increases motivation for precision determination of parameters and search for “non-standard effects”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3038" y="2095500"/>
            <a:ext cx="1336675" cy="430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 err="1">
                <a:latin typeface="+mn-lt"/>
                <a:cs typeface="+mn-cs"/>
              </a:rPr>
              <a:t>Fogli</a:t>
            </a:r>
            <a:r>
              <a:rPr lang="en-GB" sz="1050" b="1" dirty="0">
                <a:latin typeface="+mn-lt"/>
                <a:cs typeface="+mn-cs"/>
              </a:rPr>
              <a:t>, </a:t>
            </a:r>
            <a:r>
              <a:rPr lang="en-GB" sz="1050" b="1" dirty="0" err="1">
                <a:latin typeface="+mn-lt"/>
                <a:cs typeface="+mn-cs"/>
              </a:rPr>
              <a:t>Lisi</a:t>
            </a:r>
            <a:r>
              <a:rPr lang="en-GB" sz="1050" b="1" dirty="0">
                <a:latin typeface="+mn-lt"/>
                <a:cs typeface="+mn-cs"/>
              </a:rPr>
              <a:t>, </a:t>
            </a:r>
            <a:r>
              <a:rPr lang="en-GB" sz="1050" b="1" dirty="0" err="1">
                <a:latin typeface="+mn-lt"/>
                <a:cs typeface="+mn-cs"/>
              </a:rPr>
              <a:t>Marrone</a:t>
            </a:r>
            <a:r>
              <a:rPr lang="en-GB" sz="1050" b="1" dirty="0">
                <a:latin typeface="+mn-lt"/>
                <a:cs typeface="+mn-cs"/>
              </a:rPr>
              <a:t>,</a:t>
            </a:r>
            <a:br>
              <a:rPr lang="en-GB" sz="1050" b="1" dirty="0">
                <a:latin typeface="+mn-lt"/>
                <a:cs typeface="+mn-cs"/>
              </a:rPr>
            </a:br>
            <a:r>
              <a:rPr lang="en-GB" sz="1050" b="1" dirty="0">
                <a:latin typeface="+mn-lt"/>
                <a:cs typeface="+mn-cs"/>
              </a:rPr>
              <a:t>Palazzo, </a:t>
            </a:r>
            <a:r>
              <a:rPr lang="en-GB" sz="1050" b="1" dirty="0" err="1">
                <a:latin typeface="+mn-lt"/>
                <a:cs typeface="+mn-cs"/>
              </a:rPr>
              <a:t>Rotunno</a:t>
            </a:r>
            <a:endParaRPr lang="en-GB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93096"/>
            <a:ext cx="9144000" cy="2564905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Reactor data will soon shed additional light on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;</a:t>
            </a:r>
          </a:p>
          <a:p>
            <a:r>
              <a:rPr lang="en-GB" dirty="0" smtClean="0"/>
              <a:t>Next generation experiments required to measure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;</a:t>
            </a:r>
          </a:p>
          <a:p>
            <a:pPr lvl="1"/>
            <a:r>
              <a:rPr lang="en-GB" dirty="0" smtClean="0"/>
              <a:t>Ideal:</a:t>
            </a:r>
          </a:p>
          <a:p>
            <a:pPr lvl="2"/>
            <a:r>
              <a:rPr lang="en-GB" dirty="0" smtClean="0"/>
              <a:t>Can optimize Neutrino Factory specification</a:t>
            </a:r>
          </a:p>
          <a:p>
            <a:r>
              <a:rPr lang="en-GB" dirty="0" smtClean="0"/>
              <a:t>Programme for next 10 years includes:</a:t>
            </a:r>
          </a:p>
          <a:p>
            <a:pPr lvl="1"/>
            <a:r>
              <a:rPr lang="en-GB" dirty="0" smtClean="0"/>
              <a:t>Reactor neutrino experiments—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disappearance</a:t>
            </a:r>
          </a:p>
          <a:p>
            <a:pPr lvl="1"/>
            <a:r>
              <a:rPr lang="en-GB" dirty="0" smtClean="0"/>
              <a:t>Long-baseline super-beam experiments—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appearance</a:t>
            </a:r>
          </a:p>
          <a:p>
            <a:r>
              <a:rPr lang="en-GB" dirty="0" smtClean="0"/>
              <a:t>Can the muon-storage-ring community contribute to this in the short term?</a:t>
            </a:r>
          </a:p>
          <a:p>
            <a:pPr lvl="1"/>
            <a:endParaRPr lang="en-GB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27" y="102421"/>
            <a:ext cx="4862013" cy="392802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0604" y="639531"/>
            <a:ext cx="3368140" cy="338890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storage rings for neutrino physics: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7"/>
            <a:ext cx="9144000" cy="587727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We have shown that the Neutrino Factory is the tool of choice for studies of neutrino oscillation:</a:t>
            </a:r>
          </a:p>
          <a:p>
            <a:pPr lvl="1"/>
            <a:r>
              <a:rPr lang="en-GB" dirty="0" smtClean="0"/>
              <a:t>No matter what the value of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endParaRPr lang="en-GB" dirty="0" smtClean="0"/>
          </a:p>
          <a:p>
            <a:pPr lvl="2"/>
            <a:r>
              <a:rPr lang="en-GB" dirty="0" smtClean="0"/>
              <a:t>But requires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-dependent optimization</a:t>
            </a:r>
          </a:p>
          <a:p>
            <a:r>
              <a:rPr lang="en-GB" dirty="0" smtClean="0"/>
              <a:t>Muon storage ring provides </a:t>
            </a:r>
            <a:r>
              <a:rPr lang="en-GB" i="1" u="sng" dirty="0" smtClean="0"/>
              <a:t>unique</a:t>
            </a:r>
            <a:r>
              <a:rPr lang="en-GB" dirty="0" smtClean="0"/>
              <a:t> opportunity:</a:t>
            </a:r>
          </a:p>
          <a:p>
            <a:pPr lvl="1"/>
            <a:r>
              <a:rPr lang="en-GB" dirty="0" smtClean="0"/>
              <a:t>Measure 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and </a:t>
            </a:r>
            <a:r>
              <a:rPr lang="el-GR" dirty="0" smtClean="0"/>
              <a:t>ν</a:t>
            </a:r>
            <a:r>
              <a:rPr lang="en-GB" baseline="-25000" dirty="0" smtClean="0"/>
              <a:t>μ</a:t>
            </a:r>
            <a:r>
              <a:rPr lang="en-GB" dirty="0" smtClean="0"/>
              <a:t> cross sections with great precision in one experiment:</a:t>
            </a:r>
          </a:p>
          <a:p>
            <a:pPr lvl="2"/>
            <a:r>
              <a:rPr lang="en-GB" dirty="0" smtClean="0"/>
              <a:t>Important contribution to improving the precision of the present and next generation of reactor and </a:t>
            </a:r>
            <a:r>
              <a:rPr lang="en-GB" dirty="0" err="1" smtClean="0"/>
              <a:t>superbeam</a:t>
            </a:r>
            <a:r>
              <a:rPr lang="en-GB" dirty="0" smtClean="0"/>
              <a:t> experiments</a:t>
            </a:r>
          </a:p>
          <a:p>
            <a:pPr lvl="1"/>
            <a:r>
              <a:rPr lang="en-GB" dirty="0" smtClean="0"/>
              <a:t>Possibly also definitive search for sterile neutrinos and resolution of LSND and </a:t>
            </a:r>
            <a:r>
              <a:rPr lang="en-GB" dirty="0" err="1" smtClean="0"/>
              <a:t>MiniBoone</a:t>
            </a:r>
            <a:r>
              <a:rPr lang="en-GB" dirty="0" smtClean="0"/>
              <a:t> effects</a:t>
            </a:r>
          </a:p>
          <a:p>
            <a:pPr lvl="1"/>
            <a:r>
              <a:rPr lang="en-GB" dirty="0" smtClean="0"/>
              <a:t>Incrementally implement the Neutrino Factory</a:t>
            </a:r>
          </a:p>
          <a:p>
            <a:pPr lvl="2"/>
            <a:r>
              <a:rPr lang="en-GB" dirty="0" smtClean="0"/>
              <a:t>Culmination (one or two baselines, final energy) depends on what is found</a:t>
            </a:r>
          </a:p>
          <a:p>
            <a:r>
              <a:rPr lang="en-GB" dirty="0" smtClean="0"/>
              <a:t>Is this the bones of an incremental programme?</a:t>
            </a:r>
          </a:p>
          <a:p>
            <a:r>
              <a:rPr lang="en-GB" dirty="0" smtClean="0"/>
              <a:t>Should we embrace it as we prepare the RDR? </a:t>
            </a:r>
          </a:p>
          <a:p>
            <a:pPr lvl="1"/>
            <a:endParaRPr lang="en-GB" baseline="-25000" dirty="0" smtClean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Preparing the ground for the RDR</a:t>
            </a:r>
            <a:br>
              <a:rPr lang="en-GB" sz="36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Plenary sessions 4 (costing), 5 (w/</a:t>
            </a:r>
            <a:r>
              <a:rPr lang="en-GB" sz="2400" dirty="0" err="1" smtClean="0"/>
              <a:t>gs</a:t>
            </a:r>
            <a:r>
              <a:rPr lang="en-GB" sz="2400" dirty="0" smtClean="0"/>
              <a:t>) and 6 (RDR planning)</a:t>
            </a: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Must contain:</a:t>
            </a:r>
          </a:p>
          <a:p>
            <a:pPr lvl="1"/>
            <a:r>
              <a:rPr lang="en-GB" dirty="0" smtClean="0"/>
              <a:t>Cost analysis:</a:t>
            </a:r>
          </a:p>
          <a:p>
            <a:pPr lvl="2"/>
            <a:r>
              <a:rPr lang="en-GB" dirty="0" smtClean="0"/>
              <a:t>Discussion of costing “in plenary” starts in earnest at this meeting </a:t>
            </a:r>
          </a:p>
          <a:p>
            <a:pPr lvl="1"/>
            <a:r>
              <a:rPr lang="en-GB" dirty="0" smtClean="0"/>
              <a:t>Baseline and options:</a:t>
            </a:r>
          </a:p>
          <a:p>
            <a:pPr lvl="2"/>
            <a:r>
              <a:rPr lang="en-GB" dirty="0" smtClean="0"/>
              <a:t>Discuss once more our approach to options;</a:t>
            </a:r>
          </a:p>
          <a:p>
            <a:pPr lvl="1"/>
            <a:r>
              <a:rPr lang="en-GB" dirty="0" smtClean="0"/>
              <a:t>Performance:</a:t>
            </a:r>
          </a:p>
          <a:p>
            <a:pPr lvl="2"/>
            <a:r>
              <a:rPr lang="en-GB" dirty="0" smtClean="0"/>
              <a:t>Respond to evolution in knowledge of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</a:p>
          <a:p>
            <a:r>
              <a:rPr lang="en-GB" dirty="0" smtClean="0"/>
              <a:t>Must define:</a:t>
            </a:r>
          </a:p>
          <a:p>
            <a:pPr lvl="1"/>
            <a:r>
              <a:rPr lang="en-GB" dirty="0" smtClean="0"/>
              <a:t>The project we want to carry out:</a:t>
            </a:r>
          </a:p>
          <a:p>
            <a:pPr lvl="2"/>
            <a:r>
              <a:rPr lang="en-GB" dirty="0" smtClean="0"/>
              <a:t>Initial stages, including:</a:t>
            </a:r>
          </a:p>
          <a:p>
            <a:pPr lvl="3"/>
            <a:r>
              <a:rPr lang="en-GB" dirty="0" smtClean="0"/>
              <a:t> Neutrino-physics programme, </a:t>
            </a:r>
          </a:p>
          <a:p>
            <a:pPr lvl="3"/>
            <a:r>
              <a:rPr lang="en-GB" dirty="0" smtClean="0"/>
              <a:t>Pre-construction R&amp;D and R&amp;D required for final stages</a:t>
            </a:r>
          </a:p>
          <a:p>
            <a:pPr lvl="2"/>
            <a:r>
              <a:rPr lang="en-GB" dirty="0" smtClean="0"/>
              <a:t>Decision points and ‘roadmap’</a:t>
            </a:r>
          </a:p>
          <a:p>
            <a:pPr lvl="3"/>
            <a:r>
              <a:rPr lang="en-GB" dirty="0" smtClean="0"/>
              <a:t>Influenced by measurements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Development and content of RDR will depend on:</a:t>
            </a:r>
          </a:p>
          <a:p>
            <a:pPr lvl="1"/>
            <a:r>
              <a:rPr lang="en-GB" dirty="0" smtClean="0"/>
              <a:t>Degree to which we embrace an incremental approach; and </a:t>
            </a:r>
          </a:p>
          <a:p>
            <a:pPr lvl="1"/>
            <a:r>
              <a:rPr lang="en-GB" dirty="0" smtClean="0"/>
              <a:t>The details of the incremental programme </a:t>
            </a:r>
          </a:p>
          <a:p>
            <a:r>
              <a:rPr lang="en-GB" dirty="0" smtClean="0"/>
              <a:t>Need to agree timeline for RDR at this meeting</a:t>
            </a:r>
            <a:br>
              <a:rPr lang="en-GB" dirty="0" smtClean="0"/>
            </a:br>
            <a:r>
              <a:rPr lang="en-GB" dirty="0" smtClean="0"/>
              <a:t>[Plenary session 6]</a:t>
            </a:r>
          </a:p>
          <a:p>
            <a:r>
              <a:rPr lang="en-GB" dirty="0" smtClean="0"/>
              <a:t>Engage with the “customers” for the RDR:</a:t>
            </a:r>
          </a:p>
          <a:p>
            <a:pPr lvl="1"/>
            <a:r>
              <a:rPr lang="en-GB" dirty="0" smtClean="0"/>
              <a:t>Including:</a:t>
            </a:r>
          </a:p>
          <a:p>
            <a:pPr lvl="2"/>
            <a:r>
              <a:rPr lang="en-GB" dirty="0" smtClean="0"/>
              <a:t>Neutrino and HEP communities via workshops and conferences;</a:t>
            </a:r>
          </a:p>
          <a:p>
            <a:pPr lvl="2"/>
            <a:r>
              <a:rPr lang="en-GB" dirty="0" smtClean="0"/>
              <a:t>Laboratories (FNAL, …); and</a:t>
            </a:r>
          </a:p>
          <a:p>
            <a:pPr lvl="2"/>
            <a:r>
              <a:rPr lang="en-GB" dirty="0" smtClean="0"/>
              <a:t>“Bodies”, e.g. ECFA, ICFA, …</a:t>
            </a:r>
          </a:p>
          <a:p>
            <a:pPr lvl="2"/>
            <a:r>
              <a:rPr lang="en-GB" dirty="0" smtClean="0"/>
              <a:t>European Strategy update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 Design Report:</a:t>
            </a:r>
            <a:endParaRPr lang="en-GB" dirty="0"/>
          </a:p>
        </p:txBody>
      </p:sp>
      <p:cxnSp>
        <p:nvCxnSpPr>
          <p:cNvPr id="8" name="Straight Connector 7"/>
          <p:cNvCxnSpPr>
            <a:stCxn id="4" idx="2"/>
          </p:cNvCxnSpPr>
          <p:nvPr/>
        </p:nvCxnSpPr>
        <p:spPr>
          <a:xfrm>
            <a:off x="4572000" y="714356"/>
            <a:ext cx="0" cy="61436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Next meetings and timeline:</a:t>
            </a:r>
            <a:br>
              <a:rPr lang="en-GB" sz="36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IDS-NF plenary meetings: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IDS-NF </a:t>
            </a:r>
            <a:r>
              <a:rPr lang="en-GB" dirty="0" err="1" smtClean="0"/>
              <a:t>plenaries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#8:</a:t>
            </a:r>
          </a:p>
          <a:p>
            <a:pPr lvl="2"/>
            <a:r>
              <a:rPr lang="en-GB" dirty="0" smtClean="0"/>
              <a:t>April 2012, in </a:t>
            </a:r>
            <a:r>
              <a:rPr lang="en-GB" dirty="0" err="1" smtClean="0"/>
              <a:t>conjuction</a:t>
            </a:r>
            <a:r>
              <a:rPr lang="en-GB" dirty="0" smtClean="0"/>
              <a:t> with </a:t>
            </a:r>
            <a:r>
              <a:rPr lang="en-GB" dirty="0" err="1" smtClean="0"/>
              <a:t>EUROnu</a:t>
            </a:r>
            <a:r>
              <a:rPr lang="en-GB" dirty="0" smtClean="0"/>
              <a:t> annual meeting;</a:t>
            </a:r>
          </a:p>
          <a:p>
            <a:pPr lvl="1"/>
            <a:r>
              <a:rPr lang="en-GB" dirty="0" smtClean="0"/>
              <a:t>#9:</a:t>
            </a:r>
          </a:p>
          <a:p>
            <a:pPr lvl="2"/>
            <a:r>
              <a:rPr lang="en-GB" dirty="0" smtClean="0"/>
              <a:t>October 2012; US</a:t>
            </a:r>
          </a:p>
          <a:p>
            <a:pPr lvl="1"/>
            <a:r>
              <a:rPr lang="en-GB" dirty="0" smtClean="0"/>
              <a:t>#10:</a:t>
            </a:r>
          </a:p>
          <a:p>
            <a:pPr lvl="2"/>
            <a:r>
              <a:rPr lang="en-GB" dirty="0" smtClean="0"/>
              <a:t>April 2013; Europe of Japan</a:t>
            </a:r>
          </a:p>
          <a:p>
            <a:pPr lvl="3"/>
            <a:r>
              <a:rPr lang="en-GB" dirty="0" smtClean="0"/>
              <a:t>This is the meeting at which we shall have to have agree the content of the RDR so that we can deliver it by the end of summer 2012</a:t>
            </a:r>
          </a:p>
          <a:p>
            <a:r>
              <a:rPr lang="en-GB" dirty="0" smtClean="0"/>
              <a:t>Goal:</a:t>
            </a:r>
          </a:p>
          <a:p>
            <a:pPr lvl="1"/>
            <a:r>
              <a:rPr lang="en-GB" dirty="0" smtClean="0"/>
              <a:t>Arrive at plenary dates by the end of the meeting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1884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6795" y="-95753"/>
            <a:ext cx="9153526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5400000">
            <a:off x="4778593" y="6670069"/>
            <a:ext cx="1839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139952" y="6666723"/>
            <a:ext cx="72008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131840" y="5661248"/>
            <a:ext cx="28803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3275856" y="6237312"/>
            <a:ext cx="288032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Interim Design Report</a:t>
            </a:r>
            <a:endParaRPr lang="en-GB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2010/11 the year of the IDR: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Last IDS-NF plenary was Sep10 at RAL</a:t>
            </a:r>
          </a:p>
          <a:p>
            <a:r>
              <a:rPr lang="en-GB" dirty="0" smtClean="0"/>
              <a:t>Since then:</a:t>
            </a:r>
          </a:p>
          <a:p>
            <a:pPr lvl="1"/>
            <a:r>
              <a:rPr lang="en-GB" dirty="0" smtClean="0"/>
              <a:t>IDR writing w/s </a:t>
            </a:r>
          </a:p>
          <a:p>
            <a:pPr lvl="2"/>
            <a:r>
              <a:rPr lang="en-GB" dirty="0" smtClean="0"/>
              <a:t>#1 Dec10 at Imperial</a:t>
            </a:r>
          </a:p>
          <a:p>
            <a:pPr lvl="2"/>
            <a:r>
              <a:rPr lang="en-GB" dirty="0" smtClean="0"/>
              <a:t>#2 Jan11 at FNAL</a:t>
            </a:r>
          </a:p>
          <a:p>
            <a:pPr lvl="1"/>
            <a:r>
              <a:rPr lang="en-GB" dirty="0" smtClean="0"/>
              <a:t>IDR posted as IDS-NF-020, Mar11</a:t>
            </a:r>
          </a:p>
          <a:p>
            <a:pPr lvl="1"/>
            <a:r>
              <a:rPr lang="en-GB" dirty="0" smtClean="0"/>
              <a:t>Rehearsals for ECFA neutrino panel review, Apr11</a:t>
            </a:r>
          </a:p>
          <a:p>
            <a:pPr lvl="1"/>
            <a:r>
              <a:rPr lang="en-GB" dirty="0" smtClean="0"/>
              <a:t>ECFA panel review: 5</a:t>
            </a:r>
            <a:r>
              <a:rPr lang="en-GB" baseline="30000" dirty="0" smtClean="0"/>
              <a:t>th</a:t>
            </a:r>
            <a:r>
              <a:rPr lang="en-GB" dirty="0" smtClean="0"/>
              <a:t> and 6</a:t>
            </a:r>
            <a:r>
              <a:rPr lang="en-GB" baseline="30000" dirty="0" smtClean="0"/>
              <a:t>th</a:t>
            </a:r>
            <a:r>
              <a:rPr lang="en-GB" dirty="0" smtClean="0"/>
              <a:t> May at </a:t>
            </a:r>
            <a:r>
              <a:rPr lang="en-GB" dirty="0" err="1" smtClean="0"/>
              <a:t>Daresbury</a:t>
            </a:r>
            <a:r>
              <a:rPr lang="en-GB" dirty="0" smtClean="0"/>
              <a:t> Laboratory</a:t>
            </a:r>
          </a:p>
          <a:p>
            <a:pPr lvl="1"/>
            <a:r>
              <a:rPr lang="en-GB" dirty="0" smtClean="0"/>
              <a:t>25May11: costing w/s at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368" y="116632"/>
            <a:ext cx="6243240" cy="663629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44016" y="6491256"/>
            <a:ext cx="4572000" cy="340479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400" b="1" dirty="0" smtClean="0"/>
              <a:t>https://www.ids-nf.org/wiki/FrontPage/Documentation/IDR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49607" y="2102922"/>
            <a:ext cx="4569346" cy="371225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56" y="95082"/>
            <a:ext cx="3598131" cy="354994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5198" y="1941539"/>
            <a:ext cx="4658072" cy="17509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349" y="3768484"/>
            <a:ext cx="8922030" cy="299359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0794" y="107337"/>
            <a:ext cx="3494472" cy="202551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ECFA Neutrino Panel: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Panel met on the 5</a:t>
            </a:r>
            <a:r>
              <a:rPr lang="en-GB" baseline="30000" dirty="0" smtClean="0"/>
              <a:t>th</a:t>
            </a:r>
            <a:r>
              <a:rPr lang="en-GB" dirty="0" smtClean="0"/>
              <a:t> and 6</a:t>
            </a:r>
            <a:r>
              <a:rPr lang="en-GB" baseline="30000" dirty="0" smtClean="0"/>
              <a:t>th</a:t>
            </a:r>
            <a:r>
              <a:rPr lang="en-GB" dirty="0" smtClean="0"/>
              <a:t> of May at DL:</a:t>
            </a:r>
            <a:endParaRPr lang="en-GB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307" y="1391771"/>
            <a:ext cx="7044085" cy="527758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Reprise: </a:t>
            </a:r>
            <a:r>
              <a:rPr lang="en-GB" dirty="0" err="1" smtClean="0"/>
              <a:t>ToR</a:t>
            </a:r>
            <a:r>
              <a:rPr lang="en-GB" dirty="0" smtClean="0"/>
              <a:t> and membership:</a:t>
            </a:r>
            <a:endParaRPr lang="en-GB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42" y="726451"/>
            <a:ext cx="8522915" cy="59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b="7034"/>
          <a:stretch>
            <a:fillRect/>
          </a:stretch>
        </p:blipFill>
        <p:spPr bwMode="auto">
          <a:xfrm>
            <a:off x="4680784" y="2099030"/>
            <a:ext cx="4038878" cy="4066274"/>
          </a:xfrm>
          <a:prstGeom prst="rect">
            <a:avLst/>
          </a:prstGeom>
          <a:solidFill>
            <a:srgbClr val="00206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39552" y="3400746"/>
            <a:ext cx="3960529" cy="2280863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s">
  <a:themeElements>
    <a:clrScheme name="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KL-pres</Template>
  <TotalTime>389</TotalTime>
  <Words>761</Words>
  <Application>Microsoft Office PowerPoint</Application>
  <PresentationFormat>On-screen Show (4:3)</PresentationFormat>
  <Paragraphs>112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KL-pres</vt:lpstr>
      <vt:lpstr>1_Data-proj-slides</vt:lpstr>
      <vt:lpstr>1_Theme1</vt:lpstr>
      <vt:lpstr>Slides</vt:lpstr>
      <vt:lpstr>Presentation1</vt:lpstr>
      <vt:lpstr>1_Theme2</vt:lpstr>
      <vt:lpstr>2_Theme2</vt:lpstr>
      <vt:lpstr>ISIS Small Bottom Banner</vt:lpstr>
      <vt:lpstr>Document</vt:lpstr>
      <vt:lpstr> Introduction and aims:</vt:lpstr>
      <vt:lpstr>Contents:</vt:lpstr>
      <vt:lpstr>Slide 3</vt:lpstr>
      <vt:lpstr>Interim Design Report</vt:lpstr>
      <vt:lpstr>2010/11 the year of the IDR:</vt:lpstr>
      <vt:lpstr>Slide 6</vt:lpstr>
      <vt:lpstr>Slide 7</vt:lpstr>
      <vt:lpstr>ECFA Neutrino Panel:</vt:lpstr>
      <vt:lpstr>Reprise: ToR and membership: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Beyond the IDR:</vt:lpstr>
      <vt:lpstr>Large θ13 and incremental approach  Plenary sessions 2 and 3</vt:lpstr>
      <vt:lpstr>θ13:</vt:lpstr>
      <vt:lpstr>Evolution:</vt:lpstr>
      <vt:lpstr>Muon storage rings for neutrino physics:</vt:lpstr>
      <vt:lpstr>Preparing the ground for the RDR  Plenary sessions 4 (costing), 5 (w/gs) and 6 (RDR planning)</vt:lpstr>
      <vt:lpstr>Reference Design Report:</vt:lpstr>
      <vt:lpstr>Next meetings and timeline:  </vt:lpstr>
      <vt:lpstr>IDS-NF plenary meetings:</vt:lpstr>
      <vt:lpstr>Slide 28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Introduction and aims:</dc:title>
  <dc:creator>Ken</dc:creator>
  <cp:lastModifiedBy>Ken</cp:lastModifiedBy>
  <cp:revision>33</cp:revision>
  <dcterms:created xsi:type="dcterms:W3CDTF">2011-10-16T20:29:11Z</dcterms:created>
  <dcterms:modified xsi:type="dcterms:W3CDTF">2011-10-17T03:26:28Z</dcterms:modified>
</cp:coreProperties>
</file>