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7" r:id="rId3"/>
    <p:sldId id="279" r:id="rId4"/>
    <p:sldId id="281" r:id="rId5"/>
    <p:sldId id="299" r:id="rId6"/>
    <p:sldId id="306" r:id="rId7"/>
    <p:sldId id="300" r:id="rId8"/>
    <p:sldId id="301" r:id="rId9"/>
    <p:sldId id="302" r:id="rId10"/>
    <p:sldId id="303" r:id="rId11"/>
    <p:sldId id="305" r:id="rId12"/>
    <p:sldId id="304" r:id="rId13"/>
    <p:sldId id="297" r:id="rId14"/>
    <p:sldId id="298" r:id="rId15"/>
  </p:sldIdLst>
  <p:sldSz cx="9906000" cy="6858000" type="A4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990099"/>
    <a:srgbClr val="FF6600"/>
    <a:srgbClr val="FF7F3F"/>
    <a:srgbClr val="339966"/>
    <a:srgbClr val="339933"/>
    <a:srgbClr val="409298"/>
    <a:srgbClr val="5EB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581" autoAdjust="0"/>
  </p:normalViewPr>
  <p:slideViewPr>
    <p:cSldViewPr snapToGrid="0">
      <p:cViewPr varScale="1">
        <p:scale>
          <a:sx n="58" d="100"/>
          <a:sy n="58" d="100"/>
        </p:scale>
        <p:origin x="-84" y="-102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235613" y="779463"/>
            <a:ext cx="9034065" cy="5632450"/>
          </a:xfrm>
          <a:prstGeom prst="rect">
            <a:avLst/>
          </a:prstGeom>
          <a:noFill/>
          <a:ln w="63500">
            <a:solidFill>
              <a:schemeClr val="accent1"/>
            </a:solidFill>
            <a:miter lim="800000"/>
            <a:headEnd/>
            <a:tailEnd/>
          </a:ln>
          <a:effectLst/>
          <a:scene3d>
            <a:camera prst="legacyObliqueTopRight"/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273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1810" y="1139825"/>
            <a:ext cx="8898890" cy="5113020"/>
          </a:xfrm>
          <a:prstGeom prst="rect">
            <a:avLst/>
          </a:prstGeom>
          <a:ln w="28575">
            <a:solidFill>
              <a:srgbClr val="990099"/>
            </a:solidFill>
            <a:miter lim="800000"/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67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o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506382" y="1143000"/>
            <a:ext cx="8904318" cy="5105400"/>
          </a:xfrm>
          <a:prstGeom prst="rect">
            <a:avLst/>
          </a:prstGeom>
          <a:noFill/>
          <a:ln w="28575" cap="flat" cmpd="sng" algn="ctr">
            <a:solidFill>
              <a:srgbClr val="9900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3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12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8308314" y="6353175"/>
            <a:ext cx="1325959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anchor="ctr"/>
          <a:lstStyle/>
          <a:p>
            <a:pPr>
              <a:spcBef>
                <a:spcPct val="50000"/>
              </a:spcBef>
            </a:pPr>
            <a:r>
              <a:rPr lang="en-GB" sz="1400" b="1" dirty="0">
                <a:solidFill>
                  <a:srgbClr val="3366FF"/>
                </a:solidFill>
              </a:rPr>
              <a:t>Page</a:t>
            </a:r>
            <a:r>
              <a:rPr lang="en-GB" sz="1800" b="1" dirty="0">
                <a:solidFill>
                  <a:srgbClr val="3366FF"/>
                </a:solidFill>
              </a:rPr>
              <a:t> </a:t>
            </a:r>
            <a:fld id="{6A8C8EF0-AE2C-43AB-BE17-B921CDDA06A1}" type="slidenum">
              <a:rPr lang="en-GB" sz="1400" b="1">
                <a:solidFill>
                  <a:srgbClr val="3366FF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GB" sz="1400" b="1" dirty="0">
              <a:solidFill>
                <a:srgbClr val="3366FF"/>
              </a:solidFill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12498" y="161925"/>
            <a:ext cx="8894763" cy="369332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dirty="0" smtClean="0">
                <a:solidFill>
                  <a:schemeClr val="accent1"/>
                </a:solidFill>
                <a:latin typeface="Arial Black" pitchFamily="34" charset="0"/>
              </a:rPr>
              <a:t>Status of Costing the Neutrino Factory </a:t>
            </a:r>
            <a:r>
              <a:rPr lang="en-GB" sz="1800" dirty="0" smtClean="0">
                <a:solidFill>
                  <a:schemeClr val="accent1"/>
                </a:solidFill>
                <a:latin typeface="Arial Black" pitchFamily="34" charset="0"/>
              </a:rPr>
              <a:t>Accelerator Facility</a:t>
            </a:r>
            <a:endParaRPr lang="en-GB" sz="18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95300" y="579438"/>
            <a:ext cx="8915400" cy="548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226129" y="6352616"/>
            <a:ext cx="5595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7th Plenary Meeting of the IDS-NF 17th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498" y="6355173"/>
            <a:ext cx="1179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Ajit Kurup</a:t>
            </a:r>
            <a:endParaRPr lang="en-GB" sz="1400" dirty="0" smtClean="0">
              <a:solidFill>
                <a:srgbClr val="3366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62" r:id="rId3"/>
    <p:sldLayoutId id="2147483661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accent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accent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4" name="Picture 46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780" y="5148518"/>
            <a:ext cx="1666479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380993" y="1522414"/>
            <a:ext cx="7145734" cy="1077218"/>
          </a:xfrm>
          <a:prstGeom prst="rect">
            <a:avLst/>
          </a:prstGeom>
          <a:noFill/>
          <a:ln w="82550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 dirty="0" smtClean="0">
                <a:solidFill>
                  <a:schemeClr val="accent1"/>
                </a:solidFill>
                <a:latin typeface="Arial Black" pitchFamily="34" charset="0"/>
              </a:rPr>
              <a:t>Status of Costing the Neutrino Factory </a:t>
            </a:r>
            <a:r>
              <a:rPr lang="en-GB" sz="3200" dirty="0" smtClean="0">
                <a:solidFill>
                  <a:schemeClr val="accent1"/>
                </a:solidFill>
                <a:latin typeface="Arial Black" pitchFamily="34" charset="0"/>
              </a:rPr>
              <a:t>Accelerator Facility</a:t>
            </a:r>
            <a:endParaRPr lang="en-GB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249299" y="3815067"/>
            <a:ext cx="540740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solidFill>
                  <a:schemeClr val="accent1"/>
                </a:solidFill>
                <a:latin typeface="Arial Black" pitchFamily="34" charset="0"/>
              </a:rPr>
              <a:t>Ajit Kurup</a:t>
            </a:r>
          </a:p>
          <a:p>
            <a:pPr algn="ctr"/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7</a:t>
            </a:r>
            <a:r>
              <a:rPr lang="en-GB" sz="2000" baseline="30000" dirty="0" smtClean="0">
                <a:solidFill>
                  <a:schemeClr val="accent1"/>
                </a:solidFill>
                <a:latin typeface="Arial Black" pitchFamily="34" charset="0"/>
              </a:rPr>
              <a:t>th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 Plenary Meeting of the IDS-NF</a:t>
            </a:r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17</a:t>
            </a:r>
            <a:r>
              <a:rPr lang="en-GB" sz="2000" baseline="30000" dirty="0" smtClean="0">
                <a:solidFill>
                  <a:schemeClr val="accent1"/>
                </a:solidFill>
                <a:latin typeface="Arial Black" pitchFamily="34" charset="0"/>
              </a:rPr>
              <a:t>th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 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October 2011</a:t>
            </a:r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35613" y="779463"/>
            <a:ext cx="9034065" cy="5632450"/>
          </a:xfrm>
          <a:prstGeom prst="rect">
            <a:avLst/>
          </a:prstGeom>
          <a:noFill/>
          <a:ln w="63500">
            <a:solidFill>
              <a:schemeClr val="accent1"/>
            </a:solidFill>
            <a:miter lim="800000"/>
            <a:headEnd/>
            <a:tailEnd/>
          </a:ln>
          <a:effectLst/>
          <a:scene3d>
            <a:camera prst="legacyObliqueTopRight"/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From the downstream face of the last module of the cooling section to the downstream face of the last magnet of the FFAG extraction line. </a:t>
            </a:r>
          </a:p>
          <a:p>
            <a:endParaRPr lang="en-GB" dirty="0" smtClean="0"/>
          </a:p>
          <a:p>
            <a:r>
              <a:rPr lang="en-GB" dirty="0" smtClean="0"/>
              <a:t>Linac</a:t>
            </a:r>
            <a:r>
              <a:rPr lang="en-GB" dirty="0" smtClean="0"/>
              <a:t>, RLA 1 and RLA 2</a:t>
            </a:r>
          </a:p>
          <a:p>
            <a:pPr lvl="1"/>
            <a:r>
              <a:rPr lang="en-GB" dirty="0" smtClean="0"/>
              <a:t>A. Kurup</a:t>
            </a:r>
          </a:p>
          <a:p>
            <a:r>
              <a:rPr lang="en-GB" dirty="0" smtClean="0"/>
              <a:t>Transfer lines to the FFAG</a:t>
            </a:r>
          </a:p>
          <a:p>
            <a:pPr lvl="1"/>
            <a:r>
              <a:rPr lang="en-GB" dirty="0" smtClean="0"/>
              <a:t>J.S. Berg</a:t>
            </a:r>
          </a:p>
          <a:p>
            <a:r>
              <a:rPr lang="en-GB" dirty="0" smtClean="0"/>
              <a:t>FFAG</a:t>
            </a:r>
          </a:p>
          <a:p>
            <a:pPr lvl="1"/>
            <a:r>
              <a:rPr lang="en-GB" dirty="0"/>
              <a:t>J.S. </a:t>
            </a:r>
            <a:r>
              <a:rPr lang="en-GB" dirty="0" smtClean="0"/>
              <a:t>Berg and N. Bliss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</a:t>
            </a:r>
            <a:r>
              <a:rPr lang="en-GB" sz="2800" dirty="0" smtClean="0"/>
              <a:t>Muon Acceleration System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868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μ</a:t>
            </a:r>
            <a:r>
              <a:rPr lang="en-GB" baseline="30000" dirty="0"/>
              <a:t>+</a:t>
            </a:r>
            <a:r>
              <a:rPr lang="en-GB" dirty="0"/>
              <a:t> μ</a:t>
            </a:r>
            <a:r>
              <a:rPr lang="en-GB" baseline="30000" dirty="0"/>
              <a:t>-</a:t>
            </a:r>
            <a:r>
              <a:rPr lang="en-GB" dirty="0"/>
              <a:t> transfer lines from the downstream face of last magnet in the FFAG extraction line to the front face of the first magnet of the decay ring injection system. </a:t>
            </a:r>
          </a:p>
          <a:p>
            <a:endParaRPr lang="en-GB" dirty="0" smtClean="0"/>
          </a:p>
          <a:p>
            <a:r>
              <a:rPr lang="en-GB" dirty="0" smtClean="0"/>
              <a:t>Will be one of the last bits to be designed.</a:t>
            </a:r>
          </a:p>
          <a:p>
            <a:endParaRPr lang="en-GB" dirty="0"/>
          </a:p>
          <a:p>
            <a:r>
              <a:rPr lang="en-GB" dirty="0" smtClean="0"/>
              <a:t>J.S</a:t>
            </a:r>
            <a:r>
              <a:rPr lang="en-GB" dirty="0"/>
              <a:t>. </a:t>
            </a:r>
            <a:r>
              <a:rPr lang="en-GB" dirty="0" smtClean="0"/>
              <a:t>Berg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</a:t>
            </a:r>
            <a:r>
              <a:rPr lang="en-GB" sz="2800" dirty="0" smtClean="0"/>
              <a:t>FFAG to Decay Rings Transfer Lines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2967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Front </a:t>
            </a:r>
            <a:r>
              <a:rPr lang="en-GB" dirty="0"/>
              <a:t>face of the first magnet of the injection line through the whole ring, including all diagnostic/detector devices and the beam abort. </a:t>
            </a:r>
          </a:p>
          <a:p>
            <a:endParaRPr lang="en-GB" dirty="0" smtClean="0"/>
          </a:p>
          <a:p>
            <a:r>
              <a:rPr lang="en-GB" dirty="0" smtClean="0"/>
              <a:t>MDR </a:t>
            </a:r>
            <a:r>
              <a:rPr lang="en-GB" dirty="0" smtClean="0"/>
              <a:t>1 and MDR 2</a:t>
            </a:r>
          </a:p>
          <a:p>
            <a:pPr lvl="1"/>
            <a:r>
              <a:rPr lang="en-GB" dirty="0" smtClean="0"/>
              <a:t>D. </a:t>
            </a:r>
            <a:r>
              <a:rPr lang="en-GB" dirty="0" err="1" smtClean="0"/>
              <a:t>Kelliher</a:t>
            </a:r>
            <a:r>
              <a:rPr lang="en-GB" dirty="0" smtClean="0"/>
              <a:t> and N. </a:t>
            </a:r>
            <a:r>
              <a:rPr lang="en-GB" dirty="0" err="1" smtClean="0"/>
              <a:t>Collomb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</a:t>
            </a:r>
            <a:r>
              <a:rPr lang="en-GB" sz="2800" dirty="0" smtClean="0"/>
              <a:t>Muon Decay Rings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67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trike="sngStrike" dirty="0" smtClean="0"/>
              <a:t>Nov/Dec 2011 - </a:t>
            </a:r>
            <a:r>
              <a:rPr lang="en-GB" strike="sngStrike" dirty="0" smtClean="0"/>
              <a:t>“Interviews” with CERN</a:t>
            </a:r>
          </a:p>
          <a:p>
            <a:pPr lvl="4"/>
            <a:endParaRPr lang="en-GB" dirty="0"/>
          </a:p>
          <a:p>
            <a:r>
              <a:rPr lang="en-GB" dirty="0" smtClean="0"/>
              <a:t>December 2011 – Costing Workshop at CERN</a:t>
            </a:r>
          </a:p>
          <a:p>
            <a:pPr lvl="1"/>
            <a:r>
              <a:rPr lang="en-GB" dirty="0" smtClean="0"/>
              <a:t>Have layout of the whole NF to determine buildings, tunnels, etc.</a:t>
            </a:r>
            <a:endParaRPr lang="en-GB" dirty="0"/>
          </a:p>
          <a:p>
            <a:pPr marL="2114550" lvl="5" indent="-342900"/>
            <a:endParaRPr lang="en-GB" dirty="0" smtClean="0"/>
          </a:p>
          <a:p>
            <a:pPr marL="342900" lvl="1" indent="-342900">
              <a:buFontTx/>
              <a:buChar char="•"/>
            </a:pPr>
            <a:r>
              <a:rPr lang="en-GB" sz="2600" dirty="0" smtClean="0"/>
              <a:t>June 2012 – “Second </a:t>
            </a:r>
            <a:r>
              <a:rPr lang="en-GB" sz="2600" dirty="0"/>
              <a:t>pass” cost estimate</a:t>
            </a:r>
            <a:r>
              <a:rPr lang="en-GB" sz="2600" dirty="0" smtClean="0"/>
              <a:t>.</a:t>
            </a:r>
          </a:p>
          <a:p>
            <a:pPr lvl="1"/>
            <a:r>
              <a:rPr lang="en-GB" dirty="0" smtClean="0"/>
              <a:t>Design should be complete (i.e. no holes)</a:t>
            </a:r>
          </a:p>
          <a:p>
            <a:pPr lvl="1"/>
            <a:r>
              <a:rPr lang="en-GB" dirty="0" smtClean="0"/>
              <a:t>Include info from CERN about tunnelling, cabling, project phases, etc.</a:t>
            </a:r>
          </a:p>
          <a:p>
            <a:pPr lvl="4"/>
            <a:endParaRPr lang="en-GB" dirty="0"/>
          </a:p>
          <a:p>
            <a:r>
              <a:rPr lang="en-GB" dirty="0" smtClean="0"/>
              <a:t>April 2013 – “Third pass” cost estimate.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Schedule and Milestones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1745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Breakdown structure </a:t>
            </a:r>
            <a:r>
              <a:rPr lang="en-GB" dirty="0" smtClean="0"/>
              <a:t>has been </a:t>
            </a:r>
            <a:r>
              <a:rPr lang="en-GB" dirty="0" smtClean="0"/>
              <a:t>defined.</a:t>
            </a:r>
            <a:endParaRPr lang="en-GB" dirty="0" smtClean="0"/>
          </a:p>
          <a:p>
            <a:pPr lvl="3"/>
            <a:endParaRPr lang="en-GB" dirty="0" smtClean="0"/>
          </a:p>
          <a:p>
            <a:r>
              <a:rPr lang="en-GB" dirty="0" smtClean="0"/>
              <a:t>In the process of getting the </a:t>
            </a:r>
            <a:r>
              <a:rPr lang="en-GB" dirty="0" smtClean="0"/>
              <a:t>details </a:t>
            </a:r>
            <a:r>
              <a:rPr lang="en-GB" dirty="0" smtClean="0"/>
              <a:t>of </a:t>
            </a:r>
            <a:r>
              <a:rPr lang="en-GB" dirty="0" smtClean="0"/>
              <a:t>the up-to-date </a:t>
            </a:r>
            <a:r>
              <a:rPr lang="en-GB" dirty="0" smtClean="0"/>
              <a:t>designs and putting them in th</a:t>
            </a:r>
            <a:r>
              <a:rPr lang="en-GB" dirty="0" smtClean="0"/>
              <a:t>e ADT (see talk tomorrow).</a:t>
            </a:r>
          </a:p>
          <a:p>
            <a:pPr lvl="1"/>
            <a:r>
              <a:rPr lang="en-GB" dirty="0" smtClean="0"/>
              <a:t>Once this is done we can start pricing items and work out where any holes are.</a:t>
            </a:r>
          </a:p>
          <a:p>
            <a:pPr lvl="1"/>
            <a:r>
              <a:rPr lang="en-GB" dirty="0" smtClean="0"/>
              <a:t>Will need engineering support for RF, vacuum and cryogenics.</a:t>
            </a:r>
            <a:endParaRPr lang="en-GB" dirty="0" smtClean="0"/>
          </a:p>
          <a:p>
            <a:pPr lvl="3"/>
            <a:endParaRPr lang="en-GB" dirty="0" smtClean="0"/>
          </a:p>
          <a:p>
            <a:r>
              <a:rPr lang="en-GB" dirty="0" smtClean="0"/>
              <a:t>Next </a:t>
            </a:r>
            <a:r>
              <a:rPr lang="en-GB" dirty="0" err="1" smtClean="0"/>
              <a:t>EUROnu</a:t>
            </a:r>
            <a:r>
              <a:rPr lang="en-GB" dirty="0" smtClean="0"/>
              <a:t> costing workshop in December.</a:t>
            </a:r>
          </a:p>
          <a:p>
            <a:pPr lvl="1"/>
            <a:r>
              <a:rPr lang="en-GB" dirty="0" smtClean="0"/>
              <a:t>Aim to have </a:t>
            </a:r>
            <a:r>
              <a:rPr lang="en-GB" dirty="0" smtClean="0"/>
              <a:t>these </a:t>
            </a:r>
            <a:r>
              <a:rPr lang="en-GB" dirty="0" smtClean="0"/>
              <a:t>details </a:t>
            </a:r>
            <a:r>
              <a:rPr lang="en-GB" dirty="0" smtClean="0"/>
              <a:t>in order to determine sizes </a:t>
            </a:r>
            <a:r>
              <a:rPr lang="en-GB" dirty="0" smtClean="0"/>
              <a:t>of the </a:t>
            </a:r>
            <a:r>
              <a:rPr lang="en-GB" dirty="0" smtClean="0"/>
              <a:t>systems. (Make use of support from CERN).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Summary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051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Overview of what needs to be done for the RDR.</a:t>
            </a:r>
          </a:p>
          <a:p>
            <a:endParaRPr lang="en-GB" dirty="0" smtClean="0"/>
          </a:p>
          <a:p>
            <a:r>
              <a:rPr lang="en-GB" dirty="0" smtClean="0"/>
              <a:t>How </a:t>
            </a:r>
            <a:r>
              <a:rPr lang="en-GB" dirty="0"/>
              <a:t>this fits in the context of </a:t>
            </a:r>
            <a:r>
              <a:rPr lang="en-GB" dirty="0" err="1"/>
              <a:t>EUROnu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CERN costing tool.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Brief status </a:t>
            </a:r>
            <a:r>
              <a:rPr lang="en-GB" dirty="0"/>
              <a:t>of the NF accelerator </a:t>
            </a:r>
            <a:r>
              <a:rPr lang="en-GB" dirty="0" smtClean="0"/>
              <a:t>systems.</a:t>
            </a:r>
          </a:p>
          <a:p>
            <a:pPr lvl="1"/>
            <a:r>
              <a:rPr lang="en-GB" dirty="0" smtClean="0"/>
              <a:t>Where we are with collecting the information needed.</a:t>
            </a:r>
          </a:p>
          <a:p>
            <a:pPr lvl="1"/>
            <a:r>
              <a:rPr lang="en-GB" dirty="0" smtClean="0"/>
              <a:t>Detailed </a:t>
            </a:r>
            <a:r>
              <a:rPr lang="en-GB" dirty="0" smtClean="0"/>
              <a:t>status tomorrow.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Schedule and milestones.</a:t>
            </a:r>
          </a:p>
          <a:p>
            <a:r>
              <a:rPr lang="en-GB" dirty="0" smtClean="0"/>
              <a:t>Summary.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64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30% error costing </a:t>
            </a:r>
            <a:r>
              <a:rPr lang="en-GB" dirty="0" smtClean="0"/>
              <a:t>(as stated in note IDS-NF-001) for </a:t>
            </a:r>
            <a:r>
              <a:rPr lang="en-GB" dirty="0" smtClean="0"/>
              <a:t>the RDR [end of 2013].</a:t>
            </a:r>
          </a:p>
          <a:p>
            <a:r>
              <a:rPr lang="en-GB" dirty="0" smtClean="0"/>
              <a:t>Costing is organised through </a:t>
            </a:r>
            <a:r>
              <a:rPr lang="en-GB" dirty="0" err="1" smtClean="0"/>
              <a:t>EUROnu</a:t>
            </a:r>
            <a:r>
              <a:rPr lang="en-GB" dirty="0" smtClean="0"/>
              <a:t> which also covers a CERN based </a:t>
            </a:r>
            <a:r>
              <a:rPr lang="en-GB" dirty="0" err="1" smtClean="0"/>
              <a:t>superbeam</a:t>
            </a:r>
            <a:r>
              <a:rPr lang="en-GB" dirty="0" smtClean="0"/>
              <a:t> and beta-beam.</a:t>
            </a:r>
          </a:p>
          <a:p>
            <a:r>
              <a:rPr lang="en-GB" dirty="0" smtClean="0"/>
              <a:t>To provide a common basis to compare these different facilities </a:t>
            </a:r>
            <a:r>
              <a:rPr lang="en-GB" dirty="0" err="1" smtClean="0"/>
              <a:t>EUROnu</a:t>
            </a:r>
            <a:r>
              <a:rPr lang="en-GB" dirty="0" smtClean="0"/>
              <a:t> will use the CERN costing tool (CCT) (originally developed for CLIC) to take care of the “accounting” aspect.</a:t>
            </a:r>
          </a:p>
          <a:p>
            <a:pPr lvl="1"/>
            <a:r>
              <a:rPr lang="en-GB" dirty="0" smtClean="0"/>
              <a:t>This means the costing must be done in a way compatible with the CCT (project phases, etc.)</a:t>
            </a:r>
          </a:p>
          <a:p>
            <a:r>
              <a:rPr lang="en-GB" dirty="0" smtClean="0"/>
              <a:t>One “minor” complication is that </a:t>
            </a:r>
            <a:r>
              <a:rPr lang="en-GB" dirty="0" err="1" smtClean="0"/>
              <a:t>EUROnu</a:t>
            </a:r>
            <a:r>
              <a:rPr lang="en-GB" dirty="0" smtClean="0"/>
              <a:t> is to finish by September 2012!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>The RDR, </a:t>
            </a:r>
            <a:r>
              <a:rPr lang="en-GB" sz="2800" dirty="0" err="1" smtClean="0"/>
              <a:t>EUROnu</a:t>
            </a:r>
            <a:r>
              <a:rPr lang="en-GB" sz="2800" dirty="0" smtClean="0"/>
              <a:t> and the CERN costing tool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796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The NF is broken down into systems and each system into </a:t>
            </a:r>
            <a:r>
              <a:rPr lang="en-GB" dirty="0"/>
              <a:t>components that we can find known costs for.</a:t>
            </a:r>
          </a:p>
          <a:p>
            <a:r>
              <a:rPr lang="en-GB" dirty="0"/>
              <a:t>Won’t work for everything as almost as every system of the NF accelerator includes some unknown </a:t>
            </a:r>
            <a:r>
              <a:rPr lang="en-GB" dirty="0" smtClean="0"/>
              <a:t>technology but </a:t>
            </a:r>
            <a:r>
              <a:rPr lang="en-GB" dirty="0"/>
              <a:t>much can be done using this method.</a:t>
            </a:r>
          </a:p>
          <a:p>
            <a:pPr lvl="5"/>
            <a:endParaRPr lang="en-GB" sz="1400" dirty="0" smtClean="0"/>
          </a:p>
          <a:p>
            <a:r>
              <a:rPr lang="en-GB" sz="2800" dirty="0" smtClean="0"/>
              <a:t>NEED ENGINEERS NOT PHYSICISTS BUT WE HAVE VERY LIMITED RESOURCES TO BUY ENGINEERING TIME.</a:t>
            </a:r>
            <a:endParaRPr lang="en-GB" sz="2800" dirty="0" smtClean="0"/>
          </a:p>
          <a:p>
            <a:r>
              <a:rPr lang="en-GB" dirty="0" smtClean="0"/>
              <a:t>Some limited effort available at </a:t>
            </a:r>
            <a:r>
              <a:rPr lang="en-GB" dirty="0" err="1" smtClean="0"/>
              <a:t>Daresbury</a:t>
            </a:r>
            <a:r>
              <a:rPr lang="en-GB" dirty="0" smtClean="0"/>
              <a:t> (Neil Bliss and Norbert </a:t>
            </a:r>
            <a:r>
              <a:rPr lang="en-GB" dirty="0" err="1" smtClean="0"/>
              <a:t>Collomb</a:t>
            </a:r>
            <a:r>
              <a:rPr lang="en-GB" dirty="0" smtClean="0"/>
              <a:t>, maybe others?)</a:t>
            </a:r>
          </a:p>
          <a:p>
            <a:r>
              <a:rPr lang="en-GB" dirty="0" smtClean="0"/>
              <a:t>Effort promised by CERN.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040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511809" y="1139825"/>
            <a:ext cx="8942433" cy="5113020"/>
          </a:xfrm>
        </p:spPr>
        <p:txBody>
          <a:bodyPr/>
          <a:lstStyle/>
          <a:p>
            <a:r>
              <a:rPr lang="en-GB" sz="2800" dirty="0" smtClean="0"/>
              <a:t>First task was to determine information </a:t>
            </a:r>
            <a:r>
              <a:rPr lang="en-GB" sz="2800" dirty="0" smtClean="0"/>
              <a:t>required for the CCT and it’s breakdown structure.</a:t>
            </a:r>
          </a:p>
          <a:p>
            <a:r>
              <a:rPr lang="en-GB" sz="2800" dirty="0" smtClean="0"/>
              <a:t>Each item has 3 project phases.</a:t>
            </a:r>
          </a:p>
          <a:p>
            <a:pPr lvl="1"/>
            <a:r>
              <a:rPr lang="en-GB" dirty="0" smtClean="0"/>
              <a:t>Industrialisation and tendering; procurement; and reception.</a:t>
            </a:r>
          </a:p>
          <a:p>
            <a:endParaRPr lang="en-GB" sz="2800" dirty="0" smtClean="0"/>
          </a:p>
          <a:p>
            <a:r>
              <a:rPr lang="en-GB" sz="2800" dirty="0" smtClean="0"/>
              <a:t>The NF is broken down into subsystems </a:t>
            </a:r>
            <a:r>
              <a:rPr lang="en-GB" sz="2800" dirty="0" smtClean="0"/>
              <a:t>with a </a:t>
            </a:r>
            <a:r>
              <a:rPr lang="en-GB" sz="2800" dirty="0" smtClean="0"/>
              <a:t>separate section for common hardware and services.</a:t>
            </a:r>
          </a:p>
          <a:p>
            <a:pPr lvl="1"/>
            <a:r>
              <a:rPr lang="en-GB" dirty="0" smtClean="0"/>
              <a:t>Specialised H&amp;S items to be included with the relevant component.</a:t>
            </a:r>
          </a:p>
          <a:p>
            <a:r>
              <a:rPr lang="en-GB" sz="2800" dirty="0" smtClean="0"/>
              <a:t>Identified Cost Focal Points (CFPs).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Breakdown Structure for the CCT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7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Breakdown Structure</a:t>
            </a:r>
            <a:endParaRPr lang="en-GB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227" y="1102178"/>
            <a:ext cx="7532409" cy="5053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094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400" dirty="0"/>
              <a:t>Ion source to the downstream face of the last magnet of the </a:t>
            </a:r>
            <a:r>
              <a:rPr lang="en-GB" sz="2400" dirty="0" smtClean="0"/>
              <a:t>final </a:t>
            </a:r>
            <a:r>
              <a:rPr lang="en-GB" sz="2400" dirty="0"/>
              <a:t>focus. </a:t>
            </a:r>
            <a:endParaRPr lang="en-GB" sz="2400" dirty="0" smtClean="0"/>
          </a:p>
          <a:p>
            <a:pPr lvl="1"/>
            <a:r>
              <a:rPr lang="en-GB" sz="2000" dirty="0" smtClean="0"/>
              <a:t>The </a:t>
            </a:r>
            <a:r>
              <a:rPr lang="en-GB" sz="2000" dirty="0"/>
              <a:t>building housing the final focus is part of the TCD. Ancillary buildings and services for the final focus are included in the PD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 smtClean="0"/>
              <a:t>All</a:t>
            </a:r>
            <a:r>
              <a:rPr lang="en-GB" sz="2000" dirty="0" smtClean="0"/>
              <a:t> </a:t>
            </a:r>
            <a:r>
              <a:rPr lang="en-GB" sz="2000" dirty="0" smtClean="0"/>
              <a:t>transfer </a:t>
            </a:r>
            <a:r>
              <a:rPr lang="en-GB" sz="2000" dirty="0" smtClean="0"/>
              <a:t>lines must be included (e.g. transfer line to the </a:t>
            </a:r>
            <a:r>
              <a:rPr lang="en-GB" sz="2000" dirty="0" smtClean="0"/>
              <a:t>final focus</a:t>
            </a:r>
            <a:r>
              <a:rPr lang="en-GB" sz="2000" dirty="0" smtClean="0"/>
              <a:t>.)</a:t>
            </a:r>
            <a:endParaRPr lang="en-GB" sz="2000" dirty="0" smtClean="0"/>
          </a:p>
          <a:p>
            <a:endParaRPr lang="en-GB" sz="2400" dirty="0" smtClean="0"/>
          </a:p>
          <a:p>
            <a:r>
              <a:rPr lang="en-GB" sz="2400" dirty="0" smtClean="0"/>
              <a:t>SPL </a:t>
            </a:r>
            <a:r>
              <a:rPr lang="en-GB" sz="2400" dirty="0"/>
              <a:t>+ </a:t>
            </a:r>
            <a:r>
              <a:rPr lang="en-GB" sz="2400" dirty="0" smtClean="0"/>
              <a:t>rings (Important for </a:t>
            </a:r>
            <a:r>
              <a:rPr lang="en-GB" sz="2400" dirty="0" err="1" smtClean="0"/>
              <a:t>EUROnu</a:t>
            </a:r>
            <a:r>
              <a:rPr lang="en-GB" sz="2400" dirty="0" smtClean="0"/>
              <a:t>)</a:t>
            </a:r>
            <a:endParaRPr lang="en-GB" sz="2400" dirty="0" smtClean="0"/>
          </a:p>
          <a:p>
            <a:pPr lvl="1"/>
            <a:r>
              <a:rPr lang="en-GB" sz="2000" dirty="0" smtClean="0"/>
              <a:t>R. </a:t>
            </a:r>
            <a:r>
              <a:rPr lang="en-GB" sz="2000" dirty="0" err="1" smtClean="0"/>
              <a:t>Garoby</a:t>
            </a:r>
            <a:r>
              <a:rPr lang="en-GB" sz="2000" dirty="0"/>
              <a:t> </a:t>
            </a:r>
            <a:r>
              <a:rPr lang="en-GB" sz="2000" dirty="0" smtClean="0"/>
              <a:t>and S. </a:t>
            </a:r>
            <a:r>
              <a:rPr lang="en-GB" sz="2000" dirty="0" err="1" smtClean="0"/>
              <a:t>Gillardoni</a:t>
            </a:r>
            <a:endParaRPr lang="en-GB" sz="2000" dirty="0"/>
          </a:p>
          <a:p>
            <a:r>
              <a:rPr lang="en-GB" sz="2400" dirty="0" err="1" smtClean="0"/>
              <a:t>ProjectX</a:t>
            </a:r>
            <a:r>
              <a:rPr lang="en-GB" sz="2400" dirty="0" smtClean="0"/>
              <a:t> </a:t>
            </a:r>
            <a:r>
              <a:rPr lang="en-GB" sz="2400" dirty="0"/>
              <a:t>+ </a:t>
            </a:r>
            <a:r>
              <a:rPr lang="en-GB" sz="2400" dirty="0" smtClean="0"/>
              <a:t>rings</a:t>
            </a:r>
          </a:p>
          <a:p>
            <a:pPr lvl="1"/>
            <a:r>
              <a:rPr lang="en-GB" sz="2000" dirty="0" smtClean="0"/>
              <a:t>K. </a:t>
            </a:r>
            <a:r>
              <a:rPr lang="en-GB" sz="2000" dirty="0" err="1" smtClean="0"/>
              <a:t>Gollwitzer</a:t>
            </a:r>
            <a:endParaRPr lang="en-GB" sz="2000" dirty="0"/>
          </a:p>
          <a:p>
            <a:r>
              <a:rPr lang="en-GB" sz="2400" dirty="0" smtClean="0"/>
              <a:t>RAL</a:t>
            </a:r>
            <a:endParaRPr lang="en-GB" sz="2400" dirty="0" smtClean="0"/>
          </a:p>
          <a:p>
            <a:pPr lvl="1"/>
            <a:r>
              <a:rPr lang="en-GB" sz="2000" dirty="0" smtClean="0"/>
              <a:t>J. </a:t>
            </a:r>
            <a:r>
              <a:rPr lang="en-GB" sz="2000" dirty="0" err="1" smtClean="0"/>
              <a:t>Pozimski</a:t>
            </a:r>
            <a:r>
              <a:rPr lang="en-GB" sz="2000" dirty="0" smtClean="0"/>
              <a:t>, J. Pasternak and J. Thomason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Proton Driver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6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000" dirty="0"/>
              <a:t>From the downstream face of the last magnet of the final focus to the downstream face of the last magnet of the last magnet of the decay section</a:t>
            </a:r>
            <a:r>
              <a:rPr lang="en-GB" sz="2000" dirty="0" smtClean="0"/>
              <a:t>.</a:t>
            </a:r>
          </a:p>
          <a:p>
            <a:pPr lvl="1"/>
            <a:r>
              <a:rPr lang="en-GB" sz="1800" dirty="0" smtClean="0"/>
              <a:t>Must include </a:t>
            </a:r>
            <a:r>
              <a:rPr lang="en-GB" sz="1800" dirty="0"/>
              <a:t>space for </a:t>
            </a:r>
            <a:r>
              <a:rPr lang="en-GB" sz="1800" dirty="0" smtClean="0"/>
              <a:t>the final </a:t>
            </a:r>
            <a:r>
              <a:rPr lang="en-GB" sz="1800" dirty="0"/>
              <a:t>focus and space for H&amp;S for final focus but actual H&amp;S are included in </a:t>
            </a:r>
            <a:r>
              <a:rPr lang="en-GB" sz="1800" dirty="0" smtClean="0"/>
              <a:t>PD.</a:t>
            </a:r>
            <a:endParaRPr lang="en-GB" sz="1800" dirty="0"/>
          </a:p>
          <a:p>
            <a:r>
              <a:rPr lang="en-GB" sz="2000" dirty="0" smtClean="0"/>
              <a:t>Solid </a:t>
            </a:r>
            <a:r>
              <a:rPr lang="en-GB" sz="2000" dirty="0" smtClean="0"/>
              <a:t>target</a:t>
            </a:r>
          </a:p>
          <a:p>
            <a:pPr lvl="1"/>
            <a:r>
              <a:rPr lang="en-GB" sz="1800" dirty="0" smtClean="0"/>
              <a:t>R. </a:t>
            </a:r>
            <a:r>
              <a:rPr lang="en-GB" sz="1800" dirty="0" err="1" smtClean="0"/>
              <a:t>Edgecock</a:t>
            </a:r>
            <a:endParaRPr lang="en-GB" sz="1800" dirty="0"/>
          </a:p>
          <a:p>
            <a:r>
              <a:rPr lang="en-GB" sz="2000" dirty="0" smtClean="0"/>
              <a:t>Powder target</a:t>
            </a:r>
          </a:p>
          <a:p>
            <a:pPr lvl="1"/>
            <a:r>
              <a:rPr lang="en-GB" sz="1800" dirty="0" smtClean="0"/>
              <a:t>C. </a:t>
            </a:r>
            <a:r>
              <a:rPr lang="en-GB" sz="1800" dirty="0" err="1" smtClean="0"/>
              <a:t>Densham</a:t>
            </a:r>
            <a:endParaRPr lang="en-GB" sz="1800" dirty="0" smtClean="0"/>
          </a:p>
          <a:p>
            <a:r>
              <a:rPr lang="en-GB" sz="2000" dirty="0" smtClean="0"/>
              <a:t>Liquid target (baseline design and main focus)</a:t>
            </a:r>
          </a:p>
          <a:p>
            <a:pPr lvl="1"/>
            <a:r>
              <a:rPr lang="en-GB" sz="1800" dirty="0" smtClean="0"/>
              <a:t>H. Kirk and K. MacDonald</a:t>
            </a:r>
          </a:p>
          <a:p>
            <a:pPr lvl="1"/>
            <a:r>
              <a:rPr lang="en-GB" sz="1800" dirty="0" smtClean="0"/>
              <a:t>Capture system</a:t>
            </a:r>
            <a:endParaRPr lang="en-GB" sz="1800" dirty="0" smtClean="0"/>
          </a:p>
          <a:p>
            <a:pPr lvl="2"/>
            <a:r>
              <a:rPr lang="en-GB" sz="1600" dirty="0" smtClean="0"/>
              <a:t>H. Kirk and K. MacDonald (and/or B. </a:t>
            </a:r>
            <a:r>
              <a:rPr lang="en-GB" sz="1600" dirty="0" err="1" smtClean="0"/>
              <a:t>Weggle</a:t>
            </a:r>
            <a:r>
              <a:rPr lang="en-GB" sz="1600" dirty="0" smtClean="0"/>
              <a:t>?)</a:t>
            </a:r>
          </a:p>
          <a:p>
            <a:r>
              <a:rPr lang="en-GB" sz="2000" dirty="0" smtClean="0"/>
              <a:t>Decay section</a:t>
            </a:r>
            <a:endParaRPr lang="en-GB" sz="2000" dirty="0" smtClean="0"/>
          </a:p>
          <a:p>
            <a:pPr lvl="1"/>
            <a:r>
              <a:rPr lang="en-GB" sz="1800" dirty="0" smtClean="0"/>
              <a:t>C. Rogers</a:t>
            </a:r>
            <a:endParaRPr lang="en-GB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</a:t>
            </a:r>
            <a:r>
              <a:rPr lang="en-GB" sz="2800" dirty="0"/>
              <a:t>Target , Capture and Decay System</a:t>
            </a:r>
          </a:p>
        </p:txBody>
      </p:sp>
    </p:spTree>
    <p:extLst>
      <p:ext uri="{BB962C8B-B14F-4D97-AF65-F5344CB8AC3E}">
        <p14:creationId xmlns:p14="http://schemas.microsoft.com/office/powerpoint/2010/main" val="53684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From the downstream face of the last magnet of the decay section to the downstream face of the last module of the cooling section.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err="1" smtClean="0"/>
              <a:t>Buncher</a:t>
            </a:r>
            <a:r>
              <a:rPr lang="en-GB" dirty="0" smtClean="0"/>
              <a:t>, phase-rotator and cooling</a:t>
            </a:r>
          </a:p>
          <a:p>
            <a:pPr lvl="1"/>
            <a:r>
              <a:rPr lang="en-GB" dirty="0" smtClean="0"/>
              <a:t>C. </a:t>
            </a:r>
            <a:r>
              <a:rPr lang="en-GB" dirty="0" smtClean="0"/>
              <a:t>Rogers and G. Prior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</a:t>
            </a:r>
            <a:r>
              <a:rPr lang="en-GB" sz="2800" dirty="0" smtClean="0"/>
              <a:t>Muon Front-end</a:t>
            </a:r>
            <a:endParaRPr lang="en-GB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532" y="2472265"/>
            <a:ext cx="3896502" cy="2205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82" y="2472265"/>
            <a:ext cx="4114479" cy="2205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69520" y="4817514"/>
            <a:ext cx="463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err="1">
                <a:solidFill>
                  <a:schemeClr val="accent1"/>
                </a:solidFill>
              </a:rPr>
              <a:t>Buncher</a:t>
            </a:r>
            <a:r>
              <a:rPr lang="en-GB" sz="1800" dirty="0">
                <a:solidFill>
                  <a:schemeClr val="accent1"/>
                </a:solidFill>
              </a:rPr>
              <a:t> Cell and Cooling </a:t>
            </a:r>
            <a:r>
              <a:rPr lang="en-GB" sz="1800" dirty="0" smtClean="0">
                <a:solidFill>
                  <a:schemeClr val="accent1"/>
                </a:solidFill>
              </a:rPr>
              <a:t>Cell from the IDR</a:t>
            </a:r>
            <a:endParaRPr lang="en-GB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16917</TotalTime>
  <Words>853</Words>
  <Application>Microsoft Office PowerPoint</Application>
  <PresentationFormat>A4 Paper (210x297 mm)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Custom Design</vt:lpstr>
      <vt:lpstr>PowerPoint Presentation</vt:lpstr>
      <vt:lpstr>Introduction</vt:lpstr>
      <vt:lpstr>The RDR, EUROnu and the CERN costing tool</vt:lpstr>
      <vt:lpstr>Methodology</vt:lpstr>
      <vt:lpstr>Breakdown Structure for the CCT</vt:lpstr>
      <vt:lpstr>Breakdown Structure</vt:lpstr>
      <vt:lpstr>The Proton Driver</vt:lpstr>
      <vt:lpstr>The Target , Capture and Decay System</vt:lpstr>
      <vt:lpstr>The Muon Front-end</vt:lpstr>
      <vt:lpstr>The Muon Acceleration System</vt:lpstr>
      <vt:lpstr>The FFAG to Decay Rings Transfer Lines</vt:lpstr>
      <vt:lpstr>The Muon Decay Rings</vt:lpstr>
      <vt:lpstr>Schedule and Milestones</vt:lpstr>
      <vt:lpstr>Summary</vt:lpstr>
    </vt:vector>
  </TitlesOfParts>
  <Company>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ak2</dc:creator>
  <cp:lastModifiedBy>fetsuser</cp:lastModifiedBy>
  <cp:revision>150</cp:revision>
  <dcterms:created xsi:type="dcterms:W3CDTF">2004-12-08T12:17:55Z</dcterms:created>
  <dcterms:modified xsi:type="dcterms:W3CDTF">2011-10-17T21:51:21Z</dcterms:modified>
</cp:coreProperties>
</file>