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Default Extension="doc" ContentType="application/msword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2" r:id="rId6"/>
    <p:sldMasterId id="2147483734" r:id="rId7"/>
    <p:sldMasterId id="2147483746" r:id="rId8"/>
    <p:sldMasterId id="2147483758" r:id="rId9"/>
  </p:sldMasterIdLst>
  <p:notesMasterIdLst>
    <p:notesMasterId r:id="rId31"/>
  </p:notesMasterIdLst>
  <p:sldIdLst>
    <p:sldId id="256" r:id="rId10"/>
    <p:sldId id="268" r:id="rId11"/>
    <p:sldId id="270" r:id="rId12"/>
    <p:sldId id="269" r:id="rId13"/>
    <p:sldId id="257" r:id="rId14"/>
    <p:sldId id="271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7" r:id="rId23"/>
    <p:sldId id="272" r:id="rId24"/>
    <p:sldId id="265" r:id="rId25"/>
    <p:sldId id="266" r:id="rId26"/>
    <p:sldId id="273" r:id="rId27"/>
    <p:sldId id="274" r:id="rId28"/>
    <p:sldId id="275" r:id="rId29"/>
    <p:sldId id="276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6600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81244" autoAdjust="0"/>
  </p:normalViewPr>
  <p:slideViewPr>
    <p:cSldViewPr showGuides="1">
      <p:cViewPr varScale="1">
        <p:scale>
          <a:sx n="93" d="100"/>
          <a:sy n="93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D705F-B394-464E-B433-3DE5C596BE11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38BC1-5116-42E9-9FD1-534C1449E49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Word_97_-_2003_Document1.doc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28625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19 October, 2011</a:t>
            </a:fld>
            <a:endParaRPr lang="en-GB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none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8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57200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96" y="764704"/>
            <a:ext cx="4497388" cy="63976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09529" y="764704"/>
            <a:ext cx="4498975" cy="639762"/>
          </a:xfr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7200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447800"/>
            <a:ext cx="8458200" cy="1600200"/>
          </a:xfrm>
          <a:solidFill>
            <a:srgbClr val="FFFF00"/>
          </a:solidFill>
        </p:spPr>
        <p:txBody>
          <a:bodyPr/>
          <a:lstStyle>
            <a:lvl1pPr>
              <a:defRPr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112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311300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</p:spPr>
      </p:pic>
      <p:sp>
        <p:nvSpPr>
          <p:cNvPr id="311301" name="Text Box 5"/>
          <p:cNvSpPr txBox="1">
            <a:spLocks noChangeArrowheads="1"/>
          </p:cNvSpPr>
          <p:nvPr/>
        </p:nvSpPr>
        <p:spPr bwMode="auto">
          <a:xfrm>
            <a:off x="2714625" y="0"/>
            <a:ext cx="6429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FFFFCC"/>
                </a:solidFill>
                <a:latin typeface="Times New Roman" pitchFamily="18" charset="0"/>
                <a:cs typeface="Arial" charset="0"/>
              </a:rPr>
              <a:t>K. Long, </a:t>
            </a:r>
            <a:fld id="{FEB0E208-6759-44CC-95DA-736AD889AAB9}" type="datetime3">
              <a:rPr lang="en-GB" sz="2800" b="1" smtClean="0">
                <a:solidFill>
                  <a:srgbClr val="FFFFCC"/>
                </a:solidFill>
                <a:latin typeface="Times New Roman" pitchFamily="18" charset="0"/>
                <a:cs typeface="Arial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19 October, 2011</a:t>
            </a:fld>
            <a:endParaRPr lang="en-GB" sz="2800" b="1" dirty="0" smtClean="0">
              <a:solidFill>
                <a:srgbClr val="FFFFCC"/>
              </a:solidFill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70560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19 October, 2011</a:t>
            </a:fld>
            <a:endParaRPr lang="en-GB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b="1">
                <a:solidFill>
                  <a:schemeClr val="bg1"/>
                </a:solidFill>
              </a:defRPr>
            </a:lvl1pPr>
            <a:lvl2pPr>
              <a:defRPr b="1">
                <a:solidFill>
                  <a:srgbClr val="FFC000"/>
                </a:solidFill>
              </a:defRPr>
            </a:lvl2pPr>
            <a:lvl3pPr>
              <a:defRPr b="1">
                <a:solidFill>
                  <a:srgbClr val="00FF00"/>
                </a:solidFill>
              </a:defRPr>
            </a:lvl3pPr>
            <a:lvl4pPr>
              <a:defRPr b="1">
                <a:solidFill>
                  <a:srgbClr val="66FFFF"/>
                </a:solidFill>
              </a:defRPr>
            </a:lvl4pPr>
            <a:lvl5pPr>
              <a:defRPr b="1">
                <a:solidFill>
                  <a:srgbClr val="FF0000"/>
                </a:solidFill>
              </a:defRPr>
            </a:lvl5pPr>
            <a:lvl6pPr>
              <a:defRPr>
                <a:solidFill>
                  <a:schemeClr val="bg1">
                    <a:lumMod val="95000"/>
                  </a:schemeClr>
                </a:solidFill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347E8-38B6-46E7-BEF2-7BAC618809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r">
              <a:defRPr sz="4000" b="1" cap="all">
                <a:solidFill>
                  <a:srgbClr val="00206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450EA-9A08-43FB-9044-F456722C97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BEB85-40C7-4048-A383-C5F10F173D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7299C-8D3B-4F1B-B9A7-C8F9B0B3BA8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924BA-D1B1-49A9-BB51-0D62F5ECC8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DA7B6-FE23-4E46-9BC5-63F9D6A90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A81E0-2AD9-4B5C-BBA5-37B145F60F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CFE87-2C63-4FBF-97A1-67107CB11F5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496F4-EEED-4CE8-B7E3-2479000CB61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806CD-FA3D-4339-AA4C-9D86CA904A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A6793-1F12-43CC-83A9-C28CBDB24F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1E6F0-99AD-4A23-BEA0-A2E713A0BB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3F338-CCC3-41E3-85CB-30A6640E86C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338B9-EDA9-4D02-B2BA-41BA3EF9E5E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994E1-47AE-4534-B96E-24D9092A39F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7494-90AB-4F3E-9FE7-24A3A4E23BC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6B237-94C2-4793-8136-DF347D1DAB9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04800" y="1447800"/>
            <a:ext cx="8458200" cy="1600200"/>
          </a:xfrm>
          <a:solidFill>
            <a:srgbClr val="FFFF00"/>
          </a:solidFill>
        </p:spPr>
        <p:txBody>
          <a:bodyPr/>
          <a:lstStyle>
            <a:lvl1pPr>
              <a:defRPr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27658" name="Picture 10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</p:spPr>
      </p:pic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2714625" y="0"/>
            <a:ext cx="6429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FFFFCC"/>
                </a:solidFill>
                <a:cs typeface="Arial" pitchFamily="34" charset="0"/>
              </a:rPr>
              <a:t>K. Long, </a:t>
            </a:r>
            <a:fld id="{5FDF8525-CCCE-4582-8ECC-51A1A9E69662}" type="datetime3">
              <a:rPr lang="en-GB" sz="2800" b="1" smtClean="0">
                <a:solidFill>
                  <a:srgbClr val="FFFFCC"/>
                </a:solidFill>
                <a:cs typeface="Arial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19 October, 2011</a:t>
            </a:fld>
            <a:endParaRPr lang="en-GB" sz="2800" b="1" dirty="0" smtClean="0">
              <a:solidFill>
                <a:srgbClr val="FFFFCC"/>
              </a:solidFill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6384925"/>
            <a:ext cx="845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C:\Documents and Settings\sgeer\My Documents\MAP\MAP-LOGO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76200"/>
            <a:ext cx="857250" cy="974725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</p:spPr>
      </p:pic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304800" y="304800"/>
          <a:ext cx="1343025" cy="403225"/>
        </p:xfrm>
        <a:graphic>
          <a:graphicData uri="http://schemas.openxmlformats.org/presentationml/2006/ole">
            <p:oleObj spid="_x0000_s1026" name="Document" r:id="rId4" imgW="3681984" imgH="1106424" progId="Word.Document.8">
              <p:embed/>
            </p:oleObj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"/>
            <a:ext cx="6324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09800"/>
            <a:ext cx="6400800" cy="22860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 smtClean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>
                <a:solidFill>
                  <a:prstClr val="black"/>
                </a:solidFill>
              </a:rPr>
              <a:t>August 24-26, 2010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MAP Review - MICE Overview - L. Coney                    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5894E3C-3540-4A80-99EF-6E5D5883DBC5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28625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 algn="r">
                <a:defRPr/>
              </a:pPr>
              <a:t>19 October, 2011</a:t>
            </a:fld>
            <a:endParaRPr lang="en-GB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none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8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57200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96" y="764704"/>
            <a:ext cx="4497388" cy="63976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09529" y="764704"/>
            <a:ext cx="4498975" cy="639762"/>
          </a:xfr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7200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28625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 algn="r">
                <a:defRPr/>
              </a:pPr>
              <a:t>19 October, 2011</a:t>
            </a:fld>
            <a:endParaRPr lang="en-GB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none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8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57200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96" y="764704"/>
            <a:ext cx="4497388" cy="63976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09529" y="764704"/>
            <a:ext cx="4498975" cy="639762"/>
          </a:xfr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7200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sissmallbottom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60988"/>
            <a:ext cx="9144000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1700213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05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05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530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530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19 October, 2011</a:t>
            </a:fld>
            <a:endParaRPr lang="en-GB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b="1">
                <a:solidFill>
                  <a:schemeClr val="bg1"/>
                </a:solidFill>
              </a:defRPr>
            </a:lvl1pPr>
            <a:lvl2pPr>
              <a:defRPr b="1">
                <a:solidFill>
                  <a:srgbClr val="FFC000"/>
                </a:solidFill>
              </a:defRPr>
            </a:lvl2pPr>
            <a:lvl3pPr>
              <a:defRPr b="1">
                <a:solidFill>
                  <a:srgbClr val="00FF00"/>
                </a:solidFill>
              </a:defRPr>
            </a:lvl3pPr>
            <a:lvl4pPr>
              <a:defRPr b="1">
                <a:solidFill>
                  <a:srgbClr val="66FFFF"/>
                </a:solidFill>
              </a:defRPr>
            </a:lvl4pPr>
            <a:lvl5pPr>
              <a:defRPr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all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800" b="1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497C8-66AA-4CFE-9964-363EE94B8FD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6BAE6-5C89-48B5-8B7E-CC529135FE5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310276" name="Line 4"/>
          <p:cNvSpPr>
            <a:spLocks noChangeShapeType="1"/>
          </p:cNvSpPr>
          <p:nvPr/>
        </p:nvSpPr>
        <p:spPr bwMode="auto">
          <a:xfrm>
            <a:off x="5795963" y="765175"/>
            <a:ext cx="3348037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GB" sz="3200" b="1" dirty="0" smtClean="0">
              <a:solidFill>
                <a:srgbClr val="FFCC00"/>
              </a:solidFill>
              <a:cs typeface="Arial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b="1">
          <a:solidFill>
            <a:srgbClr val="FFFF99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b="1">
          <a:solidFill>
            <a:srgbClr val="FFCCFF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b="1">
          <a:solidFill>
            <a:srgbClr val="00FF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C15101-DFFF-4CAA-AE93-B7D24E12C5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7080060-40C5-4FA9-B3AB-EA8B673958D0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26645" name="Line 21"/>
          <p:cNvSpPr>
            <a:spLocks noChangeShapeType="1"/>
          </p:cNvSpPr>
          <p:nvPr/>
        </p:nvSpPr>
        <p:spPr bwMode="auto">
          <a:xfrm>
            <a:off x="5795963" y="765175"/>
            <a:ext cx="3348037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GB" sz="3200" b="1" dirty="0" smtClean="0">
              <a:solidFill>
                <a:srgbClr val="FFCC00"/>
              </a:solidFill>
              <a:cs typeface="Arial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b="1">
          <a:solidFill>
            <a:srgbClr val="FFFF99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b="1">
          <a:solidFill>
            <a:srgbClr val="FFCCFF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b="1">
          <a:solidFill>
            <a:srgbClr val="00FF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0" y="1143000"/>
            <a:ext cx="9144000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August 24-26, 2010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3276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/>
              <a:t>MAP Review - MICE Overview - L. Coney                    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A3611A-3316-4A9D-8E08-7540EE7BD763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0"/>
        </a:spcBef>
        <a:spcAft>
          <a:spcPct val="0"/>
        </a:spcAft>
        <a:buFont typeface="Arial" charset="0"/>
        <a:buChar char="–"/>
        <a:defRPr sz="2800" kern="1200">
          <a:solidFill>
            <a:schemeClr val="hlink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0"/>
        </a:spcBef>
        <a:spcAft>
          <a:spcPct val="0"/>
        </a:spcAft>
        <a:buFont typeface="Arial" charset="0"/>
        <a:buChar char="•"/>
        <a:defRPr sz="2400" kern="1200">
          <a:solidFill>
            <a:srgbClr val="008000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0"/>
        </a:spcBef>
        <a:spcAft>
          <a:spcPct val="0"/>
        </a:spcAft>
        <a:buFont typeface="Arial" charset="0"/>
        <a:buChar char="–"/>
        <a:defRPr sz="2000" kern="1200">
          <a:solidFill>
            <a:srgbClr val="6600FF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0"/>
        </a:spcBef>
        <a:spcAft>
          <a:spcPct val="0"/>
        </a:spcAft>
        <a:buFont typeface="Wingdings" pitchFamily="2" charset="2"/>
        <a:buChar char="s"/>
        <a:defRPr sz="2000" kern="1200">
          <a:solidFill>
            <a:srgbClr val="6633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5B4530E-1745-4EA4-86ED-B2AAFE5A9E7F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F2A14D-58FC-4ADE-82BA-96C80A9DF57C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5B4530E-1745-4EA4-86ED-B2AAFE5A9E7F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F2A14D-58FC-4ADE-82BA-96C80A9DF57C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sissmallbottom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360988"/>
            <a:ext cx="9144000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66"/>
            </a:gs>
            <a:gs pos="80000">
              <a:srgbClr val="0033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64497C8-66AA-4CFE-9964-363EE94B8FD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10/19/2011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736BAE6-5C89-48B5-8B7E-CC529135FE5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8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77011"/>
            <a:ext cx="7772400" cy="1323439"/>
          </a:xfrm>
        </p:spPr>
        <p:txBody>
          <a:bodyPr/>
          <a:lstStyle/>
          <a:p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First thoughts on RDR organization:</a:t>
            </a:r>
            <a:endParaRPr lang="en-GB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Contents: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IDS-NF mandate and timeline</a:t>
            </a:r>
          </a:p>
          <a:p>
            <a:r>
              <a:rPr lang="en-GB" dirty="0" smtClean="0"/>
              <a:t>What we heard at IDS-NF #7 and implications</a:t>
            </a:r>
          </a:p>
          <a:p>
            <a:r>
              <a:rPr lang="en-GB" dirty="0" smtClean="0"/>
              <a:t>Costing exercise and RDR timeline</a:t>
            </a:r>
          </a:p>
          <a:p>
            <a:r>
              <a:rPr lang="en-GB" dirty="0" smtClean="0"/>
              <a:t>Next meetings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IDS-NF mandate and timeline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First thoughts on RDR organization: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1173080" y="4421603"/>
            <a:ext cx="3862136" cy="0"/>
          </a:xfrm>
          <a:prstGeom prst="line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2" name="Rectangle 371"/>
          <p:cNvSpPr/>
          <p:nvPr/>
        </p:nvSpPr>
        <p:spPr>
          <a:xfrm>
            <a:off x="8345510" y="1625600"/>
            <a:ext cx="727084" cy="4803796"/>
          </a:xfrm>
          <a:prstGeom prst="rect">
            <a:avLst/>
          </a:prstGeom>
          <a:gradFill>
            <a:gsLst>
              <a:gs pos="0">
                <a:srgbClr val="FFC000"/>
              </a:gs>
              <a:gs pos="50000">
                <a:srgbClr val="FFFF00"/>
              </a:gs>
              <a:gs pos="100000">
                <a:srgbClr val="FFC000"/>
              </a:gs>
            </a:gsLst>
            <a:lin ang="108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IDS-NF Interim Design Report roadmap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6013"/>
            <a:ext cx="8784465" cy="6141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1" name="TextBox 370"/>
          <p:cNvSpPr txBox="1"/>
          <p:nvPr/>
        </p:nvSpPr>
        <p:spPr>
          <a:xfrm rot="16200000">
            <a:off x="7463853" y="3624244"/>
            <a:ext cx="2468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solidFill>
                  <a:prstClr val="black"/>
                </a:solidFill>
              </a:rPr>
              <a:t>IDR complete</a:t>
            </a:r>
          </a:p>
        </p:txBody>
      </p:sp>
      <p:sp>
        <p:nvSpPr>
          <p:cNvPr id="373" name="TextBox 372"/>
          <p:cNvSpPr txBox="1"/>
          <p:nvPr/>
        </p:nvSpPr>
        <p:spPr>
          <a:xfrm>
            <a:off x="38637" y="1715753"/>
            <a:ext cx="2082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2400" b="1" dirty="0" smtClean="0">
                <a:solidFill>
                  <a:srgbClr val="FFFF00"/>
                </a:solidFill>
              </a:rPr>
              <a:t>IDS-NF plenary</a:t>
            </a:r>
          </a:p>
        </p:txBody>
      </p:sp>
      <p:sp>
        <p:nvSpPr>
          <p:cNvPr id="384" name="AutoShape 41"/>
          <p:cNvSpPr>
            <a:spLocks noChangeAspect="1" noChangeArrowheads="1"/>
          </p:cNvSpPr>
          <p:nvPr/>
        </p:nvSpPr>
        <p:spPr bwMode="auto">
          <a:xfrm>
            <a:off x="2975018" y="1582681"/>
            <a:ext cx="283336" cy="343418"/>
          </a:xfrm>
          <a:prstGeom prst="flowChartDecision">
            <a:avLst/>
          </a:prstGeom>
          <a:solidFill>
            <a:schemeClr val="bg1">
              <a:lumMod val="85000"/>
            </a:schemeClr>
          </a:solidFill>
          <a:ln w="38100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endParaRPr lang="en-GB" kern="0" smtClean="0">
              <a:solidFill>
                <a:srgbClr val="FFC000"/>
              </a:solidFill>
            </a:endParaRPr>
          </a:p>
        </p:txBody>
      </p:sp>
      <p:sp>
        <p:nvSpPr>
          <p:cNvPr id="385" name="Text Box 44"/>
          <p:cNvSpPr txBox="1">
            <a:spLocks noChangeArrowheads="1"/>
          </p:cNvSpPr>
          <p:nvPr/>
        </p:nvSpPr>
        <p:spPr bwMode="auto">
          <a:xfrm>
            <a:off x="2067259" y="1883769"/>
            <a:ext cx="2066592" cy="5847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 kern="0" dirty="0" smtClean="0">
                <a:solidFill>
                  <a:prstClr val="white">
                    <a:lumMod val="85000"/>
                  </a:prstClr>
                </a:solidFill>
                <a:latin typeface="Arial" charset="0"/>
              </a:rPr>
              <a:t>Mumbai</a:t>
            </a:r>
            <a:br>
              <a:rPr lang="en-GB" sz="1600" b="1" kern="0" dirty="0" smtClean="0">
                <a:solidFill>
                  <a:prstClr val="white">
                    <a:lumMod val="85000"/>
                  </a:prstClr>
                </a:solidFill>
                <a:latin typeface="Arial" charset="0"/>
              </a:rPr>
            </a:br>
            <a:r>
              <a:rPr lang="en-GB" sz="1600" b="1" kern="0" dirty="0" smtClean="0">
                <a:solidFill>
                  <a:prstClr val="white">
                    <a:lumMod val="85000"/>
                  </a:prstClr>
                </a:solidFill>
                <a:latin typeface="Arial" charset="0"/>
              </a:rPr>
              <a:t>12-14 October 2009</a:t>
            </a:r>
          </a:p>
        </p:txBody>
      </p:sp>
      <p:sp>
        <p:nvSpPr>
          <p:cNvPr id="386" name="AutoShape 41"/>
          <p:cNvSpPr>
            <a:spLocks noChangeAspect="1" noChangeArrowheads="1"/>
          </p:cNvSpPr>
          <p:nvPr/>
        </p:nvSpPr>
        <p:spPr bwMode="auto">
          <a:xfrm>
            <a:off x="5076695" y="1571612"/>
            <a:ext cx="283336" cy="343418"/>
          </a:xfrm>
          <a:prstGeom prst="flowChartDecision">
            <a:avLst/>
          </a:prstGeom>
          <a:solidFill>
            <a:schemeClr val="bg1">
              <a:lumMod val="85000"/>
            </a:schemeClr>
          </a:solidFill>
          <a:ln w="38100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endParaRPr lang="en-GB" kern="0" smtClean="0">
              <a:solidFill>
                <a:srgbClr val="FFC000"/>
              </a:solidFill>
            </a:endParaRPr>
          </a:p>
        </p:txBody>
      </p:sp>
      <p:sp>
        <p:nvSpPr>
          <p:cNvPr id="387" name="Text Box 44"/>
          <p:cNvSpPr txBox="1">
            <a:spLocks noChangeArrowheads="1"/>
          </p:cNvSpPr>
          <p:nvPr/>
        </p:nvSpPr>
        <p:spPr bwMode="auto">
          <a:xfrm>
            <a:off x="4376272" y="1872700"/>
            <a:ext cx="1678666" cy="5847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 kern="0" dirty="0" smtClean="0">
                <a:solidFill>
                  <a:prstClr val="white">
                    <a:lumMod val="85000"/>
                  </a:prstClr>
                </a:solidFill>
                <a:latin typeface="Arial" charset="0"/>
              </a:rPr>
              <a:t>FNAL</a:t>
            </a:r>
            <a:br>
              <a:rPr lang="en-GB" sz="1600" b="1" kern="0" dirty="0" smtClean="0">
                <a:solidFill>
                  <a:prstClr val="white">
                    <a:lumMod val="85000"/>
                  </a:prstClr>
                </a:solidFill>
                <a:latin typeface="Arial" charset="0"/>
              </a:rPr>
            </a:br>
            <a:r>
              <a:rPr lang="en-GB" sz="1600" b="1" kern="0" dirty="0" smtClean="0">
                <a:solidFill>
                  <a:prstClr val="white">
                    <a:lumMod val="85000"/>
                  </a:prstClr>
                </a:solidFill>
                <a:latin typeface="Arial" charset="0"/>
              </a:rPr>
              <a:t>0810 April 2010</a:t>
            </a:r>
          </a:p>
        </p:txBody>
      </p:sp>
      <p:sp>
        <p:nvSpPr>
          <p:cNvPr id="388" name="AutoShape 41"/>
          <p:cNvSpPr>
            <a:spLocks noChangeAspect="1" noChangeArrowheads="1"/>
          </p:cNvSpPr>
          <p:nvPr/>
        </p:nvSpPr>
        <p:spPr bwMode="auto">
          <a:xfrm>
            <a:off x="6975362" y="1818112"/>
            <a:ext cx="283336" cy="343418"/>
          </a:xfrm>
          <a:prstGeom prst="flowChartDecision">
            <a:avLst/>
          </a:prstGeom>
          <a:solidFill>
            <a:srgbClr val="FFFF00"/>
          </a:solidFill>
          <a:ln w="38100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endParaRPr lang="en-GB" kern="0" smtClean="0">
              <a:solidFill>
                <a:srgbClr val="FFC000"/>
              </a:solidFill>
            </a:endParaRPr>
          </a:p>
        </p:txBody>
      </p:sp>
      <p:sp>
        <p:nvSpPr>
          <p:cNvPr id="389" name="Text Box 44"/>
          <p:cNvSpPr txBox="1">
            <a:spLocks noChangeArrowheads="1"/>
          </p:cNvSpPr>
          <p:nvPr/>
        </p:nvSpPr>
        <p:spPr bwMode="auto">
          <a:xfrm>
            <a:off x="5933720" y="2119200"/>
            <a:ext cx="2339103" cy="5847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 kern="0" dirty="0" smtClean="0">
                <a:solidFill>
                  <a:srgbClr val="FFFF00"/>
                </a:solidFill>
                <a:latin typeface="Arial" charset="0"/>
              </a:rPr>
              <a:t>RAL</a:t>
            </a:r>
            <a:br>
              <a:rPr lang="en-GB" sz="1600" b="1" kern="0" dirty="0" smtClean="0">
                <a:solidFill>
                  <a:srgbClr val="FFFF00"/>
                </a:solidFill>
                <a:latin typeface="Arial" charset="0"/>
              </a:rPr>
            </a:br>
            <a:r>
              <a:rPr lang="en-GB" sz="1600" b="1" kern="0" dirty="0" smtClean="0">
                <a:solidFill>
                  <a:srgbClr val="FFFF00"/>
                </a:solidFill>
                <a:latin typeface="Arial" charset="0"/>
              </a:rPr>
              <a:t>23-25 September 2010</a:t>
            </a:r>
          </a:p>
        </p:txBody>
      </p:sp>
      <p:sp>
        <p:nvSpPr>
          <p:cNvPr id="390" name="TextBox 389"/>
          <p:cNvSpPr txBox="1"/>
          <p:nvPr/>
        </p:nvSpPr>
        <p:spPr>
          <a:xfrm>
            <a:off x="144210" y="3014372"/>
            <a:ext cx="1523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2400" b="1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Evaluation</a:t>
            </a:r>
          </a:p>
        </p:txBody>
      </p:sp>
      <p:cxnSp>
        <p:nvCxnSpPr>
          <p:cNvPr id="392" name="Straight Connector 391"/>
          <p:cNvCxnSpPr/>
          <p:nvPr/>
        </p:nvCxnSpPr>
        <p:spPr>
          <a:xfrm>
            <a:off x="2009101" y="3258355"/>
            <a:ext cx="2777213" cy="0"/>
          </a:xfrm>
          <a:prstGeom prst="line">
            <a:avLst/>
          </a:prstGeom>
          <a:ln w="762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/>
          <p:cNvCxnSpPr/>
          <p:nvPr/>
        </p:nvCxnSpPr>
        <p:spPr>
          <a:xfrm>
            <a:off x="4737276" y="3256209"/>
            <a:ext cx="1763550" cy="0"/>
          </a:xfrm>
          <a:prstGeom prst="line">
            <a:avLst/>
          </a:prstGeom>
          <a:ln w="76200">
            <a:solidFill>
              <a:schemeClr val="accent1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6" name="TextBox 395"/>
          <p:cNvSpPr txBox="1"/>
          <p:nvPr/>
        </p:nvSpPr>
        <p:spPr>
          <a:xfrm>
            <a:off x="122536" y="5828223"/>
            <a:ext cx="1691232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Preparation</a:t>
            </a:r>
            <a:endParaRPr lang="en-GB" sz="2400" b="1" dirty="0" smtClean="0">
              <a:solidFill>
                <a:srgbClr val="FF0000"/>
              </a:solidFill>
            </a:endParaRPr>
          </a:p>
        </p:txBody>
      </p:sp>
      <p:cxnSp>
        <p:nvCxnSpPr>
          <p:cNvPr id="397" name="Straight Connector 396"/>
          <p:cNvCxnSpPr/>
          <p:nvPr/>
        </p:nvCxnSpPr>
        <p:spPr>
          <a:xfrm>
            <a:off x="5516199" y="6072206"/>
            <a:ext cx="277721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Connector 397"/>
          <p:cNvCxnSpPr/>
          <p:nvPr/>
        </p:nvCxnSpPr>
        <p:spPr>
          <a:xfrm flipH="1">
            <a:off x="3535677" y="6061657"/>
            <a:ext cx="1763550" cy="0"/>
          </a:xfrm>
          <a:prstGeom prst="line">
            <a:avLst/>
          </a:prstGeom>
          <a:ln w="762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" name="TextBox 398"/>
          <p:cNvSpPr txBox="1"/>
          <p:nvPr/>
        </p:nvSpPr>
        <p:spPr>
          <a:xfrm>
            <a:off x="111606" y="4428903"/>
            <a:ext cx="1824795" cy="461665"/>
          </a:xfrm>
          <a:prstGeom prst="rect">
            <a:avLst/>
          </a:prstGeom>
          <a:solidFill>
            <a:srgbClr val="CCFFFF"/>
          </a:solidFill>
        </p:spPr>
        <p:txBody>
          <a:bodyPr wrap="none" rtlCol="0">
            <a:spAutoFit/>
          </a:bodyPr>
          <a:lstStyle/>
          <a:p>
            <a:pPr algn="r"/>
            <a:r>
              <a:rPr lang="en-GB" sz="2400" b="1" dirty="0" smtClean="0">
                <a:solidFill>
                  <a:srgbClr val="002060"/>
                </a:solidFill>
              </a:rPr>
              <a:t>Convergence</a:t>
            </a:r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795342" y="1147010"/>
            <a:ext cx="633656" cy="0"/>
          </a:xfrm>
          <a:prstGeom prst="line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Isosceles Triangle 27"/>
          <p:cNvSpPr/>
          <p:nvPr/>
        </p:nvSpPr>
        <p:spPr>
          <a:xfrm rot="5400000">
            <a:off x="4168939" y="3392907"/>
            <a:ext cx="661737" cy="2671010"/>
          </a:xfrm>
          <a:prstGeom prst="triangle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/>
              <a:t>What we heard at IDS-NF #7 and implications</a:t>
            </a:r>
            <a:endParaRPr lang="en-GB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 smtClean="0"/>
              <a:t>First thoughts on RDR organization: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152" y="75575"/>
            <a:ext cx="7002463" cy="39576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195881" y="44624"/>
            <a:ext cx="896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smtClean="0"/>
              <a:t>IDS-NF-001</a:t>
            </a: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739" y="4135812"/>
            <a:ext cx="8286429" cy="2605556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 flipH="1">
            <a:off x="3347864" y="5877272"/>
            <a:ext cx="432048" cy="14401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3347864" y="5877272"/>
            <a:ext cx="360040" cy="14401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812360" y="3068960"/>
            <a:ext cx="1019703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See later</a:t>
            </a:r>
          </a:p>
        </p:txBody>
      </p:sp>
      <p:cxnSp>
        <p:nvCxnSpPr>
          <p:cNvPr id="14" name="Straight Connector 13"/>
          <p:cNvCxnSpPr>
            <a:stCxn id="12" idx="2"/>
          </p:cNvCxnSpPr>
          <p:nvPr/>
        </p:nvCxnSpPr>
        <p:spPr>
          <a:xfrm flipH="1">
            <a:off x="3563888" y="3438292"/>
            <a:ext cx="4758324" cy="251098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have we heard (1)? </a:t>
            </a:r>
            <a:r>
              <a:rPr lang="el-GR" dirty="0" smtClean="0"/>
              <a:t>θ</a:t>
            </a:r>
            <a:r>
              <a:rPr lang="en-GB" baseline="-25000" dirty="0" smtClean="0"/>
              <a:t>13</a:t>
            </a:r>
            <a:r>
              <a:rPr lang="en-GB" dirty="0" smtClean="0"/>
              <a:t>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37111"/>
            <a:ext cx="9144000" cy="2420889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So, if </a:t>
            </a:r>
            <a:r>
              <a:rPr lang="el-GR" dirty="0" smtClean="0"/>
              <a:t>θ</a:t>
            </a:r>
            <a:r>
              <a:rPr lang="en-GB" baseline="-25000" dirty="0" smtClean="0"/>
              <a:t>13</a:t>
            </a:r>
            <a:r>
              <a:rPr lang="en-GB" dirty="0" smtClean="0"/>
              <a:t> is indeed ~0.2, </a:t>
            </a:r>
            <a:br>
              <a:rPr lang="en-GB" dirty="0" smtClean="0"/>
            </a:br>
            <a:r>
              <a:rPr lang="en-GB" dirty="0" smtClean="0"/>
              <a:t>expect confirmation</a:t>
            </a:r>
            <a:br>
              <a:rPr lang="en-GB" dirty="0" smtClean="0"/>
            </a:br>
            <a:r>
              <a:rPr lang="en-GB" dirty="0" smtClean="0"/>
              <a:t>in (perhaps less than) a</a:t>
            </a:r>
            <a:br>
              <a:rPr lang="en-GB" dirty="0" smtClean="0"/>
            </a:br>
            <a:r>
              <a:rPr lang="en-GB" dirty="0" smtClean="0"/>
              <a:t>year</a:t>
            </a:r>
          </a:p>
          <a:p>
            <a:r>
              <a:rPr lang="en-GB" dirty="0" smtClean="0"/>
              <a:t>Of course, T2K will also contribute on this timescale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7643" y="697783"/>
            <a:ext cx="2738493" cy="253848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460" y="694378"/>
            <a:ext cx="3395081" cy="341103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6125" y="1479825"/>
            <a:ext cx="3458915" cy="3114319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24544" y="2564904"/>
            <a:ext cx="3526544" cy="347382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have we heard (1)? </a:t>
            </a:r>
            <a:r>
              <a:rPr lang="el-GR" dirty="0" smtClean="0"/>
              <a:t>θ</a:t>
            </a:r>
            <a:r>
              <a:rPr lang="en-GB" baseline="-25000" dirty="0" smtClean="0"/>
              <a:t>13</a:t>
            </a:r>
            <a:r>
              <a:rPr lang="en-GB" dirty="0" smtClean="0"/>
              <a:t>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085183"/>
            <a:ext cx="9144000" cy="1772817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If </a:t>
            </a:r>
            <a:r>
              <a:rPr lang="el-GR" dirty="0" smtClean="0"/>
              <a:t>θ</a:t>
            </a:r>
            <a:r>
              <a:rPr lang="en-GB" baseline="-25000" dirty="0" smtClean="0"/>
              <a:t>13</a:t>
            </a:r>
            <a:r>
              <a:rPr lang="en-GB" dirty="0" smtClean="0"/>
              <a:t> is “large”:</a:t>
            </a:r>
          </a:p>
          <a:p>
            <a:pPr lvl="1"/>
            <a:r>
              <a:rPr lang="en-GB" dirty="0" smtClean="0"/>
              <a:t>Optimization gives:</a:t>
            </a:r>
          </a:p>
          <a:p>
            <a:pPr lvl="2"/>
            <a:r>
              <a:rPr lang="en-GB" dirty="0" smtClean="0"/>
              <a:t>Baseline: 1,400—2800 km;</a:t>
            </a:r>
          </a:p>
          <a:p>
            <a:pPr lvl="2"/>
            <a:r>
              <a:rPr lang="en-GB" dirty="0" smtClean="0"/>
              <a:t>Energy: 6—18 </a:t>
            </a:r>
            <a:r>
              <a:rPr lang="en-GB" dirty="0" err="1" smtClean="0"/>
              <a:t>GeV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744" y="692696"/>
            <a:ext cx="5650511" cy="417646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5508104" y="1628800"/>
            <a:ext cx="1728192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368" y="116632"/>
            <a:ext cx="6243240" cy="6636292"/>
          </a:xfrm>
          <a:prstGeom prst="rect">
            <a:avLst/>
          </a:prstGeom>
          <a:noFill/>
          <a:ln w="28575">
            <a:solidFill>
              <a:srgbClr val="006600"/>
            </a:solidFill>
            <a:miter lim="800000"/>
            <a:headEnd/>
            <a:tailEnd/>
          </a:ln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144016" y="6491256"/>
            <a:ext cx="4572000" cy="340479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en-US" sz="1400" b="1" dirty="0" smtClean="0"/>
              <a:t>https://www.ids-nf.org/wiki/FrontPage/Documentation/IDR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02404" y="173593"/>
            <a:ext cx="2934785" cy="238429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11565" y="3224299"/>
            <a:ext cx="8524210" cy="28601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Consequence for RDR: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Expect more information on </a:t>
            </a:r>
            <a:r>
              <a:rPr lang="el-GR" dirty="0" smtClean="0"/>
              <a:t>θ</a:t>
            </a:r>
            <a:r>
              <a:rPr lang="en-GB" baseline="-25000" dirty="0" smtClean="0"/>
              <a:t>13</a:t>
            </a:r>
            <a:r>
              <a:rPr lang="en-GB" dirty="0" smtClean="0"/>
              <a:t> in the next year:</a:t>
            </a:r>
          </a:p>
          <a:p>
            <a:pPr lvl="1"/>
            <a:r>
              <a:rPr lang="en-GB" dirty="0" smtClean="0"/>
              <a:t>Could be definitive</a:t>
            </a:r>
          </a:p>
          <a:p>
            <a:pPr lvl="1"/>
            <a:r>
              <a:rPr lang="en-GB" dirty="0" smtClean="0"/>
              <a:t>Could gradually reduce in significance</a:t>
            </a:r>
          </a:p>
          <a:p>
            <a:r>
              <a:rPr lang="en-GB" dirty="0" smtClean="0"/>
              <a:t>So, need to begin to prepare the ground:</a:t>
            </a:r>
          </a:p>
          <a:p>
            <a:pPr lvl="1"/>
            <a:r>
              <a:rPr lang="en-GB" dirty="0" smtClean="0"/>
              <a:t>PPEG:</a:t>
            </a:r>
          </a:p>
          <a:p>
            <a:pPr lvl="2"/>
            <a:r>
              <a:rPr lang="en-GB" dirty="0" smtClean="0"/>
              <a:t>Review optimum</a:t>
            </a:r>
          </a:p>
          <a:p>
            <a:pPr lvl="2"/>
            <a:r>
              <a:rPr lang="en-GB" dirty="0" smtClean="0"/>
              <a:t>Consider precision</a:t>
            </a:r>
          </a:p>
          <a:p>
            <a:pPr lvl="3"/>
            <a:r>
              <a:rPr lang="en-GB" dirty="0" smtClean="0"/>
              <a:t>And </a:t>
            </a:r>
            <a:r>
              <a:rPr lang="en-GB" dirty="0" err="1" smtClean="0"/>
              <a:t>systematics</a:t>
            </a:r>
            <a:endParaRPr lang="en-GB" dirty="0" smtClean="0"/>
          </a:p>
          <a:p>
            <a:pPr lvl="2"/>
            <a:r>
              <a:rPr lang="en-GB" dirty="0" smtClean="0"/>
              <a:t>Consider non-standard</a:t>
            </a:r>
          </a:p>
          <a:p>
            <a:pPr lvl="1"/>
            <a:r>
              <a:rPr lang="en-GB" dirty="0" smtClean="0"/>
              <a:t>Accelerator:</a:t>
            </a:r>
          </a:p>
          <a:p>
            <a:pPr lvl="2"/>
            <a:r>
              <a:rPr lang="en-GB" dirty="0" smtClean="0"/>
              <a:t>Consider/evaluate options for delivery of 6—18 </a:t>
            </a:r>
            <a:r>
              <a:rPr lang="en-GB" dirty="0" err="1" smtClean="0"/>
              <a:t>GeV</a:t>
            </a:r>
            <a:r>
              <a:rPr lang="en-GB" dirty="0" smtClean="0"/>
              <a:t> stored muons</a:t>
            </a:r>
          </a:p>
          <a:p>
            <a:pPr lvl="1"/>
            <a:r>
              <a:rPr lang="en-GB" dirty="0" smtClean="0"/>
              <a:t>Detector:</a:t>
            </a:r>
          </a:p>
          <a:p>
            <a:pPr lvl="2"/>
            <a:r>
              <a:rPr lang="en-GB" dirty="0" smtClean="0"/>
              <a:t>Evaluate limits from energy threshold and energy resolution if muon energy is at the low end of the range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have we heard (2)? Incremental: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3296"/>
            <a:ext cx="9144000" cy="764704"/>
          </a:xfrm>
        </p:spPr>
        <p:txBody>
          <a:bodyPr/>
          <a:lstStyle/>
          <a:p>
            <a:r>
              <a:rPr lang="en-GB" dirty="0" smtClean="0"/>
              <a:t>Incremental increase in reach?</a:t>
            </a:r>
            <a:endParaRPr lang="en-GB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758825"/>
            <a:ext cx="5427663" cy="533876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076056" y="1052736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10</a:t>
            </a:r>
            <a:r>
              <a:rPr lang="en-GB" b="1" baseline="30000" dirty="0" smtClean="0"/>
              <a:t>21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56241" y="2123564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10</a:t>
            </a:r>
            <a:r>
              <a:rPr lang="en-GB" b="1" baseline="30000" dirty="0" smtClean="0"/>
              <a:t>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95936" y="2780928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5 </a:t>
            </a:r>
            <a:r>
              <a:rPr lang="en-GB" b="1" dirty="0" smtClean="0">
                <a:sym typeface="Symbol"/>
              </a:rPr>
              <a:t> </a:t>
            </a:r>
            <a:r>
              <a:rPr lang="en-GB" b="1" dirty="0" smtClean="0"/>
              <a:t>10</a:t>
            </a:r>
            <a:r>
              <a:rPr lang="en-GB" b="1" baseline="30000" dirty="0" smtClean="0"/>
              <a:t>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have we heard (2)? Incremental: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7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If indication of large </a:t>
            </a:r>
            <a:r>
              <a:rPr lang="el-GR" dirty="0" smtClean="0"/>
              <a:t>θ</a:t>
            </a:r>
            <a:r>
              <a:rPr lang="en-GB" baseline="-25000" dirty="0" smtClean="0"/>
              <a:t>13</a:t>
            </a:r>
            <a:r>
              <a:rPr lang="en-GB" dirty="0" smtClean="0"/>
              <a:t> is confirmed, competition will be to:</a:t>
            </a:r>
          </a:p>
          <a:p>
            <a:pPr lvl="1"/>
            <a:r>
              <a:rPr lang="en-GB" dirty="0" smtClean="0"/>
              <a:t>Search for CP violation</a:t>
            </a:r>
          </a:p>
          <a:p>
            <a:pPr lvl="1"/>
            <a:r>
              <a:rPr lang="en-GB" dirty="0" smtClean="0"/>
              <a:t>Determine mass hierarchy</a:t>
            </a:r>
          </a:p>
          <a:p>
            <a:pPr lvl="1"/>
            <a:r>
              <a:rPr lang="en-GB" dirty="0" smtClean="0"/>
              <a:t>Search for non-standard effects</a:t>
            </a:r>
          </a:p>
          <a:p>
            <a:r>
              <a:rPr lang="en-GB" dirty="0" smtClean="0"/>
              <a:t>Neutrino Factory is competitive with 10</a:t>
            </a:r>
            <a:r>
              <a:rPr lang="en-GB" baseline="30000" dirty="0" smtClean="0"/>
              <a:t>20</a:t>
            </a:r>
            <a:r>
              <a:rPr lang="en-GB" dirty="0" smtClean="0"/>
              <a:t> (5</a:t>
            </a:r>
            <a:r>
              <a:rPr lang="en-GB" dirty="0" smtClean="0">
                <a:sym typeface="Symbol"/>
              </a:rPr>
              <a:t>10</a:t>
            </a:r>
            <a:r>
              <a:rPr lang="en-GB" baseline="30000" dirty="0" smtClean="0">
                <a:sym typeface="Symbol"/>
              </a:rPr>
              <a:t>19</a:t>
            </a:r>
            <a:r>
              <a:rPr lang="en-GB" dirty="0" smtClean="0">
                <a:sym typeface="Symbol"/>
              </a:rPr>
              <a:t>) muon decays per year</a:t>
            </a:r>
          </a:p>
          <a:p>
            <a:r>
              <a:rPr lang="en-GB" dirty="0" smtClean="0">
                <a:sym typeface="Symbol"/>
              </a:rPr>
              <a:t>Is there a benefit from presenting a staged approach?</a:t>
            </a:r>
          </a:p>
          <a:p>
            <a:pPr lvl="1"/>
            <a:r>
              <a:rPr lang="en-GB" dirty="0" smtClean="0">
                <a:sym typeface="Symbol"/>
              </a:rPr>
              <a:t>Must present full facility (i.e. 10</a:t>
            </a:r>
            <a:r>
              <a:rPr lang="en-GB" baseline="30000" dirty="0" smtClean="0"/>
              <a:t>21</a:t>
            </a:r>
            <a:r>
              <a:rPr lang="en-GB" dirty="0" smtClean="0"/>
              <a:t> muon decays per year), but</a:t>
            </a:r>
          </a:p>
          <a:p>
            <a:pPr lvl="1"/>
            <a:r>
              <a:rPr lang="en-GB" dirty="0" smtClean="0"/>
              <a:t>If steps can be justified on physics grounds and have substantial cost advantages then an incremental development may be appropriate</a:t>
            </a:r>
          </a:p>
          <a:p>
            <a:r>
              <a:rPr lang="en-GB" dirty="0" smtClean="0"/>
              <a:t>So, need to evaluate options:</a:t>
            </a:r>
          </a:p>
          <a:p>
            <a:pPr lvl="1"/>
            <a:r>
              <a:rPr lang="en-GB" dirty="0" smtClean="0"/>
              <a:t>Accelerator:</a:t>
            </a:r>
          </a:p>
          <a:p>
            <a:pPr lvl="2"/>
            <a:r>
              <a:rPr lang="en-GB" dirty="0" smtClean="0"/>
              <a:t>Consider strategies to deliver: 5</a:t>
            </a:r>
            <a:r>
              <a:rPr lang="en-GB" dirty="0" smtClean="0">
                <a:sym typeface="Symbol"/>
              </a:rPr>
              <a:t>10</a:t>
            </a:r>
            <a:r>
              <a:rPr lang="en-GB" baseline="30000" dirty="0" smtClean="0">
                <a:sym typeface="Symbol"/>
              </a:rPr>
              <a:t>19</a:t>
            </a:r>
            <a:r>
              <a:rPr lang="en-GB" dirty="0" smtClean="0"/>
              <a:t>; 1</a:t>
            </a:r>
            <a:r>
              <a:rPr lang="en-GB" dirty="0" smtClean="0">
                <a:sym typeface="Symbol"/>
              </a:rPr>
              <a:t></a:t>
            </a:r>
            <a:r>
              <a:rPr lang="en-GB" dirty="0" smtClean="0"/>
              <a:t>10</a:t>
            </a:r>
            <a:r>
              <a:rPr lang="en-GB" baseline="30000" dirty="0" smtClean="0"/>
              <a:t>20</a:t>
            </a:r>
            <a:r>
              <a:rPr lang="en-GB" dirty="0" smtClean="0"/>
              <a:t>; 5</a:t>
            </a:r>
            <a:r>
              <a:rPr lang="en-GB" dirty="0" smtClean="0">
                <a:sym typeface="Symbol"/>
              </a:rPr>
              <a:t></a:t>
            </a:r>
            <a:r>
              <a:rPr lang="en-GB" dirty="0" smtClean="0"/>
              <a:t>10</a:t>
            </a:r>
            <a:r>
              <a:rPr lang="en-GB" baseline="30000" dirty="0" smtClean="0"/>
              <a:t>20</a:t>
            </a:r>
            <a:r>
              <a:rPr lang="en-GB" dirty="0" smtClean="0"/>
              <a:t>; 1</a:t>
            </a:r>
            <a:r>
              <a:rPr lang="en-GB" dirty="0" smtClean="0">
                <a:sym typeface="Symbol"/>
              </a:rPr>
              <a:t></a:t>
            </a:r>
            <a:r>
              <a:rPr lang="en-GB" dirty="0" smtClean="0"/>
              <a:t>10</a:t>
            </a:r>
            <a:r>
              <a:rPr lang="en-GB" baseline="30000" dirty="0" smtClean="0"/>
              <a:t>21</a:t>
            </a:r>
            <a:endParaRPr lang="en-GB" dirty="0" smtClean="0"/>
          </a:p>
          <a:p>
            <a:pPr lvl="1"/>
            <a:r>
              <a:rPr lang="en-GB" dirty="0" smtClean="0"/>
              <a:t>Detector:</a:t>
            </a:r>
          </a:p>
          <a:p>
            <a:pPr lvl="2"/>
            <a:r>
              <a:rPr lang="en-GB" dirty="0" smtClean="0"/>
              <a:t>Evaluate feasibility of surface detector:</a:t>
            </a:r>
          </a:p>
          <a:p>
            <a:pPr lvl="3"/>
            <a:r>
              <a:rPr lang="en-GB" dirty="0" smtClean="0"/>
              <a:t>Scalability of detector</a:t>
            </a:r>
          </a:p>
          <a:p>
            <a:pPr lvl="3"/>
            <a:r>
              <a:rPr lang="en-GB" dirty="0" smtClean="0"/>
              <a:t>“Free” choice of baseline</a:t>
            </a:r>
          </a:p>
          <a:p>
            <a:pPr lvl="1"/>
            <a:r>
              <a:rPr lang="en-GB" dirty="0" smtClean="0"/>
              <a:t>PPEG:</a:t>
            </a:r>
          </a:p>
          <a:p>
            <a:pPr lvl="2"/>
            <a:r>
              <a:rPr lang="en-GB" dirty="0" smtClean="0"/>
              <a:t>Review/evaluate  physics case for each of the above options</a:t>
            </a:r>
          </a:p>
          <a:p>
            <a:pPr lvl="2"/>
            <a:r>
              <a:rPr lang="en-GB" dirty="0" smtClean="0"/>
              <a:t>Review </a:t>
            </a:r>
            <a:r>
              <a:rPr lang="en-GB" dirty="0" err="1" smtClean="0"/>
              <a:t>systematics</a:t>
            </a:r>
            <a:r>
              <a:rPr lang="en-GB" dirty="0" smtClean="0"/>
              <a:t> analysis from above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have we heard (3)? Storage ring: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789040"/>
            <a:ext cx="9144000" cy="3068960"/>
          </a:xfrm>
        </p:spPr>
        <p:txBody>
          <a:bodyPr>
            <a:normAutofit fontScale="55000" lnSpcReduction="20000"/>
          </a:bodyPr>
          <a:lstStyle/>
          <a:p>
            <a:r>
              <a:rPr lang="en-GB" dirty="0" smtClean="0"/>
              <a:t>Opportunity:</a:t>
            </a:r>
          </a:p>
          <a:p>
            <a:pPr lvl="1"/>
            <a:r>
              <a:rPr lang="en-GB" dirty="0" smtClean="0"/>
              <a:t>Cross sections</a:t>
            </a:r>
          </a:p>
          <a:p>
            <a:pPr lvl="2"/>
            <a:r>
              <a:rPr lang="en-GB" dirty="0" smtClean="0"/>
              <a:t>Especially </a:t>
            </a:r>
            <a:r>
              <a:rPr lang="el-GR" dirty="0" smtClean="0"/>
              <a:t>ν</a:t>
            </a:r>
            <a:r>
              <a:rPr lang="en-GB" baseline="-25000" dirty="0" smtClean="0"/>
              <a:t>e</a:t>
            </a:r>
          </a:p>
          <a:p>
            <a:pPr lvl="1"/>
            <a:r>
              <a:rPr lang="en-GB" dirty="0" smtClean="0"/>
              <a:t>Resolution of LSND/</a:t>
            </a:r>
            <a:r>
              <a:rPr lang="en-GB" dirty="0" err="1" smtClean="0"/>
              <a:t>MiniBoone</a:t>
            </a:r>
            <a:r>
              <a:rPr lang="en-GB" dirty="0" smtClean="0"/>
              <a:t> </a:t>
            </a:r>
            <a:r>
              <a:rPr lang="en-GB" dirty="0" err="1" smtClean="0"/>
              <a:t>anomolies</a:t>
            </a:r>
            <a:endParaRPr lang="en-GB" dirty="0" smtClean="0"/>
          </a:p>
          <a:p>
            <a:pPr lvl="2"/>
            <a:r>
              <a:rPr lang="en-GB" dirty="0" smtClean="0"/>
              <a:t>But high confidence level required!</a:t>
            </a:r>
          </a:p>
          <a:p>
            <a:r>
              <a:rPr lang="en-GB" dirty="0" smtClean="0"/>
              <a:t>Part of a “muon storage ring for particle physics” programme, but not a Neutrino Factory</a:t>
            </a:r>
          </a:p>
          <a:p>
            <a:pPr lvl="1"/>
            <a:r>
              <a:rPr lang="en-GB" dirty="0" smtClean="0"/>
              <a:t>In context of RDR this is:</a:t>
            </a:r>
          </a:p>
          <a:p>
            <a:pPr lvl="2"/>
            <a:r>
              <a:rPr lang="en-GB" dirty="0" smtClean="0"/>
              <a:t>Essential measurement programme</a:t>
            </a:r>
          </a:p>
          <a:p>
            <a:pPr lvl="2"/>
            <a:r>
              <a:rPr lang="en-GB" dirty="0" smtClean="0"/>
              <a:t>RDR facility</a:t>
            </a:r>
          </a:p>
          <a:p>
            <a:pPr lvl="1">
              <a:buNone/>
            </a:pPr>
            <a:r>
              <a:rPr lang="en-GB" dirty="0" smtClean="0"/>
              <a:t>	rather than a step towards the Neutrino Factory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6056" y="1052736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10</a:t>
            </a:r>
            <a:r>
              <a:rPr lang="en-GB" b="1" baseline="30000" dirty="0" smtClean="0"/>
              <a:t>21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56241" y="2123564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10</a:t>
            </a:r>
            <a:r>
              <a:rPr lang="en-GB" b="1" baseline="30000" dirty="0" smtClean="0"/>
              <a:t>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95936" y="2780928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5 </a:t>
            </a:r>
            <a:r>
              <a:rPr lang="en-GB" b="1" dirty="0" smtClean="0">
                <a:sym typeface="Symbol"/>
              </a:rPr>
              <a:t> </a:t>
            </a:r>
            <a:r>
              <a:rPr lang="en-GB" b="1" dirty="0" smtClean="0"/>
              <a:t>10</a:t>
            </a:r>
            <a:r>
              <a:rPr lang="en-GB" b="1" baseline="30000" dirty="0" smtClean="0"/>
              <a:t>19</a:t>
            </a: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764704"/>
            <a:ext cx="5041681" cy="34489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Costing </a:t>
            </a:r>
            <a:r>
              <a:rPr lang="en-GB" dirty="0" err="1" smtClean="0"/>
              <a:t>exercize</a:t>
            </a:r>
            <a:r>
              <a:rPr lang="en-GB" dirty="0" smtClean="0"/>
              <a:t> and RDR timeline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First thoughts on RDR organization: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Costing exercise: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 smtClean="0"/>
              <a:t>Work has started:</a:t>
            </a:r>
          </a:p>
          <a:p>
            <a:pPr lvl="1"/>
            <a:r>
              <a:rPr lang="en-GB" dirty="0" smtClean="0"/>
              <a:t>Of high quality, but, limited resources</a:t>
            </a:r>
          </a:p>
          <a:p>
            <a:r>
              <a:rPr lang="en-GB" dirty="0" smtClean="0"/>
              <a:t>Complication now with the evaluation of the incremental programme for which the critical issues are:</a:t>
            </a:r>
          </a:p>
          <a:p>
            <a:pPr lvl="1"/>
            <a:r>
              <a:rPr lang="en-GB" dirty="0" smtClean="0"/>
              <a:t>First-rate physics case for each increment</a:t>
            </a:r>
          </a:p>
          <a:p>
            <a:pPr lvl="1"/>
            <a:r>
              <a:rPr lang="en-GB" dirty="0" smtClean="0"/>
              <a:t>Cost increments and integral</a:t>
            </a:r>
          </a:p>
          <a:p>
            <a:endParaRPr lang="en-GB" dirty="0" smtClean="0"/>
          </a:p>
          <a:p>
            <a:r>
              <a:rPr lang="en-GB" dirty="0" smtClean="0"/>
              <a:t>Responsibilities defined:</a:t>
            </a:r>
          </a:p>
          <a:p>
            <a:pPr lvl="1" fontAlgn="ctr"/>
            <a:r>
              <a:rPr lang="en-GB" dirty="0" smtClean="0"/>
              <a:t>Proton Driver</a:t>
            </a:r>
          </a:p>
          <a:p>
            <a:pPr lvl="2" fontAlgn="ctr"/>
            <a:r>
              <a:rPr lang="en-GB" dirty="0" smtClean="0"/>
              <a:t>RAL: Pozimski, Pasternak, Thomason</a:t>
            </a:r>
            <a:endParaRPr lang="en-GB" sz="2400" dirty="0" smtClean="0"/>
          </a:p>
          <a:p>
            <a:pPr lvl="2" fontAlgn="ctr"/>
            <a:r>
              <a:rPr lang="en-GB" dirty="0" smtClean="0"/>
              <a:t>Project X: Gollwitzer</a:t>
            </a:r>
            <a:endParaRPr lang="en-GB" sz="2800" dirty="0" smtClean="0"/>
          </a:p>
          <a:p>
            <a:pPr lvl="2" fontAlgn="ctr"/>
            <a:r>
              <a:rPr lang="en-GB" dirty="0" smtClean="0"/>
              <a:t>SPL: </a:t>
            </a:r>
            <a:r>
              <a:rPr lang="en-GB" dirty="0" err="1" smtClean="0"/>
              <a:t>Garobi</a:t>
            </a:r>
            <a:r>
              <a:rPr lang="en-GB" dirty="0" smtClean="0"/>
              <a:t>, </a:t>
            </a:r>
            <a:r>
              <a:rPr lang="en-GB" dirty="0" err="1" smtClean="0"/>
              <a:t>Gillardoni</a:t>
            </a:r>
            <a:endParaRPr lang="en-GB" sz="2800" dirty="0" smtClean="0"/>
          </a:p>
          <a:p>
            <a:pPr lvl="1" fontAlgn="ctr"/>
            <a:r>
              <a:rPr lang="en-GB" dirty="0" smtClean="0"/>
              <a:t>Target</a:t>
            </a:r>
          </a:p>
          <a:p>
            <a:pPr lvl="2" fontAlgn="ctr"/>
            <a:r>
              <a:rPr lang="en-GB" dirty="0" smtClean="0"/>
              <a:t>Liquid: Kirk, MacDonald; Solid: Edgecock; Powder: Densham</a:t>
            </a:r>
            <a:endParaRPr lang="en-GB" sz="2800" dirty="0" smtClean="0"/>
          </a:p>
          <a:p>
            <a:pPr lvl="1" fontAlgn="ctr"/>
            <a:r>
              <a:rPr lang="en-GB" dirty="0" smtClean="0"/>
              <a:t>Front-end</a:t>
            </a:r>
          </a:p>
          <a:p>
            <a:pPr lvl="2" fontAlgn="ctr"/>
            <a:r>
              <a:rPr lang="en-GB" dirty="0" smtClean="0"/>
              <a:t>Rogers; Prior</a:t>
            </a:r>
          </a:p>
          <a:p>
            <a:pPr lvl="1" fontAlgn="ctr"/>
            <a:r>
              <a:rPr lang="en-GB" dirty="0" smtClean="0"/>
              <a:t>Linac and RLAs</a:t>
            </a:r>
          </a:p>
          <a:p>
            <a:pPr lvl="2" fontAlgn="ctr"/>
            <a:r>
              <a:rPr lang="en-GB" dirty="0" smtClean="0"/>
              <a:t>Kurup</a:t>
            </a:r>
          </a:p>
          <a:p>
            <a:pPr lvl="1" fontAlgn="ctr"/>
            <a:r>
              <a:rPr lang="en-GB" dirty="0" smtClean="0"/>
              <a:t>FFAG</a:t>
            </a:r>
          </a:p>
          <a:p>
            <a:pPr lvl="2" fontAlgn="ctr"/>
            <a:r>
              <a:rPr lang="en-GB" dirty="0" smtClean="0"/>
              <a:t>Berg; Bliss</a:t>
            </a:r>
          </a:p>
          <a:p>
            <a:pPr lvl="1" fontAlgn="ctr"/>
            <a:r>
              <a:rPr lang="en-GB" dirty="0" smtClean="0"/>
              <a:t>Decay rings</a:t>
            </a:r>
          </a:p>
          <a:p>
            <a:pPr lvl="2" fontAlgn="ctr"/>
            <a:r>
              <a:rPr lang="en-GB" dirty="0" smtClean="0"/>
              <a:t>Collomb; </a:t>
            </a:r>
            <a:r>
              <a:rPr lang="en-GB" dirty="0" err="1" smtClean="0"/>
              <a:t>Keliher</a:t>
            </a:r>
            <a:endParaRPr lang="en-GB" dirty="0" smtClean="0"/>
          </a:p>
          <a:p>
            <a:pPr lvl="1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932040" y="4797152"/>
            <a:ext cx="2194703" cy="15696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Prioritization</a:t>
            </a:r>
            <a:br>
              <a:rPr lang="en-GB" sz="2400" b="1" dirty="0" smtClean="0">
                <a:solidFill>
                  <a:schemeClr val="bg1"/>
                </a:solidFill>
              </a:rPr>
            </a:br>
            <a:r>
              <a:rPr lang="en-GB" sz="2400" b="1" dirty="0" smtClean="0">
                <a:solidFill>
                  <a:schemeClr val="bg1"/>
                </a:solidFill>
              </a:rPr>
              <a:t>Who does what</a:t>
            </a:r>
          </a:p>
          <a:p>
            <a:endParaRPr lang="en-GB" sz="2400" b="1" dirty="0" smtClean="0">
              <a:solidFill>
                <a:schemeClr val="bg1"/>
              </a:solidFill>
            </a:endParaRPr>
          </a:p>
          <a:p>
            <a:r>
              <a:rPr lang="en-GB" sz="2400" b="1" dirty="0" smtClean="0">
                <a:solidFill>
                  <a:schemeClr val="bg1"/>
                </a:solidFill>
              </a:rPr>
              <a:t>Panel required?</a:t>
            </a:r>
            <a:endParaRPr lang="en-GB" sz="2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RDR timescale: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Working backwards:</a:t>
            </a:r>
          </a:p>
          <a:p>
            <a:pPr lvl="1"/>
            <a:r>
              <a:rPr lang="en-GB" dirty="0" smtClean="0"/>
              <a:t>RDR should be ready Q2/Q3 2013</a:t>
            </a:r>
          </a:p>
          <a:p>
            <a:pPr lvl="2"/>
            <a:r>
              <a:rPr lang="en-GB" dirty="0" smtClean="0"/>
              <a:t>Defined in “charge” and in IDR</a:t>
            </a:r>
          </a:p>
          <a:p>
            <a:pPr lvl="1"/>
            <a:r>
              <a:rPr lang="en-GB" dirty="0" smtClean="0"/>
              <a:t>Resolution of specification required (latest) one year from now</a:t>
            </a:r>
          </a:p>
          <a:p>
            <a:pPr lvl="1"/>
            <a:r>
              <a:rPr lang="en-GB" dirty="0" smtClean="0"/>
              <a:t>Must stick to </a:t>
            </a:r>
            <a:r>
              <a:rPr lang="en-GB" dirty="0" err="1" smtClean="0"/>
              <a:t>A.Kurup’s</a:t>
            </a:r>
            <a:r>
              <a:rPr lang="en-GB" dirty="0" smtClean="0"/>
              <a:t> costing schedule so that we’re at a second iteration on the costing exercise one year from now</a:t>
            </a:r>
          </a:p>
          <a:p>
            <a:r>
              <a:rPr lang="en-GB" dirty="0" smtClean="0"/>
              <a:t>Next IDS-NF meeting:</a:t>
            </a:r>
          </a:p>
          <a:p>
            <a:pPr lvl="1"/>
            <a:r>
              <a:rPr lang="en-GB" dirty="0" smtClean="0"/>
              <a:t>Decide whether we produce a “position paper” in 2012</a:t>
            </a:r>
          </a:p>
          <a:p>
            <a:pPr lvl="2"/>
            <a:r>
              <a:rPr lang="en-GB" dirty="0" smtClean="0"/>
              <a:t>May be required in Europe in the context of the Strategy Update in any case</a:t>
            </a:r>
          </a:p>
          <a:p>
            <a:r>
              <a:rPr lang="en-GB" dirty="0" smtClean="0"/>
              <a:t>Need to provide ourselves with a flow-chart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Publishing the IDR; discussion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First thoughts on RDR organization: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Publishing the IDR: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IDR will be published in the </a:t>
            </a:r>
            <a:r>
              <a:rPr lang="en-GB" dirty="0" err="1" smtClean="0"/>
              <a:t>arXiv</a:t>
            </a:r>
            <a:r>
              <a:rPr lang="en-GB" dirty="0" smtClean="0"/>
              <a:t> and as laboratory reports</a:t>
            </a:r>
          </a:p>
          <a:p>
            <a:r>
              <a:rPr lang="en-GB" dirty="0" smtClean="0"/>
              <a:t>Issue is whether to publish </a:t>
            </a:r>
            <a:r>
              <a:rPr lang="en-GB" dirty="0" smtClean="0"/>
              <a:t>IDR </a:t>
            </a:r>
            <a:r>
              <a:rPr lang="en-GB" i="1" u="sng" dirty="0" smtClean="0"/>
              <a:t>as a whole</a:t>
            </a:r>
            <a:endParaRPr lang="en-GB" dirty="0" smtClean="0"/>
          </a:p>
          <a:p>
            <a:pPr lvl="1"/>
            <a:r>
              <a:rPr lang="en-GB" dirty="0" smtClean="0"/>
              <a:t>Many individual contributions have been published by the responsible individuals</a:t>
            </a:r>
          </a:p>
          <a:p>
            <a:pPr lvl="1"/>
            <a:r>
              <a:rPr lang="en-GB" dirty="0" smtClean="0"/>
              <a:t>Strong encouragement for other contributions to be published in this way so that those responsible receive appropriate recognition</a:t>
            </a:r>
          </a:p>
          <a:p>
            <a:r>
              <a:rPr lang="en-GB" dirty="0" smtClean="0"/>
              <a:t>So, the issue we need to address is:</a:t>
            </a:r>
          </a:p>
          <a:p>
            <a:pPr lvl="1"/>
            <a:r>
              <a:rPr lang="en-GB" dirty="0" smtClean="0"/>
              <a:t>Should we submit the IDR </a:t>
            </a:r>
            <a:r>
              <a:rPr lang="en-GB" i="1" u="sng" dirty="0" smtClean="0"/>
              <a:t>as a whole</a:t>
            </a:r>
            <a:r>
              <a:rPr lang="en-GB" dirty="0" smtClean="0"/>
              <a:t> to a refereed journal in addition to the planned publication on </a:t>
            </a:r>
            <a:r>
              <a:rPr lang="en-GB" dirty="0" err="1" smtClean="0"/>
              <a:t>arXiv</a:t>
            </a:r>
            <a:r>
              <a:rPr lang="en-GB" dirty="0" smtClean="0"/>
              <a:t> etc.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meetings: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First thoughts on RDR organization: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Publishing the IDR: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IDS-NF </a:t>
            </a:r>
            <a:r>
              <a:rPr lang="en-GB" dirty="0" err="1" smtClean="0"/>
              <a:t>plenaries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#8:</a:t>
            </a:r>
          </a:p>
          <a:p>
            <a:pPr lvl="2"/>
            <a:r>
              <a:rPr lang="en-GB" dirty="0" smtClean="0"/>
              <a:t>April 2012, UK</a:t>
            </a:r>
          </a:p>
          <a:p>
            <a:pPr lvl="1"/>
            <a:r>
              <a:rPr lang="en-GB" dirty="0" smtClean="0"/>
              <a:t>#9:</a:t>
            </a:r>
          </a:p>
          <a:p>
            <a:pPr lvl="2"/>
            <a:r>
              <a:rPr lang="en-GB" dirty="0" smtClean="0"/>
              <a:t>October 2012; US</a:t>
            </a:r>
          </a:p>
          <a:p>
            <a:pPr lvl="1"/>
            <a:r>
              <a:rPr lang="en-GB" dirty="0" smtClean="0"/>
              <a:t>#10:</a:t>
            </a:r>
          </a:p>
          <a:p>
            <a:pPr lvl="2"/>
            <a:r>
              <a:rPr lang="en-GB" dirty="0" smtClean="0"/>
              <a:t>April 2013</a:t>
            </a:r>
            <a:r>
              <a:rPr lang="en-GB" smtClean="0"/>
              <a:t>; </a:t>
            </a:r>
            <a:r>
              <a:rPr lang="en-GB" smtClean="0"/>
              <a:t>Europe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L-p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Data-proj-slides">
  <a:themeElements>
    <a:clrScheme name="Data-proj-slides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Data-proj-slid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ata-proj-slides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-proj-slides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-proj-slides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Slides">
  <a:themeElements>
    <a:clrScheme name="Slides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Slid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Slides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s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s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re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Theme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2_Theme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8.xml><?xml version="1.0" encoding="utf-8"?>
<a:theme xmlns:a="http://schemas.openxmlformats.org/drawingml/2006/main" name="ISIS Small Bottom Banner">
  <a:themeElements>
    <a:clrScheme name="ISIS Small Bottom Bann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SIS Small Bottom Banner">
      <a:majorFont>
        <a:latin typeface="Lucida Sans"/>
        <a:ea typeface=""/>
        <a:cs typeface=""/>
      </a:majorFont>
      <a:minorFont>
        <a:latin typeface="Lucid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SIS Small Bottom Bann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KL-pres</Template>
  <TotalTime>416</TotalTime>
  <Words>754</Words>
  <Application>Microsoft Office PowerPoint</Application>
  <PresentationFormat>On-screen Show (4:3)</PresentationFormat>
  <Paragraphs>138</Paragraphs>
  <Slides>21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9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KL-pres</vt:lpstr>
      <vt:lpstr>1_Data-proj-slides</vt:lpstr>
      <vt:lpstr>1_Theme1</vt:lpstr>
      <vt:lpstr>Slides</vt:lpstr>
      <vt:lpstr>Presentation1</vt:lpstr>
      <vt:lpstr>1_Theme2</vt:lpstr>
      <vt:lpstr>2_Theme2</vt:lpstr>
      <vt:lpstr>ISIS Small Bottom Banner</vt:lpstr>
      <vt:lpstr>Theme1</vt:lpstr>
      <vt:lpstr>Document</vt:lpstr>
      <vt:lpstr> First thoughts on RDR organization:</vt:lpstr>
      <vt:lpstr>Contents:</vt:lpstr>
      <vt:lpstr>IDS-NF mandate and timeline </vt:lpstr>
      <vt:lpstr>IDS-NF Interim Design Report roadmap</vt:lpstr>
      <vt:lpstr>Slide 5</vt:lpstr>
      <vt:lpstr>What we heard at IDS-NF #7 and implications</vt:lpstr>
      <vt:lpstr>Slide 7</vt:lpstr>
      <vt:lpstr>What have we heard (1)? θ13:</vt:lpstr>
      <vt:lpstr>What have we heard (1)? θ13:</vt:lpstr>
      <vt:lpstr>Slide 10</vt:lpstr>
      <vt:lpstr>Consequence for RDR:</vt:lpstr>
      <vt:lpstr>What have we heard (2)? Incremental:</vt:lpstr>
      <vt:lpstr>What have we heard (2)? Incremental:</vt:lpstr>
      <vt:lpstr>What have we heard (3)? Storage ring:</vt:lpstr>
      <vt:lpstr>Costing exercize and RDR timeline </vt:lpstr>
      <vt:lpstr>Costing exercise:</vt:lpstr>
      <vt:lpstr>RDR timescale:</vt:lpstr>
      <vt:lpstr>Publishing the IDR; discussion </vt:lpstr>
      <vt:lpstr>Publishing the IDR:</vt:lpstr>
      <vt:lpstr>Next meetings:</vt:lpstr>
      <vt:lpstr>Publishing the IDR:</vt:lpstr>
    </vt:vector>
  </TitlesOfParts>
  <Company>Imperial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thoughts about the RDR:</dc:title>
  <dc:creator>Ken</dc:creator>
  <cp:lastModifiedBy>Ken</cp:lastModifiedBy>
  <cp:revision>61</cp:revision>
  <dcterms:created xsi:type="dcterms:W3CDTF">2011-10-19T11:44:28Z</dcterms:created>
  <dcterms:modified xsi:type="dcterms:W3CDTF">2011-10-19T19:34:03Z</dcterms:modified>
</cp:coreProperties>
</file>