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352" r:id="rId3"/>
    <p:sldId id="429" r:id="rId4"/>
    <p:sldId id="426" r:id="rId5"/>
    <p:sldId id="430" r:id="rId6"/>
    <p:sldId id="428" r:id="rId7"/>
    <p:sldId id="427" r:id="rId8"/>
    <p:sldId id="445" r:id="rId9"/>
    <p:sldId id="417" r:id="rId10"/>
    <p:sldId id="418" r:id="rId11"/>
    <p:sldId id="419" r:id="rId12"/>
    <p:sldId id="433" r:id="rId13"/>
    <p:sldId id="434" r:id="rId14"/>
    <p:sldId id="420" r:id="rId15"/>
    <p:sldId id="421" r:id="rId16"/>
    <p:sldId id="435" r:id="rId17"/>
    <p:sldId id="431" r:id="rId18"/>
    <p:sldId id="432" r:id="rId19"/>
    <p:sldId id="440" r:id="rId20"/>
    <p:sldId id="422" r:id="rId21"/>
    <p:sldId id="423" r:id="rId22"/>
    <p:sldId id="424" r:id="rId23"/>
    <p:sldId id="425" r:id="rId24"/>
    <p:sldId id="439" r:id="rId25"/>
    <p:sldId id="371" r:id="rId26"/>
    <p:sldId id="372" r:id="rId27"/>
    <p:sldId id="437" r:id="rId28"/>
    <p:sldId id="366" r:id="rId29"/>
    <p:sldId id="369" r:id="rId30"/>
    <p:sldId id="330" r:id="rId31"/>
    <p:sldId id="438" r:id="rId32"/>
    <p:sldId id="321" r:id="rId33"/>
    <p:sldId id="323" r:id="rId34"/>
    <p:sldId id="379" r:id="rId35"/>
    <p:sldId id="380" r:id="rId36"/>
    <p:sldId id="314" r:id="rId37"/>
    <p:sldId id="443" r:id="rId38"/>
    <p:sldId id="442" r:id="rId39"/>
    <p:sldId id="444" r:id="rId40"/>
    <p:sldId id="280" r:id="rId41"/>
    <p:sldId id="397" r:id="rId42"/>
  </p:sldIdLst>
  <p:sldSz cx="9144000" cy="6858000" type="screen4x3"/>
  <p:notesSz cx="6858000" cy="9144000"/>
  <p:defaultTextStyle>
    <a:defPPr>
      <a:defRPr lang="en-US"/>
    </a:defPPr>
    <a:lvl1pPr marL="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CC"/>
    <a:srgbClr val="66FFCC"/>
    <a:srgbClr val="8080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4660"/>
  </p:normalViewPr>
  <p:slideViewPr>
    <p:cSldViewPr showGuides="1">
      <p:cViewPr varScale="1">
        <p:scale>
          <a:sx n="64" d="100"/>
          <a:sy n="64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1A6C-4E26-4F18-98DF-6286AD4D9FCE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ADC8-1FAE-4135-8DED-323B6042F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7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1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bg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2528127" y="6543677"/>
            <a:ext cx="4086225" cy="247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4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2528888" y="6525344"/>
            <a:ext cx="4086225" cy="247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527313" y="6525344"/>
            <a:ext cx="4086225" cy="247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21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2528127" y="6543677"/>
            <a:ext cx="4086225" cy="247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Imperial College London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1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1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bg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30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6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15" indent="1588">
              <a:buNone/>
              <a:defRPr>
                <a:solidFill>
                  <a:schemeClr val="bg2"/>
                </a:solidFill>
              </a:defRPr>
            </a:lvl2pPr>
            <a:lvl3pPr marL="344417" indent="6350">
              <a:buNone/>
              <a:defRPr>
                <a:solidFill>
                  <a:schemeClr val="bg2"/>
                </a:solidFill>
              </a:defRPr>
            </a:lvl3pPr>
            <a:lvl4pPr marL="515834" indent="3174">
              <a:buNone/>
              <a:defRPr>
                <a:solidFill>
                  <a:schemeClr val="bg2"/>
                </a:solidFill>
              </a:defRPr>
            </a:lvl4pPr>
            <a:lvl5pPr marL="688833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bg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21" tIns="45711" rIns="91421" bIns="45711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21" tIns="45711" rIns="91421" bIns="45711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7"/>
            <a:ext cx="1466850" cy="24765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888" y="6525344"/>
            <a:ext cx="4086225" cy="24765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>
            <a:lvl1pPr algn="ctr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7"/>
            <a:ext cx="876300" cy="24765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35F0723-42B8-4CAA-8A7D-A426CFC272D6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12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212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15" indent="-171415" algn="l" defTabSz="914212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17" indent="-165065" algn="l" defTabSz="914212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420" indent="-169828" algn="l" defTabSz="914212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833" indent="-173002" algn="l" defTabSz="914212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501" indent="-173700" algn="l" defTabSz="914212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630" indent="-173700" algn="l" defTabSz="914212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328" indent="-173700" algn="l" defTabSz="914212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7888" indent="-173700" algn="l" defTabSz="914212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1134621"/>
            <a:ext cx="8252022" cy="2438399"/>
          </a:xfrm>
        </p:spPr>
        <p:txBody>
          <a:bodyPr>
            <a:normAutofit/>
          </a:bodyPr>
          <a:lstStyle/>
          <a:p>
            <a:r>
              <a:rPr lang="en-GB" dirty="0" smtClean="0"/>
              <a:t>CMS Calorimeter </a:t>
            </a:r>
            <a:r>
              <a:rPr lang="en-GB" dirty="0"/>
              <a:t>Trigger </a:t>
            </a:r>
            <a:r>
              <a:rPr lang="en-GB" dirty="0" smtClean="0"/>
              <a:t>Upgrades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7890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Andrew </a:t>
            </a:r>
            <a:r>
              <a:rPr lang="en-GB" i="1" dirty="0"/>
              <a:t>Rose – Imperial </a:t>
            </a:r>
            <a:r>
              <a:rPr lang="en-GB" i="1" dirty="0" smtClean="0"/>
              <a:t>College, London</a:t>
            </a:r>
          </a:p>
          <a:p>
            <a:pPr defTabSz="1404938"/>
            <a:r>
              <a:rPr lang="en-GB" i="1" dirty="0" smtClean="0"/>
              <a:t>	on behalf of the CMS Level-1 trigger collaboration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6156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oSLB</a:t>
            </a:r>
            <a:r>
              <a:rPr lang="en-GB" dirty="0" smtClean="0"/>
              <a:t> and </a:t>
            </a:r>
            <a:r>
              <a:rPr lang="en-GB" dirty="0" err="1" smtClean="0"/>
              <a:t>oRM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6395" y="1752666"/>
            <a:ext cx="2887861" cy="3408462"/>
            <a:chOff x="1320800" y="2736850"/>
            <a:chExt cx="3733800" cy="4406900"/>
          </a:xfrm>
        </p:grpSpPr>
        <p:sp>
          <p:nvSpPr>
            <p:cNvPr id="8" name="Rounded Rectangle 7"/>
            <p:cNvSpPr/>
            <p:nvPr/>
          </p:nvSpPr>
          <p:spPr>
            <a:xfrm>
              <a:off x="1320800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ECAL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16200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320800" y="4552950"/>
              <a:ext cx="3733800" cy="762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Regional Calorimeter Trigger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320800" y="6381750"/>
              <a:ext cx="37338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Global Calorimeter</a:t>
              </a:r>
            </a:p>
            <a:p>
              <a:pPr algn="ctr"/>
              <a:r>
                <a:rPr lang="en-GB" sz="1700" dirty="0"/>
                <a:t>Trigger</a:t>
              </a:r>
            </a:p>
          </p:txBody>
        </p:sp>
        <p:cxnSp>
          <p:nvCxnSpPr>
            <p:cNvPr id="28" name="Straight Arrow Connector 27"/>
            <p:cNvCxnSpPr>
              <a:stCxn id="27" idx="4"/>
              <a:endCxn id="2" idx="0"/>
            </p:cNvCxnSpPr>
            <p:nvPr/>
          </p:nvCxnSpPr>
          <p:spPr>
            <a:xfrm>
              <a:off x="1892300" y="3825081"/>
              <a:ext cx="0" cy="401637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2"/>
              <a:endCxn id="25" idx="0"/>
            </p:cNvCxnSpPr>
            <p:nvPr/>
          </p:nvCxnSpPr>
          <p:spPr>
            <a:xfrm>
              <a:off x="3187700" y="3498850"/>
              <a:ext cx="0" cy="105410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2" idx="3"/>
            </p:cNvCxnSpPr>
            <p:nvPr/>
          </p:nvCxnSpPr>
          <p:spPr>
            <a:xfrm flipH="1">
              <a:off x="2311400" y="5627140"/>
              <a:ext cx="760959" cy="7546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2" idx="5"/>
            </p:cNvCxnSpPr>
            <p:nvPr/>
          </p:nvCxnSpPr>
          <p:spPr>
            <a:xfrm>
              <a:off x="3303040" y="5627140"/>
              <a:ext cx="837160" cy="7546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1729184" y="4226718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729184" y="3498850"/>
              <a:ext cx="326231" cy="32623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4292600" y="4226719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024584" y="5348684"/>
              <a:ext cx="326231" cy="3262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884215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HF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cxnSp>
          <p:nvCxnSpPr>
            <p:cNvPr id="52" name="Straight Arrow Connector 31"/>
            <p:cNvCxnSpPr>
              <a:stCxn id="51" idx="2"/>
              <a:endCxn id="31" idx="0"/>
            </p:cNvCxnSpPr>
            <p:nvPr/>
          </p:nvCxnSpPr>
          <p:spPr>
            <a:xfrm>
              <a:off x="4455715" y="3498850"/>
              <a:ext cx="1" cy="727869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4" name="Picture 3" descr="P:\CMSproj\oRM\pictures\20130814_143303.jpg"/>
          <p:cNvPicPr>
            <a:picLocks noChangeAspect="1" noChangeArrowheads="1"/>
          </p:cNvPicPr>
          <p:nvPr/>
        </p:nvPicPr>
        <p:blipFill>
          <a:blip r:embed="rId2" cstate="print"/>
          <a:srcRect l="9310" t="33073" r="17839" b="32552"/>
          <a:stretch>
            <a:fillRect/>
          </a:stretch>
        </p:blipFill>
        <p:spPr bwMode="auto">
          <a:xfrm>
            <a:off x="3781285" y="3426228"/>
            <a:ext cx="5002574" cy="1770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" name="Picture 2" descr="E:\Downloads\20130709_084447.jpg"/>
          <p:cNvPicPr>
            <a:picLocks noChangeAspect="1" noChangeArrowheads="1"/>
          </p:cNvPicPr>
          <p:nvPr/>
        </p:nvPicPr>
        <p:blipFill>
          <a:blip r:embed="rId3" cstate="print"/>
          <a:srcRect l="3373" t="34314" r="13097" b="33921"/>
          <a:stretch>
            <a:fillRect/>
          </a:stretch>
        </p:blipFill>
        <p:spPr bwMode="auto">
          <a:xfrm>
            <a:off x="3563900" y="1692788"/>
            <a:ext cx="5437345" cy="1550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12" name="Straight Arrow Connector 11"/>
          <p:cNvCxnSpPr>
            <a:stCxn id="24" idx="1"/>
            <a:endCxn id="2" idx="6"/>
          </p:cNvCxnSpPr>
          <p:nvPr/>
        </p:nvCxnSpPr>
        <p:spPr>
          <a:xfrm flipH="1" flipV="1">
            <a:off x="1144574" y="3031146"/>
            <a:ext cx="2636711" cy="1280256"/>
          </a:xfrm>
          <a:prstGeom prst="straightConnector1">
            <a:avLst/>
          </a:prstGeom>
          <a:ln w="381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1"/>
            <a:endCxn id="27" idx="6"/>
          </p:cNvCxnSpPr>
          <p:nvPr/>
        </p:nvCxnSpPr>
        <p:spPr>
          <a:xfrm flipH="1">
            <a:off x="1144574" y="2468184"/>
            <a:ext cx="2419326" cy="1"/>
          </a:xfrm>
          <a:prstGeom prst="straightConnector1">
            <a:avLst/>
          </a:prstGeom>
          <a:ln w="381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53" y="116632"/>
            <a:ext cx="3362325" cy="666750"/>
          </a:xfrm>
          <a:prstGeom prst="rect">
            <a:avLst/>
          </a:prstGeom>
        </p:spPr>
      </p:pic>
      <p:sp>
        <p:nvSpPr>
          <p:cNvPr id="37" name="Rectangle 11"/>
          <p:cNvSpPr>
            <a:spLocks/>
          </p:cNvSpPr>
          <p:nvPr/>
        </p:nvSpPr>
        <p:spPr bwMode="auto">
          <a:xfrm>
            <a:off x="8229600" y="2904986"/>
            <a:ext cx="732732" cy="295413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26787" tIns="26787" rIns="26787" bIns="26787" anchor="ctr"/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+mn-lt"/>
                <a:ea typeface="MS PGothic" pitchFamily="34" charset="-128"/>
              </a:rPr>
              <a:t>oSLB</a:t>
            </a:r>
            <a:endParaRPr lang="en-US" sz="1800" b="1" dirty="0">
              <a:solidFill>
                <a:srgbClr val="FFFF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39" name="Rectangle 11"/>
          <p:cNvSpPr>
            <a:spLocks/>
          </p:cNvSpPr>
          <p:nvPr/>
        </p:nvSpPr>
        <p:spPr bwMode="auto">
          <a:xfrm>
            <a:off x="8077200" y="4866448"/>
            <a:ext cx="656532" cy="29468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26787" tIns="26787" rIns="26787" bIns="26787" anchor="ctr"/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+mn-lt"/>
                <a:ea typeface="MS PGothic" pitchFamily="34" charset="-128"/>
              </a:rPr>
              <a:t>oRM</a:t>
            </a:r>
            <a:endParaRPr lang="en-US" sz="1800" b="1" dirty="0">
              <a:solidFill>
                <a:srgbClr val="FFFF00"/>
              </a:solidFill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4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oSLB</a:t>
            </a:r>
            <a:r>
              <a:rPr lang="en-GB" dirty="0" smtClean="0"/>
              <a:t> and </a:t>
            </a:r>
            <a:r>
              <a:rPr lang="en-GB" dirty="0" err="1" smtClean="0"/>
              <a:t>oRM</a:t>
            </a:r>
            <a:endParaRPr lang="en-GB" dirty="0"/>
          </a:p>
        </p:txBody>
      </p:sp>
      <p:pic>
        <p:nvPicPr>
          <p:cNvPr id="24" name="Picture 3" descr="P:\CMSproj\oRM\pictures\20130814_143303.jpg"/>
          <p:cNvPicPr>
            <a:picLocks noChangeAspect="1" noChangeArrowheads="1"/>
          </p:cNvPicPr>
          <p:nvPr/>
        </p:nvPicPr>
        <p:blipFill>
          <a:blip r:embed="rId2" cstate="print"/>
          <a:srcRect l="9310" t="33073" r="17839" b="32552"/>
          <a:stretch>
            <a:fillRect/>
          </a:stretch>
        </p:blipFill>
        <p:spPr bwMode="auto">
          <a:xfrm>
            <a:off x="3781285" y="3426228"/>
            <a:ext cx="5002574" cy="1770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" name="Picture 2" descr="E:\Downloads\20130709_084447.jpg"/>
          <p:cNvPicPr>
            <a:picLocks noChangeAspect="1" noChangeArrowheads="1"/>
          </p:cNvPicPr>
          <p:nvPr/>
        </p:nvPicPr>
        <p:blipFill>
          <a:blip r:embed="rId3" cstate="print"/>
          <a:srcRect l="3373" t="34314" r="13097" b="33921"/>
          <a:stretch>
            <a:fillRect/>
          </a:stretch>
        </p:blipFill>
        <p:spPr bwMode="auto">
          <a:xfrm>
            <a:off x="3563900" y="1692788"/>
            <a:ext cx="5437345" cy="1550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3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3305174" cy="4912757"/>
          </a:xfrm>
        </p:spPr>
        <p:txBody>
          <a:bodyPr>
            <a:noAutofit/>
          </a:bodyPr>
          <a:lstStyle/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/>
              <a:t>Kintex-7 FPGAs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/>
              <a:t>Mount on existing VME cards, replacing copper links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Have now been manufactured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Installation pending an installation readiness review</a:t>
            </a:r>
          </a:p>
          <a:p>
            <a:endParaRPr lang="en-GB" dirty="0"/>
          </a:p>
        </p:txBody>
      </p:sp>
      <p:pic>
        <p:nvPicPr>
          <p:cNvPr id="34" name="Picture 2" descr="P:\CMSproj\oslb_s\pictures\idle-3v3-tcc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2667000" cy="2001550"/>
          </a:xfrm>
          <a:prstGeom prst="rect">
            <a:avLst/>
          </a:prstGeom>
          <a:noFill/>
        </p:spPr>
      </p:pic>
      <p:sp>
        <p:nvSpPr>
          <p:cNvPr id="36" name="Rectangle 11"/>
          <p:cNvSpPr>
            <a:spLocks/>
          </p:cNvSpPr>
          <p:nvPr/>
        </p:nvSpPr>
        <p:spPr bwMode="auto">
          <a:xfrm>
            <a:off x="1257299" y="6010275"/>
            <a:ext cx="1752601" cy="29646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26787" tIns="26787" rIns="26787" bIns="26787" anchor="ctr"/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+mn-lt"/>
                <a:ea typeface="MS PGothic" pitchFamily="34" charset="-128"/>
              </a:rPr>
              <a:t>oSLB</a:t>
            </a:r>
            <a:r>
              <a:rPr lang="en-US" sz="1800" b="1" dirty="0" smtClean="0">
                <a:solidFill>
                  <a:srgbClr val="FFFF00"/>
                </a:solidFill>
                <a:latin typeface="+mn-lt"/>
                <a:ea typeface="MS PGothic" pitchFamily="34" charset="-128"/>
              </a:rPr>
              <a:t> @ 4.8Gb/s</a:t>
            </a:r>
            <a:endParaRPr lang="en-US" sz="1800" b="1" dirty="0">
              <a:solidFill>
                <a:srgbClr val="FFFF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8229600" y="2904986"/>
            <a:ext cx="732732" cy="295413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26787" tIns="26787" rIns="26787" bIns="26787" anchor="ctr"/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+mn-lt"/>
                <a:ea typeface="MS PGothic" pitchFamily="34" charset="-128"/>
              </a:rPr>
              <a:t>oSLB</a:t>
            </a:r>
            <a:endParaRPr lang="en-US" sz="1800" b="1" dirty="0">
              <a:solidFill>
                <a:srgbClr val="FFFF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8077200" y="4866448"/>
            <a:ext cx="656532" cy="29468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26787" tIns="26787" rIns="26787" bIns="26787" anchor="ctr"/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+mn-lt"/>
                <a:ea typeface="MS PGothic" pitchFamily="34" charset="-128"/>
              </a:rPr>
              <a:t>oRM</a:t>
            </a:r>
            <a:endParaRPr lang="en-US" sz="1800" b="1" dirty="0">
              <a:solidFill>
                <a:srgbClr val="FFFF00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53" y="116632"/>
            <a:ext cx="33623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22156" y="1250652"/>
            <a:ext cx="3248024" cy="4724400"/>
          </a:xfrm>
          <a:ln w="38100">
            <a:solidFill>
              <a:srgbClr val="FF000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GB" dirty="0" smtClean="0"/>
              <a:t>HTR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76395" y="1752666"/>
            <a:ext cx="2887861" cy="3408462"/>
            <a:chOff x="1320800" y="2736850"/>
            <a:chExt cx="3733800" cy="4406900"/>
          </a:xfrm>
        </p:grpSpPr>
        <p:sp>
          <p:nvSpPr>
            <p:cNvPr id="9" name="Rounded Rectangle 8"/>
            <p:cNvSpPr/>
            <p:nvPr/>
          </p:nvSpPr>
          <p:spPr>
            <a:xfrm>
              <a:off x="1320800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ECAL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16200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20800" y="4552950"/>
              <a:ext cx="3733800" cy="762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Regional Calorimeter Trigger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20800" y="6381750"/>
              <a:ext cx="37338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Global Calorimeter</a:t>
              </a:r>
            </a:p>
            <a:p>
              <a:pPr algn="ctr"/>
              <a:r>
                <a:rPr lang="en-GB" sz="1700" dirty="0"/>
                <a:t>Trigger</a:t>
              </a:r>
            </a:p>
          </p:txBody>
        </p:sp>
        <p:cxnSp>
          <p:nvCxnSpPr>
            <p:cNvPr id="13" name="Straight Arrow Connector 12"/>
            <p:cNvCxnSpPr>
              <a:stCxn id="18" idx="4"/>
              <a:endCxn id="17" idx="0"/>
            </p:cNvCxnSpPr>
            <p:nvPr/>
          </p:nvCxnSpPr>
          <p:spPr>
            <a:xfrm>
              <a:off x="1892300" y="3825081"/>
              <a:ext cx="0" cy="401637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2"/>
              <a:endCxn id="11" idx="0"/>
            </p:cNvCxnSpPr>
            <p:nvPr/>
          </p:nvCxnSpPr>
          <p:spPr>
            <a:xfrm>
              <a:off x="3187700" y="3498850"/>
              <a:ext cx="0" cy="105410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0" idx="3"/>
            </p:cNvCxnSpPr>
            <p:nvPr/>
          </p:nvCxnSpPr>
          <p:spPr>
            <a:xfrm flipH="1">
              <a:off x="2311400" y="5627140"/>
              <a:ext cx="760959" cy="7546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0" idx="5"/>
            </p:cNvCxnSpPr>
            <p:nvPr/>
          </p:nvCxnSpPr>
          <p:spPr>
            <a:xfrm>
              <a:off x="3303040" y="5627140"/>
              <a:ext cx="837160" cy="7546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729184" y="4226718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729184" y="3498850"/>
              <a:ext cx="326231" cy="32623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292600" y="4226719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3024584" y="5348684"/>
              <a:ext cx="326231" cy="3262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884215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HF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cxnSp>
          <p:nvCxnSpPr>
            <p:cNvPr id="22" name="Straight Arrow Connector 31"/>
            <p:cNvCxnSpPr>
              <a:stCxn id="21" idx="2"/>
              <a:endCxn id="19" idx="0"/>
            </p:cNvCxnSpPr>
            <p:nvPr/>
          </p:nvCxnSpPr>
          <p:spPr>
            <a:xfrm>
              <a:off x="4455715" y="3498850"/>
              <a:ext cx="1" cy="727869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>
            <a:stCxn id="7" idx="0"/>
          </p:cNvCxnSpPr>
          <p:nvPr/>
        </p:nvCxnSpPr>
        <p:spPr>
          <a:xfrm flipH="1" flipV="1">
            <a:off x="3275856" y="2276872"/>
            <a:ext cx="1008112" cy="133598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96" y="5619"/>
            <a:ext cx="1809855" cy="12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9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22156" y="1250652"/>
            <a:ext cx="3248024" cy="4724400"/>
          </a:xfrm>
          <a:ln w="38100">
            <a:solidFill>
              <a:srgbClr val="FF000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GB" dirty="0" smtClean="0"/>
              <a:t>HTR</a:t>
            </a:r>
            <a:endParaRPr lang="en-GB" dirty="0"/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228600" y="1371600"/>
            <a:ext cx="3305174" cy="4912757"/>
          </a:xfrm>
          <a:prstGeom prst="rect">
            <a:avLst/>
          </a:prstGeom>
        </p:spPr>
        <p:txBody>
          <a:bodyPr vert="horz" lIns="91421" tIns="45711" rIns="91421" bIns="45711" rtlCol="0">
            <a:noAutofit/>
          </a:bodyPr>
          <a:lstStyle>
            <a:lvl1pPr marL="0" indent="0" algn="l" defTabSz="914212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15" indent="-171415" algn="l" defTabSz="914212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17" indent="-165065" algn="l" defTabSz="914212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420" indent="-169828" algn="l" defTabSz="914212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833" indent="-173002" algn="l" defTabSz="914212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501" indent="-173700" algn="l" defTabSz="914212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630" indent="-173700" algn="l" defTabSz="914212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328" indent="-173700" algn="l" defTabSz="914212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7888" indent="-173700" algn="l" defTabSz="914212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2</a:t>
            </a:r>
            <a:r>
              <a:rPr lang="en-GB" dirty="0" smtClean="0">
                <a:latin typeface="Corbel"/>
              </a:rPr>
              <a:t>× Virt</a:t>
            </a:r>
            <a:r>
              <a:rPr lang="en-GB" dirty="0" smtClean="0"/>
              <a:t>ex-6 FPGAs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Cost-optimised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One-for-one replacement of existing HTR cards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Modular design with services on mezzanine cards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Mixed </a:t>
            </a:r>
            <a:r>
              <a:rPr lang="en-GB" dirty="0" err="1" smtClean="0"/>
              <a:t>PPod</a:t>
            </a:r>
            <a:r>
              <a:rPr lang="en-GB" dirty="0" smtClean="0"/>
              <a:t> and SFP+ optics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436"/>
          <a:stretch/>
        </p:blipFill>
        <p:spPr>
          <a:xfrm>
            <a:off x="228709" y="4069296"/>
            <a:ext cx="3833842" cy="2510472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96" y="5619"/>
            <a:ext cx="1809855" cy="12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9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oRSC</a:t>
            </a:r>
            <a:endParaRPr lang="en-GB" dirty="0"/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4702" b="2385"/>
          <a:stretch/>
        </p:blipFill>
        <p:spPr bwMode="auto">
          <a:xfrm>
            <a:off x="3929062" y="1724537"/>
            <a:ext cx="5116711" cy="4348758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46" idx="1"/>
            <a:endCxn id="42" idx="6"/>
          </p:cNvCxnSpPr>
          <p:nvPr/>
        </p:nvCxnSpPr>
        <p:spPr>
          <a:xfrm flipH="1">
            <a:off x="2146484" y="3898916"/>
            <a:ext cx="1782578" cy="1"/>
          </a:xfrm>
          <a:prstGeom prst="straightConnector1">
            <a:avLst/>
          </a:prstGeom>
          <a:ln w="381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awr01\Desktop\BuckyBad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81" y="0"/>
            <a:ext cx="1150698" cy="14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6395" y="1752666"/>
            <a:ext cx="2887861" cy="3408462"/>
            <a:chOff x="1320800" y="2736850"/>
            <a:chExt cx="3733800" cy="4406900"/>
          </a:xfrm>
        </p:grpSpPr>
        <p:sp>
          <p:nvSpPr>
            <p:cNvPr id="8" name="Rounded Rectangle 7"/>
            <p:cNvSpPr/>
            <p:nvPr/>
          </p:nvSpPr>
          <p:spPr>
            <a:xfrm>
              <a:off x="1320800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ECAL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16200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320800" y="4552950"/>
              <a:ext cx="3733800" cy="762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Regional Calorimeter Trigger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320800" y="6381750"/>
              <a:ext cx="37338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Global Calorimeter</a:t>
              </a:r>
            </a:p>
            <a:p>
              <a:pPr algn="ctr"/>
              <a:r>
                <a:rPr lang="en-GB" sz="1700" dirty="0"/>
                <a:t>Trigger</a:t>
              </a:r>
            </a:p>
          </p:txBody>
        </p:sp>
        <p:cxnSp>
          <p:nvCxnSpPr>
            <p:cNvPr id="28" name="Straight Arrow Connector 27"/>
            <p:cNvCxnSpPr>
              <a:stCxn id="27" idx="4"/>
              <a:endCxn id="2" idx="0"/>
            </p:cNvCxnSpPr>
            <p:nvPr/>
          </p:nvCxnSpPr>
          <p:spPr>
            <a:xfrm>
              <a:off x="1892300" y="3825081"/>
              <a:ext cx="0" cy="401637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2"/>
              <a:endCxn id="25" idx="0"/>
            </p:cNvCxnSpPr>
            <p:nvPr/>
          </p:nvCxnSpPr>
          <p:spPr>
            <a:xfrm>
              <a:off x="3187700" y="3498850"/>
              <a:ext cx="0" cy="105410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2" idx="3"/>
            </p:cNvCxnSpPr>
            <p:nvPr/>
          </p:nvCxnSpPr>
          <p:spPr>
            <a:xfrm flipH="1">
              <a:off x="2311400" y="5627140"/>
              <a:ext cx="760959" cy="7546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2" idx="5"/>
            </p:cNvCxnSpPr>
            <p:nvPr/>
          </p:nvCxnSpPr>
          <p:spPr>
            <a:xfrm>
              <a:off x="3303040" y="5627140"/>
              <a:ext cx="837160" cy="75461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1729184" y="4226718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729184" y="3498850"/>
              <a:ext cx="326231" cy="32623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4292600" y="4226719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024584" y="5348684"/>
              <a:ext cx="326231" cy="3262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884215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HF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cxnSp>
          <p:nvCxnSpPr>
            <p:cNvPr id="52" name="Straight Arrow Connector 31"/>
            <p:cNvCxnSpPr>
              <a:stCxn id="51" idx="2"/>
              <a:endCxn id="31" idx="0"/>
            </p:cNvCxnSpPr>
            <p:nvPr/>
          </p:nvCxnSpPr>
          <p:spPr>
            <a:xfrm>
              <a:off x="4455715" y="3498850"/>
              <a:ext cx="1" cy="727869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0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Andrew W. Rose, Imperial College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oRSC</a:t>
            </a:r>
            <a:endParaRPr lang="en-GB" dirty="0"/>
          </a:p>
        </p:txBody>
      </p:sp>
      <p:pic>
        <p:nvPicPr>
          <p:cNvPr id="50" name="Picture 2" descr="C:\Users\awr01\Desktop\BuckyBadg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81" y="0"/>
            <a:ext cx="1150698" cy="14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148012" cy="4724400"/>
          </a:xfrm>
        </p:spPr>
        <p:txBody>
          <a:bodyPr/>
          <a:lstStyle/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/>
              <a:t>Kintex-7 FPGA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VME interface card</a:t>
            </a:r>
            <a:endParaRPr lang="en-GB" dirty="0"/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Fits </a:t>
            </a:r>
            <a:r>
              <a:rPr lang="en-GB" dirty="0"/>
              <a:t>in current RCT </a:t>
            </a:r>
            <a:r>
              <a:rPr lang="en-GB" dirty="0" smtClean="0"/>
              <a:t>crates 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18 cards </a:t>
            </a:r>
            <a:r>
              <a:rPr lang="en-GB" dirty="0"/>
              <a:t>in </a:t>
            </a:r>
            <a:r>
              <a:rPr lang="en-GB" dirty="0" smtClean="0"/>
              <a:t>total</a:t>
            </a:r>
            <a:endParaRPr lang="en-GB" dirty="0"/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/>
              <a:t>Provides RCT output in optical format </a:t>
            </a:r>
            <a:r>
              <a:rPr lang="en-GB" dirty="0" smtClean="0"/>
              <a:t>to:</a:t>
            </a:r>
          </a:p>
          <a:p>
            <a:pPr marL="492873" lvl="1" indent="-321440"/>
            <a:r>
              <a:rPr lang="en-GB" dirty="0" smtClean="0"/>
              <a:t>Existing GCT Leaf cards</a:t>
            </a:r>
          </a:p>
          <a:p>
            <a:pPr marL="492873" lvl="1" indent="-321440"/>
            <a:r>
              <a:rPr lang="en-GB" dirty="0" smtClean="0"/>
              <a:t>Interim trigger processor</a:t>
            </a:r>
          </a:p>
          <a:p>
            <a:pPr marL="321441" indent="-321440">
              <a:buFont typeface="Arial" pitchFamily="34" charset="0"/>
              <a:buChar char="•"/>
            </a:pPr>
            <a:r>
              <a:rPr lang="en-GB" dirty="0" smtClean="0"/>
              <a:t>Waiting on integration tests before final manufacturing ordered</a:t>
            </a:r>
          </a:p>
          <a:p>
            <a:pPr marL="321441" indent="-321440">
              <a:buFont typeface="Arial" pitchFamily="34" charset="0"/>
              <a:buChar char="•"/>
            </a:pPr>
            <a:endParaRPr lang="en-GB" dirty="0"/>
          </a:p>
          <a:p>
            <a:pPr marL="321440" indent="-321440">
              <a:buFont typeface="Arial" panose="020B0604020202020204" pitchFamily="34" charset="0"/>
              <a:buChar char="•"/>
            </a:pPr>
            <a:endParaRPr lang="en-GB" dirty="0"/>
          </a:p>
          <a:p>
            <a:pPr marL="321440" indent="-321440">
              <a:buFont typeface="Arial" panose="020B0604020202020204" pitchFamily="34" charset="0"/>
              <a:buChar char="•"/>
            </a:pPr>
            <a:endParaRPr lang="en-GB" dirty="0"/>
          </a:p>
          <a:p>
            <a:pPr marL="321440" indent="-32144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929062" y="1732210"/>
            <a:ext cx="5116711" cy="4348758"/>
            <a:chOff x="3929062" y="1718562"/>
            <a:chExt cx="5116711" cy="4348758"/>
          </a:xfrm>
        </p:grpSpPr>
        <p:pic>
          <p:nvPicPr>
            <p:cNvPr id="46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" t="4702" b="2385"/>
            <a:stretch/>
          </p:blipFill>
          <p:spPr bwMode="auto">
            <a:xfrm>
              <a:off x="3929062" y="1718562"/>
              <a:ext cx="5116711" cy="4348758"/>
            </a:xfrm>
            <a:prstGeom prst="rect">
              <a:avLst/>
            </a:prstGeom>
            <a:noFill/>
            <a:ln w="381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"/>
            <p:cNvSpPr>
              <a:spLocks/>
            </p:cNvSpPr>
            <p:nvPr/>
          </p:nvSpPr>
          <p:spPr bwMode="auto">
            <a:xfrm>
              <a:off x="4263127" y="1921291"/>
              <a:ext cx="1120276" cy="358973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square" lIns="0" tIns="0" rIns="0" bIns="0" anchor="ctr"/>
            <a:lstStyle/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ECL</a:t>
              </a:r>
              <a:endParaRPr lang="en-US" sz="1800" dirty="0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to</a:t>
              </a:r>
            </a:p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LVTTL translators</a:t>
              </a:r>
            </a:p>
          </p:txBody>
        </p:sp>
        <p:sp>
          <p:nvSpPr>
            <p:cNvPr id="36" name="Rectangle 5"/>
            <p:cNvSpPr>
              <a:spLocks/>
            </p:cNvSpPr>
            <p:nvPr/>
          </p:nvSpPr>
          <p:spPr bwMode="auto">
            <a:xfrm>
              <a:off x="5555599" y="4519029"/>
              <a:ext cx="1553766" cy="144940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26787" tIns="26787" rIns="26787" bIns="26787" anchor="ctr"/>
            <a:lstStyle/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RCT</a:t>
              </a:r>
            </a:p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Clock Interface (NECL)</a:t>
              </a:r>
            </a:p>
          </p:txBody>
        </p:sp>
        <p:sp>
          <p:nvSpPr>
            <p:cNvPr id="39" name="Rectangle 7"/>
            <p:cNvSpPr>
              <a:spLocks/>
            </p:cNvSpPr>
            <p:nvPr/>
          </p:nvSpPr>
          <p:spPr bwMode="auto">
            <a:xfrm>
              <a:off x="7012550" y="3276804"/>
              <a:ext cx="1232296" cy="77241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26787" tIns="26787" rIns="26787" bIns="26787" anchor="ctr"/>
            <a:lstStyle/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Avago MiniPOD</a:t>
              </a:r>
              <a:endParaRPr lang="en-US" sz="1800" dirty="0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Tx Modules</a:t>
              </a:r>
            </a:p>
          </p:txBody>
        </p:sp>
        <p:sp>
          <p:nvSpPr>
            <p:cNvPr id="41" name="Rectangle 9"/>
            <p:cNvSpPr>
              <a:spLocks/>
            </p:cNvSpPr>
            <p:nvPr/>
          </p:nvSpPr>
          <p:spPr bwMode="auto">
            <a:xfrm>
              <a:off x="7234613" y="2505053"/>
              <a:ext cx="1500188" cy="64293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</a:ln>
            <a:extLst/>
          </p:spPr>
          <p:txBody>
            <a:bodyPr lIns="26787" tIns="26787" rIns="26787" bIns="26787" anchor="ctr"/>
            <a:lstStyle/>
            <a:p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Spartan-6</a:t>
              </a:r>
              <a:endParaRPr lang="en-US" sz="1800" dirty="0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  <a:p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VME Interface</a:t>
              </a:r>
            </a:p>
          </p:txBody>
        </p:sp>
        <p:sp>
          <p:nvSpPr>
            <p:cNvPr id="44" name="Rectangle 11"/>
            <p:cNvSpPr>
              <a:spLocks/>
            </p:cNvSpPr>
            <p:nvPr/>
          </p:nvSpPr>
          <p:spPr bwMode="auto">
            <a:xfrm>
              <a:off x="5438847" y="2198777"/>
              <a:ext cx="1178719" cy="80367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lIns="26787" tIns="26787" rIns="26787" bIns="26787" anchor="ctr"/>
            <a:lstStyle/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Kintex-7</a:t>
              </a:r>
              <a:endParaRPr lang="en-US" sz="1800" dirty="0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XC7K355T</a:t>
              </a:r>
              <a:endParaRPr lang="en-US" sz="1800" dirty="0">
                <a:solidFill>
                  <a:schemeClr val="tx1"/>
                </a:solidFill>
                <a:latin typeface="+mn-lt"/>
                <a:ea typeface="MS PGothic" pitchFamily="34" charset="-128"/>
              </a:endParaRPr>
            </a:p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+mn-lt"/>
                  <a:ea typeface="MS PGothic" pitchFamily="34" charset="-128"/>
                </a:rPr>
                <a:t>FPGA</a:t>
              </a:r>
            </a:p>
          </p:txBody>
        </p:sp>
        <p:cxnSp>
          <p:nvCxnSpPr>
            <p:cNvPr id="11" name="Straight Arrow Connector 10"/>
            <p:cNvCxnSpPr>
              <a:stCxn id="44" idx="2"/>
            </p:cNvCxnSpPr>
            <p:nvPr/>
          </p:nvCxnSpPr>
          <p:spPr>
            <a:xfrm>
              <a:off x="6028206" y="3002449"/>
              <a:ext cx="0" cy="7054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9" idx="1"/>
            </p:cNvCxnSpPr>
            <p:nvPr/>
          </p:nvCxnSpPr>
          <p:spPr>
            <a:xfrm flipH="1" flipV="1">
              <a:off x="6661547" y="3276805"/>
              <a:ext cx="351003" cy="3862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9" idx="1"/>
            </p:cNvCxnSpPr>
            <p:nvPr/>
          </p:nvCxnSpPr>
          <p:spPr>
            <a:xfrm flipH="1">
              <a:off x="6661547" y="3663014"/>
              <a:ext cx="351003" cy="3862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1" idx="0"/>
            </p:cNvCxnSpPr>
            <p:nvPr/>
          </p:nvCxnSpPr>
          <p:spPr>
            <a:xfrm flipV="1">
              <a:off x="7984707" y="2242761"/>
              <a:ext cx="0" cy="2622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2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4" b="2181"/>
          <a:stretch/>
        </p:blipFill>
        <p:spPr bwMode="auto">
          <a:xfrm>
            <a:off x="339328" y="1355112"/>
            <a:ext cx="4346526" cy="2710024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TDR trigger upgrade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46538" y="1752600"/>
            <a:ext cx="2887862" cy="3482133"/>
            <a:chOff x="7873999" y="2736849"/>
            <a:chExt cx="3733801" cy="4502151"/>
          </a:xfrm>
        </p:grpSpPr>
        <p:sp>
          <p:nvSpPr>
            <p:cNvPr id="20" name="Rectangle 19"/>
            <p:cNvSpPr/>
            <p:nvPr/>
          </p:nvSpPr>
          <p:spPr>
            <a:xfrm>
              <a:off x="8254999" y="4552950"/>
              <a:ext cx="381000" cy="43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873999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ECAL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169399" y="2736850"/>
              <a:ext cx="1143000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HF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8282383" y="3498850"/>
              <a:ext cx="326231" cy="32623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873999" y="4552949"/>
              <a:ext cx="3733800" cy="762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Calorimeter Trigger</a:t>
              </a:r>
            </a:p>
            <a:p>
              <a:pPr algn="ctr"/>
              <a:r>
                <a:rPr lang="en-GB" sz="1700" dirty="0"/>
                <a:t>Layer 1</a:t>
              </a:r>
            </a:p>
          </p:txBody>
        </p:sp>
        <p:cxnSp>
          <p:nvCxnSpPr>
            <p:cNvPr id="36" name="Straight Arrow Connector 31"/>
            <p:cNvCxnSpPr>
              <a:stCxn id="24" idx="2"/>
              <a:endCxn id="34" idx="0"/>
            </p:cNvCxnSpPr>
            <p:nvPr/>
          </p:nvCxnSpPr>
          <p:spPr>
            <a:xfrm>
              <a:off x="9740899" y="3498850"/>
              <a:ext cx="0" cy="1054099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7874000" y="6477000"/>
              <a:ext cx="37338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Calorimeter Trigger</a:t>
              </a:r>
            </a:p>
            <a:p>
              <a:pPr algn="ctr"/>
              <a:r>
                <a:rPr lang="en-GB" sz="1700" dirty="0"/>
                <a:t>Layer 2</a:t>
              </a:r>
            </a:p>
          </p:txBody>
        </p:sp>
        <p:cxnSp>
          <p:nvCxnSpPr>
            <p:cNvPr id="40" name="Straight Arrow Connector 39"/>
            <p:cNvCxnSpPr>
              <a:stCxn id="34" idx="2"/>
              <a:endCxn id="39" idx="0"/>
            </p:cNvCxnSpPr>
            <p:nvPr/>
          </p:nvCxnSpPr>
          <p:spPr>
            <a:xfrm>
              <a:off x="9740899" y="5314949"/>
              <a:ext cx="1" cy="116205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10464799" y="2736849"/>
              <a:ext cx="1143000" cy="7620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cxnSp>
          <p:nvCxnSpPr>
            <p:cNvPr id="41" name="Straight Arrow Connector 40"/>
            <p:cNvCxnSpPr>
              <a:stCxn id="37" idx="2"/>
            </p:cNvCxnSpPr>
            <p:nvPr/>
          </p:nvCxnSpPr>
          <p:spPr>
            <a:xfrm flipH="1">
              <a:off x="11023599" y="3498849"/>
              <a:ext cx="12700" cy="105410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7" idx="4"/>
              <a:endCxn id="20" idx="0"/>
            </p:cNvCxnSpPr>
            <p:nvPr/>
          </p:nvCxnSpPr>
          <p:spPr>
            <a:xfrm>
              <a:off x="8445499" y="3825081"/>
              <a:ext cx="0" cy="727869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>
            <a:stCxn id="11" idx="3"/>
            <a:endCxn id="39" idx="1"/>
          </p:cNvCxnSpPr>
          <p:nvPr/>
        </p:nvCxnSpPr>
        <p:spPr>
          <a:xfrm flipV="1">
            <a:off x="4694158" y="4940054"/>
            <a:ext cx="952381" cy="4087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39328" y="4172193"/>
            <a:ext cx="4354830" cy="2353151"/>
            <a:chOff x="482600" y="5848350"/>
            <a:chExt cx="6193536" cy="33467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" y="5848350"/>
              <a:ext cx="6193536" cy="3346704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" t="12188" r="3224" b="13394"/>
            <a:stretch/>
          </p:blipFill>
          <p:spPr>
            <a:xfrm>
              <a:off x="3759200" y="8580846"/>
              <a:ext cx="2905126" cy="61196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60" y="8453120"/>
              <a:ext cx="2569067" cy="67597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</p:spPr>
        </p:pic>
      </p:grpSp>
      <p:cxnSp>
        <p:nvCxnSpPr>
          <p:cNvPr id="58" name="Straight Arrow Connector 57"/>
          <p:cNvCxnSpPr>
            <a:stCxn id="28" idx="3"/>
            <a:endCxn id="34" idx="1"/>
          </p:cNvCxnSpPr>
          <p:nvPr/>
        </p:nvCxnSpPr>
        <p:spPr>
          <a:xfrm>
            <a:off x="4685854" y="2710124"/>
            <a:ext cx="960684" cy="7417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C:\Users\awr01\Desktop\BuckyBadg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" y="2580282"/>
            <a:ext cx="1150698" cy="14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490367" y="1556792"/>
            <a:ext cx="2114930" cy="2308324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  <a:latin typeface="+mj-lt"/>
              </a:rPr>
              <a:t>University of Wisconsin</a:t>
            </a:r>
          </a:p>
          <a:p>
            <a:pPr algn="r"/>
            <a:r>
              <a:rPr lang="en-GB" sz="3600" dirty="0">
                <a:solidFill>
                  <a:srgbClr val="FF0000"/>
                </a:solidFill>
                <a:latin typeface="+mj-lt"/>
              </a:rPr>
              <a:t>CTP7</a:t>
            </a:r>
          </a:p>
        </p:txBody>
      </p:sp>
    </p:spTree>
    <p:extLst>
      <p:ext uri="{BB962C8B-B14F-4D97-AF65-F5344CB8AC3E}">
        <p14:creationId xmlns:p14="http://schemas.microsoft.com/office/powerpoint/2010/main" val="7441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219574" cy="4937760"/>
          </a:xfrm>
        </p:spPr>
        <p:txBody>
          <a:bodyPr>
            <a:noAutofit/>
          </a:bodyPr>
          <a:lstStyle/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Based on Virtex-7 XC7VX690T FPGA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err="1"/>
              <a:t>Zynq</a:t>
            </a:r>
            <a:r>
              <a:rPr lang="en-GB" dirty="0"/>
              <a:t> processor running Xilinx </a:t>
            </a:r>
            <a:r>
              <a:rPr lang="en-GB" dirty="0" err="1"/>
              <a:t>PetaLinux</a:t>
            </a:r>
            <a:r>
              <a:rPr lang="en-GB" dirty="0"/>
              <a:t> for service </a:t>
            </a:r>
            <a:r>
              <a:rPr lang="en-GB" dirty="0" smtClean="0"/>
              <a:t>tasks</a:t>
            </a:r>
            <a:endParaRPr lang="en-GB" dirty="0"/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Baseline Layer </a:t>
            </a:r>
            <a:r>
              <a:rPr lang="en-GB" dirty="0"/>
              <a:t>1 </a:t>
            </a:r>
            <a:r>
              <a:rPr lang="en-GB" dirty="0" smtClean="0"/>
              <a:t>hardware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Backplane communication </a:t>
            </a:r>
            <a:r>
              <a:rPr lang="en-GB" dirty="0"/>
              <a:t>on </a:t>
            </a:r>
            <a:r>
              <a:rPr lang="en-GB" dirty="0" smtClean="0"/>
              <a:t>Ports 12-15 </a:t>
            </a:r>
            <a:r>
              <a:rPr lang="en-GB" dirty="0"/>
              <a:t>&amp; </a:t>
            </a:r>
            <a:r>
              <a:rPr lang="en-GB" dirty="0" smtClean="0"/>
              <a:t>17-20 for use with semi-custom VT894 crate</a:t>
            </a:r>
          </a:p>
          <a:p>
            <a:pPr marL="321440" lvl="2" indent="-321440">
              <a:spcBef>
                <a:spcPts val="1200"/>
              </a:spcBef>
              <a:buClr>
                <a:schemeClr val="accent5"/>
              </a:buClr>
            </a:pPr>
            <a:r>
              <a:rPr lang="en-US" altLang="en-US" sz="1800" dirty="0" smtClean="0">
                <a:ea typeface="ヒラギノ角ゴ Pro W3" pitchFamily="-84" charset="-128"/>
              </a:rPr>
              <a:t>Auxiliary power connector on front-panel</a:t>
            </a:r>
          </a:p>
          <a:p>
            <a:pPr marL="321440" lvl="2" indent="-321440">
              <a:spcBef>
                <a:spcPts val="1200"/>
              </a:spcBef>
              <a:buClr>
                <a:schemeClr val="accent5"/>
              </a:buClr>
            </a:pPr>
            <a:r>
              <a:rPr lang="en-US" altLang="en-US" sz="1800" dirty="0" smtClean="0">
                <a:ea typeface="ヒラギノ角ゴ Pro W3" pitchFamily="-84" charset="-128"/>
              </a:rPr>
              <a:t>Custom-designed heatsink</a:t>
            </a:r>
          </a:p>
          <a:p>
            <a:pPr marL="321440" lvl="2" indent="-321440">
              <a:spcBef>
                <a:spcPts val="1200"/>
              </a:spcBef>
              <a:buClr>
                <a:schemeClr val="accent5"/>
              </a:buClr>
            </a:pPr>
            <a:r>
              <a:rPr lang="en-US" altLang="en-US" sz="1800" dirty="0" smtClean="0">
                <a:ea typeface="ヒラギノ角ゴ Pro W3" pitchFamily="-84" charset="-128"/>
              </a:rPr>
              <a:t>Two prototypes in hand</a:t>
            </a:r>
          </a:p>
          <a:p>
            <a:pPr marL="321440" lvl="2" indent="-321440">
              <a:spcBef>
                <a:spcPts val="1200"/>
              </a:spcBef>
              <a:buClr>
                <a:schemeClr val="accent5"/>
              </a:buClr>
            </a:pPr>
            <a:endParaRPr lang="en-US" altLang="en-US" sz="1800" dirty="0">
              <a:ea typeface="ヒラギノ角ゴ Pro W3" pitchFamily="-84" charset="-128"/>
            </a:endParaRPr>
          </a:p>
          <a:p>
            <a:pPr marL="321440" indent="-32144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CTP7</a:t>
            </a:r>
            <a:endParaRPr lang="en-GB" dirty="0"/>
          </a:p>
        </p:txBody>
      </p:sp>
      <p:pic>
        <p:nvPicPr>
          <p:cNvPr id="4" name="Picture 2" descr="C:\Users\awr01\Desktop\BuckyBadg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81" y="0"/>
            <a:ext cx="1150698" cy="14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17</a:t>
            </a:fld>
            <a:endParaRPr lang="en-GB" dirty="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4546" b="2181"/>
          <a:stretch/>
        </p:blipFill>
        <p:spPr bwMode="auto">
          <a:xfrm>
            <a:off x="4499992" y="1844824"/>
            <a:ext cx="4627999" cy="3384376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524328" y="2828835"/>
            <a:ext cx="1472163" cy="1200329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FFFF00"/>
                </a:solidFill>
              </a:rPr>
              <a:t>36Tx+36Rx links </a:t>
            </a:r>
            <a:r>
              <a:rPr lang="en-US" altLang="en-US" sz="1800" b="1" dirty="0">
                <a:solidFill>
                  <a:srgbClr val="FFFF00"/>
                </a:solidFill>
              </a:rPr>
              <a:t>on 3 CXP </a:t>
            </a:r>
            <a:r>
              <a:rPr lang="en-US" altLang="en-US" sz="1800" b="1" dirty="0" smtClean="0">
                <a:solidFill>
                  <a:srgbClr val="FFFF00"/>
                </a:solidFill>
              </a:rPr>
              <a:t>modules</a:t>
            </a:r>
            <a:endParaRPr lang="en-US" altLang="en-US" sz="1800" b="1" dirty="0">
              <a:solidFill>
                <a:srgbClr val="FFFF0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004048" y="4437112"/>
            <a:ext cx="2232248" cy="64633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FFFF00"/>
                </a:solidFill>
              </a:rPr>
              <a:t>12Tx+31Rx links </a:t>
            </a:r>
            <a:r>
              <a:rPr lang="en-US" altLang="en-US" sz="1800" b="1" dirty="0">
                <a:solidFill>
                  <a:srgbClr val="FFFF00"/>
                </a:solidFill>
              </a:rPr>
              <a:t>on </a:t>
            </a:r>
            <a:r>
              <a:rPr lang="en-US" altLang="en-US" sz="1800" b="1" dirty="0" smtClean="0">
                <a:solidFill>
                  <a:srgbClr val="FFFF00"/>
                </a:solidFill>
              </a:rPr>
              <a:t>MiniPODs</a:t>
            </a:r>
            <a:endParaRPr lang="en-US" altLang="en-US" sz="1800" b="1" dirty="0">
              <a:solidFill>
                <a:srgbClr val="FFFF00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508104" y="2986530"/>
            <a:ext cx="720080" cy="64633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FFFF00"/>
                </a:solidFill>
              </a:rPr>
              <a:t>Heat </a:t>
            </a:r>
            <a:r>
              <a:rPr lang="en-US" altLang="en-US" sz="1800" b="1" dirty="0">
                <a:solidFill>
                  <a:srgbClr val="FFFF00"/>
                </a:solidFill>
              </a:rPr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39290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7" y="1463041"/>
            <a:ext cx="4219573" cy="4859179"/>
          </a:xfrm>
        </p:spPr>
        <p:txBody>
          <a:bodyPr>
            <a:noAutofit/>
          </a:bodyPr>
          <a:lstStyle/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1.8Tb/s optical signal processor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FF00"/>
                </a:solidFill>
              </a:rPr>
              <a:t>72Tx+72Rx links at 12.5Gbps</a:t>
            </a:r>
            <a:endParaRPr lang="en-GB" dirty="0">
              <a:solidFill>
                <a:srgbClr val="00FF00"/>
              </a:solidFill>
            </a:endParaRP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Xilinx Virtex-7 FPGA:</a:t>
            </a:r>
            <a:endParaRPr lang="en-GB" dirty="0"/>
          </a:p>
          <a:p>
            <a:pPr marL="492873" lvl="1" indent="-321440"/>
            <a:r>
              <a:rPr lang="en-GB" dirty="0" smtClean="0"/>
              <a:t>XC7VX485T or XC7VX690T 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On-board </a:t>
            </a:r>
            <a:r>
              <a:rPr lang="en-GB" dirty="0"/>
              <a:t>firmware repository</a:t>
            </a:r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2×144Mbit </a:t>
            </a:r>
            <a:r>
              <a:rPr lang="en-GB" dirty="0"/>
              <a:t>550MHz QDR RAM </a:t>
            </a:r>
            <a:endParaRPr lang="en-GB" dirty="0" smtClean="0"/>
          </a:p>
          <a:p>
            <a:pPr marL="321440" indent="-321440">
              <a:buFont typeface="Arial" panose="020B0604020202020204" pitchFamily="34" charset="0"/>
              <a:buChar char="•"/>
            </a:pPr>
            <a:r>
              <a:rPr lang="en-GB" dirty="0" smtClean="0"/>
              <a:t>Been in hand for nearly two years</a:t>
            </a:r>
          </a:p>
          <a:p>
            <a:pPr marL="492873" lvl="1" indent="-321440"/>
            <a:r>
              <a:rPr lang="en-GB" dirty="0" smtClean="0"/>
              <a:t>Continuous testing over that period</a:t>
            </a:r>
          </a:p>
          <a:p>
            <a:pPr marL="492873" lvl="1" indent="-321440"/>
            <a:r>
              <a:rPr lang="en-GB" dirty="0" smtClean="0"/>
              <a:t>Very well understood</a:t>
            </a:r>
          </a:p>
          <a:p>
            <a:pPr marL="321441" indent="-321440">
              <a:buFont typeface="Arial" panose="020B0604020202020204" pitchFamily="34" charset="0"/>
              <a:buChar char="•"/>
            </a:pPr>
            <a:r>
              <a:rPr lang="en-GB" dirty="0" smtClean="0"/>
              <a:t>Extensive software and firmware</a:t>
            </a:r>
          </a:p>
          <a:p>
            <a:pPr marL="321441" indent="-321440">
              <a:buFont typeface="Arial" panose="020B0604020202020204" pitchFamily="34" charset="0"/>
              <a:buChar char="•"/>
            </a:pPr>
            <a:r>
              <a:rPr lang="en-GB" dirty="0" smtClean="0"/>
              <a:t>Currently in manufacture, formally procured through CERN purchasing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7886700" y="6570053"/>
            <a:ext cx="876300" cy="247650"/>
          </a:xfrm>
        </p:spPr>
        <p:txBody>
          <a:bodyPr/>
          <a:lstStyle/>
          <a:p>
            <a:fld id="{2AAE63F2-BD07-44AC-A224-019D230C5108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157" y="863088"/>
            <a:ext cx="4346258" cy="3268266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5" y="649394"/>
            <a:ext cx="2231179" cy="587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57" y="69344"/>
            <a:ext cx="2689628" cy="7077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79157" y="4241666"/>
            <a:ext cx="4346258" cy="1216953"/>
            <a:chOff x="4679157" y="4241666"/>
            <a:chExt cx="4346258" cy="1216953"/>
          </a:xfrm>
        </p:grpSpPr>
        <p:pic>
          <p:nvPicPr>
            <p:cNvPr id="1027" name="Picture 3" descr="C:\Users\awr01\Desktop\dash3-10g-prbs31-eye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" t="50432" r="15395" b="8363"/>
            <a:stretch/>
          </p:blipFill>
          <p:spPr bwMode="auto">
            <a:xfrm>
              <a:off x="4679157" y="4241666"/>
              <a:ext cx="4346258" cy="12169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93657" y="4607504"/>
              <a:ext cx="1438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 </a:t>
              </a:r>
              <a:r>
                <a:rPr lang="en-GB" dirty="0" err="1" smtClean="0"/>
                <a:t>Gbps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881" y="5569130"/>
            <a:ext cx="4349534" cy="1217870"/>
            <a:chOff x="4675881" y="5569130"/>
            <a:chExt cx="4349534" cy="1217870"/>
          </a:xfrm>
        </p:grpSpPr>
        <p:pic>
          <p:nvPicPr>
            <p:cNvPr id="1026" name="Picture 2" descr="C:\Users\awr01\Desktop\dash3-12g5-prbs31-ey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" t="52051" r="14300" b="8628"/>
            <a:stretch/>
          </p:blipFill>
          <p:spPr bwMode="auto">
            <a:xfrm>
              <a:off x="4675881" y="5569130"/>
              <a:ext cx="4349534" cy="12178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393656" y="5903648"/>
              <a:ext cx="1438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12.5 </a:t>
              </a:r>
              <a:r>
                <a:rPr lang="en-GB" dirty="0" err="1" smtClean="0"/>
                <a:t>Gbps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8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5537" y="1606664"/>
            <a:ext cx="8136904" cy="4414624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With the recent up-turn in the global economy, many boards which have gone out for manufacturing recently are suffering long lead-times on components!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Manufacturing, testing and installation schedules need to take this into account!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observation…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7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 many triggers, so little </a:t>
            </a:r>
            <a:r>
              <a:rPr lang="en-GB" dirty="0" smtClean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Hardware for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Time-multiplexed triggering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Status of the TMT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Firmware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39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Time-multiplexed triggering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71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</a:t>
            </a:r>
            <a:r>
              <a:rPr lang="en-GB" dirty="0"/>
              <a:t>trigger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2792" y="5229200"/>
            <a:ext cx="2232248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GB" dirty="0" smtClean="0"/>
              <a:t>Conventional Trigger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t="-1682" r="-1532"/>
          <a:stretch/>
        </p:blipFill>
        <p:spPr>
          <a:xfrm>
            <a:off x="198000" y="1746251"/>
            <a:ext cx="4176000" cy="3310704"/>
          </a:xfr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4572000" y="1795963"/>
            <a:ext cx="42498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Data is processed in regions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Boundaries between regions must be handled by sharing or duplicating inputs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Volume of data reduced at each </a:t>
            </a:r>
            <a:r>
              <a:rPr lang="en-GB" dirty="0" smtClean="0"/>
              <a:t>stage by selecting and discarding candidates</a:t>
            </a:r>
            <a:endParaRPr lang="en-GB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When volume of data has been sufficiently reduced it can be passed to the global trigger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2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682" r="-1495"/>
          <a:stretch/>
        </p:blipFill>
        <p:spPr>
          <a:xfrm>
            <a:off x="188304" y="1746251"/>
            <a:ext cx="4176000" cy="331070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Time-multiplexed trigger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176" y="5229200"/>
            <a:ext cx="279952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GB" dirty="0"/>
              <a:t>Time-Multiplexed Trigger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5087" y="1801045"/>
            <a:ext cx="42498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Data from an event is buffered and retransmitted to the first processing node over </a:t>
            </a:r>
            <a:r>
              <a:rPr lang="en-GB" i="1" dirty="0" smtClean="0"/>
              <a:t>N</a:t>
            </a:r>
            <a:r>
              <a:rPr lang="en-GB" dirty="0" smtClean="0"/>
              <a:t> bunch crossings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Data from </a:t>
            </a:r>
            <a:r>
              <a:rPr lang="en-GB" dirty="0" smtClean="0"/>
              <a:t>the next </a:t>
            </a:r>
            <a:r>
              <a:rPr lang="en-GB" dirty="0"/>
              <a:t>event is buffered and retransmitted to the </a:t>
            </a:r>
            <a:r>
              <a:rPr lang="en-GB" dirty="0" smtClean="0"/>
              <a:t>second processing node, again,  </a:t>
            </a:r>
            <a:r>
              <a:rPr lang="en-GB" dirty="0"/>
              <a:t>over </a:t>
            </a:r>
            <a:r>
              <a:rPr lang="en-GB" i="1" dirty="0"/>
              <a:t>N</a:t>
            </a:r>
            <a:r>
              <a:rPr lang="en-GB" dirty="0"/>
              <a:t> bunch </a:t>
            </a:r>
            <a:r>
              <a:rPr lang="en-GB" dirty="0" smtClean="0"/>
              <a:t>crossings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Process is repeated in round-robin fashion across ≥</a:t>
            </a:r>
            <a:r>
              <a:rPr lang="en-GB" i="1" dirty="0" smtClean="0"/>
              <a:t>N</a:t>
            </a:r>
            <a:r>
              <a:rPr lang="en-GB" dirty="0" smtClean="0"/>
              <a:t> processing nodes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Because both algorithm latency and data volume are constant, dataflow is fully deterministic and no complex scheduling mechanism is required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125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68046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692" indent="-285692">
              <a:buFont typeface="Arial" panose="020B0604020202020204" pitchFamily="34" charset="0"/>
              <a:buChar char="•"/>
            </a:pPr>
            <a:r>
              <a:rPr lang="en-GB" dirty="0"/>
              <a:t>The Time-multiplexed architecture allows all data to arrive in geometric order</a:t>
            </a:r>
            <a:r>
              <a:rPr lang="en-GB" dirty="0" smtClean="0"/>
              <a:t>:</a:t>
            </a:r>
            <a:endParaRPr lang="en-GB" sz="1800" dirty="0"/>
          </a:p>
          <a:p>
            <a:pPr marL="457087" lvl="1" indent="-285692"/>
            <a:r>
              <a:rPr lang="en-GB" sz="1800" dirty="0"/>
              <a:t>Towers at given </a:t>
            </a:r>
            <a:r>
              <a:rPr lang="el-GR" sz="1800" dirty="0"/>
              <a:t>φ</a:t>
            </a:r>
            <a:r>
              <a:rPr lang="en-GB" sz="1800" dirty="0"/>
              <a:t> </a:t>
            </a:r>
            <a:r>
              <a:rPr lang="en-GB" sz="1800" dirty="0" smtClean="0"/>
              <a:t>always occupy the </a:t>
            </a:r>
            <a:r>
              <a:rPr lang="en-GB" sz="1800" dirty="0"/>
              <a:t>same bits on the same optical links</a:t>
            </a:r>
          </a:p>
          <a:p>
            <a:pPr marL="457087" lvl="1" indent="-285692"/>
            <a:r>
              <a:rPr lang="en-GB" sz="1800" dirty="0"/>
              <a:t>Towers arrive in order of increasing |</a:t>
            </a:r>
            <a:r>
              <a:rPr lang="el-GR" sz="1800" dirty="0"/>
              <a:t>η</a:t>
            </a:r>
            <a:r>
              <a:rPr lang="en-GB" sz="1800" dirty="0" smtClean="0"/>
              <a:t>|</a:t>
            </a:r>
            <a:endParaRPr lang="en-GB" dirty="0"/>
          </a:p>
          <a:p>
            <a:pPr marL="285692" indent="-285692">
              <a:buFont typeface="Arial" panose="020B0604020202020204" pitchFamily="34" charset="0"/>
              <a:buChar char="•"/>
            </a:pPr>
            <a:r>
              <a:rPr lang="en-GB" dirty="0"/>
              <a:t>This converts a 2D geometric problem to a 1D </a:t>
            </a:r>
            <a:r>
              <a:rPr lang="en-GB" dirty="0" smtClean="0"/>
              <a:t>problem</a:t>
            </a:r>
            <a:endParaRPr lang="en-GB" dirty="0"/>
          </a:p>
          <a:p>
            <a:pPr marL="285692" indent="-285692">
              <a:buFont typeface="Arial" panose="020B0604020202020204" pitchFamily="34" charset="0"/>
              <a:buChar char="•"/>
            </a:pPr>
            <a:r>
              <a:rPr lang="en-GB" dirty="0"/>
              <a:t>This allows all algorithms to be fully pipelined†:</a:t>
            </a:r>
          </a:p>
          <a:p>
            <a:pPr marL="457087" lvl="1" indent="-285692"/>
            <a:r>
              <a:rPr lang="en-GB" sz="1800" dirty="0"/>
              <a:t>The processing is localised</a:t>
            </a:r>
          </a:p>
          <a:p>
            <a:pPr marL="457087" lvl="1" indent="-285692"/>
            <a:r>
              <a:rPr lang="en-GB" sz="1800" dirty="0"/>
              <a:t>Fan-outs reduced</a:t>
            </a:r>
          </a:p>
          <a:p>
            <a:pPr marL="457087" lvl="1" indent="-285692"/>
            <a:r>
              <a:rPr lang="en-GB" sz="1800" dirty="0"/>
              <a:t>Routing delays minimised</a:t>
            </a:r>
          </a:p>
          <a:p>
            <a:pPr marL="457087" lvl="1" indent="-285692"/>
            <a:r>
              <a:rPr lang="en-GB" sz="1800" dirty="0"/>
              <a:t>Register duplication eliminated</a:t>
            </a:r>
          </a:p>
          <a:p>
            <a:pPr marL="457087" lvl="1" indent="-285692"/>
            <a:endParaRPr lang="en-GB" sz="1800" dirty="0"/>
          </a:p>
          <a:p>
            <a:pPr marL="457087" lvl="1" indent="-285692"/>
            <a:r>
              <a:rPr lang="en-GB" sz="1800" dirty="0"/>
              <a:t>Also only need to develop </a:t>
            </a:r>
            <a:r>
              <a:rPr lang="en-GB" sz="1800" dirty="0" smtClean="0"/>
              <a:t>one </a:t>
            </a:r>
            <a:r>
              <a:rPr lang="en-GB" sz="1800" dirty="0"/>
              <a:t>FPGA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TMT?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6165304"/>
            <a:ext cx="6768752" cy="30777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GB" sz="1400" dirty="0"/>
              <a:t>†That is, pipelined at the full data rate, not at the bunch-crossing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the TMT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0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Imperial College London</a:t>
            </a:r>
            <a:endParaRPr lang="en-GB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20378" cy="1066800"/>
          </a:xfrm>
        </p:spPr>
        <p:txBody>
          <a:bodyPr/>
          <a:lstStyle/>
          <a:p>
            <a:r>
              <a:rPr lang="en-GB" dirty="0" smtClean="0"/>
              <a:t>Status of TMT: Integration test @ B904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202422" y="2000661"/>
            <a:ext cx="3670382" cy="461647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MP7’s used here as </a:t>
            </a:r>
            <a:r>
              <a:rPr lang="en-GB" sz="2400" dirty="0" smtClean="0">
                <a:solidFill>
                  <a:srgbClr val="FFFF00"/>
                </a:solidFill>
              </a:rPr>
              <a:t>PP’s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07508" y="1437480"/>
            <a:ext cx="8901029" cy="5215471"/>
            <a:chOff x="107508" y="1591734"/>
            <a:chExt cx="8901029" cy="5215471"/>
          </a:xfrm>
        </p:grpSpPr>
        <p:grpSp>
          <p:nvGrpSpPr>
            <p:cNvPr id="43" name="Group 42"/>
            <p:cNvGrpSpPr/>
            <p:nvPr/>
          </p:nvGrpSpPr>
          <p:grpSpPr>
            <a:xfrm>
              <a:off x="2462946" y="2201073"/>
              <a:ext cx="6409858" cy="4545797"/>
              <a:chOff x="2438606" y="2098453"/>
              <a:chExt cx="6409858" cy="4545797"/>
            </a:xfrm>
          </p:grpSpPr>
          <p:pic>
            <p:nvPicPr>
              <p:cNvPr id="33" name="Content Placeholder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667" y="2467785"/>
                <a:ext cx="1751308" cy="1318421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438606" y="2716266"/>
                <a:ext cx="792088" cy="2880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51177" y="2098453"/>
                <a:ext cx="720080" cy="369332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FF00"/>
                    </a:solidFill>
                  </a:rPr>
                  <a:t>PP-B</a:t>
                </a:r>
                <a:endParaRPr lang="en-GB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5" name="Content Placeholder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606" y="5276097"/>
                <a:ext cx="1817369" cy="1368153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438606" y="5532863"/>
                <a:ext cx="792088" cy="288032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51177" y="6208918"/>
                <a:ext cx="720080" cy="369332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FF00"/>
                    </a:solidFill>
                  </a:rPr>
                  <a:t>PP-T</a:t>
                </a:r>
                <a:endParaRPr lang="en-GB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6" name="Content Placeholder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0368" y="3776876"/>
                <a:ext cx="1971164" cy="1483933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10368" y="3786206"/>
                <a:ext cx="792088" cy="288032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23483" y="4941167"/>
                <a:ext cx="792088" cy="2880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10368" y="4066787"/>
                <a:ext cx="792088" cy="288032"/>
              </a:xfrm>
              <a:prstGeom prst="rect">
                <a:avLst/>
              </a:prstGeom>
              <a:noFill/>
              <a:ln w="381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99780" y="4762749"/>
                <a:ext cx="720080" cy="369332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FF00"/>
                    </a:solidFill>
                  </a:rPr>
                  <a:t>MP</a:t>
                </a:r>
                <a:endParaRPr lang="en-GB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7" name="Content Placeholder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7199" y="3692492"/>
                <a:ext cx="2041265" cy="1536707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842526" y="3778755"/>
                <a:ext cx="792088" cy="288032"/>
              </a:xfrm>
              <a:prstGeom prst="rect">
                <a:avLst/>
              </a:prstGeom>
              <a:noFill/>
              <a:ln w="381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21600" y="4762749"/>
                <a:ext cx="1026864" cy="369332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err="1" smtClean="0">
                    <a:solidFill>
                      <a:srgbClr val="FFFF00"/>
                    </a:solidFill>
                  </a:rPr>
                  <a:t>Demux</a:t>
                </a:r>
                <a:endParaRPr lang="en-GB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Left Arrow 40"/>
              <p:cNvSpPr/>
              <p:nvPr/>
            </p:nvSpPr>
            <p:spPr>
              <a:xfrm>
                <a:off x="4357574" y="2467785"/>
                <a:ext cx="3171122" cy="1045387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Simulating half of the PP cards with a single MP7</a:t>
                </a:r>
                <a:endParaRPr lang="en-GB" dirty="0"/>
              </a:p>
            </p:txBody>
          </p:sp>
          <p:sp>
            <p:nvSpPr>
              <p:cNvPr id="42" name="Left Arrow 41"/>
              <p:cNvSpPr/>
              <p:nvPr/>
            </p:nvSpPr>
            <p:spPr>
              <a:xfrm>
                <a:off x="4357573" y="5532863"/>
                <a:ext cx="3171123" cy="1045387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Simulating half of the PP cards with a single MP7</a:t>
                </a:r>
                <a:endParaRPr lang="en-GB" dirty="0"/>
              </a:p>
            </p:txBody>
          </p:sp>
        </p:grpSp>
        <p:cxnSp>
          <p:nvCxnSpPr>
            <p:cNvPr id="13" name="Straight Arrow Connector 12"/>
            <p:cNvCxnSpPr>
              <a:stCxn id="9" idx="3"/>
              <a:endCxn id="10" idx="1"/>
            </p:cNvCxnSpPr>
            <p:nvPr/>
          </p:nvCxnSpPr>
          <p:spPr>
            <a:xfrm flipV="1">
              <a:off x="3255035" y="4032842"/>
              <a:ext cx="1279674" cy="174665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11" idx="1"/>
            </p:cNvCxnSpPr>
            <p:nvPr/>
          </p:nvCxnSpPr>
          <p:spPr>
            <a:xfrm>
              <a:off x="3255038" y="2962903"/>
              <a:ext cx="1292789" cy="22249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8" idx="3"/>
              <a:endCxn id="17" idx="1"/>
            </p:cNvCxnSpPr>
            <p:nvPr/>
          </p:nvCxnSpPr>
          <p:spPr>
            <a:xfrm flipV="1">
              <a:off x="5326796" y="4025391"/>
              <a:ext cx="1540070" cy="288032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Content Placeholder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08" y="3096175"/>
              <a:ext cx="1695758" cy="482872"/>
            </a:xfrm>
            <a:prstGeom prst="rect">
              <a:avLst/>
            </a:prstGeom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4741333"/>
              <a:ext cx="1695758" cy="1207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39" name="Straight Connector 38"/>
            <p:cNvCxnSpPr/>
            <p:nvPr/>
          </p:nvCxnSpPr>
          <p:spPr>
            <a:xfrm flipH="1">
              <a:off x="2111529" y="3210049"/>
              <a:ext cx="8142" cy="2321716"/>
            </a:xfrm>
            <a:prstGeom prst="line">
              <a:avLst/>
            </a:prstGeom>
            <a:ln w="38100" cmpd="sng">
              <a:solidFill>
                <a:srgbClr val="FF747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8" idx="3"/>
            </p:cNvCxnSpPr>
            <p:nvPr/>
          </p:nvCxnSpPr>
          <p:spPr>
            <a:xfrm>
              <a:off x="1910766" y="3337610"/>
              <a:ext cx="217696" cy="0"/>
            </a:xfrm>
            <a:prstGeom prst="line">
              <a:avLst/>
            </a:prstGeom>
            <a:ln w="38100" cmpd="sng">
              <a:solidFill>
                <a:srgbClr val="FF747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9" idx="3"/>
            </p:cNvCxnSpPr>
            <p:nvPr/>
          </p:nvCxnSpPr>
          <p:spPr>
            <a:xfrm>
              <a:off x="1910766" y="5344856"/>
              <a:ext cx="208904" cy="0"/>
            </a:xfrm>
            <a:prstGeom prst="line">
              <a:avLst/>
            </a:prstGeom>
            <a:ln w="38100" cmpd="sng">
              <a:solidFill>
                <a:srgbClr val="FF747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85757" y="2726842"/>
              <a:ext cx="740022" cy="37365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</a:ln>
          </p:spPr>
          <p:txBody>
            <a:bodyPr wrap="square" lIns="91421" tIns="45711" rIns="91421" bIns="45711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rgbClr val="FFFF00"/>
                  </a:solidFill>
                </a:rPr>
                <a:t>oSLB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1322" y="4370908"/>
              <a:ext cx="828893" cy="37365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</a:ln>
          </p:spPr>
          <p:txBody>
            <a:bodyPr wrap="square" lIns="91421" tIns="45711" rIns="91421" bIns="45711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rgbClr val="FFFF00"/>
                  </a:solidFill>
                </a:rPr>
                <a:t>uHTR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36804" y="1591738"/>
              <a:ext cx="6671733" cy="5215467"/>
            </a:xfrm>
            <a:prstGeom prst="rect">
              <a:avLst/>
            </a:prstGeom>
            <a:noFill/>
            <a:ln w="25400">
              <a:solidFill>
                <a:srgbClr val="CCFFCC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7508" y="1591734"/>
              <a:ext cx="1896533" cy="4904470"/>
            </a:xfrm>
            <a:prstGeom prst="rect">
              <a:avLst/>
            </a:prstGeom>
            <a:noFill/>
            <a:ln w="25400">
              <a:solidFill>
                <a:srgbClr val="FF747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4624" y="1612019"/>
              <a:ext cx="1896533" cy="654986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7474"/>
                  </a:solidFill>
                </a:rPr>
                <a:t>TPG input to PP not part of test</a:t>
              </a:r>
              <a:endParaRPr lang="en-US" dirty="0">
                <a:solidFill>
                  <a:srgbClr val="FF7474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36804" y="1735129"/>
              <a:ext cx="6671733" cy="400110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CFFCC"/>
                  </a:solidFill>
                </a:rPr>
                <a:t>Test set-up @ 904</a:t>
              </a:r>
            </a:p>
          </p:txBody>
        </p:sp>
        <p:cxnSp>
          <p:nvCxnSpPr>
            <p:cNvPr id="45" name="Straight Connector 44"/>
            <p:cNvCxnSpPr>
              <a:endCxn id="33" idx="1"/>
            </p:cNvCxnSpPr>
            <p:nvPr/>
          </p:nvCxnSpPr>
          <p:spPr>
            <a:xfrm>
              <a:off x="2119672" y="3229616"/>
              <a:ext cx="409337" cy="0"/>
            </a:xfrm>
            <a:prstGeom prst="line">
              <a:avLst/>
            </a:prstGeom>
            <a:ln w="38100" cmpd="sng">
              <a:solidFill>
                <a:srgbClr val="FF747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102737" y="5517232"/>
              <a:ext cx="360210" cy="0"/>
            </a:xfrm>
            <a:prstGeom prst="straightConnector1">
              <a:avLst/>
            </a:prstGeom>
            <a:ln w="38100" cmpd="sng">
              <a:solidFill>
                <a:srgbClr val="FF747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12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>
            <a:noAutofit/>
          </a:bodyPr>
          <a:lstStyle/>
          <a:p>
            <a:r>
              <a:rPr lang="en-GB" dirty="0"/>
              <a:t>Status of TMT: Integration </a:t>
            </a:r>
            <a:r>
              <a:rPr lang="en-GB" dirty="0" smtClean="0"/>
              <a:t>test </a:t>
            </a:r>
            <a:r>
              <a:rPr lang="en-US" dirty="0" smtClean="0"/>
              <a:t>@ B904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40936" y="1455577"/>
            <a:ext cx="6163733" cy="4085866"/>
            <a:chOff x="1540936" y="1455576"/>
            <a:chExt cx="6163733" cy="40858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11615"/>
            <a:stretch/>
          </p:blipFill>
          <p:spPr>
            <a:xfrm>
              <a:off x="1540936" y="1455576"/>
              <a:ext cx="6163733" cy="408586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8900000">
              <a:off x="2766334" y="1915669"/>
              <a:ext cx="954000" cy="36933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PP - T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900000">
              <a:off x="6371542" y="1915669"/>
              <a:ext cx="954000" cy="36933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PP - 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8900000">
              <a:off x="3558422" y="1915669"/>
              <a:ext cx="954000" cy="36933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MP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5718662" y="1915669"/>
              <a:ext cx="954000" cy="36933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DEMUX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55633" y="5589240"/>
            <a:ext cx="7416823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FF00"/>
                </a:solidFill>
              </a:rPr>
              <a:t>720 </a:t>
            </a:r>
            <a:r>
              <a:rPr lang="en-GB" sz="2400" dirty="0" err="1" smtClean="0">
                <a:solidFill>
                  <a:srgbClr val="00FF00"/>
                </a:solidFill>
              </a:rPr>
              <a:t>Gbps</a:t>
            </a:r>
            <a:r>
              <a:rPr lang="en-GB" sz="2400" dirty="0" smtClean="0">
                <a:solidFill>
                  <a:srgbClr val="00FF00"/>
                </a:solidFill>
              </a:rPr>
              <a:t> of data </a:t>
            </a:r>
            <a:r>
              <a:rPr lang="en-GB" sz="2400" dirty="0" smtClean="0"/>
              <a:t>going through the MP board</a:t>
            </a:r>
          </a:p>
          <a:p>
            <a:pPr algn="ctr"/>
            <a:r>
              <a:rPr lang="en-GB" sz="2400" dirty="0" smtClean="0"/>
              <a:t>The MP is processing data from the entire calorimeter</a:t>
            </a:r>
            <a:endParaRPr lang="en-GB" sz="24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TMT</a:t>
            </a:r>
            <a:r>
              <a:rPr lang="en-GB" dirty="0" smtClean="0"/>
              <a:t>: Algorithms</a:t>
            </a:r>
            <a:endParaRPr lang="en-GB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sz="quarter" idx="13"/>
          </p:nvPr>
        </p:nvSpPr>
        <p:spPr>
          <a:xfrm>
            <a:off x="352426" y="1463040"/>
            <a:ext cx="7680960" cy="360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algorithms operate on tower-level information at </a:t>
            </a:r>
            <a:r>
              <a:rPr lang="en-GB" dirty="0" smtClean="0">
                <a:solidFill>
                  <a:srgbClr val="00FF00"/>
                </a:solidFill>
              </a:rPr>
              <a:t>240MHz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Compact objects – e/</a:t>
            </a:r>
            <a:r>
              <a:rPr lang="el-GR" dirty="0" smtClean="0"/>
              <a:t>γ</a:t>
            </a:r>
            <a:r>
              <a:rPr lang="en-GB" dirty="0" smtClean="0"/>
              <a:t>/</a:t>
            </a:r>
            <a:r>
              <a:rPr lang="el-GR" dirty="0" smtClean="0"/>
              <a:t>τ</a:t>
            </a:r>
            <a:endParaRPr lang="en-GB" dirty="0" smtClean="0"/>
          </a:p>
          <a:p>
            <a:pPr marL="457165" lvl="1" indent="-285750"/>
            <a:r>
              <a:rPr lang="en-GB" dirty="0" smtClean="0"/>
              <a:t>Use the 2</a:t>
            </a:r>
            <a:r>
              <a:rPr lang="en-GB" dirty="0"/>
              <a:t>×</a:t>
            </a:r>
            <a:r>
              <a:rPr lang="en-GB" dirty="0" smtClean="0"/>
              <a:t>2 Wisconsin clustering algorithm</a:t>
            </a:r>
          </a:p>
          <a:p>
            <a:pPr marL="457165" lvl="1" indent="-285750"/>
            <a:r>
              <a:rPr lang="en-GB" dirty="0" smtClean="0"/>
              <a:t>Baseline algorithm currently in CMSSW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Extended objects – Jets</a:t>
            </a:r>
          </a:p>
          <a:p>
            <a:pPr marL="457165" lvl="1" indent="-285750"/>
            <a:r>
              <a:rPr lang="en-GB" dirty="0" smtClean="0"/>
              <a:t>Use an 8×8 tower circular jet</a:t>
            </a:r>
          </a:p>
          <a:p>
            <a:pPr marL="457165" lvl="1" indent="-285750"/>
            <a:r>
              <a:rPr lang="en-GB" dirty="0" smtClean="0"/>
              <a:t>Equivalent to cone jet (r=0.35)</a:t>
            </a:r>
          </a:p>
          <a:p>
            <a:pPr marL="457165" lvl="1" indent="-285750"/>
            <a:r>
              <a:rPr lang="en-GB" dirty="0" smtClean="0"/>
              <a:t>Other algorithms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Global objects – Ring sums</a:t>
            </a:r>
          </a:p>
          <a:p>
            <a:pPr marL="457165" lvl="1" indent="-285750"/>
            <a:r>
              <a:rPr lang="en-GB" dirty="0" smtClean="0"/>
              <a:t>Use full granularity equivalent of what is done in current trigger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99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s\Future boards\Boards - MP7\Clu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30" y="2996952"/>
            <a:ext cx="4857750" cy="3524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Status of TMT: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160" y="1412776"/>
            <a:ext cx="8392451" cy="369314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pPr marL="285692" indent="-285692">
              <a:buFont typeface="Arial"/>
              <a:buChar char="•"/>
            </a:pPr>
            <a:r>
              <a:rPr lang="en-US" dirty="0" smtClean="0"/>
              <a:t>Random data passed through an emulator was used in the testing of the algorithms</a:t>
            </a:r>
          </a:p>
        </p:txBody>
      </p:sp>
      <p:grpSp>
        <p:nvGrpSpPr>
          <p:cNvPr id="1034" name="Group 1033"/>
          <p:cNvGrpSpPr/>
          <p:nvPr/>
        </p:nvGrpSpPr>
        <p:grpSpPr>
          <a:xfrm>
            <a:off x="220221" y="1844824"/>
            <a:ext cx="8672260" cy="923330"/>
            <a:chOff x="220220" y="2217638"/>
            <a:chExt cx="867226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220220" y="2356137"/>
              <a:ext cx="144173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Data injected into PP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29325" y="2356136"/>
              <a:ext cx="129054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Time-multiplexed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2221" y="2356135"/>
              <a:ext cx="86379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Optical </a:t>
              </a:r>
              <a:r>
                <a:rPr lang="en-US" dirty="0" err="1" smtClean="0"/>
                <a:t>Fibre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20072" y="2217638"/>
              <a:ext cx="1220607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Clustering algorithm (2x2)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76256" y="2494637"/>
              <a:ext cx="6180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Sort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97083" y="2494637"/>
              <a:ext cx="89539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Capture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15" idx="3"/>
              <a:endCxn id="16" idx="1"/>
            </p:cNvCxnSpPr>
            <p:nvPr/>
          </p:nvCxnSpPr>
          <p:spPr>
            <a:xfrm flipV="1">
              <a:off x="1661951" y="2679302"/>
              <a:ext cx="467374" cy="1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3"/>
              <a:endCxn id="17" idx="1"/>
            </p:cNvCxnSpPr>
            <p:nvPr/>
          </p:nvCxnSpPr>
          <p:spPr>
            <a:xfrm flipV="1">
              <a:off x="3419872" y="2679301"/>
              <a:ext cx="432349" cy="1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3"/>
              <a:endCxn id="18" idx="1"/>
            </p:cNvCxnSpPr>
            <p:nvPr/>
          </p:nvCxnSpPr>
          <p:spPr>
            <a:xfrm>
              <a:off x="4716016" y="2679301"/>
              <a:ext cx="504056" cy="2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3"/>
              <a:endCxn id="19" idx="1"/>
            </p:cNvCxnSpPr>
            <p:nvPr/>
          </p:nvCxnSpPr>
          <p:spPr>
            <a:xfrm>
              <a:off x="6440679" y="2679303"/>
              <a:ext cx="435577" cy="0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3"/>
              <a:endCxn id="20" idx="1"/>
            </p:cNvCxnSpPr>
            <p:nvPr/>
          </p:nvCxnSpPr>
          <p:spPr>
            <a:xfrm>
              <a:off x="7494323" y="2679303"/>
              <a:ext cx="502760" cy="0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95234" y="3200214"/>
            <a:ext cx="3456686" cy="2893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1" tIns="45711" rIns="91421" bIns="45711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Compared emulated results (solid line) with those from the MP7 (markers): </a:t>
            </a:r>
            <a:r>
              <a:rPr lang="en-US" dirty="0" smtClean="0">
                <a:solidFill>
                  <a:srgbClr val="00FF00"/>
                </a:solidFill>
              </a:rPr>
              <a:t>C++ emulator and hardware match precisely</a:t>
            </a:r>
            <a:endParaRPr lang="en-US" dirty="0">
              <a:solidFill>
                <a:srgbClr val="00FF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System latency lower than TDR prediction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link-errors, no CRC-errors and maintained alignment after a week of operation</a:t>
            </a:r>
          </a:p>
        </p:txBody>
      </p:sp>
      <p:sp>
        <p:nvSpPr>
          <p:cNvPr id="1035" name="Date Placeholder 10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036" name="Footer Placeholder 103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6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Lessons learned from test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0533" y="993995"/>
            <a:ext cx="7687734" cy="892552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endParaRPr lang="en-US" sz="2600" dirty="0">
              <a:solidFill>
                <a:srgbClr val="CCFFCC"/>
              </a:solidFill>
            </a:endParaRPr>
          </a:p>
          <a:p>
            <a:pPr marL="285692" indent="-285692">
              <a:buFont typeface="Arial"/>
              <a:buChar char="•"/>
            </a:pPr>
            <a:endParaRPr lang="en-US" sz="2600" dirty="0">
              <a:solidFill>
                <a:srgbClr val="CCFF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867" y="1352957"/>
            <a:ext cx="7772400" cy="3928118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pPr marL="285692" indent="-285692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Floor-planning</a:t>
            </a:r>
          </a:p>
          <a:p>
            <a:pPr marL="742798" lvl="1" indent="-285692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Huge impact </a:t>
            </a:r>
            <a:r>
              <a:rPr lang="en-US" dirty="0"/>
              <a:t>on algorithm </a:t>
            </a:r>
            <a:r>
              <a:rPr lang="en-US" dirty="0" smtClean="0"/>
              <a:t>design</a:t>
            </a:r>
            <a:endParaRPr lang="en-US" dirty="0"/>
          </a:p>
          <a:p>
            <a:pPr marL="742798" lvl="1" indent="-285692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Structure </a:t>
            </a:r>
            <a:r>
              <a:rPr lang="en-US" dirty="0"/>
              <a:t>the algorithm to map optimally onto the </a:t>
            </a:r>
            <a:r>
              <a:rPr lang="en-US" dirty="0" smtClean="0"/>
              <a:t>FPGA</a:t>
            </a:r>
            <a:endParaRPr lang="en-US" dirty="0"/>
          </a:p>
          <a:p>
            <a:pPr marL="742798" lvl="1" indent="-285692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Reduces </a:t>
            </a:r>
            <a:r>
              <a:rPr lang="en-US" dirty="0"/>
              <a:t>risk that after many hours of routing 6 million nets just </a:t>
            </a:r>
            <a:r>
              <a:rPr lang="en-US" dirty="0" smtClean="0"/>
              <a:t>1 or </a:t>
            </a:r>
            <a:r>
              <a:rPr lang="en-US" dirty="0"/>
              <a:t>2 fail to meet timing - exceedingly </a:t>
            </a:r>
            <a:r>
              <a:rPr lang="en-US" dirty="0" smtClean="0"/>
              <a:t>annoying</a:t>
            </a:r>
          </a:p>
          <a:p>
            <a:pPr marL="742798" lvl="1" indent="-285692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Significant </a:t>
            </a:r>
            <a:r>
              <a:rPr lang="en-US" dirty="0"/>
              <a:t>timing </a:t>
            </a:r>
            <a:r>
              <a:rPr lang="en-US" dirty="0" smtClean="0"/>
              <a:t>improvement</a:t>
            </a:r>
          </a:p>
          <a:p>
            <a:pPr marL="742798" lvl="1" indent="-285692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Only </a:t>
            </a:r>
            <a:r>
              <a:rPr lang="en-US" dirty="0"/>
              <a:t>viable if signals remain relatively </a:t>
            </a:r>
            <a:r>
              <a:rPr lang="en-US" dirty="0" smtClean="0"/>
              <a:t>local</a:t>
            </a:r>
          </a:p>
          <a:p>
            <a:pPr marL="285692" indent="-285692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Full </a:t>
            </a:r>
            <a:r>
              <a:rPr lang="en-US" dirty="0"/>
              <a:t>pipelining of algorithms is essential - even relatively innocuous looking </a:t>
            </a:r>
            <a:r>
              <a:rPr lang="en-US" dirty="0" smtClean="0"/>
              <a:t>fan-outs </a:t>
            </a:r>
            <a:r>
              <a:rPr lang="en-US" dirty="0"/>
              <a:t>in chips this large have the potential to kill off the entire </a:t>
            </a:r>
            <a:r>
              <a:rPr lang="en-US" dirty="0" smtClean="0"/>
              <a:t>design</a:t>
            </a:r>
            <a:endParaRPr lang="en-US" dirty="0"/>
          </a:p>
          <a:p>
            <a:pPr marL="285692" indent="-285692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uHAL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IPbus </a:t>
            </a:r>
            <a:r>
              <a:rPr lang="en-US" dirty="0"/>
              <a:t>are </a:t>
            </a:r>
            <a:r>
              <a:rPr lang="en-US" dirty="0" smtClean="0"/>
              <a:t>working well, </a:t>
            </a:r>
            <a:r>
              <a:rPr lang="en-US" dirty="0"/>
              <a:t>and have made debugging and multi-user crate access both possible and easy </a:t>
            </a:r>
            <a:endParaRPr lang="en-US" dirty="0" smtClean="0"/>
          </a:p>
          <a:p>
            <a:pPr marL="285692" indent="-285692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AMC13 has worked extremely well for us during the test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8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4366" y="2380856"/>
            <a:ext cx="6521890" cy="1984248"/>
          </a:xfrm>
        </p:spPr>
        <p:txBody>
          <a:bodyPr/>
          <a:lstStyle/>
          <a:p>
            <a:r>
              <a:rPr lang="en-GB" dirty="0" smtClean="0"/>
              <a:t>So many triggers, so little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76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Firmware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17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MP7 is a completely generic optical-stream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Being used in at least 5 roles in the CMS trigger upgrades</a:t>
            </a:r>
          </a:p>
          <a:p>
            <a:pPr marL="457165" lvl="1" indent="-285750"/>
            <a:r>
              <a:rPr lang="en-GB" dirty="0" smtClean="0"/>
              <a:t>Interim trigger processing hardware</a:t>
            </a:r>
          </a:p>
          <a:p>
            <a:pPr marL="457165" lvl="1" indent="-285750"/>
            <a:r>
              <a:rPr lang="en-GB" dirty="0" smtClean="0"/>
              <a:t>TDR trigger processing hardware</a:t>
            </a:r>
          </a:p>
          <a:p>
            <a:pPr marL="457165" lvl="1" indent="-285750"/>
            <a:r>
              <a:rPr lang="en-GB" dirty="0" smtClean="0"/>
              <a:t>Drift-Tube Track-Finder</a:t>
            </a:r>
          </a:p>
          <a:p>
            <a:pPr marL="457165" lvl="1" indent="-285750"/>
            <a:r>
              <a:rPr lang="en-GB" dirty="0" smtClean="0"/>
              <a:t>Global Muon Trigger</a:t>
            </a:r>
          </a:p>
          <a:p>
            <a:pPr marL="457165" lvl="1" indent="-285750"/>
            <a:r>
              <a:rPr lang="en-GB" dirty="0" smtClean="0"/>
              <a:t>Global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Having common hardware platform obviously helps with maintainability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to collaboratively develop firmware is not a trivial problem!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Firmware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397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“Base Firmware” </a:t>
            </a:r>
            <a:r>
              <a:rPr lang="en-US" altLang="en-US" dirty="0"/>
              <a:t>Concept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1133" y="1355055"/>
            <a:ext cx="8329339" cy="5170289"/>
            <a:chOff x="491133" y="1355055"/>
            <a:chExt cx="8329339" cy="5170289"/>
          </a:xfrm>
        </p:grpSpPr>
        <p:sp>
          <p:nvSpPr>
            <p:cNvPr id="4" name="Rectangle 3"/>
            <p:cNvSpPr/>
            <p:nvPr/>
          </p:nvSpPr>
          <p:spPr>
            <a:xfrm>
              <a:off x="5796136" y="1844824"/>
              <a:ext cx="3024336" cy="4320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075" name="Picture 3" descr="Software sta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33" y="1355055"/>
              <a:ext cx="8224242" cy="5170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913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irmware 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4646"/>
            <a:ext cx="8501063" cy="555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Implementation Status</a:t>
            </a: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727001" y="1371290"/>
            <a:ext cx="1636385" cy="97759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anchor="ctr"/>
          <a:lstStyle/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Done &amp; </a:t>
            </a: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Tested</a:t>
            </a:r>
          </a:p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in B904</a:t>
            </a:r>
            <a:endParaRPr lang="en-US" altLang="en-US" sz="1400" dirty="0">
              <a:solidFill>
                <a:srgbClr val="FFFF00"/>
              </a:solidFill>
              <a:sym typeface="Palatin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2699792" y="1371290"/>
            <a:ext cx="935385" cy="97759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anchor="ctr"/>
          <a:lstStyle/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Done &amp;</a:t>
            </a:r>
            <a:b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Tested</a:t>
            </a:r>
            <a:b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in </a:t>
            </a: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B904</a:t>
            </a:r>
            <a:endParaRPr lang="en-US" altLang="en-US" dirty="0">
              <a:solidFill>
                <a:srgbClr val="FFFF00"/>
              </a:solidFill>
              <a:sym typeface="Palatino" charset="0"/>
            </a:endParaRPr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6219910" y="5831991"/>
            <a:ext cx="1638517" cy="97759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anchor="ctr"/>
          <a:lstStyle/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Development</a:t>
            </a:r>
            <a:b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with BU</a:t>
            </a:r>
            <a:endParaRPr lang="en-US" altLang="en-US" dirty="0">
              <a:solidFill>
                <a:srgbClr val="FFFF00"/>
              </a:solidFill>
              <a:sym typeface="Palatino" charset="0"/>
            </a:endParaRPr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>
            <a:off x="736526" y="5825156"/>
            <a:ext cx="1636385" cy="981385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anchor="ctr"/>
          <a:lstStyle/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Work </a:t>
            </a: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in</a:t>
            </a:r>
          </a:p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progress</a:t>
            </a:r>
          </a:p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(</a:t>
            </a:r>
            <a:r>
              <a:rPr lang="en-US" altLang="en-US" sz="1400" dirty="0" err="1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Dasgupta</a:t>
            </a:r>
            <a:r>
              <a:rPr lang="en-US" altLang="en-US" sz="1400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)</a:t>
            </a:r>
            <a:endParaRPr lang="en-US" altLang="en-US" sz="2400" dirty="0">
              <a:solidFill>
                <a:srgbClr val="FFFF00"/>
              </a:solidFill>
              <a:sym typeface="Palatino" charset="0"/>
            </a:endParaRPr>
          </a:p>
        </p:txBody>
      </p:sp>
      <p:sp>
        <p:nvSpPr>
          <p:cNvPr id="5130" name="AutoShape 10"/>
          <p:cNvSpPr>
            <a:spLocks/>
          </p:cNvSpPr>
          <p:nvPr/>
        </p:nvSpPr>
        <p:spPr bwMode="auto">
          <a:xfrm>
            <a:off x="6572462" y="1371290"/>
            <a:ext cx="935385" cy="97759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anchor="ctr"/>
          <a:lstStyle/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Done &amp;</a:t>
            </a:r>
            <a:b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Tested</a:t>
            </a:r>
            <a:b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in B904</a:t>
            </a:r>
            <a:endParaRPr lang="en-US" altLang="en-US" dirty="0">
              <a:solidFill>
                <a:srgbClr val="FFFF00"/>
              </a:solidFill>
              <a:sym typeface="Palatino" charset="0"/>
            </a:endParaRPr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6940">
            <a:off x="7453305" y="3555213"/>
            <a:ext cx="935385" cy="976645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anchor="ctr"/>
          <a:lstStyle/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Done &amp;</a:t>
            </a:r>
            <a:b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Tested</a:t>
            </a:r>
            <a:b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in </a:t>
            </a: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B904</a:t>
            </a:r>
            <a:endParaRPr lang="en-US" altLang="en-US" dirty="0">
              <a:solidFill>
                <a:srgbClr val="FFFF00"/>
              </a:solidFill>
              <a:sym typeface="Palatino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211960" y="1371290"/>
            <a:ext cx="1800200" cy="97759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anchor="ctr"/>
          <a:lstStyle/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Done </a:t>
            </a: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&amp; Tested</a:t>
            </a: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/>
            </a:r>
            <a:b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altLang="en-US" dirty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in </a:t>
            </a:r>
            <a:r>
              <a:rPr lang="en-US" altLang="en-US" dirty="0" smtClean="0">
                <a:solidFill>
                  <a:srgbClr val="FFFF00"/>
                </a:solidFill>
                <a:ea typeface="Chalkboard" charset="0"/>
                <a:cs typeface="Chalkboard" charset="0"/>
                <a:sym typeface="Chalkboard" charset="0"/>
              </a:rPr>
              <a:t>B904</a:t>
            </a:r>
          </a:p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FFFF00"/>
                </a:solidFill>
                <a:sym typeface="Chalkboard" charset="0"/>
              </a:rPr>
              <a:t>(development of new algorithms is ongoing)</a:t>
            </a:r>
            <a:endParaRPr lang="en-US" altLang="en-US" sz="1400" dirty="0">
              <a:solidFill>
                <a:srgbClr val="FFFF00"/>
              </a:solidFill>
              <a:sym typeface="Palatino" charset="0"/>
            </a:endParaRPr>
          </a:p>
        </p:txBody>
      </p:sp>
      <p:cxnSp>
        <p:nvCxnSpPr>
          <p:cNvPr id="19" name="Straight Arrow Connector 18"/>
          <p:cNvCxnSpPr>
            <a:stCxn id="5124" idx="2"/>
          </p:cNvCxnSpPr>
          <p:nvPr/>
        </p:nvCxnSpPr>
        <p:spPr>
          <a:xfrm>
            <a:off x="1545194" y="234888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125" idx="2"/>
          </p:cNvCxnSpPr>
          <p:nvPr/>
        </p:nvCxnSpPr>
        <p:spPr>
          <a:xfrm>
            <a:off x="3167485" y="2348880"/>
            <a:ext cx="0" cy="3848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5112060" y="2348880"/>
            <a:ext cx="0" cy="3848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130" idx="2"/>
          </p:cNvCxnSpPr>
          <p:nvPr/>
        </p:nvCxnSpPr>
        <p:spPr>
          <a:xfrm flipH="1">
            <a:off x="7036303" y="2348880"/>
            <a:ext cx="3852" cy="3848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33" idx="1"/>
          </p:cNvCxnSpPr>
          <p:nvPr/>
        </p:nvCxnSpPr>
        <p:spPr>
          <a:xfrm flipH="1">
            <a:off x="7092280" y="4042592"/>
            <a:ext cx="361026" cy="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127" idx="0"/>
          </p:cNvCxnSpPr>
          <p:nvPr/>
        </p:nvCxnSpPr>
        <p:spPr>
          <a:xfrm flipH="1" flipV="1">
            <a:off x="7039168" y="5434324"/>
            <a:ext cx="1" cy="397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128" idx="0"/>
          </p:cNvCxnSpPr>
          <p:nvPr/>
        </p:nvCxnSpPr>
        <p:spPr>
          <a:xfrm flipV="1">
            <a:off x="1554719" y="5427490"/>
            <a:ext cx="0" cy="397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7999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032" t="3507" r="5930" b="4639"/>
          <a:stretch/>
        </p:blipFill>
        <p:spPr>
          <a:xfrm rot="16200000">
            <a:off x="1919091" y="-448045"/>
            <a:ext cx="5305818" cy="87849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Floorplan</a:t>
            </a:r>
            <a:r>
              <a:rPr lang="en-US" dirty="0" smtClean="0"/>
              <a:t> of FPGA: Integration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71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032" t="3507" r="5930" b="4639"/>
          <a:stretch/>
        </p:blipFill>
        <p:spPr>
          <a:xfrm rot="16200000">
            <a:off x="1919091" y="-448045"/>
            <a:ext cx="5305818" cy="87849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Floorplan</a:t>
            </a:r>
            <a:r>
              <a:rPr lang="en-US" dirty="0" smtClean="0"/>
              <a:t> of FPGA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0533" y="993995"/>
            <a:ext cx="7687734" cy="892552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endParaRPr lang="en-US" sz="2600" dirty="0">
              <a:solidFill>
                <a:srgbClr val="CCFFCC"/>
              </a:solidFill>
            </a:endParaRPr>
          </a:p>
          <a:p>
            <a:pPr marL="285692" indent="-285692">
              <a:buFont typeface="Arial"/>
              <a:buChar char="•"/>
            </a:pPr>
            <a:endParaRPr lang="en-US" sz="2600" dirty="0">
              <a:solidFill>
                <a:srgbClr val="CCFF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65577" y="2452158"/>
            <a:ext cx="1749979" cy="373659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Communication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93520" y="5023732"/>
            <a:ext cx="1978794" cy="646313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DAQ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(work in progress)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6559" y="188640"/>
            <a:ext cx="1695841" cy="894258"/>
            <a:chOff x="9324747" y="4001844"/>
            <a:chExt cx="1695841" cy="894258"/>
          </a:xfrm>
        </p:grpSpPr>
        <p:sp>
          <p:nvSpPr>
            <p:cNvPr id="6" name="Rectangle 5"/>
            <p:cNvSpPr/>
            <p:nvPr/>
          </p:nvSpPr>
          <p:spPr>
            <a:xfrm>
              <a:off x="9327472" y="4052643"/>
              <a:ext cx="190789" cy="22013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BA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BA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324747" y="4611435"/>
              <a:ext cx="190789" cy="220134"/>
            </a:xfrm>
            <a:prstGeom prst="rect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94735" y="4001844"/>
              <a:ext cx="1425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Clusters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94737" y="4526770"/>
              <a:ext cx="1425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Towers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44493" y="188640"/>
            <a:ext cx="1696059" cy="894258"/>
            <a:chOff x="9324529" y="5088766"/>
            <a:chExt cx="1696059" cy="894258"/>
          </a:xfrm>
        </p:grpSpPr>
        <p:sp>
          <p:nvSpPr>
            <p:cNvPr id="12" name="Rectangle 11"/>
            <p:cNvSpPr/>
            <p:nvPr/>
          </p:nvSpPr>
          <p:spPr>
            <a:xfrm>
              <a:off x="9327472" y="5136366"/>
              <a:ext cx="190789" cy="220134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324529" y="5678230"/>
              <a:ext cx="191006" cy="22013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94737" y="5088766"/>
              <a:ext cx="1425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Jets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94739" y="5613692"/>
              <a:ext cx="1425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Sorting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15616" y="1348222"/>
            <a:ext cx="7776864" cy="735399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MGTs and DAQ buffers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616" y="5955046"/>
            <a:ext cx="7776864" cy="534315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square" lIns="91421" tIns="45711" rIns="91421" bIns="45711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MGTs and DAQ buffers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924944"/>
            <a:ext cx="7776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/>
              <a:t>Algorithms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1906929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Resource usage of FPGA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0533" y="1272778"/>
            <a:ext cx="7687734" cy="892552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endParaRPr lang="en-US" sz="2600" dirty="0">
              <a:solidFill>
                <a:srgbClr val="CCFFCC"/>
              </a:solidFill>
            </a:endParaRPr>
          </a:p>
          <a:p>
            <a:pPr marL="285692" indent="-285692">
              <a:buFont typeface="Arial"/>
              <a:buChar char="•"/>
            </a:pPr>
            <a:endParaRPr lang="en-US" sz="2600" dirty="0">
              <a:solidFill>
                <a:srgbClr val="CCFFCC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01040"/>
              </p:ext>
            </p:extLst>
          </p:nvPr>
        </p:nvGraphicFramePr>
        <p:xfrm>
          <a:off x="354008" y="1688139"/>
          <a:ext cx="8424936" cy="27974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640080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Resource</a:t>
                      </a:r>
                      <a:endParaRPr lang="en-US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Fraction of</a:t>
                      </a:r>
                    </a:p>
                    <a:p>
                      <a:pPr algn="ctr"/>
                      <a:r>
                        <a:rPr lang="en-US" sz="1800" dirty="0" smtClean="0"/>
                        <a:t>Entire FPGA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Fraction of</a:t>
                      </a:r>
                      <a:r>
                        <a:rPr lang="en-US" sz="1800" baseline="0" dirty="0" smtClean="0"/>
                        <a:t> Algorithm Area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used</a:t>
                      </a:r>
                      <a:endParaRPr lang="en-US" sz="18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86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Used for infrastructure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Used for algorithm + infrastructure</a:t>
                      </a:r>
                      <a:endParaRPr lang="en-US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Registers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LUTs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DSPs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BRAM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907704" y="4850594"/>
            <a:ext cx="5328591" cy="1092589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en-US" dirty="0"/>
              <a:t>All </a:t>
            </a:r>
            <a:r>
              <a:rPr lang="en-US" dirty="0" smtClean="0"/>
              <a:t>Algorithms </a:t>
            </a:r>
            <a:r>
              <a:rPr lang="en-US" dirty="0"/>
              <a:t>and </a:t>
            </a:r>
            <a:r>
              <a:rPr lang="en-US" dirty="0" smtClean="0"/>
              <a:t>Infrastructure:</a:t>
            </a:r>
          </a:p>
          <a:p>
            <a:pPr algn="ctr"/>
            <a:r>
              <a:rPr lang="en-US" sz="2400" dirty="0" smtClean="0">
                <a:solidFill>
                  <a:srgbClr val="00FF00"/>
                </a:solidFill>
              </a:rPr>
              <a:t>7 </a:t>
            </a:r>
            <a:r>
              <a:rPr lang="en-US" sz="2400" dirty="0">
                <a:solidFill>
                  <a:srgbClr val="00FF00"/>
                </a:solidFill>
              </a:rPr>
              <a:t>hour </a:t>
            </a:r>
            <a:r>
              <a:rPr lang="en-US" sz="2400" dirty="0" smtClean="0">
                <a:solidFill>
                  <a:srgbClr val="00FF00"/>
                </a:solidFill>
              </a:rPr>
              <a:t>build-time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Much better than the &gt;24 hours reported elsewhere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35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341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4861004" cy="5256584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IPbus and </a:t>
            </a:r>
            <a:r>
              <a:rPr lang="en-GB" dirty="0" err="1" smtClean="0"/>
              <a:t>uHA</a:t>
            </a:r>
            <a:r>
              <a:rPr lang="en-GB" dirty="0" err="1"/>
              <a:t>L</a:t>
            </a:r>
            <a:r>
              <a:rPr lang="en-GB" dirty="0" smtClean="0"/>
              <a:t>, which are supported as part of the UK calorimeter trigger upgrade program, have been widely adopted outside its original scope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A very large effort has gone into optimization &amp; reliability over the last year: </a:t>
            </a:r>
          </a:p>
          <a:p>
            <a:pPr marL="457165" lvl="1" indent="-285750"/>
            <a:r>
              <a:rPr lang="en-GB" sz="1800" dirty="0" smtClean="0"/>
              <a:t>Read/write bandwidths both now exceed </a:t>
            </a:r>
            <a:r>
              <a:rPr lang="en-GB" sz="1800" dirty="0" smtClean="0">
                <a:solidFill>
                  <a:srgbClr val="00FF00"/>
                </a:solidFill>
              </a:rPr>
              <a:t>0.55Gbps</a:t>
            </a:r>
            <a:endParaRPr lang="en-GB" sz="1800" dirty="0" smtClean="0"/>
          </a:p>
          <a:p>
            <a:pPr marL="457165" lvl="1" indent="-285750"/>
            <a:r>
              <a:rPr lang="en-GB" sz="1800" dirty="0" smtClean="0"/>
              <a:t>Retry mechanism works perfectly on networks with 10% packet loss. Mechanism should work identically for higher loss rates.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University of Wisconsin have a preliminary TCP implementation for embedded processors (e.g. ZYNQ)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Bandwidth tests show rates of </a:t>
            </a:r>
            <a:r>
              <a:rPr lang="en-GB" dirty="0" smtClean="0">
                <a:solidFill>
                  <a:srgbClr val="00FF00"/>
                </a:solidFill>
              </a:rPr>
              <a:t>3-4MB/s (0.024-0.032Gbps)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IPbus/</a:t>
            </a:r>
            <a:r>
              <a:rPr lang="en-GB" dirty="0" err="1" smtClean="0"/>
              <a:t>uHA</a:t>
            </a:r>
            <a:r>
              <a:rPr lang="en-GB" dirty="0" err="1"/>
              <a:t>L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83752" y="620688"/>
            <a:ext cx="4094006" cy="5418184"/>
            <a:chOff x="4572000" y="447434"/>
            <a:chExt cx="4496966" cy="5951478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1" y="447434"/>
              <a:ext cx="4496965" cy="2664296"/>
              <a:chOff x="4572001" y="692696"/>
              <a:chExt cx="4496965" cy="2664296"/>
            </a:xfrm>
          </p:grpSpPr>
          <p:pic>
            <p:nvPicPr>
              <p:cNvPr id="1027" name="Picture 3" descr="C:\Users\awr01\Desktop\IPbus2.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937959"/>
                <a:ext cx="4496965" cy="2419033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644008" y="692696"/>
                <a:ext cx="1944216" cy="369332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IPbus 2.0 – 01/13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72000" y="3734616"/>
              <a:ext cx="4496966" cy="2664296"/>
              <a:chOff x="4572000" y="3645024"/>
              <a:chExt cx="4496966" cy="2664296"/>
            </a:xfrm>
          </p:grpSpPr>
          <p:pic>
            <p:nvPicPr>
              <p:cNvPr id="1026" name="Picture 2" descr="C:\Users\awr01\Desktop\IPbus2.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3890286"/>
                <a:ext cx="4496966" cy="241903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644008" y="3645024"/>
                <a:ext cx="1944216" cy="369332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IPbus 2.2 – 01/14</a:t>
                </a:r>
              </a:p>
            </p:txBody>
          </p:sp>
        </p:grpSp>
        <p:sp>
          <p:nvSpPr>
            <p:cNvPr id="9" name="Down Arrow 8"/>
            <p:cNvSpPr/>
            <p:nvPr/>
          </p:nvSpPr>
          <p:spPr>
            <a:xfrm>
              <a:off x="6588224" y="3201322"/>
              <a:ext cx="2376264" cy="677310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~2.5 </a:t>
              </a:r>
              <a:r>
                <a:rPr lang="en-GB" dirty="0" smtClean="0">
                  <a:solidFill>
                    <a:srgbClr val="FF0000"/>
                  </a:solidFill>
                  <a:latin typeface="Corbel"/>
                </a:rPr>
                <a:t>FTEs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763688" y="4707560"/>
            <a:ext cx="18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2240" y="6038872"/>
            <a:ext cx="2345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Plots courtesy of T. Williams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08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656927"/>
            <a:ext cx="4219575" cy="48678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IPbus and </a:t>
            </a:r>
            <a:r>
              <a:rPr lang="en-US" altLang="en-US" dirty="0" err="1" smtClean="0"/>
              <a:t>uHAL</a:t>
            </a:r>
            <a:r>
              <a:rPr lang="en-US" altLang="en-US" dirty="0" smtClean="0"/>
              <a:t> have rationalized hardware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Can </a:t>
            </a:r>
            <a:r>
              <a:rPr lang="en-US" altLang="en-US" dirty="0"/>
              <a:t>we rationalize </a:t>
            </a:r>
            <a:r>
              <a:rPr lang="en-US" altLang="en-US" dirty="0" smtClean="0"/>
              <a:t>board </a:t>
            </a:r>
            <a:r>
              <a:rPr lang="en-US" altLang="en-US" dirty="0"/>
              <a:t>control </a:t>
            </a:r>
            <a:r>
              <a:rPr lang="en-US" altLang="en-US" dirty="0" smtClean="0"/>
              <a:t>S/W?</a:t>
            </a:r>
            <a:endParaRPr lang="en-US" altLang="en-US" dirty="0"/>
          </a:p>
          <a:p>
            <a:pPr marL="177800" lvl="2" indent="176213"/>
            <a:r>
              <a:rPr lang="en-US" altLang="en-US" sz="1800" dirty="0"/>
              <a:t>MP7, CTP7, MFT7 </a:t>
            </a:r>
            <a:r>
              <a:rPr lang="en-US" altLang="en-US" sz="1800" dirty="0" smtClean="0"/>
              <a:t>are all very </a:t>
            </a:r>
            <a:r>
              <a:rPr lang="en-US" altLang="en-US" sz="1800" dirty="0"/>
              <a:t>similar </a:t>
            </a:r>
            <a:endParaRPr lang="en-US" altLang="en-US" sz="1800" dirty="0" smtClean="0"/>
          </a:p>
          <a:p>
            <a:pPr marL="177800" lvl="2" indent="176213"/>
            <a:r>
              <a:rPr lang="en-US" altLang="en-US" sz="1800" dirty="0" smtClean="0"/>
              <a:t>One </a:t>
            </a:r>
            <a:r>
              <a:rPr lang="en-US" altLang="en-US" sz="1800" dirty="0"/>
              <a:t>software class to control them </a:t>
            </a:r>
            <a:r>
              <a:rPr lang="en-US" altLang="en-US" sz="1800" dirty="0" smtClean="0"/>
              <a:t>all</a:t>
            </a:r>
            <a:r>
              <a:rPr lang="en-US" altLang="en-US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Can we use the same software model for production and testing?</a:t>
            </a:r>
          </a:p>
          <a:p>
            <a:pPr marL="177800" lvl="2" indent="176213"/>
            <a:r>
              <a:rPr lang="en-US" altLang="en-US" sz="1800" dirty="0"/>
              <a:t>Standardize the concept of </a:t>
            </a:r>
            <a:r>
              <a:rPr lang="en-US" altLang="en-US" sz="1800" dirty="0" smtClean="0"/>
              <a:t>'test‘</a:t>
            </a:r>
          </a:p>
          <a:p>
            <a:pPr marL="354013" lvl="2" indent="0">
              <a:spcBef>
                <a:spcPts val="0"/>
              </a:spcBef>
              <a:buNone/>
            </a:pPr>
            <a:r>
              <a:rPr lang="en-US" altLang="en-US" sz="1800" dirty="0" smtClean="0"/>
              <a:t>(</a:t>
            </a:r>
            <a:r>
              <a:rPr lang="en-US" altLang="en-US" sz="1800" dirty="0"/>
              <a:t>what goes in, what goes out)</a:t>
            </a:r>
          </a:p>
          <a:p>
            <a:pPr marL="177800" lvl="2" indent="176213"/>
            <a:r>
              <a:rPr lang="en-US" altLang="en-US" sz="1800" dirty="0"/>
              <a:t>Introduce flexible system-wise tests: </a:t>
            </a:r>
            <a:endParaRPr lang="en-US" altLang="en-US" sz="1800" dirty="0" smtClean="0"/>
          </a:p>
          <a:p>
            <a:pPr marL="354013" lvl="2" indent="0">
              <a:spcBef>
                <a:spcPts val="0"/>
              </a:spcBef>
              <a:buNone/>
            </a:pPr>
            <a:r>
              <a:rPr lang="en-US" altLang="en-US" sz="1800" dirty="0" smtClean="0"/>
              <a:t>from </a:t>
            </a:r>
            <a:r>
              <a:rPr lang="en-US" altLang="en-US" sz="1800" dirty="0"/>
              <a:t>{system A, buffer X} to {system B, buffer Y</a:t>
            </a:r>
            <a:r>
              <a:rPr lang="en-US" altLang="en-US" sz="1800" dirty="0" smtClean="0"/>
              <a:t>}</a:t>
            </a:r>
          </a:p>
          <a:p>
            <a:pPr marL="285750" lvl="2" indent="-285750"/>
            <a:r>
              <a:rPr lang="en-US" altLang="en-US" sz="1800" dirty="0" smtClean="0"/>
              <a:t>Requires rationalizing DAQ, data-packing and data-unpacking!</a:t>
            </a:r>
            <a:endParaRPr lang="en-US" alt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417984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00FF00"/>
                </a:solidFill>
              </a:rPr>
              <a:t>S</a:t>
            </a:r>
            <a:r>
              <a:rPr lang="en-GB" dirty="0" err="1" smtClean="0"/>
              <a:t>oft</a:t>
            </a:r>
            <a:r>
              <a:rPr lang="en-GB" dirty="0" err="1" smtClean="0">
                <a:solidFill>
                  <a:srgbClr val="00FF00"/>
                </a:solidFill>
              </a:rPr>
              <a:t>W</a:t>
            </a:r>
            <a:r>
              <a:rPr lang="en-GB" dirty="0" err="1" smtClean="0"/>
              <a:t>are</a:t>
            </a:r>
            <a:r>
              <a:rPr lang="en-GB" dirty="0" smtClean="0"/>
              <a:t> for </a:t>
            </a:r>
            <a:r>
              <a:rPr lang="en-GB" dirty="0" smtClean="0">
                <a:solidFill>
                  <a:srgbClr val="00FF00"/>
                </a:solidFill>
              </a:rPr>
              <a:t>A</a:t>
            </a:r>
            <a:r>
              <a:rPr lang="en-GB" dirty="0" smtClean="0"/>
              <a:t>utomating </a:t>
            </a:r>
            <a:r>
              <a:rPr lang="en-GB" dirty="0" err="1" smtClean="0"/>
              <a:t>con</a:t>
            </a:r>
            <a:r>
              <a:rPr lang="en-GB" dirty="0" err="1" smtClean="0">
                <a:solidFill>
                  <a:srgbClr val="00FF00"/>
                </a:solidFill>
              </a:rPr>
              <a:t>T</a:t>
            </a:r>
            <a:r>
              <a:rPr lang="en-GB" dirty="0" err="1" smtClean="0"/>
              <a:t>rol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00FF00"/>
                </a:solidFill>
              </a:rPr>
              <a:t>C</a:t>
            </a:r>
            <a:r>
              <a:rPr lang="en-GB" dirty="0" smtClean="0"/>
              <a:t>ommon </a:t>
            </a:r>
            <a:r>
              <a:rPr lang="en-GB" dirty="0" smtClean="0">
                <a:solidFill>
                  <a:srgbClr val="00FF00"/>
                </a:solidFill>
              </a:rPr>
              <a:t>H</a:t>
            </a:r>
            <a:r>
              <a:rPr lang="en-GB" dirty="0" smtClean="0"/>
              <a:t>ardware</a:t>
            </a:r>
            <a:endParaRPr lang="en-GB" dirty="0"/>
          </a:p>
        </p:txBody>
      </p:sp>
      <p:grpSp>
        <p:nvGrpSpPr>
          <p:cNvPr id="72" name="Group 71"/>
          <p:cNvGrpSpPr/>
          <p:nvPr/>
        </p:nvGrpSpPr>
        <p:grpSpPr>
          <a:xfrm>
            <a:off x="4887781" y="1052736"/>
            <a:ext cx="3860683" cy="2663999"/>
            <a:chOff x="772690" y="1469429"/>
            <a:chExt cx="7013997" cy="4839891"/>
          </a:xfrm>
        </p:grpSpPr>
        <p:sp>
          <p:nvSpPr>
            <p:cNvPr id="53" name="Rectangle 2"/>
            <p:cNvSpPr>
              <a:spLocks/>
            </p:cNvSpPr>
            <p:nvPr/>
          </p:nvSpPr>
          <p:spPr bwMode="auto">
            <a:xfrm>
              <a:off x="2027039" y="1469429"/>
              <a:ext cx="5759648" cy="4839891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54" name="Line 3"/>
            <p:cNvSpPr>
              <a:spLocks noChangeShapeType="1"/>
            </p:cNvSpPr>
            <p:nvPr/>
          </p:nvSpPr>
          <p:spPr bwMode="auto">
            <a:xfrm flipH="1">
              <a:off x="1237878" y="2578943"/>
              <a:ext cx="1441028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1241227" y="4987727"/>
              <a:ext cx="1436564" cy="1227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56" name="Rectangle 5"/>
            <p:cNvSpPr>
              <a:spLocks/>
            </p:cNvSpPr>
            <p:nvPr/>
          </p:nvSpPr>
          <p:spPr bwMode="auto">
            <a:xfrm>
              <a:off x="2669977" y="2228453"/>
              <a:ext cx="732234" cy="705445"/>
            </a:xfrm>
            <a:prstGeom prst="rect">
              <a:avLst/>
            </a:prstGeom>
            <a:solidFill>
              <a:srgbClr val="8000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 dirty="0" err="1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serdes</a:t>
              </a:r>
              <a:endParaRPr lang="en-US" altLang="en-US" sz="105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6"/>
            <p:cNvSpPr>
              <a:spLocks/>
            </p:cNvSpPr>
            <p:nvPr/>
          </p:nvSpPr>
          <p:spPr bwMode="auto">
            <a:xfrm>
              <a:off x="4518422" y="3139281"/>
              <a:ext cx="1437680" cy="1375172"/>
            </a:xfrm>
            <a:prstGeom prst="rect">
              <a:avLst/>
            </a:prstGeom>
            <a:solidFill>
              <a:srgbClr val="00804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Algorithm(s)</a:t>
              </a: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H="1">
              <a:off x="3398863" y="2581176"/>
              <a:ext cx="1850678" cy="223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rot="10800000">
              <a:off x="5257353" y="2580060"/>
              <a:ext cx="1117" cy="57038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rot="10800000" flipH="1">
              <a:off x="3420071" y="4989959"/>
              <a:ext cx="1825005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rot="10800000">
              <a:off x="5238378" y="4513337"/>
              <a:ext cx="0" cy="48108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62" name="Rectangle 11"/>
            <p:cNvSpPr>
              <a:spLocks/>
            </p:cNvSpPr>
            <p:nvPr/>
          </p:nvSpPr>
          <p:spPr bwMode="auto">
            <a:xfrm>
              <a:off x="2696766" y="4639469"/>
              <a:ext cx="732234" cy="705445"/>
            </a:xfrm>
            <a:prstGeom prst="rect">
              <a:avLst/>
            </a:prstGeom>
            <a:solidFill>
              <a:srgbClr val="8000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serdes</a:t>
              </a:r>
            </a:p>
          </p:txBody>
        </p:sp>
        <p:sp>
          <p:nvSpPr>
            <p:cNvPr id="63" name="Rectangle 12"/>
            <p:cNvSpPr>
              <a:spLocks/>
            </p:cNvSpPr>
            <p:nvPr/>
          </p:nvSpPr>
          <p:spPr bwMode="auto">
            <a:xfrm>
              <a:off x="3964781" y="5264547"/>
              <a:ext cx="732234" cy="705445"/>
            </a:xfrm>
            <a:prstGeom prst="rect">
              <a:avLst/>
            </a:prstGeom>
            <a:solidFill>
              <a:srgbClr val="00808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buffer</a:t>
              </a:r>
            </a:p>
          </p:txBody>
        </p:sp>
        <p:sp>
          <p:nvSpPr>
            <p:cNvPr id="64" name="Rectangle 13"/>
            <p:cNvSpPr>
              <a:spLocks/>
            </p:cNvSpPr>
            <p:nvPr/>
          </p:nvSpPr>
          <p:spPr bwMode="auto">
            <a:xfrm>
              <a:off x="3964781" y="1683742"/>
              <a:ext cx="732234" cy="705445"/>
            </a:xfrm>
            <a:prstGeom prst="rect">
              <a:avLst/>
            </a:prstGeom>
            <a:solidFill>
              <a:srgbClr val="00808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buffer</a:t>
              </a:r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 rot="10800000" flipH="1">
              <a:off x="4317504" y="4983262"/>
              <a:ext cx="0" cy="30695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 rot="10800000">
              <a:off x="4338712" y="2389187"/>
              <a:ext cx="0" cy="21319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67" name="Rectangle 16"/>
            <p:cNvSpPr>
              <a:spLocks/>
            </p:cNvSpPr>
            <p:nvPr/>
          </p:nvSpPr>
          <p:spPr bwMode="auto">
            <a:xfrm>
              <a:off x="6304359" y="1683742"/>
              <a:ext cx="1000125" cy="857250"/>
            </a:xfrm>
            <a:prstGeom prst="rect">
              <a:avLst/>
            </a:prstGeom>
            <a:solidFill>
              <a:srgbClr val="6666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control</a:t>
              </a:r>
            </a:p>
          </p:txBody>
        </p:sp>
        <p:sp>
          <p:nvSpPr>
            <p:cNvPr id="68" name="Rectangle 17"/>
            <p:cNvSpPr>
              <a:spLocks/>
            </p:cNvSpPr>
            <p:nvPr/>
          </p:nvSpPr>
          <p:spPr bwMode="auto">
            <a:xfrm>
              <a:off x="6304359" y="3398242"/>
              <a:ext cx="1000125" cy="857250"/>
            </a:xfrm>
            <a:prstGeom prst="rect">
              <a:avLst/>
            </a:prstGeom>
            <a:solidFill>
              <a:srgbClr val="6666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69" name="Rectangle 18"/>
            <p:cNvSpPr>
              <a:spLocks/>
            </p:cNvSpPr>
            <p:nvPr/>
          </p:nvSpPr>
          <p:spPr bwMode="auto">
            <a:xfrm>
              <a:off x="6304359" y="5112742"/>
              <a:ext cx="1000125" cy="857250"/>
            </a:xfrm>
            <a:prstGeom prst="rect">
              <a:avLst/>
            </a:prstGeom>
            <a:solidFill>
              <a:srgbClr val="6666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 dirty="0" smtClean="0">
                  <a:solidFill>
                    <a:srgbClr val="FFFFFF"/>
                  </a:solidFill>
                  <a:latin typeface="+mn-lt"/>
                  <a:ea typeface="Gill Sans" charset="0"/>
                  <a:cs typeface="Gill Sans" charset="0"/>
                </a:rPr>
                <a:t>DAQ</a:t>
              </a:r>
              <a:endParaRPr lang="en-US" altLang="en-US" sz="105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70" name="Rectangle 19"/>
            <p:cNvSpPr>
              <a:spLocks/>
            </p:cNvSpPr>
            <p:nvPr/>
          </p:nvSpPr>
          <p:spPr bwMode="auto">
            <a:xfrm>
              <a:off x="846858" y="2630847"/>
              <a:ext cx="1030953" cy="29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>
                  <a:latin typeface="+mn-lt"/>
                  <a:ea typeface="Gill Sans" charset="0"/>
                  <a:cs typeface="Gill Sans" charset="0"/>
                </a:rPr>
                <a:t>input links</a:t>
              </a:r>
            </a:p>
          </p:txBody>
        </p:sp>
        <p:sp>
          <p:nvSpPr>
            <p:cNvPr id="71" name="Rectangle 20"/>
            <p:cNvSpPr>
              <a:spLocks/>
            </p:cNvSpPr>
            <p:nvPr/>
          </p:nvSpPr>
          <p:spPr bwMode="auto">
            <a:xfrm>
              <a:off x="772690" y="4528405"/>
              <a:ext cx="1188217" cy="29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050">
                  <a:latin typeface="+mn-lt"/>
                  <a:ea typeface="Gill Sans" charset="0"/>
                  <a:cs typeface="Gill Sans" charset="0"/>
                </a:rPr>
                <a:t>output links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32313" y="4575919"/>
            <a:ext cx="4540250" cy="2165449"/>
            <a:chOff x="-7937" y="2194446"/>
            <a:chExt cx="9080500" cy="4330898"/>
          </a:xfrm>
        </p:grpSpPr>
        <p:grpSp>
          <p:nvGrpSpPr>
            <p:cNvPr id="74" name="Group 73"/>
            <p:cNvGrpSpPr/>
            <p:nvPr/>
          </p:nvGrpSpPr>
          <p:grpSpPr>
            <a:xfrm>
              <a:off x="3080742" y="2194446"/>
              <a:ext cx="3696891" cy="4330898"/>
              <a:chOff x="3080742" y="1690390"/>
              <a:chExt cx="3696891" cy="4330898"/>
            </a:xfrm>
          </p:grpSpPr>
          <p:sp>
            <p:nvSpPr>
              <p:cNvPr id="82" name="Rectangle 2"/>
              <p:cNvSpPr>
                <a:spLocks/>
              </p:cNvSpPr>
              <p:nvPr/>
            </p:nvSpPr>
            <p:spPr bwMode="auto">
              <a:xfrm>
                <a:off x="3080742" y="1690390"/>
                <a:ext cx="3696891" cy="86618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L1 System</a:t>
                </a:r>
              </a:p>
            </p:txBody>
          </p:sp>
          <p:sp>
            <p:nvSpPr>
              <p:cNvPr id="83" name="Rectangle 3"/>
              <p:cNvSpPr>
                <a:spLocks/>
              </p:cNvSpPr>
              <p:nvPr/>
            </p:nvSpPr>
            <p:spPr bwMode="auto">
              <a:xfrm>
                <a:off x="3080742" y="2556569"/>
                <a:ext cx="3696891" cy="86618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SubSystem</a:t>
                </a:r>
              </a:p>
            </p:txBody>
          </p:sp>
          <p:sp>
            <p:nvSpPr>
              <p:cNvPr id="84" name="Rectangle 4"/>
              <p:cNvSpPr>
                <a:spLocks/>
              </p:cNvSpPr>
              <p:nvPr/>
            </p:nvSpPr>
            <p:spPr bwMode="auto">
              <a:xfrm>
                <a:off x="3080742" y="3422749"/>
                <a:ext cx="3696891" cy="86618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Board</a:t>
                </a:r>
              </a:p>
            </p:txBody>
          </p:sp>
          <p:sp>
            <p:nvSpPr>
              <p:cNvPr id="85" name="Rectangle 5"/>
              <p:cNvSpPr>
                <a:spLocks/>
              </p:cNvSpPr>
              <p:nvPr/>
            </p:nvSpPr>
            <p:spPr bwMode="auto">
              <a:xfrm>
                <a:off x="3080742" y="4288929"/>
                <a:ext cx="3696891" cy="86618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Control Functions</a:t>
                </a:r>
              </a:p>
            </p:txBody>
          </p:sp>
          <p:sp>
            <p:nvSpPr>
              <p:cNvPr id="86" name="Rectangle 6"/>
              <p:cNvSpPr>
                <a:spLocks/>
              </p:cNvSpPr>
              <p:nvPr/>
            </p:nvSpPr>
            <p:spPr bwMode="auto">
              <a:xfrm>
                <a:off x="3449552" y="2336660"/>
                <a:ext cx="522578" cy="4308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87" name="Rectangle 7"/>
              <p:cNvSpPr>
                <a:spLocks/>
              </p:cNvSpPr>
              <p:nvPr/>
            </p:nvSpPr>
            <p:spPr bwMode="auto">
              <a:xfrm>
                <a:off x="3448436" y="3202840"/>
                <a:ext cx="522578" cy="4308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88" name="Rectangle 8"/>
              <p:cNvSpPr>
                <a:spLocks/>
              </p:cNvSpPr>
              <p:nvPr/>
            </p:nvSpPr>
            <p:spPr bwMode="auto">
              <a:xfrm>
                <a:off x="3448436" y="4069020"/>
                <a:ext cx="522578" cy="4308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89" name="Rectangle 9"/>
              <p:cNvSpPr>
                <a:spLocks/>
              </p:cNvSpPr>
              <p:nvPr/>
            </p:nvSpPr>
            <p:spPr bwMode="auto">
              <a:xfrm>
                <a:off x="3080742" y="5155108"/>
                <a:ext cx="3696891" cy="86618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Hardware</a:t>
                </a:r>
              </a:p>
            </p:txBody>
          </p:sp>
          <p:sp>
            <p:nvSpPr>
              <p:cNvPr id="90" name="Rectangle 10"/>
              <p:cNvSpPr>
                <a:spLocks/>
              </p:cNvSpPr>
              <p:nvPr/>
            </p:nvSpPr>
            <p:spPr bwMode="auto">
              <a:xfrm>
                <a:off x="3295878" y="4935200"/>
                <a:ext cx="839974" cy="4308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  <a:ea typeface="Gill Sans" charset="0"/>
                    <a:cs typeface="Gill Sans" charset="0"/>
                  </a:rPr>
                  <a:t>uHAL</a:t>
                </a:r>
              </a:p>
            </p:txBody>
          </p:sp>
        </p:grpSp>
        <p:sp>
          <p:nvSpPr>
            <p:cNvPr id="75" name="Rectangle 11"/>
            <p:cNvSpPr>
              <a:spLocks/>
            </p:cNvSpPr>
            <p:nvPr/>
          </p:nvSpPr>
          <p:spPr bwMode="auto">
            <a:xfrm>
              <a:off x="-7937" y="2985368"/>
              <a:ext cx="2598539" cy="80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400" dirty="0">
                  <a:latin typeface="+mn-lt"/>
                  <a:ea typeface="Gill Sans" charset="0"/>
                  <a:cs typeface="Gill Sans" charset="0"/>
                </a:rPr>
                <a:t>Exposable via network </a:t>
              </a:r>
              <a:r>
                <a:rPr lang="en-US" altLang="en-US" sz="1400" dirty="0" smtClean="0">
                  <a:latin typeface="+mn-lt"/>
                  <a:ea typeface="Gill Sans" charset="0"/>
                  <a:cs typeface="Gill Sans" charset="0"/>
                </a:rPr>
                <a:t>interface</a:t>
              </a:r>
              <a:endParaRPr lang="en-US" altLang="en-US" sz="140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 flipH="1">
              <a:off x="2562821" y="3137645"/>
              <a:ext cx="783580" cy="2701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 rot="10800000">
              <a:off x="2562820" y="3411116"/>
              <a:ext cx="803672" cy="42527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78" name="Rectangle 14"/>
            <p:cNvSpPr>
              <a:spLocks/>
            </p:cNvSpPr>
            <p:nvPr/>
          </p:nvSpPr>
          <p:spPr bwMode="auto">
            <a:xfrm>
              <a:off x="7308304" y="2560861"/>
              <a:ext cx="1764259" cy="188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400" dirty="0">
                  <a:latin typeface="+mn-lt"/>
                  <a:ea typeface="Gill Sans" charset="0"/>
                  <a:cs typeface="Gill Sans" charset="0"/>
                </a:rPr>
                <a:t>Common across </a:t>
              </a:r>
              <a:r>
                <a:rPr lang="en-US" altLang="en-US" sz="1400" dirty="0" smtClean="0">
                  <a:latin typeface="+mn-lt"/>
                  <a:ea typeface="Gill Sans" charset="0"/>
                  <a:cs typeface="Gill Sans" charset="0"/>
                </a:rPr>
                <a:t>L1</a:t>
              </a:r>
            </a:p>
            <a:p>
              <a:pPr algn="ctr"/>
              <a:r>
                <a:rPr lang="en-US" altLang="en-US" sz="1400" dirty="0" smtClean="0">
                  <a:solidFill>
                    <a:srgbClr val="00FF00"/>
                  </a:solidFill>
                  <a:latin typeface="+mn-lt"/>
                  <a:ea typeface="Gill Sans" charset="0"/>
                  <a:cs typeface="Gill Sans" charset="0"/>
                </a:rPr>
                <a:t>Write once and reuse everywhere</a:t>
              </a:r>
              <a:endParaRPr lang="en-US" altLang="en-US" sz="1400" dirty="0">
                <a:solidFill>
                  <a:srgbClr val="00FF00"/>
                </a:solidFill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16"/>
            <p:cNvSpPr>
              <a:spLocks/>
            </p:cNvSpPr>
            <p:nvPr/>
          </p:nvSpPr>
          <p:spPr bwMode="auto">
            <a:xfrm>
              <a:off x="6974086" y="4828704"/>
              <a:ext cx="2098477" cy="80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400">
                  <a:latin typeface="+mn-lt"/>
                  <a:ea typeface="Gill Sans" charset="0"/>
                  <a:cs typeface="Gill Sans" charset="0"/>
                </a:rPr>
                <a:t>Subsystem specialisation</a:t>
              </a:r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 rot="10800000" flipH="1">
              <a:off x="6357938" y="5293047"/>
              <a:ext cx="722189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sp>
          <p:nvSpPr>
            <p:cNvPr id="81" name="Right Brace 80"/>
            <p:cNvSpPr/>
            <p:nvPr/>
          </p:nvSpPr>
          <p:spPr>
            <a:xfrm>
              <a:off x="6876256" y="2194446"/>
              <a:ext cx="432048" cy="2594073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344700" y="4005064"/>
            <a:ext cx="359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Above: Common Board Model, Below: System Model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8979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56"/>
          <p:cNvSpPr>
            <a:spLocks noGrp="1"/>
          </p:cNvSpPr>
          <p:nvPr>
            <p:ph sz="quarter" idx="13"/>
          </p:nvPr>
        </p:nvSpPr>
        <p:spPr>
          <a:xfrm>
            <a:off x="4036219" y="1628800"/>
            <a:ext cx="4982766" cy="4631680"/>
          </a:xfrm>
        </p:spPr>
        <p:txBody>
          <a:bodyPr>
            <a:noAutofit/>
          </a:bodyPr>
          <a:lstStyle/>
          <a:p>
            <a:pPr>
              <a:buSzPct val="125000"/>
            </a:pPr>
            <a:r>
              <a:rPr lang="en-US" sz="2000" dirty="0">
                <a:ea typeface="MS PGothic" pitchFamily="34" charset="-128"/>
              </a:rPr>
              <a:t>Mitigate risk by building upgrade in </a:t>
            </a:r>
            <a:r>
              <a:rPr lang="en-US" sz="2000" dirty="0" smtClean="0">
                <a:ea typeface="MS PGothic" pitchFamily="34" charset="-128"/>
              </a:rPr>
              <a:t>parallel:</a:t>
            </a:r>
          </a:p>
          <a:p>
            <a:pPr marL="321440" indent="-321440">
              <a:buSzPct val="125000"/>
              <a:buFont typeface="Arial" pitchFamily="34" charset="0"/>
              <a:buChar char="•"/>
            </a:pPr>
            <a:r>
              <a:rPr lang="en-US" sz="2000" dirty="0">
                <a:solidFill>
                  <a:srgbClr val="00FF00"/>
                </a:solidFill>
                <a:ea typeface="MS PGothic" pitchFamily="34" charset="-128"/>
              </a:rPr>
              <a:t>Current system, albeit modified, remains operational in </a:t>
            </a:r>
            <a:r>
              <a:rPr lang="en-US" sz="2000" dirty="0" smtClean="0">
                <a:solidFill>
                  <a:srgbClr val="00FF00"/>
                </a:solidFill>
                <a:ea typeface="MS PGothic" pitchFamily="34" charset="-128"/>
              </a:rPr>
              <a:t>parallel</a:t>
            </a:r>
            <a:endParaRPr lang="en-US" sz="2000" dirty="0">
              <a:solidFill>
                <a:srgbClr val="00FF00"/>
              </a:solidFill>
              <a:ea typeface="MS PGothic" pitchFamily="34" charset="-128"/>
            </a:endParaRPr>
          </a:p>
          <a:p>
            <a:pPr marL="321440" indent="-321440">
              <a:buSzPct val="125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ea typeface="MS PGothic" pitchFamily="34" charset="-128"/>
              </a:rPr>
              <a:t>TDR upgrade</a:t>
            </a:r>
          </a:p>
          <a:p>
            <a:pPr marL="492855" lvl="1" indent="-321440">
              <a:buSzPct val="125000"/>
            </a:pPr>
            <a:r>
              <a:rPr lang="en-US" sz="1800" dirty="0">
                <a:solidFill>
                  <a:srgbClr val="FFFF00"/>
                </a:solidFill>
                <a:ea typeface="MS PGothic" pitchFamily="34" charset="-128"/>
              </a:rPr>
              <a:t>A</a:t>
            </a:r>
            <a:r>
              <a:rPr lang="en-US" sz="1800" dirty="0" smtClean="0">
                <a:solidFill>
                  <a:srgbClr val="FFFF00"/>
                </a:solidFill>
                <a:ea typeface="MS PGothic" pitchFamily="34" charset="-128"/>
              </a:rPr>
              <a:t>ll </a:t>
            </a:r>
            <a:r>
              <a:rPr lang="en-US" sz="1800" dirty="0">
                <a:solidFill>
                  <a:srgbClr val="FFFF00"/>
                </a:solidFill>
                <a:ea typeface="MS PGothic" pitchFamily="34" charset="-128"/>
              </a:rPr>
              <a:t>inputs in optical </a:t>
            </a:r>
            <a:r>
              <a:rPr lang="en-US" sz="1800" dirty="0" smtClean="0">
                <a:solidFill>
                  <a:srgbClr val="FFFF00"/>
                </a:solidFill>
                <a:ea typeface="MS PGothic" pitchFamily="34" charset="-128"/>
              </a:rPr>
              <a:t>format</a:t>
            </a:r>
          </a:p>
          <a:p>
            <a:pPr marL="492855" lvl="1" indent="-321440">
              <a:buSzPct val="125000"/>
            </a:pPr>
            <a:r>
              <a:rPr lang="en-US" sz="1800" dirty="0" smtClean="0">
                <a:solidFill>
                  <a:srgbClr val="FFFF00"/>
                </a:solidFill>
                <a:ea typeface="MS PGothic" pitchFamily="34" charset="-128"/>
              </a:rPr>
              <a:t>Full tower-level information available in processor cards</a:t>
            </a:r>
          </a:p>
          <a:p>
            <a:pPr marL="342900" indent="-342900"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a typeface="MS PGothic" pitchFamily="34" charset="-128"/>
              </a:rPr>
              <a:t>Interim 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trigger for 2015</a:t>
            </a:r>
          </a:p>
          <a:p>
            <a:pPr marL="515902" lvl="2" indent="-342900">
              <a:spcBef>
                <a:spcPts val="1200"/>
              </a:spcBef>
              <a:buClr>
                <a:schemeClr val="accent5"/>
              </a:buClr>
              <a:buSzPct val="125000"/>
            </a:pPr>
            <a:r>
              <a:rPr lang="en-US" sz="1800" dirty="0">
                <a:solidFill>
                  <a:srgbClr val="FF0000"/>
                </a:solidFill>
                <a:ea typeface="MS PGothic" pitchFamily="34" charset="-128"/>
              </a:rPr>
              <a:t>Improve processing of existing </a:t>
            </a:r>
            <a:r>
              <a:rPr lang="en-US" sz="1800" dirty="0" smtClean="0">
                <a:solidFill>
                  <a:srgbClr val="FF0000"/>
                </a:solidFill>
                <a:ea typeface="MS PGothic" pitchFamily="34" charset="-128"/>
              </a:rPr>
              <a:t>RCT	</a:t>
            </a:r>
          </a:p>
          <a:p>
            <a:pPr marL="514315" lvl="1" indent="-342900">
              <a:buSzPct val="125000"/>
            </a:pPr>
            <a:r>
              <a:rPr lang="en-US" sz="1800" dirty="0" smtClean="0">
                <a:solidFill>
                  <a:srgbClr val="FF0000"/>
                </a:solidFill>
                <a:ea typeface="MS PGothic" pitchFamily="34" charset="-128"/>
              </a:rPr>
              <a:t>Backup solution for 2015 running</a:t>
            </a:r>
          </a:p>
          <a:p>
            <a:pPr marL="514315" lvl="1" indent="-342900">
              <a:buSzPct val="125000"/>
            </a:pPr>
            <a:r>
              <a:rPr lang="en-US" sz="1800" dirty="0" smtClean="0">
                <a:solidFill>
                  <a:srgbClr val="FF0000"/>
                </a:solidFill>
                <a:ea typeface="MS PGothic" pitchFamily="34" charset="-128"/>
              </a:rPr>
              <a:t>For use if the current trigger cannot cope and full upgrade not yet available</a:t>
            </a:r>
          </a:p>
          <a:p>
            <a:pPr lvl="1" indent="0">
              <a:buSzPct val="125000"/>
              <a:buNone/>
            </a:pPr>
            <a:endParaRPr lang="en-US" sz="1800" dirty="0" smtClean="0">
              <a:ea typeface="MS PGothic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267891"/>
            <a:ext cx="8077199" cy="1066800"/>
          </a:xfrm>
        </p:spPr>
        <p:txBody>
          <a:bodyPr>
            <a:noAutofit/>
          </a:bodyPr>
          <a:lstStyle/>
          <a:p>
            <a:r>
              <a:rPr lang="en-GB" dirty="0"/>
              <a:t>The CMS </a:t>
            </a:r>
            <a:r>
              <a:rPr lang="en-GB" dirty="0" smtClean="0"/>
              <a:t>Calorimeter Trigger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77796" y="1752600"/>
            <a:ext cx="2887858" cy="3408462"/>
            <a:chOff x="577796" y="1752600"/>
            <a:chExt cx="2887858" cy="3408462"/>
          </a:xfrm>
        </p:grpSpPr>
        <p:sp>
          <p:nvSpPr>
            <p:cNvPr id="8" name="Rounded Rectangle 7"/>
            <p:cNvSpPr/>
            <p:nvPr/>
          </p:nvSpPr>
          <p:spPr>
            <a:xfrm>
              <a:off x="577796" y="1752600"/>
              <a:ext cx="884038" cy="58935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ECAL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579706" y="1752600"/>
              <a:ext cx="884038" cy="58935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581616" y="1752600"/>
              <a:ext cx="884038" cy="58935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HF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7796" y="3157240"/>
              <a:ext cx="2887858" cy="58935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Regional Calorimeter Trigger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7796" y="4571703"/>
              <a:ext cx="2887858" cy="5893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Global Calorimeter</a:t>
              </a:r>
            </a:p>
            <a:p>
              <a:pPr algn="ctr"/>
              <a:r>
                <a:rPr lang="en-GB" sz="1700" dirty="0"/>
                <a:t>Trigger</a:t>
              </a:r>
            </a:p>
          </p:txBody>
        </p:sp>
        <p:cxnSp>
          <p:nvCxnSpPr>
            <p:cNvPr id="28" name="Straight Arrow Connector 27"/>
            <p:cNvCxnSpPr>
              <a:stCxn id="8" idx="2"/>
            </p:cNvCxnSpPr>
            <p:nvPr/>
          </p:nvCxnSpPr>
          <p:spPr>
            <a:xfrm>
              <a:off x="1019815" y="2341959"/>
              <a:ext cx="0" cy="81528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2"/>
              <a:endCxn id="25" idx="0"/>
            </p:cNvCxnSpPr>
            <p:nvPr/>
          </p:nvCxnSpPr>
          <p:spPr>
            <a:xfrm>
              <a:off x="2021725" y="2341959"/>
              <a:ext cx="0" cy="81528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2"/>
            </p:cNvCxnSpPr>
            <p:nvPr/>
          </p:nvCxnSpPr>
          <p:spPr>
            <a:xfrm>
              <a:off x="3023635" y="2341959"/>
              <a:ext cx="0" cy="81528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343962" y="3746599"/>
              <a:ext cx="0" cy="82510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758423" y="3746599"/>
              <a:ext cx="0" cy="825103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662307" y="4126468"/>
              <a:ext cx="71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+mn-lt"/>
                </a:rPr>
                <a:t>e/</a:t>
              </a:r>
              <a:r>
                <a:rPr lang="el-GR" sz="1800" dirty="0" smtClean="0">
                  <a:solidFill>
                    <a:schemeClr val="tx1"/>
                  </a:solidFill>
                  <a:latin typeface="+mn-lt"/>
                </a:rPr>
                <a:t>γ</a:t>
              </a:r>
              <a:endParaRPr lang="en-GB" sz="1800" dirty="0" smtClea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6127" y="4126468"/>
              <a:ext cx="71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1"/>
                  </a:solidFill>
                  <a:latin typeface="+mn-lt"/>
                </a:rPr>
                <a:t>J</a:t>
              </a:r>
              <a:r>
                <a:rPr lang="en-GB" sz="1800" dirty="0" smtClean="0">
                  <a:solidFill>
                    <a:schemeClr val="tx1"/>
                  </a:solidFill>
                  <a:latin typeface="+mn-lt"/>
                </a:rPr>
                <a:t>ets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862" y="6042782"/>
            <a:ext cx="2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Existing hardware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15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74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80014" cy="4724400"/>
          </a:xfrm>
        </p:spPr>
        <p:txBody>
          <a:bodyPr/>
          <a:lstStyle/>
          <a:p>
            <a:pPr marL="285692" indent="-285692">
              <a:buFont typeface="Arial" pitchFamily="34" charset="0"/>
              <a:buChar char="•"/>
            </a:pPr>
            <a:r>
              <a:rPr lang="en-GB" dirty="0" smtClean="0"/>
              <a:t>All hardware for the CMS Calorimeter Trigger upgrade now in hand, albeit having undergone varying degrees of testing:</a:t>
            </a:r>
          </a:p>
          <a:p>
            <a:pPr marL="457107" lvl="1" indent="-285692"/>
            <a:r>
              <a:rPr lang="en-GB" dirty="0" smtClean="0"/>
              <a:t>TDR upgrade</a:t>
            </a:r>
            <a:r>
              <a:rPr lang="en-GB" dirty="0"/>
              <a:t>: </a:t>
            </a:r>
            <a:r>
              <a:rPr lang="en-GB" dirty="0" err="1"/>
              <a:t>μHTR</a:t>
            </a:r>
            <a:r>
              <a:rPr lang="en-GB" dirty="0"/>
              <a:t>, </a:t>
            </a:r>
            <a:r>
              <a:rPr lang="en-GB" dirty="0" err="1"/>
              <a:t>oSLB</a:t>
            </a:r>
            <a:r>
              <a:rPr lang="en-GB" dirty="0"/>
              <a:t>, </a:t>
            </a:r>
            <a:r>
              <a:rPr lang="en-GB" dirty="0" err="1"/>
              <a:t>oRM</a:t>
            </a:r>
            <a:r>
              <a:rPr lang="en-GB" dirty="0"/>
              <a:t>, </a:t>
            </a:r>
            <a:r>
              <a:rPr lang="en-GB" dirty="0" smtClean="0"/>
              <a:t>CTP7</a:t>
            </a:r>
            <a:r>
              <a:rPr lang="en-GB" dirty="0"/>
              <a:t>, </a:t>
            </a:r>
            <a:r>
              <a:rPr lang="en-GB" dirty="0" smtClean="0"/>
              <a:t>MP7</a:t>
            </a:r>
          </a:p>
          <a:p>
            <a:pPr marL="457107" lvl="1" indent="-285692"/>
            <a:r>
              <a:rPr lang="en-GB" dirty="0" smtClean="0"/>
              <a:t>Interim trigger for 2015: </a:t>
            </a:r>
            <a:r>
              <a:rPr lang="en-GB" dirty="0" err="1" smtClean="0"/>
              <a:t>oRSC</a:t>
            </a:r>
            <a:r>
              <a:rPr lang="en-GB" dirty="0" smtClean="0"/>
              <a:t>, MP7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baseline architecture is a Time-Multiplexed Trigger</a:t>
            </a:r>
          </a:p>
          <a:p>
            <a:pPr marL="285692" indent="-285692">
              <a:buFont typeface="Arial" pitchFamily="34" charset="0"/>
              <a:buChar char="•"/>
            </a:pPr>
            <a:r>
              <a:rPr lang="en-GB" dirty="0" smtClean="0"/>
              <a:t>The Time-Multiplexed </a:t>
            </a:r>
            <a:r>
              <a:rPr lang="en-GB" dirty="0"/>
              <a:t>Trigger Integration test at B904 last </a:t>
            </a:r>
            <a:r>
              <a:rPr lang="en-GB" dirty="0" smtClean="0"/>
              <a:t>September was a great success</a:t>
            </a:r>
          </a:p>
          <a:p>
            <a:pPr marL="285692" indent="-285692">
              <a:buFont typeface="Arial" pitchFamily="34" charset="0"/>
              <a:buChar char="•"/>
            </a:pPr>
            <a:r>
              <a:rPr lang="en-GB" dirty="0" smtClean="0"/>
              <a:t>Many lessons were learned which reaffirmed the motivations for choosing the TMT architecture over a conventional architecture</a:t>
            </a:r>
          </a:p>
          <a:p>
            <a:pPr marL="285692" indent="-285692">
              <a:buFont typeface="Arial" pitchFamily="34" charset="0"/>
              <a:buChar char="•"/>
            </a:pPr>
            <a:r>
              <a:rPr lang="en-GB" dirty="0" smtClean="0"/>
              <a:t>Have developed a model for collaborative development of firmware</a:t>
            </a:r>
          </a:p>
          <a:p>
            <a:pPr marL="285692" indent="-285692">
              <a:buFont typeface="Arial" pitchFamily="34" charset="0"/>
              <a:buChar char="•"/>
            </a:pPr>
            <a:r>
              <a:rPr lang="en-GB" dirty="0" err="1" smtClean="0"/>
              <a:t>uHAL</a:t>
            </a:r>
            <a:r>
              <a:rPr lang="en-GB" dirty="0" smtClean="0"/>
              <a:t> and IPbus v2 </a:t>
            </a:r>
            <a:r>
              <a:rPr lang="en-GB" dirty="0" smtClean="0"/>
              <a:t>work </a:t>
            </a:r>
            <a:r>
              <a:rPr lang="en-GB" dirty="0" smtClean="0"/>
              <a:t>very well and are being widely adopted outside </a:t>
            </a:r>
            <a:r>
              <a:rPr lang="en-GB" dirty="0" smtClean="0"/>
              <a:t>their </a:t>
            </a:r>
            <a:r>
              <a:rPr lang="en-GB" dirty="0" smtClean="0"/>
              <a:t>original scope</a:t>
            </a:r>
          </a:p>
          <a:p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41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35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58352" y="1484784"/>
            <a:ext cx="0" cy="367627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FF00"/>
                </a:solidFill>
              </a:rPr>
              <a:t>Recommissioned</a:t>
            </a:r>
            <a:r>
              <a:rPr lang="en-GB" dirty="0" smtClean="0">
                <a:solidFill>
                  <a:srgbClr val="00FF00"/>
                </a:solidFill>
              </a:rPr>
              <a:t> existing trigger</a:t>
            </a:r>
            <a:endParaRPr lang="en-GB" dirty="0">
              <a:solidFill>
                <a:srgbClr val="00FF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45347" y="5229722"/>
            <a:ext cx="1512628" cy="1107996"/>
            <a:chOff x="4841089" y="7752991"/>
            <a:chExt cx="2151294" cy="1575818"/>
          </a:xfrm>
        </p:grpSpPr>
        <p:sp>
          <p:nvSpPr>
            <p:cNvPr id="50" name="TextBox 49"/>
            <p:cNvSpPr txBox="1"/>
            <p:nvPr/>
          </p:nvSpPr>
          <p:spPr>
            <a:xfrm>
              <a:off x="4841089" y="7752991"/>
              <a:ext cx="2151294" cy="15758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oRM</a:t>
              </a:r>
              <a:endParaRPr lang="en-GB" sz="2000" dirty="0"/>
            </a:p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oSLB</a:t>
              </a:r>
              <a:endParaRPr lang="en-GB" sz="2000" dirty="0"/>
            </a:p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oRSC</a:t>
              </a:r>
              <a:endParaRPr lang="en-GB" sz="2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168901" y="7886700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168900" y="8382000"/>
              <a:ext cx="326231" cy="32623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168901" y="8877300"/>
              <a:ext cx="326231" cy="3262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8048" y="1752600"/>
            <a:ext cx="6954440" cy="3408461"/>
            <a:chOff x="578048" y="1752600"/>
            <a:chExt cx="6954440" cy="3408461"/>
          </a:xfrm>
        </p:grpSpPr>
        <p:sp>
          <p:nvSpPr>
            <p:cNvPr id="8" name="Rounded Rectangle 7"/>
            <p:cNvSpPr/>
            <p:nvPr/>
          </p:nvSpPr>
          <p:spPr>
            <a:xfrm>
              <a:off x="578048" y="1752600"/>
              <a:ext cx="884039" cy="58935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ECAL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579959" y="1752600"/>
              <a:ext cx="884039" cy="58935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48449" y="1752600"/>
              <a:ext cx="884039" cy="58935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HF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8048" y="3157240"/>
              <a:ext cx="2887861" cy="58935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Regional Calorimeter Trigger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8048" y="4571702"/>
              <a:ext cx="2887861" cy="5893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Global Calorimeter</a:t>
              </a:r>
            </a:p>
            <a:p>
              <a:pPr algn="ctr"/>
              <a:r>
                <a:rPr lang="en-GB" sz="1700" dirty="0"/>
                <a:t>Trigger</a:t>
              </a:r>
            </a:p>
          </p:txBody>
        </p:sp>
        <p:cxnSp>
          <p:nvCxnSpPr>
            <p:cNvPr id="28" name="Straight Arrow Connector 27"/>
            <p:cNvCxnSpPr>
              <a:stCxn id="27" idx="4"/>
              <a:endCxn id="2" idx="0"/>
            </p:cNvCxnSpPr>
            <p:nvPr/>
          </p:nvCxnSpPr>
          <p:spPr>
            <a:xfrm>
              <a:off x="1020068" y="2594279"/>
              <a:ext cx="0" cy="31064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2"/>
              <a:endCxn id="25" idx="0"/>
            </p:cNvCxnSpPr>
            <p:nvPr/>
          </p:nvCxnSpPr>
          <p:spPr>
            <a:xfrm>
              <a:off x="2021979" y="2341959"/>
              <a:ext cx="0" cy="81528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2"/>
              <a:endCxn id="31" idx="6"/>
            </p:cNvCxnSpPr>
            <p:nvPr/>
          </p:nvCxnSpPr>
          <p:spPr>
            <a:xfrm rot="5400000">
              <a:off x="4765109" y="705720"/>
              <a:ext cx="689121" cy="3961600"/>
            </a:xfrm>
            <a:prstGeom prst="curvedConnector2">
              <a:avLst/>
            </a:prstGeom>
            <a:ln w="3810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2" idx="3"/>
            </p:cNvCxnSpPr>
            <p:nvPr/>
          </p:nvCxnSpPr>
          <p:spPr>
            <a:xfrm flipH="1">
              <a:off x="1344215" y="3988058"/>
              <a:ext cx="588554" cy="58364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2" idx="5"/>
            </p:cNvCxnSpPr>
            <p:nvPr/>
          </p:nvCxnSpPr>
          <p:spPr>
            <a:xfrm>
              <a:off x="2111187" y="3988058"/>
              <a:ext cx="647491" cy="58364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893908" y="2904920"/>
              <a:ext cx="252319" cy="25231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93908" y="2341959"/>
              <a:ext cx="252319" cy="2523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876550" y="2904920"/>
              <a:ext cx="252319" cy="25231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1895819" y="3772690"/>
              <a:ext cx="252319" cy="2523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307" y="4126468"/>
              <a:ext cx="71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+mn-lt"/>
                </a:rPr>
                <a:t>e/</a:t>
              </a:r>
              <a:r>
                <a:rPr lang="el-GR" sz="1800" dirty="0" smtClean="0">
                  <a:solidFill>
                    <a:schemeClr val="tx1"/>
                  </a:solidFill>
                  <a:latin typeface="+mn-lt"/>
                </a:rPr>
                <a:t>γ</a:t>
              </a:r>
              <a:endParaRPr lang="en-GB" sz="1800" dirty="0" smtClea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6127" y="4126468"/>
              <a:ext cx="71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1"/>
                  </a:solidFill>
                  <a:latin typeface="+mn-lt"/>
                </a:rPr>
                <a:t>J</a:t>
              </a:r>
              <a:r>
                <a:rPr lang="en-GB" sz="1800" dirty="0" smtClean="0">
                  <a:solidFill>
                    <a:schemeClr val="tx1"/>
                  </a:solidFill>
                  <a:latin typeface="+mn-lt"/>
                </a:rPr>
                <a:t>ets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1862" y="6042782"/>
            <a:ext cx="2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Existing hardware</a:t>
            </a:r>
            <a:endParaRPr lang="en-GB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040881" y="6042782"/>
            <a:ext cx="2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New hardware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41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TDR trigger upgrade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305" y="3159472"/>
            <a:ext cx="294680" cy="338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80135" y="1754832"/>
            <a:ext cx="884039" cy="5893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ECAL</a:t>
            </a:r>
          </a:p>
          <a:p>
            <a:pPr algn="ctr"/>
            <a:r>
              <a:rPr lang="en-GB" sz="1700" dirty="0"/>
              <a:t>energy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50536" y="1754832"/>
            <a:ext cx="884039" cy="5893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HF</a:t>
            </a:r>
          </a:p>
          <a:p>
            <a:pPr algn="ctr"/>
            <a:r>
              <a:rPr lang="en-GB" sz="1700" dirty="0"/>
              <a:t>energy</a:t>
            </a:r>
          </a:p>
        </p:txBody>
      </p:sp>
      <p:sp>
        <p:nvSpPr>
          <p:cNvPr id="27" name="Oval 26"/>
          <p:cNvSpPr/>
          <p:nvPr/>
        </p:nvSpPr>
        <p:spPr>
          <a:xfrm>
            <a:off x="895994" y="2344192"/>
            <a:ext cx="252319" cy="2523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5648625" y="3159472"/>
            <a:ext cx="2887861" cy="5893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Calorimeter Trigger</a:t>
            </a:r>
          </a:p>
          <a:p>
            <a:pPr algn="ctr"/>
            <a:r>
              <a:rPr lang="en-GB" sz="1700" dirty="0"/>
              <a:t>Layer 1</a:t>
            </a:r>
          </a:p>
        </p:txBody>
      </p:sp>
      <p:cxnSp>
        <p:nvCxnSpPr>
          <p:cNvPr id="36" name="Straight Arrow Connector 31"/>
          <p:cNvCxnSpPr>
            <a:stCxn id="24" idx="2"/>
            <a:endCxn id="34" idx="0"/>
          </p:cNvCxnSpPr>
          <p:nvPr/>
        </p:nvCxnSpPr>
        <p:spPr>
          <a:xfrm>
            <a:off x="7092556" y="2344192"/>
            <a:ext cx="0" cy="81528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648626" y="4647605"/>
            <a:ext cx="2887861" cy="589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Calorimeter Trigger</a:t>
            </a:r>
          </a:p>
          <a:p>
            <a:pPr algn="ctr"/>
            <a:r>
              <a:rPr lang="en-GB" sz="1700" dirty="0"/>
              <a:t>Layer 2</a:t>
            </a:r>
          </a:p>
        </p:txBody>
      </p:sp>
      <p:cxnSp>
        <p:nvCxnSpPr>
          <p:cNvPr id="40" name="Straight Arrow Connector 39"/>
          <p:cNvCxnSpPr>
            <a:stCxn id="34" idx="2"/>
            <a:endCxn id="39" idx="0"/>
          </p:cNvCxnSpPr>
          <p:nvPr/>
        </p:nvCxnSpPr>
        <p:spPr>
          <a:xfrm>
            <a:off x="7092556" y="3748831"/>
            <a:ext cx="1" cy="89877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652447" y="1754832"/>
            <a:ext cx="884039" cy="58935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HCAL</a:t>
            </a:r>
          </a:p>
          <a:p>
            <a:pPr algn="ctr"/>
            <a:r>
              <a:rPr lang="en-GB" sz="1700" dirty="0"/>
              <a:t>energy</a:t>
            </a:r>
          </a:p>
        </p:txBody>
      </p:sp>
      <p:cxnSp>
        <p:nvCxnSpPr>
          <p:cNvPr id="41" name="Straight Arrow Connector 40"/>
          <p:cNvCxnSpPr>
            <a:stCxn id="37" idx="2"/>
          </p:cNvCxnSpPr>
          <p:nvPr/>
        </p:nvCxnSpPr>
        <p:spPr>
          <a:xfrm flipH="1">
            <a:off x="8084644" y="2344191"/>
            <a:ext cx="9823" cy="81528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6"/>
            <a:endCxn id="20" idx="0"/>
          </p:cNvCxnSpPr>
          <p:nvPr/>
        </p:nvCxnSpPr>
        <p:spPr>
          <a:xfrm>
            <a:off x="1148314" y="2470352"/>
            <a:ext cx="4942331" cy="689121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558352" y="1484784"/>
            <a:ext cx="0" cy="367627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1862" y="6042782"/>
            <a:ext cx="2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Existing hardware</a:t>
            </a:r>
            <a:endParaRPr lang="en-GB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6040881" y="6042782"/>
            <a:ext cx="2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New hardware</a:t>
            </a:r>
            <a:endParaRPr lang="en-GB" sz="28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3845347" y="5229722"/>
            <a:ext cx="1512628" cy="1107996"/>
            <a:chOff x="4841089" y="7752991"/>
            <a:chExt cx="2151294" cy="1575818"/>
          </a:xfrm>
        </p:grpSpPr>
        <p:sp>
          <p:nvSpPr>
            <p:cNvPr id="65" name="TextBox 64"/>
            <p:cNvSpPr txBox="1"/>
            <p:nvPr/>
          </p:nvSpPr>
          <p:spPr>
            <a:xfrm>
              <a:off x="4841089" y="7752991"/>
              <a:ext cx="2151294" cy="15758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oRM</a:t>
              </a:r>
              <a:endParaRPr lang="en-GB" sz="2000" dirty="0"/>
            </a:p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oSLB</a:t>
              </a:r>
              <a:endParaRPr lang="en-GB" sz="2000" dirty="0"/>
            </a:p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oRSC</a:t>
              </a:r>
              <a:endParaRPr lang="en-GB" sz="20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5168901" y="7886700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5168900" y="8382000"/>
              <a:ext cx="326231" cy="32623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5168901" y="8877300"/>
              <a:ext cx="326231" cy="3262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168056" y="3847756"/>
            <a:ext cx="209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+mn-lt"/>
              </a:rPr>
              <a:t>Tower-level granularity data</a:t>
            </a:r>
          </a:p>
        </p:txBody>
      </p:sp>
    </p:spTree>
    <p:extLst>
      <p:ext uri="{BB962C8B-B14F-4D97-AF65-F5344CB8AC3E}">
        <p14:creationId xmlns:p14="http://schemas.microsoft.com/office/powerpoint/2010/main" val="6009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Interim (back-up</a:t>
            </a:r>
            <a:r>
              <a:rPr lang="en-GB" dirty="0">
                <a:solidFill>
                  <a:srgbClr val="FF0000"/>
                </a:solidFill>
              </a:rPr>
              <a:t>) trigger </a:t>
            </a:r>
            <a:r>
              <a:rPr lang="en-GB" dirty="0" smtClean="0">
                <a:solidFill>
                  <a:srgbClr val="FF0000"/>
                </a:solidFill>
              </a:rPr>
              <a:t>for 2015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45347" y="5229722"/>
            <a:ext cx="1512628" cy="1107996"/>
            <a:chOff x="4841089" y="7752991"/>
            <a:chExt cx="2151294" cy="1575818"/>
          </a:xfrm>
        </p:grpSpPr>
        <p:sp>
          <p:nvSpPr>
            <p:cNvPr id="50" name="TextBox 49"/>
            <p:cNvSpPr txBox="1"/>
            <p:nvPr/>
          </p:nvSpPr>
          <p:spPr>
            <a:xfrm>
              <a:off x="4841089" y="7752991"/>
              <a:ext cx="2151294" cy="15758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oRM</a:t>
              </a:r>
              <a:endParaRPr lang="en-GB" sz="2000" dirty="0"/>
            </a:p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oSLB</a:t>
              </a:r>
              <a:endParaRPr lang="en-GB" sz="2000" dirty="0"/>
            </a:p>
            <a:p>
              <a:pPr lvl="1" algn="l">
                <a:lnSpc>
                  <a:spcPct val="110000"/>
                </a:lnSpc>
              </a:pPr>
              <a:r>
                <a:rPr lang="en-GB" sz="2000" dirty="0" err="1"/>
                <a:t>oRSC</a:t>
              </a:r>
              <a:endParaRPr lang="en-GB" sz="2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168901" y="7886700"/>
              <a:ext cx="326231" cy="3262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168900" y="8382000"/>
              <a:ext cx="326231" cy="32623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168901" y="8877300"/>
              <a:ext cx="326231" cy="3262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8048" y="1752600"/>
            <a:ext cx="7956352" cy="3482131"/>
            <a:chOff x="578048" y="1752600"/>
            <a:chExt cx="7956352" cy="3482131"/>
          </a:xfrm>
        </p:grpSpPr>
        <p:sp>
          <p:nvSpPr>
            <p:cNvPr id="8" name="Rounded Rectangle 7"/>
            <p:cNvSpPr/>
            <p:nvPr/>
          </p:nvSpPr>
          <p:spPr>
            <a:xfrm>
              <a:off x="578048" y="1752600"/>
              <a:ext cx="884039" cy="58935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ECAL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579959" y="1752600"/>
              <a:ext cx="884039" cy="58935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HCAL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48449" y="1752600"/>
              <a:ext cx="884039" cy="58935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HF</a:t>
              </a:r>
            </a:p>
            <a:p>
              <a:pPr algn="ctr"/>
              <a:r>
                <a:rPr lang="en-GB" sz="1700" dirty="0"/>
                <a:t>energy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8048" y="3157240"/>
              <a:ext cx="2887861" cy="58935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/>
                <a:t>Regional Calorimeter Trigger</a:t>
              </a:r>
            </a:p>
          </p:txBody>
        </p:sp>
        <p:cxnSp>
          <p:nvCxnSpPr>
            <p:cNvPr id="28" name="Straight Arrow Connector 27"/>
            <p:cNvCxnSpPr>
              <a:stCxn id="27" idx="4"/>
              <a:endCxn id="2" idx="0"/>
            </p:cNvCxnSpPr>
            <p:nvPr/>
          </p:nvCxnSpPr>
          <p:spPr>
            <a:xfrm>
              <a:off x="1020068" y="2594279"/>
              <a:ext cx="0" cy="31064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2"/>
              <a:endCxn id="25" idx="0"/>
            </p:cNvCxnSpPr>
            <p:nvPr/>
          </p:nvCxnSpPr>
          <p:spPr>
            <a:xfrm>
              <a:off x="2021979" y="2341959"/>
              <a:ext cx="0" cy="81528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2"/>
              <a:endCxn id="31" idx="6"/>
            </p:cNvCxnSpPr>
            <p:nvPr/>
          </p:nvCxnSpPr>
          <p:spPr>
            <a:xfrm rot="5400000">
              <a:off x="4765109" y="705720"/>
              <a:ext cx="689121" cy="3961600"/>
            </a:xfrm>
            <a:prstGeom prst="curvedConnector2">
              <a:avLst/>
            </a:prstGeom>
            <a:ln w="3810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893908" y="2904920"/>
              <a:ext cx="252319" cy="25231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93908" y="2341959"/>
              <a:ext cx="252319" cy="2523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876550" y="2904920"/>
              <a:ext cx="252319" cy="25231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46539" y="4645372"/>
              <a:ext cx="2887861" cy="5893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smtClean="0"/>
                <a:t>Interim Calorimeter Trigger</a:t>
              </a:r>
              <a:endParaRPr lang="en-GB" sz="17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895819" y="3772690"/>
              <a:ext cx="252319" cy="2523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Arrow Connector 44"/>
            <p:cNvCxnSpPr>
              <a:stCxn id="42" idx="6"/>
              <a:endCxn id="39" idx="0"/>
            </p:cNvCxnSpPr>
            <p:nvPr/>
          </p:nvCxnSpPr>
          <p:spPr>
            <a:xfrm>
              <a:off x="2148138" y="3898850"/>
              <a:ext cx="4942332" cy="746522"/>
            </a:xfrm>
            <a:prstGeom prst="curvedConnector2">
              <a:avLst/>
            </a:prstGeom>
            <a:ln w="38100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644909" y="3717032"/>
            <a:ext cx="244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+mn-lt"/>
              </a:rPr>
              <a:t>Finer granularity data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558352" y="1484784"/>
            <a:ext cx="0" cy="367627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862" y="6042782"/>
            <a:ext cx="2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Existing hardware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6040881" y="6042782"/>
            <a:ext cx="2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New hardware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44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387926" cy="4846280"/>
          </a:xfrm>
        </p:spPr>
        <p:txBody>
          <a:bodyPr>
            <a:noAutofit/>
          </a:bodyPr>
          <a:lstStyle/>
          <a:p>
            <a:r>
              <a:rPr lang="en-GB" dirty="0" smtClean="0"/>
              <a:t>The schedule for the calorimeter trigger upgrades is defined in the TDR: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lice-test of the TDR trigger design – July </a:t>
            </a:r>
            <a:r>
              <a:rPr lang="en-GB" dirty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hardware installed at </a:t>
            </a:r>
            <a:r>
              <a:rPr lang="en-GB" dirty="0"/>
              <a:t>P5 </a:t>
            </a:r>
            <a:r>
              <a:rPr lang="en-GB" dirty="0" smtClean="0"/>
              <a:t>– November </a:t>
            </a:r>
            <a:r>
              <a:rPr lang="en-GB" dirty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Commissioning in parallel with the existing trigger –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Fully commissioned and operational – January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The interim trigger for 2015 has a deadline for the completion of commissioning of </a:t>
            </a:r>
            <a:r>
              <a:rPr lang="en-GB" dirty="0" smtClean="0">
                <a:solidFill>
                  <a:srgbClr val="FF0000"/>
                </a:solidFill>
              </a:rPr>
              <a:t>31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March 2015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13/11/2013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09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for upgrades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3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ean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CleanBlack</Template>
  <TotalTime>2552</TotalTime>
  <Words>1905</Words>
  <Application>Microsoft Office PowerPoint</Application>
  <PresentationFormat>On-screen Show (4:3)</PresentationFormat>
  <Paragraphs>507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CleanBlack</vt:lpstr>
      <vt:lpstr>CMS Calorimeter Trigger Upgrades</vt:lpstr>
      <vt:lpstr>Overview</vt:lpstr>
      <vt:lpstr>So many triggers, so little time</vt:lpstr>
      <vt:lpstr>The CMS Calorimeter Trigger</vt:lpstr>
      <vt:lpstr>Recommissioned existing trigger</vt:lpstr>
      <vt:lpstr>TDR trigger upgrade</vt:lpstr>
      <vt:lpstr>Interim (back-up) trigger for 2015</vt:lpstr>
      <vt:lpstr>Schedule</vt:lpstr>
      <vt:lpstr>Hardware for upgrades</vt:lpstr>
      <vt:lpstr>oSLB and oRM</vt:lpstr>
      <vt:lpstr>oSLB and oRM</vt:lpstr>
      <vt:lpstr>μHTR</vt:lpstr>
      <vt:lpstr>μHTR</vt:lpstr>
      <vt:lpstr>oRSC</vt:lpstr>
      <vt:lpstr>oRSC</vt:lpstr>
      <vt:lpstr>TDR trigger upgrade</vt:lpstr>
      <vt:lpstr>CTP7</vt:lpstr>
      <vt:lpstr>PowerPoint Presentation</vt:lpstr>
      <vt:lpstr>An observation…</vt:lpstr>
      <vt:lpstr>Time-multiplexed triggering</vt:lpstr>
      <vt:lpstr>Conventional trigger</vt:lpstr>
      <vt:lpstr>Time-multiplexed trigger</vt:lpstr>
      <vt:lpstr>Why TMT?</vt:lpstr>
      <vt:lpstr>Status of the TMT concept</vt:lpstr>
      <vt:lpstr>Status of TMT: Integration test @ B904</vt:lpstr>
      <vt:lpstr>Status of TMT: Integration test @ B904</vt:lpstr>
      <vt:lpstr>Status of TMT: Algorithms</vt:lpstr>
      <vt:lpstr>Status of TMT: Results</vt:lpstr>
      <vt:lpstr>Lessons learned from test</vt:lpstr>
      <vt:lpstr>Firmware</vt:lpstr>
      <vt:lpstr>Firmware</vt:lpstr>
      <vt:lpstr>“Base Firmware” Concept</vt:lpstr>
      <vt:lpstr>Implementation Status</vt:lpstr>
      <vt:lpstr>Floorplan of FPGA: Integration Test</vt:lpstr>
      <vt:lpstr>Floorplan of FPGA</vt:lpstr>
      <vt:lpstr>Resource usage of FPGA</vt:lpstr>
      <vt:lpstr>Software</vt:lpstr>
      <vt:lpstr>IPbus/uHAL</vt:lpstr>
      <vt:lpstr>SoftWare for Automating conTrol of Common Hardware</vt:lpstr>
      <vt:lpstr>Conclusions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MP7 H/W status</dc:title>
  <dc:creator>Andy Rose</dc:creator>
  <cp:lastModifiedBy>Bekka</cp:lastModifiedBy>
  <cp:revision>388</cp:revision>
  <dcterms:created xsi:type="dcterms:W3CDTF">2013-08-08T12:50:16Z</dcterms:created>
  <dcterms:modified xsi:type="dcterms:W3CDTF">2014-03-20T06:00:06Z</dcterms:modified>
</cp:coreProperties>
</file>