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1"/>
  </p:notesMasterIdLst>
  <p:sldIdLst>
    <p:sldId id="256" r:id="rId2"/>
    <p:sldId id="348" r:id="rId3"/>
    <p:sldId id="258" r:id="rId4"/>
    <p:sldId id="270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71" r:id="rId14"/>
    <p:sldId id="272" r:id="rId15"/>
    <p:sldId id="285" r:id="rId16"/>
    <p:sldId id="357" r:id="rId17"/>
    <p:sldId id="375" r:id="rId18"/>
    <p:sldId id="378" r:id="rId19"/>
    <p:sldId id="366" r:id="rId20"/>
    <p:sldId id="379" r:id="rId21"/>
    <p:sldId id="368" r:id="rId22"/>
    <p:sldId id="380" r:id="rId23"/>
    <p:sldId id="367" r:id="rId24"/>
    <p:sldId id="356" r:id="rId25"/>
    <p:sldId id="279" r:id="rId26"/>
    <p:sldId id="363" r:id="rId27"/>
    <p:sldId id="281" r:id="rId28"/>
    <p:sldId id="283" r:id="rId29"/>
    <p:sldId id="287" r:id="rId30"/>
    <p:sldId id="288" r:id="rId31"/>
    <p:sldId id="289" r:id="rId32"/>
    <p:sldId id="290" r:id="rId33"/>
    <p:sldId id="369" r:id="rId34"/>
    <p:sldId id="291" r:id="rId35"/>
    <p:sldId id="292" r:id="rId36"/>
    <p:sldId id="382" r:id="rId37"/>
    <p:sldId id="383" r:id="rId38"/>
    <p:sldId id="294" r:id="rId39"/>
    <p:sldId id="310" r:id="rId40"/>
    <p:sldId id="295" r:id="rId41"/>
    <p:sldId id="293" r:id="rId42"/>
    <p:sldId id="296" r:id="rId43"/>
    <p:sldId id="297" r:id="rId44"/>
    <p:sldId id="301" r:id="rId45"/>
    <p:sldId id="303" r:id="rId46"/>
    <p:sldId id="305" r:id="rId47"/>
    <p:sldId id="306" r:id="rId48"/>
    <p:sldId id="307" r:id="rId49"/>
    <p:sldId id="308" r:id="rId50"/>
    <p:sldId id="311" r:id="rId51"/>
    <p:sldId id="313" r:id="rId52"/>
    <p:sldId id="314" r:id="rId53"/>
    <p:sldId id="316" r:id="rId54"/>
    <p:sldId id="333" r:id="rId55"/>
    <p:sldId id="342" r:id="rId56"/>
    <p:sldId id="317" r:id="rId57"/>
    <p:sldId id="318" r:id="rId58"/>
    <p:sldId id="319" r:id="rId59"/>
    <p:sldId id="320" r:id="rId60"/>
    <p:sldId id="323" r:id="rId61"/>
    <p:sldId id="373" r:id="rId62"/>
    <p:sldId id="324" r:id="rId63"/>
    <p:sldId id="326" r:id="rId64"/>
    <p:sldId id="384" r:id="rId65"/>
    <p:sldId id="327" r:id="rId66"/>
    <p:sldId id="328" r:id="rId67"/>
    <p:sldId id="371" r:id="rId68"/>
    <p:sldId id="329" r:id="rId69"/>
    <p:sldId id="372" r:id="rId70"/>
    <p:sldId id="330" r:id="rId71"/>
    <p:sldId id="374" r:id="rId72"/>
    <p:sldId id="377" r:id="rId73"/>
    <p:sldId id="338" r:id="rId74"/>
    <p:sldId id="339" r:id="rId75"/>
    <p:sldId id="340" r:id="rId76"/>
    <p:sldId id="345" r:id="rId77"/>
    <p:sldId id="346" r:id="rId78"/>
    <p:sldId id="347" r:id="rId79"/>
    <p:sldId id="381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4633" autoAdjust="0"/>
  </p:normalViewPr>
  <p:slideViewPr>
    <p:cSldViewPr showGuides="1">
      <p:cViewPr>
        <p:scale>
          <a:sx n="70" d="100"/>
          <a:sy n="70" d="100"/>
        </p:scale>
        <p:origin x="-13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81A6C-4E26-4F18-98DF-6286AD4D9FCE}" type="datetimeFigureOut">
              <a:rPr lang="en-GB" smtClean="0"/>
              <a:t>30/10/2014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ADC8-1FAE-4135-8DED-323B6042F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37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4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8887" y="6525344"/>
            <a:ext cx="4086225" cy="2476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Andrew W. Rose Imperial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8887" y="6525344"/>
            <a:ext cx="4086225" cy="2476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Andrew W. Rose Imperial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5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5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Slide Number Placeholder 18"/>
          <p:cNvSpPr>
            <a:spLocks noGrp="1"/>
          </p:cNvSpPr>
          <p:nvPr>
            <p:ph type="sldNum" sz="quarter" idx="16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20"/>
          <p:cNvSpPr>
            <a:spLocks noGrp="1"/>
          </p:cNvSpPr>
          <p:nvPr>
            <p:ph type="ftr" sz="quarter" idx="17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6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6" name="Slide Number Placeholder 18"/>
          <p:cNvSpPr>
            <a:spLocks noGrp="1"/>
          </p:cNvSpPr>
          <p:nvPr>
            <p:ph type="sldNum" sz="quarter" idx="17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20"/>
          <p:cNvSpPr>
            <a:spLocks noGrp="1"/>
          </p:cNvSpPr>
          <p:nvPr>
            <p:ph type="ftr" sz="quarter" idx="18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4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>
          <a:xfrm>
            <a:off x="2528887" y="6525344"/>
            <a:ext cx="4086225" cy="2476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Andrew W. Rose Imperial College London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2528887" y="6525344"/>
            <a:ext cx="4086225" cy="2476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Andrew W. Rose Imperial College London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2"/>
          </p:nvPr>
        </p:nvSpPr>
        <p:spPr>
          <a:xfrm>
            <a:off x="179512" y="6543676"/>
            <a:ext cx="1466850" cy="24765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8088188" y="6543676"/>
            <a:ext cx="876300" cy="247650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35F0723-42B8-4CAA-8A7D-A426CFC272D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3059832" y="6444952"/>
            <a:ext cx="3024336" cy="391666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Andrew W. Rose</a:t>
            </a:r>
          </a:p>
          <a:p>
            <a:r>
              <a:rPr lang="en-GB" sz="1050" smtClean="0"/>
              <a:t>Imperial College London</a:t>
            </a:r>
            <a:endParaRPr lang="en-GB" sz="105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 contrast="-30000"/>
                    </a14:imgEffect>
                  </a14:imgLayer>
                </a14:imgProps>
              </a:ext>
            </a:extLst>
          </a:blip>
          <a:srcRect/>
          <a:stretch>
            <a:fillRect l="-55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3428459"/>
            <a:ext cx="5659734" cy="1368798"/>
          </a:xfrm>
        </p:spPr>
        <p:txBody>
          <a:bodyPr/>
          <a:lstStyle/>
          <a:p>
            <a:r>
              <a:rPr lang="en-GB" dirty="0" smtClean="0"/>
              <a:t>Andrew Rose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990059"/>
            <a:ext cx="8035998" cy="2438399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Triggering at the LHC: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Past, Present &amp; Future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011862"/>
            <a:ext cx="2999117" cy="7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CMS: Visualizing the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0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Left-Right Arrow 4"/>
          <p:cNvSpPr/>
          <p:nvPr/>
        </p:nvSpPr>
        <p:spPr>
          <a:xfrm>
            <a:off x="3563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80542" y="3268217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Left-Right Arrow 24"/>
          <p:cNvSpPr/>
          <p:nvPr/>
        </p:nvSpPr>
        <p:spPr>
          <a:xfrm>
            <a:off x="3563888" y="3016376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</a:t>
            </a: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Zero-suppressed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8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CMS: Visualizing the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0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Left-Right Arrow 4"/>
          <p:cNvSpPr/>
          <p:nvPr/>
        </p:nvSpPr>
        <p:spPr>
          <a:xfrm>
            <a:off x="3563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80542" y="3268217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Left-Right Arrow 24"/>
          <p:cNvSpPr/>
          <p:nvPr/>
        </p:nvSpPr>
        <p:spPr>
          <a:xfrm>
            <a:off x="3563888" y="3016376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</a:t>
            </a: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Zero-suppressed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80542" y="535644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Left-Right Arrow 26"/>
          <p:cNvSpPr/>
          <p:nvPr/>
        </p:nvSpPr>
        <p:spPr>
          <a:xfrm>
            <a:off x="3563888" y="510460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Tape storage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Left-Right Arrow 27"/>
          <p:cNvSpPr/>
          <p:nvPr/>
        </p:nvSpPr>
        <p:spPr>
          <a:xfrm rot="16200000">
            <a:off x="5408573" y="3879239"/>
            <a:ext cx="2071271" cy="864097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chemeClr val="tx1"/>
                </a:solidFill>
                <a:latin typeface="Century Gothic" pitchFamily="34" charset="0"/>
              </a:rPr>
              <a:t>Five orders of magnitude</a:t>
            </a:r>
            <a:endParaRPr lang="en-GB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CMS: Visualizing the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0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Left-Right Arrow 4"/>
          <p:cNvSpPr/>
          <p:nvPr/>
        </p:nvSpPr>
        <p:spPr>
          <a:xfrm>
            <a:off x="3563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80542" y="3268217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Left-Right Arrow 24"/>
          <p:cNvSpPr/>
          <p:nvPr/>
        </p:nvSpPr>
        <p:spPr>
          <a:xfrm>
            <a:off x="3563888" y="3016376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</a:t>
            </a: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Zero-suppressed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80542" y="535644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Left-Right Arrow 26"/>
          <p:cNvSpPr/>
          <p:nvPr/>
        </p:nvSpPr>
        <p:spPr>
          <a:xfrm>
            <a:off x="3563888" y="510460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Tape storage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Left-Right Arrow 27"/>
          <p:cNvSpPr/>
          <p:nvPr/>
        </p:nvSpPr>
        <p:spPr>
          <a:xfrm rot="16200000">
            <a:off x="5408573" y="3879239"/>
            <a:ext cx="2071271" cy="864097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chemeClr val="tx1"/>
                </a:solidFill>
                <a:latin typeface="Century Gothic" pitchFamily="34" charset="0"/>
              </a:rPr>
              <a:t>Five orders of magnitude</a:t>
            </a:r>
            <a:endParaRPr lang="en-GB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Content Placeholder 1"/>
          <p:cNvSpPr>
            <a:spLocks noGrp="1"/>
          </p:cNvSpPr>
          <p:nvPr>
            <p:ph sz="quarter" idx="13"/>
          </p:nvPr>
        </p:nvSpPr>
        <p:spPr>
          <a:xfrm>
            <a:off x="2555776" y="3781611"/>
            <a:ext cx="3384375" cy="1061070"/>
          </a:xfrm>
          <a:solidFill>
            <a:schemeClr val="bg1">
              <a:alpha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400" dirty="0" smtClean="0"/>
              <a:t>A </a:t>
            </a:r>
            <a:r>
              <a:rPr lang="en-GB" sz="1400" dirty="0"/>
              <a:t>man is </a:t>
            </a:r>
            <a:r>
              <a:rPr lang="en-GB" sz="1400" dirty="0" smtClean="0"/>
              <a:t>too </a:t>
            </a:r>
            <a:r>
              <a:rPr lang="en-GB" sz="1400" dirty="0"/>
              <a:t>apt to forget that in this world he cannot have everything.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A choice is all that is left him</a:t>
            </a:r>
            <a:r>
              <a:rPr lang="en-GB" sz="1400" dirty="0" smtClean="0"/>
              <a:t>.</a:t>
            </a:r>
            <a:endParaRPr lang="en-GB" sz="1400" dirty="0"/>
          </a:p>
          <a:p>
            <a:pPr algn="r">
              <a:spcBef>
                <a:spcPts val="600"/>
              </a:spcBef>
            </a:pPr>
            <a:r>
              <a:rPr lang="en-GB" sz="1400" i="1" dirty="0" smtClean="0"/>
              <a:t>Harry </a:t>
            </a:r>
            <a:r>
              <a:rPr lang="en-GB" sz="1400" i="1" dirty="0"/>
              <a:t>Mathews (</a:t>
            </a:r>
            <a:r>
              <a:rPr lang="en-GB" sz="1400" i="1" dirty="0" smtClean="0"/>
              <a:t>1930-present) </a:t>
            </a:r>
            <a:endParaRPr lang="en-GB" sz="1400" i="1" dirty="0"/>
          </a:p>
          <a:p>
            <a:endParaRPr lang="en-GB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6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trigger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6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" y="1630524"/>
            <a:ext cx="9142310" cy="359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</a:t>
            </a:r>
            <a:r>
              <a:rPr lang="en-GB" dirty="0" smtClean="0"/>
              <a:t>trigger – </a:t>
            </a:r>
            <a:r>
              <a:rPr lang="en-GB" dirty="0"/>
              <a:t>Run 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44177" y="2060848"/>
            <a:ext cx="1259632" cy="2736304"/>
            <a:chOff x="-44177" y="2780928"/>
            <a:chExt cx="1259632" cy="2736304"/>
          </a:xfrm>
        </p:grpSpPr>
        <p:sp>
          <p:nvSpPr>
            <p:cNvPr id="20" name="Curved Right Arrow 19"/>
            <p:cNvSpPr/>
            <p:nvPr/>
          </p:nvSpPr>
          <p:spPr bwMode="auto">
            <a:xfrm>
              <a:off x="274563" y="4149080"/>
              <a:ext cx="622151" cy="1368152"/>
            </a:xfrm>
            <a:prstGeom prst="curvedRightArrow">
              <a:avLst/>
            </a:prstGeom>
            <a:solidFill>
              <a:schemeClr val="tx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Curved Right Arrow 17"/>
            <p:cNvSpPr/>
            <p:nvPr/>
          </p:nvSpPr>
          <p:spPr bwMode="auto">
            <a:xfrm>
              <a:off x="274563" y="2780928"/>
              <a:ext cx="622151" cy="1368152"/>
            </a:xfrm>
            <a:prstGeom prst="curvedRightArrow">
              <a:avLst/>
            </a:prstGeom>
            <a:solidFill>
              <a:schemeClr val="tx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5" y="2996952"/>
              <a:ext cx="11521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Throw away 399/400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4177" y="4365104"/>
              <a:ext cx="12596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Throw away 999/1000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43100" y="1737682"/>
            <a:ext cx="1343025" cy="824543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Level-1 Trigger (L1T)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8550" y="4078114"/>
            <a:ext cx="3705225" cy="369332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Higher-Level Trigger (HLT)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0038" y="4568354"/>
            <a:ext cx="3705225" cy="4798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Tape Storage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CMS: Visualizing the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0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Left-Right Arrow 4"/>
          <p:cNvSpPr/>
          <p:nvPr/>
        </p:nvSpPr>
        <p:spPr>
          <a:xfrm>
            <a:off x="3563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80542" y="3603874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Left-Right Arrow 24"/>
          <p:cNvSpPr/>
          <p:nvPr/>
        </p:nvSpPr>
        <p:spPr>
          <a:xfrm>
            <a:off x="3563888" y="3352033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CMS L1T Input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80542" y="535644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Left-Right Arrow 26"/>
          <p:cNvSpPr/>
          <p:nvPr/>
        </p:nvSpPr>
        <p:spPr>
          <a:xfrm>
            <a:off x="3563888" y="510460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Tape storage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80542" y="4103364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1" name="Left-Right Arrow 30"/>
          <p:cNvSpPr/>
          <p:nvPr/>
        </p:nvSpPr>
        <p:spPr>
          <a:xfrm>
            <a:off x="3563888" y="3851523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CMS HLT Input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339752" y="2151907"/>
            <a:ext cx="864096" cy="14512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/>
                </a:solidFill>
                <a:latin typeface="Century Gothic" pitchFamily="34" charset="0"/>
              </a:rPr>
              <a:t>No tracking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6012160" y="2152602"/>
            <a:ext cx="864096" cy="14512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chemeClr val="tx1"/>
                </a:solidFill>
                <a:latin typeface="Century Gothic" pitchFamily="34" charset="0"/>
              </a:rPr>
              <a:t>Reduce </a:t>
            </a:r>
            <a:r>
              <a:rPr lang="en-GB" sz="1400" dirty="0" err="1">
                <a:solidFill>
                  <a:schemeClr val="tx1"/>
                </a:solidFill>
                <a:latin typeface="Century Gothic" pitchFamily="34" charset="0"/>
              </a:rPr>
              <a:t>Ecal</a:t>
            </a:r>
            <a:r>
              <a:rPr lang="en-GB" sz="1400" dirty="0">
                <a:solidFill>
                  <a:schemeClr val="tx1"/>
                </a:solidFill>
                <a:latin typeface="Century Gothic" pitchFamily="34" charset="0"/>
              </a:rPr>
              <a:t> resolution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9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trigger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16</a:t>
            </a:fld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4388" y="1844824"/>
            <a:ext cx="8992108" cy="4242428"/>
            <a:chOff x="44388" y="1844824"/>
            <a:chExt cx="8992108" cy="4242428"/>
          </a:xfrm>
        </p:grpSpPr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44388" y="3144987"/>
              <a:ext cx="1935324" cy="8490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CALORIMETER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3" name="Text Box 32"/>
            <p:cNvSpPr txBox="1">
              <a:spLocks noChangeArrowheads="1"/>
            </p:cNvSpPr>
            <p:nvPr/>
          </p:nvSpPr>
          <p:spPr bwMode="auto">
            <a:xfrm>
              <a:off x="7380312" y="3144985"/>
              <a:ext cx="1656184" cy="8490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MUON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4" name="Rectangle 35"/>
            <p:cNvSpPr>
              <a:spLocks noChangeArrowheads="1"/>
            </p:cNvSpPr>
            <p:nvPr/>
          </p:nvSpPr>
          <p:spPr bwMode="auto">
            <a:xfrm>
              <a:off x="4834100" y="1844824"/>
              <a:ext cx="2343150" cy="7913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195,000 DT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fr-FR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210,816 CSC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fr-FR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162,282 RPC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en-GB" sz="1600" dirty="0">
                <a:solidFill>
                  <a:srgbClr val="FFFF00"/>
                </a:solidFill>
              </a:endParaRPr>
            </a:p>
            <a:p>
              <a:pPr algn="ctr" eaLnBrk="1" hangingPunct="1"/>
              <a:endParaRPr lang="en-GB" sz="1600" dirty="0">
                <a:solidFill>
                  <a:srgbClr val="FFFF00"/>
                </a:solidFill>
              </a:endParaRPr>
            </a:p>
          </p:txBody>
        </p:sp>
        <p:sp>
          <p:nvSpPr>
            <p:cNvPr id="55" name="Line 37"/>
            <p:cNvSpPr>
              <a:spLocks noChangeShapeType="1"/>
            </p:cNvSpPr>
            <p:nvPr/>
          </p:nvSpPr>
          <p:spPr bwMode="auto">
            <a:xfrm>
              <a:off x="5984774" y="2640161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57" name="Text Box 33"/>
            <p:cNvSpPr txBox="1">
              <a:spLocks noChangeArrowheads="1"/>
            </p:cNvSpPr>
            <p:nvPr/>
          </p:nvSpPr>
          <p:spPr bwMode="auto">
            <a:xfrm>
              <a:off x="286500" y="4605059"/>
              <a:ext cx="1451099" cy="7078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GLOBAL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8" name="Rectangle 43"/>
            <p:cNvSpPr>
              <a:spLocks noChangeArrowheads="1"/>
            </p:cNvSpPr>
            <p:nvPr/>
          </p:nvSpPr>
          <p:spPr bwMode="auto">
            <a:xfrm>
              <a:off x="1979712" y="4761532"/>
              <a:ext cx="5197538" cy="394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128 path </a:t>
              </a:r>
              <a:r>
                <a:rPr lang="en-GB" sz="1600" dirty="0" smtClean="0">
                  <a:solidFill>
                    <a:srgbClr val="FFFF00"/>
                  </a:solidFill>
                </a:rPr>
                <a:t>Boolean </a:t>
              </a:r>
              <a:r>
                <a:rPr lang="en-GB" sz="1600" dirty="0">
                  <a:solidFill>
                    <a:srgbClr val="FFFF00"/>
                  </a:solidFill>
                </a:rPr>
                <a:t>logic tree</a:t>
              </a:r>
            </a:p>
          </p:txBody>
        </p:sp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1979712" y="1844824"/>
              <a:ext cx="2343150" cy="7921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61,200 barrel crystals</a:t>
              </a:r>
            </a:p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21,528 endcap crystals</a:t>
              </a:r>
            </a:p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O(10</a:t>
              </a:r>
              <a:r>
                <a:rPr lang="en-GB" sz="1600" baseline="30000" dirty="0">
                  <a:solidFill>
                    <a:srgbClr val="FFFF00"/>
                  </a:solidFill>
                </a:rPr>
                <a:t>4</a:t>
              </a:r>
              <a:r>
                <a:rPr lang="en-GB" sz="1600" dirty="0">
                  <a:solidFill>
                    <a:srgbClr val="FFFF00"/>
                  </a:solidFill>
                </a:rPr>
                <a:t>) HCAL </a:t>
              </a:r>
              <a:r>
                <a:rPr lang="en-GB" sz="1600" dirty="0" smtClean="0">
                  <a:solidFill>
                    <a:srgbClr val="FFFF00"/>
                  </a:solidFill>
                </a:rPr>
                <a:t>channels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3151287" y="2636987"/>
              <a:ext cx="0" cy="5079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1979712" y="3144986"/>
              <a:ext cx="2343150" cy="1111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8 e/</a:t>
              </a:r>
              <a:r>
                <a:rPr lang="el-GR" sz="1600" dirty="0" smtClean="0">
                  <a:solidFill>
                    <a:srgbClr val="FFFF00"/>
                  </a:solidFill>
                </a:rPr>
                <a:t>γ</a:t>
              </a:r>
              <a:r>
                <a:rPr lang="en-GB" sz="1600" dirty="0" smtClean="0">
                  <a:solidFill>
                    <a:srgbClr val="FFFF00"/>
                  </a:solidFill>
                </a:rPr>
                <a:t> candidates</a:t>
              </a:r>
              <a:endParaRPr lang="en-US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4 </a:t>
              </a:r>
              <a:r>
                <a:rPr lang="el-GR" sz="1600" dirty="0" smtClean="0">
                  <a:solidFill>
                    <a:srgbClr val="FFFF00"/>
                  </a:solidFill>
                </a:rPr>
                <a:t>τ</a:t>
              </a:r>
              <a:r>
                <a:rPr lang="en-GB" sz="1600" dirty="0" smtClean="0">
                  <a:solidFill>
                    <a:srgbClr val="FFFF00"/>
                  </a:solidFill>
                </a:rPr>
                <a:t> candidates</a:t>
              </a:r>
            </a:p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8 jets candidates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Energy sums 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61" name="Rectangle 35"/>
            <p:cNvSpPr>
              <a:spLocks noChangeArrowheads="1"/>
            </p:cNvSpPr>
            <p:nvPr/>
          </p:nvSpPr>
          <p:spPr bwMode="auto">
            <a:xfrm>
              <a:off x="4834100" y="3144986"/>
              <a:ext cx="2343150" cy="1111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4 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muon</a:t>
              </a:r>
              <a:r>
                <a:rPr lang="en-US" sz="1600" dirty="0" smtClean="0">
                  <a:solidFill>
                    <a:srgbClr val="FFFF00"/>
                  </a:solidFill>
                </a:rPr>
                <a:t> tracks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62" name="Line 37"/>
            <p:cNvSpPr>
              <a:spLocks noChangeShapeType="1"/>
            </p:cNvSpPr>
            <p:nvPr/>
          </p:nvSpPr>
          <p:spPr bwMode="auto">
            <a:xfrm>
              <a:off x="5984774" y="4256707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3" name="Line 36"/>
            <p:cNvSpPr>
              <a:spLocks noChangeShapeType="1"/>
            </p:cNvSpPr>
            <p:nvPr/>
          </p:nvSpPr>
          <p:spPr bwMode="auto">
            <a:xfrm>
              <a:off x="3128937" y="4256707"/>
              <a:ext cx="0" cy="5079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1979712" y="5692312"/>
              <a:ext cx="5197538" cy="394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Keep or Discard</a:t>
              </a:r>
              <a:endParaRPr lang="en-GB" sz="1600" dirty="0">
                <a:solidFill>
                  <a:srgbClr val="FFFF00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4567681" y="5156472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8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trigger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17</a:t>
            </a:fld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4388" y="1844824"/>
            <a:ext cx="8992108" cy="4242428"/>
            <a:chOff x="44388" y="1844824"/>
            <a:chExt cx="8992108" cy="4242428"/>
          </a:xfrm>
        </p:grpSpPr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44388" y="3144987"/>
              <a:ext cx="1935324" cy="8490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CALORIMETER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3" name="Text Box 32"/>
            <p:cNvSpPr txBox="1">
              <a:spLocks noChangeArrowheads="1"/>
            </p:cNvSpPr>
            <p:nvPr/>
          </p:nvSpPr>
          <p:spPr bwMode="auto">
            <a:xfrm>
              <a:off x="7380312" y="3144985"/>
              <a:ext cx="1656184" cy="8490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MUON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4" name="Rectangle 35"/>
            <p:cNvSpPr>
              <a:spLocks noChangeArrowheads="1"/>
            </p:cNvSpPr>
            <p:nvPr/>
          </p:nvSpPr>
          <p:spPr bwMode="auto">
            <a:xfrm>
              <a:off x="4834100" y="1844824"/>
              <a:ext cx="2343150" cy="7913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195,000 DT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fr-FR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210,816 CSC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fr-FR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rgbClr val="FFFF00"/>
                  </a:solidFill>
                </a:rPr>
                <a:t>162,282 RPC </a:t>
              </a:r>
              <a:r>
                <a:rPr lang="fr-FR" sz="1600" dirty="0" err="1">
                  <a:solidFill>
                    <a:srgbClr val="FFFF00"/>
                  </a:solidFill>
                </a:rPr>
                <a:t>channels</a:t>
              </a:r>
              <a:endParaRPr lang="en-GB" sz="1600" dirty="0">
                <a:solidFill>
                  <a:srgbClr val="FFFF00"/>
                </a:solidFill>
              </a:endParaRPr>
            </a:p>
            <a:p>
              <a:pPr algn="ctr" eaLnBrk="1" hangingPunct="1"/>
              <a:endParaRPr lang="en-GB" sz="1600" dirty="0">
                <a:solidFill>
                  <a:srgbClr val="FFFF00"/>
                </a:solidFill>
              </a:endParaRPr>
            </a:p>
          </p:txBody>
        </p:sp>
        <p:sp>
          <p:nvSpPr>
            <p:cNvPr id="55" name="Line 37"/>
            <p:cNvSpPr>
              <a:spLocks noChangeShapeType="1"/>
            </p:cNvSpPr>
            <p:nvPr/>
          </p:nvSpPr>
          <p:spPr bwMode="auto">
            <a:xfrm>
              <a:off x="5984774" y="2640161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57" name="Text Box 33"/>
            <p:cNvSpPr txBox="1">
              <a:spLocks noChangeArrowheads="1"/>
            </p:cNvSpPr>
            <p:nvPr/>
          </p:nvSpPr>
          <p:spPr bwMode="auto">
            <a:xfrm>
              <a:off x="286500" y="4605059"/>
              <a:ext cx="1451099" cy="7078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GLOBAL</a:t>
              </a:r>
            </a:p>
            <a:p>
              <a:pPr algn="ctr" eaLnBrk="1" hangingPunct="1"/>
              <a:r>
                <a:rPr lang="en-GB" sz="2000" dirty="0" smtClean="0">
                  <a:solidFill>
                    <a:srgbClr val="FFFF00"/>
                  </a:solidFill>
                  <a:latin typeface="+mn-lt"/>
                </a:rPr>
                <a:t>TRIGGER</a:t>
              </a:r>
              <a:endParaRPr 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58" name="Rectangle 43"/>
            <p:cNvSpPr>
              <a:spLocks noChangeArrowheads="1"/>
            </p:cNvSpPr>
            <p:nvPr/>
          </p:nvSpPr>
          <p:spPr bwMode="auto">
            <a:xfrm>
              <a:off x="1979712" y="4761532"/>
              <a:ext cx="5197538" cy="394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128 path </a:t>
              </a:r>
              <a:r>
                <a:rPr lang="en-GB" sz="1600" dirty="0" smtClean="0">
                  <a:solidFill>
                    <a:srgbClr val="FFFF00"/>
                  </a:solidFill>
                </a:rPr>
                <a:t>Boolean </a:t>
              </a:r>
              <a:r>
                <a:rPr lang="en-GB" sz="1600" dirty="0">
                  <a:solidFill>
                    <a:srgbClr val="FFFF00"/>
                  </a:solidFill>
                </a:rPr>
                <a:t>logic tree</a:t>
              </a:r>
            </a:p>
          </p:txBody>
        </p:sp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1979712" y="1844824"/>
              <a:ext cx="2343150" cy="7921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61,200 barrel crystals</a:t>
              </a:r>
            </a:p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21,528 endcap crystals</a:t>
              </a:r>
            </a:p>
            <a:p>
              <a:pPr algn="ctr" eaLnBrk="1" hangingPunct="1"/>
              <a:r>
                <a:rPr lang="en-GB" sz="1600" dirty="0">
                  <a:solidFill>
                    <a:srgbClr val="FFFF00"/>
                  </a:solidFill>
                </a:rPr>
                <a:t>O(10</a:t>
              </a:r>
              <a:r>
                <a:rPr lang="en-GB" sz="1600" baseline="30000" dirty="0">
                  <a:solidFill>
                    <a:srgbClr val="FFFF00"/>
                  </a:solidFill>
                </a:rPr>
                <a:t>4</a:t>
              </a:r>
              <a:r>
                <a:rPr lang="en-GB" sz="1600" dirty="0">
                  <a:solidFill>
                    <a:srgbClr val="FFFF00"/>
                  </a:solidFill>
                </a:rPr>
                <a:t>) HCAL </a:t>
              </a:r>
              <a:r>
                <a:rPr lang="en-GB" sz="1600" dirty="0" smtClean="0">
                  <a:solidFill>
                    <a:srgbClr val="FFFF00"/>
                  </a:solidFill>
                </a:rPr>
                <a:t>channels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3151287" y="2636987"/>
              <a:ext cx="0" cy="5079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1979712" y="3144986"/>
              <a:ext cx="2343150" cy="1111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8 e/</a:t>
              </a:r>
              <a:r>
                <a:rPr lang="el-GR" sz="1600" dirty="0" smtClean="0">
                  <a:solidFill>
                    <a:srgbClr val="FFFF00"/>
                  </a:solidFill>
                </a:rPr>
                <a:t>γ</a:t>
              </a:r>
              <a:r>
                <a:rPr lang="en-GB" sz="1600" dirty="0" smtClean="0">
                  <a:solidFill>
                    <a:srgbClr val="FFFF00"/>
                  </a:solidFill>
                </a:rPr>
                <a:t> candidates</a:t>
              </a:r>
              <a:endParaRPr lang="en-US" sz="1600" dirty="0">
                <a:solidFill>
                  <a:srgbClr val="FFFF00"/>
                </a:solidFill>
              </a:endParaRPr>
            </a:p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4 </a:t>
              </a:r>
              <a:r>
                <a:rPr lang="el-GR" sz="1600" dirty="0" smtClean="0">
                  <a:solidFill>
                    <a:srgbClr val="FFFF00"/>
                  </a:solidFill>
                </a:rPr>
                <a:t>τ</a:t>
              </a:r>
              <a:r>
                <a:rPr lang="en-GB" sz="1600" dirty="0" smtClean="0">
                  <a:solidFill>
                    <a:srgbClr val="FFFF00"/>
                  </a:solidFill>
                </a:rPr>
                <a:t> candidates</a:t>
              </a:r>
            </a:p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8 jets candidates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Energy sums 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61" name="Rectangle 35"/>
            <p:cNvSpPr>
              <a:spLocks noChangeArrowheads="1"/>
            </p:cNvSpPr>
            <p:nvPr/>
          </p:nvSpPr>
          <p:spPr bwMode="auto">
            <a:xfrm>
              <a:off x="4834100" y="3144986"/>
              <a:ext cx="2343150" cy="1111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 dirty="0" smtClean="0">
                  <a:solidFill>
                    <a:srgbClr val="FFFF00"/>
                  </a:solidFill>
                </a:rPr>
                <a:t>4 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muon</a:t>
              </a:r>
              <a:r>
                <a:rPr lang="en-US" sz="1600" dirty="0" smtClean="0">
                  <a:solidFill>
                    <a:srgbClr val="FFFF00"/>
                  </a:solidFill>
                </a:rPr>
                <a:t> tracks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62" name="Line 37"/>
            <p:cNvSpPr>
              <a:spLocks noChangeShapeType="1"/>
            </p:cNvSpPr>
            <p:nvPr/>
          </p:nvSpPr>
          <p:spPr bwMode="auto">
            <a:xfrm>
              <a:off x="5984774" y="4256707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3" name="Line 36"/>
            <p:cNvSpPr>
              <a:spLocks noChangeShapeType="1"/>
            </p:cNvSpPr>
            <p:nvPr/>
          </p:nvSpPr>
          <p:spPr bwMode="auto">
            <a:xfrm>
              <a:off x="3128937" y="4256707"/>
              <a:ext cx="0" cy="5079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1979712" y="5692312"/>
              <a:ext cx="5197538" cy="394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 sz="1600" dirty="0" smtClean="0">
                  <a:solidFill>
                    <a:srgbClr val="FFFF00"/>
                  </a:solidFill>
                </a:rPr>
                <a:t>Keep or Discard</a:t>
              </a:r>
              <a:endParaRPr lang="en-GB" sz="1600" dirty="0">
                <a:solidFill>
                  <a:srgbClr val="FFFF00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4567681" y="5156472"/>
              <a:ext cx="0" cy="5048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>
              <a:off x="7445153" y="1844824"/>
              <a:ext cx="0" cy="42424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177250" y="1844824"/>
            <a:ext cx="56310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77250" y="6087252"/>
            <a:ext cx="56310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6992976" y="4534486"/>
            <a:ext cx="1656184" cy="8490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3.2µs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8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</a:t>
            </a:r>
            <a:r>
              <a:rPr lang="en-GB" dirty="0" err="1" smtClean="0"/>
              <a:t>Muon</a:t>
            </a:r>
            <a:r>
              <a:rPr lang="en-GB" dirty="0" smtClean="0"/>
              <a:t> Event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04/07/2014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02A17C-5DD7-4F2B-B479-EB431CE163D5}" type="slidenum">
              <a:rPr lang="en-GB" smtClean="0"/>
              <a:t>18</a:t>
            </a:fld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4" y="1412776"/>
            <a:ext cx="7703772" cy="5296344"/>
          </a:xfrm>
        </p:spPr>
      </p:pic>
    </p:spTree>
    <p:extLst>
      <p:ext uri="{BB962C8B-B14F-4D97-AF65-F5344CB8AC3E}">
        <p14:creationId xmlns:p14="http://schemas.microsoft.com/office/powerpoint/2010/main" val="39636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59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363590" cy="4724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Join the dots </a:t>
            </a:r>
          </a:p>
          <a:p>
            <a:pPr marL="457200" lvl="1" indent="-285750"/>
            <a:r>
              <a:rPr lang="en-GB" sz="1600" dirty="0" smtClean="0"/>
              <a:t>In 3D</a:t>
            </a:r>
          </a:p>
          <a:p>
            <a:pPr marL="457200" lvl="1" indent="-285750"/>
            <a:r>
              <a:rPr lang="en-GB" dirty="0" smtClean="0"/>
              <a:t>In 2Tesla magnetic field (outside solenoid) – curved tracks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Remove duplicate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Sort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</a:t>
            </a:r>
            <a:r>
              <a:rPr lang="en-GB" dirty="0" err="1" smtClean="0"/>
              <a:t>Muon</a:t>
            </a:r>
            <a:r>
              <a:rPr lang="en-GB" dirty="0" smtClean="0"/>
              <a:t> Algorithm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04/07/2014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02A17C-5DD7-4F2B-B479-EB431CE163D5}" type="slidenum">
              <a:rPr lang="en-GB" smtClean="0"/>
              <a:t>19</a:t>
            </a:fld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5004048" y="1607030"/>
            <a:ext cx="3816424" cy="3908778"/>
            <a:chOff x="5004048" y="1607030"/>
            <a:chExt cx="3816424" cy="3908778"/>
          </a:xfrm>
        </p:grpSpPr>
        <p:sp>
          <p:nvSpPr>
            <p:cNvPr id="6" name="Rectangle 5"/>
            <p:cNvSpPr/>
            <p:nvPr/>
          </p:nvSpPr>
          <p:spPr>
            <a:xfrm>
              <a:off x="5004048" y="1628800"/>
              <a:ext cx="3816424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173245" y="2348880"/>
              <a:ext cx="3478029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5364087" y="3050602"/>
              <a:ext cx="3096346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580111" y="3752324"/>
              <a:ext cx="2664298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724127" y="4454046"/>
              <a:ext cx="2376266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868143" y="5155768"/>
              <a:ext cx="2088234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6055568" y="5155768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5-Point Star 214"/>
            <p:cNvSpPr/>
            <p:nvPr/>
          </p:nvSpPr>
          <p:spPr>
            <a:xfrm>
              <a:off x="5847928" y="4442511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5-Point Star 215"/>
            <p:cNvSpPr/>
            <p:nvPr/>
          </p:nvSpPr>
          <p:spPr>
            <a:xfrm>
              <a:off x="5806984" y="3748750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5-Point Star 216"/>
            <p:cNvSpPr/>
            <p:nvPr/>
          </p:nvSpPr>
          <p:spPr>
            <a:xfrm>
              <a:off x="5875548" y="3050602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5-Point Star 217"/>
            <p:cNvSpPr/>
            <p:nvPr/>
          </p:nvSpPr>
          <p:spPr>
            <a:xfrm>
              <a:off x="6027948" y="2342870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5-Point Star 218"/>
            <p:cNvSpPr/>
            <p:nvPr/>
          </p:nvSpPr>
          <p:spPr>
            <a:xfrm>
              <a:off x="6300192" y="1607030"/>
              <a:ext cx="360040" cy="360040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13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1556792"/>
            <a:ext cx="3886200" cy="177716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3931542" cy="1944216"/>
          </a:xfrm>
        </p:spPr>
        <p:txBody>
          <a:bodyPr anchor="ctr">
            <a:normAutofit/>
          </a:bodyPr>
          <a:lstStyle/>
          <a:p>
            <a:r>
              <a:rPr lang="en-GB" sz="1800" dirty="0" smtClean="0"/>
              <a:t>My thanks to </a:t>
            </a:r>
            <a:r>
              <a:rPr lang="en-GB" sz="1800" dirty="0" err="1" smtClean="0"/>
              <a:t>Maxeler</a:t>
            </a:r>
            <a:r>
              <a:rPr lang="en-GB" sz="1800" dirty="0" smtClean="0"/>
              <a:t> Technologies who are sponsoring my participation at HPSP14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765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8" y="1399128"/>
            <a:ext cx="8382146" cy="537722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</a:t>
            </a:r>
            <a:r>
              <a:rPr lang="en-GB" dirty="0" smtClean="0"/>
              <a:t>Electron/Photon </a:t>
            </a:r>
            <a:r>
              <a:rPr lang="en-GB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4103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867646" cy="2974072"/>
          </a:xfrm>
        </p:spPr>
        <p:txBody>
          <a:bodyPr/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dirty="0" smtClean="0"/>
              <a:t>Form 2x2 sums</a:t>
            </a:r>
            <a:r>
              <a:rPr lang="en-GB" dirty="0"/>
              <a:t> </a:t>
            </a:r>
            <a:r>
              <a:rPr lang="en-GB" dirty="0" smtClean="0"/>
              <a:t>&amp; filter to prevent multiple counting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dirty="0" smtClean="0"/>
              <a:t>Calculate energy-weighted position within cluster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dirty="0" smtClean="0"/>
              <a:t>Pileup estimation and pileup subtraction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dirty="0" smtClean="0"/>
              <a:t>Classify cluster based on E &amp; H components</a:t>
            </a:r>
            <a:endParaRPr lang="en-GB" dirty="0"/>
          </a:p>
          <a:p>
            <a:pPr marL="285750" indent="-285750" fontAlgn="t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  <a:r>
              <a:rPr lang="en-GB" dirty="0" smtClean="0"/>
              <a:t>: “Simple” e/</a:t>
            </a:r>
            <a:r>
              <a:rPr lang="el-GR" dirty="0"/>
              <a:t>γ</a:t>
            </a:r>
            <a:r>
              <a:rPr lang="en-GB" dirty="0"/>
              <a:t>/</a:t>
            </a:r>
            <a:r>
              <a:rPr lang="el-GR" dirty="0" smtClean="0"/>
              <a:t>τ</a:t>
            </a:r>
            <a:r>
              <a:rPr lang="en-GB" dirty="0" smtClean="0"/>
              <a:t> Algorithm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04/07/2014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02A17C-5DD7-4F2B-B479-EB431CE163D5}" type="slidenum">
              <a:rPr lang="en-GB" smtClean="0"/>
              <a:t>21</a:t>
            </a:fld>
            <a:endParaRPr lang="en-GB"/>
          </a:p>
        </p:txBody>
      </p:sp>
      <p:pic>
        <p:nvPicPr>
          <p:cNvPr id="1026" name="Picture 2" descr="D:\Files\Calo Trigger Algos\Bachti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4330"/>
          <a:stretch/>
        </p:blipFill>
        <p:spPr bwMode="auto">
          <a:xfrm>
            <a:off x="5199749" y="1412776"/>
            <a:ext cx="3837590" cy="24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Content Placeholder 1"/>
          <p:cNvSpPr txBox="1">
            <a:spLocks/>
          </p:cNvSpPr>
          <p:nvPr/>
        </p:nvSpPr>
        <p:spPr>
          <a:xfrm>
            <a:off x="356755" y="4077072"/>
            <a:ext cx="768096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t">
              <a:buFont typeface="Arial" pitchFamily="34" charset="0"/>
              <a:buChar char="•"/>
            </a:pPr>
            <a:r>
              <a:rPr lang="en-GB" dirty="0" smtClean="0"/>
              <a:t>Count clusters over threshold for surrounding 8x8 region (isolation)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en-GB" dirty="0" smtClean="0"/>
              <a:t>Select e/</a:t>
            </a:r>
            <a:r>
              <a:rPr lang="el-GR" dirty="0" smtClean="0"/>
              <a:t>γ</a:t>
            </a:r>
            <a:r>
              <a:rPr lang="en-GB" dirty="0" smtClean="0"/>
              <a:t>/</a:t>
            </a:r>
            <a:r>
              <a:rPr lang="el-GR" dirty="0" smtClean="0"/>
              <a:t>τ</a:t>
            </a:r>
            <a:r>
              <a:rPr lang="en-GB" dirty="0" smtClean="0"/>
              <a:t> candidates from generic clusters based on the above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Sort the candidates per ring around the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Sort the candidates along the detector</a:t>
            </a:r>
          </a:p>
        </p:txBody>
      </p:sp>
    </p:spTree>
    <p:extLst>
      <p:ext uri="{BB962C8B-B14F-4D97-AF65-F5344CB8AC3E}">
        <p14:creationId xmlns:p14="http://schemas.microsoft.com/office/powerpoint/2010/main" val="2642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032"/>
            <a:ext cx="7070056" cy="537722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</a:t>
            </a:r>
            <a:r>
              <a:rPr lang="en-GB" dirty="0" smtClean="0"/>
              <a:t>Jet </a:t>
            </a:r>
            <a:r>
              <a:rPr lang="en-GB" dirty="0"/>
              <a:t>Event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85" y="188640"/>
            <a:ext cx="4551332" cy="16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220"/>
          <p:cNvSpPr/>
          <p:nvPr/>
        </p:nvSpPr>
        <p:spPr>
          <a:xfrm>
            <a:off x="4950596" y="1340768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3" name="Rectangle 232"/>
          <p:cNvSpPr/>
          <p:nvPr/>
        </p:nvSpPr>
        <p:spPr>
          <a:xfrm>
            <a:off x="4950596" y="1655992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4" name="Rectangle 233"/>
          <p:cNvSpPr/>
          <p:nvPr/>
        </p:nvSpPr>
        <p:spPr>
          <a:xfrm>
            <a:off x="4950596" y="197121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5" name="Rectangle 234"/>
          <p:cNvSpPr/>
          <p:nvPr/>
        </p:nvSpPr>
        <p:spPr>
          <a:xfrm>
            <a:off x="4950596" y="228644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6" name="Rectangle 235"/>
          <p:cNvSpPr/>
          <p:nvPr/>
        </p:nvSpPr>
        <p:spPr>
          <a:xfrm>
            <a:off x="4950596" y="2601664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7" name="Rectangle 236"/>
          <p:cNvSpPr/>
          <p:nvPr/>
        </p:nvSpPr>
        <p:spPr>
          <a:xfrm>
            <a:off x="4950596" y="2916888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8" name="Rectangle 237"/>
          <p:cNvSpPr/>
          <p:nvPr/>
        </p:nvSpPr>
        <p:spPr>
          <a:xfrm>
            <a:off x="4950596" y="3232112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39" name="Rectangle 238"/>
          <p:cNvSpPr/>
          <p:nvPr/>
        </p:nvSpPr>
        <p:spPr>
          <a:xfrm>
            <a:off x="4950596" y="354733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0" name="Rectangle 239"/>
          <p:cNvSpPr/>
          <p:nvPr/>
        </p:nvSpPr>
        <p:spPr>
          <a:xfrm>
            <a:off x="4950596" y="386256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1" name="Rectangle 240"/>
          <p:cNvSpPr/>
          <p:nvPr/>
        </p:nvSpPr>
        <p:spPr>
          <a:xfrm>
            <a:off x="4950596" y="4177784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2" name="Rectangle 241"/>
          <p:cNvSpPr/>
          <p:nvPr/>
        </p:nvSpPr>
        <p:spPr>
          <a:xfrm>
            <a:off x="4950596" y="4493008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3" name="Rectangle 242"/>
          <p:cNvSpPr/>
          <p:nvPr/>
        </p:nvSpPr>
        <p:spPr>
          <a:xfrm>
            <a:off x="4950596" y="4808231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4" name="Rectangle 243"/>
          <p:cNvSpPr/>
          <p:nvPr/>
        </p:nvSpPr>
        <p:spPr>
          <a:xfrm>
            <a:off x="4950596" y="5123455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5" name="Rectangle 244"/>
          <p:cNvSpPr/>
          <p:nvPr/>
        </p:nvSpPr>
        <p:spPr>
          <a:xfrm>
            <a:off x="8721272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6" name="Rectangle 245"/>
          <p:cNvSpPr/>
          <p:nvPr/>
        </p:nvSpPr>
        <p:spPr>
          <a:xfrm>
            <a:off x="8721272" y="1655994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7" name="Rectangle 246"/>
          <p:cNvSpPr/>
          <p:nvPr/>
        </p:nvSpPr>
        <p:spPr>
          <a:xfrm>
            <a:off x="8721272" y="1971218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8" name="Rectangle 247"/>
          <p:cNvSpPr/>
          <p:nvPr/>
        </p:nvSpPr>
        <p:spPr>
          <a:xfrm>
            <a:off x="8721272" y="2286441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49" name="Rectangle 248"/>
          <p:cNvSpPr/>
          <p:nvPr/>
        </p:nvSpPr>
        <p:spPr>
          <a:xfrm>
            <a:off x="8721272" y="2601665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0" name="Rectangle 249"/>
          <p:cNvSpPr/>
          <p:nvPr/>
        </p:nvSpPr>
        <p:spPr>
          <a:xfrm>
            <a:off x="8721272" y="2916889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1" name="Rectangle 250"/>
          <p:cNvSpPr/>
          <p:nvPr/>
        </p:nvSpPr>
        <p:spPr>
          <a:xfrm>
            <a:off x="8721272" y="3232113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2" name="Rectangle 251"/>
          <p:cNvSpPr/>
          <p:nvPr/>
        </p:nvSpPr>
        <p:spPr>
          <a:xfrm>
            <a:off x="8721272" y="3547337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3" name="Rectangle 252"/>
          <p:cNvSpPr/>
          <p:nvPr/>
        </p:nvSpPr>
        <p:spPr>
          <a:xfrm>
            <a:off x="8721272" y="3862561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4" name="Rectangle 253"/>
          <p:cNvSpPr/>
          <p:nvPr/>
        </p:nvSpPr>
        <p:spPr>
          <a:xfrm>
            <a:off x="8721272" y="4177785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5" name="Rectangle 254"/>
          <p:cNvSpPr/>
          <p:nvPr/>
        </p:nvSpPr>
        <p:spPr>
          <a:xfrm>
            <a:off x="8721272" y="4493009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6" name="Rectangle 255"/>
          <p:cNvSpPr/>
          <p:nvPr/>
        </p:nvSpPr>
        <p:spPr>
          <a:xfrm>
            <a:off x="8721272" y="4808233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57" name="Rectangle 256"/>
          <p:cNvSpPr/>
          <p:nvPr/>
        </p:nvSpPr>
        <p:spPr>
          <a:xfrm>
            <a:off x="8721272" y="5123457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9" name="Rectangle 198"/>
          <p:cNvSpPr/>
          <p:nvPr/>
        </p:nvSpPr>
        <p:spPr>
          <a:xfrm>
            <a:off x="5260776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0" name="Rectangle 199"/>
          <p:cNvSpPr/>
          <p:nvPr/>
        </p:nvSpPr>
        <p:spPr>
          <a:xfrm>
            <a:off x="8406048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1" name="Rectangle 200"/>
          <p:cNvSpPr/>
          <p:nvPr/>
        </p:nvSpPr>
        <p:spPr>
          <a:xfrm>
            <a:off x="5576001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2" name="Rectangle 201"/>
          <p:cNvSpPr/>
          <p:nvPr/>
        </p:nvSpPr>
        <p:spPr>
          <a:xfrm>
            <a:off x="5891224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3" name="Rectangle 202"/>
          <p:cNvSpPr/>
          <p:nvPr/>
        </p:nvSpPr>
        <p:spPr>
          <a:xfrm>
            <a:off x="6206448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4" name="Rectangle 203"/>
          <p:cNvSpPr/>
          <p:nvPr/>
        </p:nvSpPr>
        <p:spPr>
          <a:xfrm>
            <a:off x="6521672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5" name="Rectangle 204"/>
          <p:cNvSpPr/>
          <p:nvPr/>
        </p:nvSpPr>
        <p:spPr>
          <a:xfrm>
            <a:off x="6836896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6" name="Rectangle 205"/>
          <p:cNvSpPr/>
          <p:nvPr/>
        </p:nvSpPr>
        <p:spPr>
          <a:xfrm>
            <a:off x="7152119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7" name="Rectangle 206"/>
          <p:cNvSpPr/>
          <p:nvPr/>
        </p:nvSpPr>
        <p:spPr>
          <a:xfrm>
            <a:off x="7467343" y="5123456"/>
            <a:ext cx="320265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8" name="Rectangle 207"/>
          <p:cNvSpPr/>
          <p:nvPr/>
        </p:nvSpPr>
        <p:spPr>
          <a:xfrm>
            <a:off x="7787608" y="5123455"/>
            <a:ext cx="303216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09" name="Rectangle 208"/>
          <p:cNvSpPr/>
          <p:nvPr/>
        </p:nvSpPr>
        <p:spPr>
          <a:xfrm>
            <a:off x="8090824" y="5123456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8" name="Rectangle 187"/>
          <p:cNvSpPr/>
          <p:nvPr/>
        </p:nvSpPr>
        <p:spPr>
          <a:xfrm>
            <a:off x="5260778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9" name="Rectangle 188"/>
          <p:cNvSpPr/>
          <p:nvPr/>
        </p:nvSpPr>
        <p:spPr>
          <a:xfrm>
            <a:off x="8406051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0" name="Rectangle 189"/>
          <p:cNvSpPr/>
          <p:nvPr/>
        </p:nvSpPr>
        <p:spPr>
          <a:xfrm>
            <a:off x="5576003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1" name="Rectangle 190"/>
          <p:cNvSpPr/>
          <p:nvPr/>
        </p:nvSpPr>
        <p:spPr>
          <a:xfrm>
            <a:off x="5891227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2" name="Rectangle 191"/>
          <p:cNvSpPr/>
          <p:nvPr/>
        </p:nvSpPr>
        <p:spPr>
          <a:xfrm>
            <a:off x="6206451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3" name="Rectangle 192"/>
          <p:cNvSpPr/>
          <p:nvPr/>
        </p:nvSpPr>
        <p:spPr>
          <a:xfrm>
            <a:off x="6521675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4" name="Rectangle 193"/>
          <p:cNvSpPr/>
          <p:nvPr/>
        </p:nvSpPr>
        <p:spPr>
          <a:xfrm>
            <a:off x="6836898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5" name="Rectangle 194"/>
          <p:cNvSpPr/>
          <p:nvPr/>
        </p:nvSpPr>
        <p:spPr>
          <a:xfrm>
            <a:off x="7152122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6" name="Rectangle 195"/>
          <p:cNvSpPr/>
          <p:nvPr/>
        </p:nvSpPr>
        <p:spPr>
          <a:xfrm>
            <a:off x="7467346" y="1340770"/>
            <a:ext cx="320265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7" name="Rectangle 196"/>
          <p:cNvSpPr/>
          <p:nvPr/>
        </p:nvSpPr>
        <p:spPr>
          <a:xfrm>
            <a:off x="7787611" y="1340769"/>
            <a:ext cx="303216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98" name="Rectangle 197"/>
          <p:cNvSpPr/>
          <p:nvPr/>
        </p:nvSpPr>
        <p:spPr>
          <a:xfrm>
            <a:off x="8090827" y="1340770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4" name="Rectangle 183"/>
          <p:cNvSpPr/>
          <p:nvPr/>
        </p:nvSpPr>
        <p:spPr>
          <a:xfrm>
            <a:off x="5265819" y="1655994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5" name="Rectangle 184"/>
          <p:cNvSpPr/>
          <p:nvPr/>
        </p:nvSpPr>
        <p:spPr>
          <a:xfrm>
            <a:off x="8406050" y="1655994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6" name="Rectangle 185"/>
          <p:cNvSpPr/>
          <p:nvPr/>
        </p:nvSpPr>
        <p:spPr>
          <a:xfrm>
            <a:off x="8406049" y="4808231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7" name="Rectangle 186"/>
          <p:cNvSpPr/>
          <p:nvPr/>
        </p:nvSpPr>
        <p:spPr>
          <a:xfrm>
            <a:off x="5265820" y="4808231"/>
            <a:ext cx="315224" cy="3152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5581044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896268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6211492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6526716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6841939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7157163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" name="Rectangle 12"/>
          <p:cNvSpPr/>
          <p:nvPr/>
        </p:nvSpPr>
        <p:spPr>
          <a:xfrm>
            <a:off x="7472387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7787611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5581044" y="2286441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≤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96268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6211492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1" name="Rectangle 20"/>
          <p:cNvSpPr/>
          <p:nvPr/>
        </p:nvSpPr>
        <p:spPr>
          <a:xfrm>
            <a:off x="6526716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6841939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3" name="Rectangle 22"/>
          <p:cNvSpPr/>
          <p:nvPr/>
        </p:nvSpPr>
        <p:spPr>
          <a:xfrm>
            <a:off x="7157163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4" name="Rectangle 23"/>
          <p:cNvSpPr/>
          <p:nvPr/>
        </p:nvSpPr>
        <p:spPr>
          <a:xfrm>
            <a:off x="7472387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5" name="Rectangle 24"/>
          <p:cNvSpPr/>
          <p:nvPr/>
        </p:nvSpPr>
        <p:spPr>
          <a:xfrm>
            <a:off x="7787611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29" name="Rectangle 28"/>
          <p:cNvSpPr/>
          <p:nvPr/>
        </p:nvSpPr>
        <p:spPr>
          <a:xfrm>
            <a:off x="5581044" y="2601665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30" name="Rectangle 29"/>
          <p:cNvSpPr/>
          <p:nvPr/>
        </p:nvSpPr>
        <p:spPr>
          <a:xfrm>
            <a:off x="5896268" y="2601665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31" name="Rectangle 30"/>
          <p:cNvSpPr/>
          <p:nvPr/>
        </p:nvSpPr>
        <p:spPr>
          <a:xfrm>
            <a:off x="6211492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32" name="Rectangle 31"/>
          <p:cNvSpPr/>
          <p:nvPr/>
        </p:nvSpPr>
        <p:spPr>
          <a:xfrm>
            <a:off x="6526716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33" name="Rectangle 32"/>
          <p:cNvSpPr/>
          <p:nvPr/>
        </p:nvSpPr>
        <p:spPr>
          <a:xfrm>
            <a:off x="6841939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34" name="Rectangle 33"/>
          <p:cNvSpPr/>
          <p:nvPr/>
        </p:nvSpPr>
        <p:spPr>
          <a:xfrm>
            <a:off x="7157163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35" name="Rectangle 34"/>
          <p:cNvSpPr/>
          <p:nvPr/>
        </p:nvSpPr>
        <p:spPr>
          <a:xfrm>
            <a:off x="7472387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36" name="Rectangle 35"/>
          <p:cNvSpPr/>
          <p:nvPr/>
        </p:nvSpPr>
        <p:spPr>
          <a:xfrm>
            <a:off x="7787611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40" name="Rectangle 39"/>
          <p:cNvSpPr/>
          <p:nvPr/>
        </p:nvSpPr>
        <p:spPr>
          <a:xfrm>
            <a:off x="5581044" y="2916889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41" name="Rectangle 40"/>
          <p:cNvSpPr/>
          <p:nvPr/>
        </p:nvSpPr>
        <p:spPr>
          <a:xfrm>
            <a:off x="5896268" y="2916889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42" name="Rectangle 41"/>
          <p:cNvSpPr/>
          <p:nvPr/>
        </p:nvSpPr>
        <p:spPr>
          <a:xfrm>
            <a:off x="6211492" y="2916889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43" name="Rectangle 42"/>
          <p:cNvSpPr/>
          <p:nvPr/>
        </p:nvSpPr>
        <p:spPr>
          <a:xfrm>
            <a:off x="6526716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44" name="Rectangle 43"/>
          <p:cNvSpPr/>
          <p:nvPr/>
        </p:nvSpPr>
        <p:spPr>
          <a:xfrm>
            <a:off x="6841939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45" name="Rectangle 44"/>
          <p:cNvSpPr/>
          <p:nvPr/>
        </p:nvSpPr>
        <p:spPr>
          <a:xfrm>
            <a:off x="7157163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46" name="Rectangle 45"/>
          <p:cNvSpPr/>
          <p:nvPr/>
        </p:nvSpPr>
        <p:spPr>
          <a:xfrm>
            <a:off x="7472387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47" name="Rectangle 46"/>
          <p:cNvSpPr/>
          <p:nvPr/>
        </p:nvSpPr>
        <p:spPr>
          <a:xfrm>
            <a:off x="7787611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51" name="Rectangle 50"/>
          <p:cNvSpPr/>
          <p:nvPr/>
        </p:nvSpPr>
        <p:spPr>
          <a:xfrm>
            <a:off x="5581044" y="3232113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52" name="Rectangle 51"/>
          <p:cNvSpPr/>
          <p:nvPr/>
        </p:nvSpPr>
        <p:spPr>
          <a:xfrm>
            <a:off x="5896268" y="3232113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53" name="Rectangle 52"/>
          <p:cNvSpPr/>
          <p:nvPr/>
        </p:nvSpPr>
        <p:spPr>
          <a:xfrm>
            <a:off x="6211492" y="3232113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54" name="Rectangle 53"/>
          <p:cNvSpPr/>
          <p:nvPr/>
        </p:nvSpPr>
        <p:spPr>
          <a:xfrm>
            <a:off x="6526716" y="3232113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55" name="Rectangle 54"/>
          <p:cNvSpPr/>
          <p:nvPr/>
        </p:nvSpPr>
        <p:spPr>
          <a:xfrm>
            <a:off x="6841939" y="3232113"/>
            <a:ext cx="315224" cy="3152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C</a:t>
            </a:r>
            <a:endParaRPr lang="en-GB" sz="1400" dirty="0"/>
          </a:p>
        </p:txBody>
      </p:sp>
      <p:sp>
        <p:nvSpPr>
          <p:cNvPr id="56" name="Rectangle 55"/>
          <p:cNvSpPr/>
          <p:nvPr/>
        </p:nvSpPr>
        <p:spPr>
          <a:xfrm>
            <a:off x="7157163" y="3232113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57" name="Rectangle 56"/>
          <p:cNvSpPr/>
          <p:nvPr/>
        </p:nvSpPr>
        <p:spPr>
          <a:xfrm>
            <a:off x="7472387" y="3232113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58" name="Rectangle 57"/>
          <p:cNvSpPr/>
          <p:nvPr/>
        </p:nvSpPr>
        <p:spPr>
          <a:xfrm>
            <a:off x="7787611" y="3232113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62" name="Rectangle 61"/>
          <p:cNvSpPr/>
          <p:nvPr/>
        </p:nvSpPr>
        <p:spPr>
          <a:xfrm>
            <a:off x="5581044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3" name="Rectangle 62"/>
          <p:cNvSpPr/>
          <p:nvPr/>
        </p:nvSpPr>
        <p:spPr>
          <a:xfrm>
            <a:off x="5896268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4" name="Rectangle 63"/>
          <p:cNvSpPr/>
          <p:nvPr/>
        </p:nvSpPr>
        <p:spPr>
          <a:xfrm>
            <a:off x="6211492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5" name="Rectangle 64"/>
          <p:cNvSpPr/>
          <p:nvPr/>
        </p:nvSpPr>
        <p:spPr>
          <a:xfrm>
            <a:off x="6526716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6" name="Rectangle 65"/>
          <p:cNvSpPr/>
          <p:nvPr/>
        </p:nvSpPr>
        <p:spPr>
          <a:xfrm>
            <a:off x="6841939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7" name="Rectangle 66"/>
          <p:cNvSpPr/>
          <p:nvPr/>
        </p:nvSpPr>
        <p:spPr>
          <a:xfrm>
            <a:off x="7157163" y="3547336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68" name="Rectangle 67"/>
          <p:cNvSpPr/>
          <p:nvPr/>
        </p:nvSpPr>
        <p:spPr>
          <a:xfrm>
            <a:off x="7472387" y="3547336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69" name="Rectangle 68"/>
          <p:cNvSpPr/>
          <p:nvPr/>
        </p:nvSpPr>
        <p:spPr>
          <a:xfrm>
            <a:off x="7787611" y="3547336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73" name="Rectangle 72"/>
          <p:cNvSpPr/>
          <p:nvPr/>
        </p:nvSpPr>
        <p:spPr>
          <a:xfrm>
            <a:off x="5581044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4" name="Rectangle 73"/>
          <p:cNvSpPr/>
          <p:nvPr/>
        </p:nvSpPr>
        <p:spPr>
          <a:xfrm>
            <a:off x="5896268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5" name="Rectangle 74"/>
          <p:cNvSpPr/>
          <p:nvPr/>
        </p:nvSpPr>
        <p:spPr>
          <a:xfrm>
            <a:off x="6211492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6" name="Rectangle 75"/>
          <p:cNvSpPr/>
          <p:nvPr/>
        </p:nvSpPr>
        <p:spPr>
          <a:xfrm>
            <a:off x="6526716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7" name="Rectangle 76"/>
          <p:cNvSpPr/>
          <p:nvPr/>
        </p:nvSpPr>
        <p:spPr>
          <a:xfrm>
            <a:off x="6841939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8" name="Rectangle 77"/>
          <p:cNvSpPr/>
          <p:nvPr/>
        </p:nvSpPr>
        <p:spPr>
          <a:xfrm>
            <a:off x="7157163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79" name="Rectangle 78"/>
          <p:cNvSpPr/>
          <p:nvPr/>
        </p:nvSpPr>
        <p:spPr>
          <a:xfrm>
            <a:off x="7472387" y="3862560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0" name="Rectangle 79"/>
          <p:cNvSpPr/>
          <p:nvPr/>
        </p:nvSpPr>
        <p:spPr>
          <a:xfrm>
            <a:off x="7787611" y="3862560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84" name="Rectangle 83"/>
          <p:cNvSpPr/>
          <p:nvPr/>
        </p:nvSpPr>
        <p:spPr>
          <a:xfrm>
            <a:off x="5581044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5" name="Rectangle 84"/>
          <p:cNvSpPr/>
          <p:nvPr/>
        </p:nvSpPr>
        <p:spPr>
          <a:xfrm>
            <a:off x="5896268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6" name="Rectangle 85"/>
          <p:cNvSpPr/>
          <p:nvPr/>
        </p:nvSpPr>
        <p:spPr>
          <a:xfrm>
            <a:off x="6211492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7" name="Rectangle 86"/>
          <p:cNvSpPr/>
          <p:nvPr/>
        </p:nvSpPr>
        <p:spPr>
          <a:xfrm>
            <a:off x="6526716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8" name="Rectangle 87"/>
          <p:cNvSpPr/>
          <p:nvPr/>
        </p:nvSpPr>
        <p:spPr>
          <a:xfrm>
            <a:off x="6841939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89" name="Rectangle 88"/>
          <p:cNvSpPr/>
          <p:nvPr/>
        </p:nvSpPr>
        <p:spPr>
          <a:xfrm>
            <a:off x="7157163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0" name="Rectangle 89"/>
          <p:cNvSpPr/>
          <p:nvPr/>
        </p:nvSpPr>
        <p:spPr>
          <a:xfrm>
            <a:off x="7472387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1" name="Rectangle 90"/>
          <p:cNvSpPr/>
          <p:nvPr/>
        </p:nvSpPr>
        <p:spPr>
          <a:xfrm>
            <a:off x="7787611" y="4177784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5" name="Rectangle 94"/>
          <p:cNvSpPr/>
          <p:nvPr/>
        </p:nvSpPr>
        <p:spPr>
          <a:xfrm>
            <a:off x="5581044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6" name="Rectangle 95"/>
          <p:cNvSpPr/>
          <p:nvPr/>
        </p:nvSpPr>
        <p:spPr>
          <a:xfrm>
            <a:off x="5896268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7" name="Rectangle 96"/>
          <p:cNvSpPr/>
          <p:nvPr/>
        </p:nvSpPr>
        <p:spPr>
          <a:xfrm>
            <a:off x="6211492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8" name="Rectangle 97"/>
          <p:cNvSpPr/>
          <p:nvPr/>
        </p:nvSpPr>
        <p:spPr>
          <a:xfrm>
            <a:off x="6526716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99" name="Rectangle 98"/>
          <p:cNvSpPr/>
          <p:nvPr/>
        </p:nvSpPr>
        <p:spPr>
          <a:xfrm>
            <a:off x="6841939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100" name="Rectangle 99"/>
          <p:cNvSpPr/>
          <p:nvPr/>
        </p:nvSpPr>
        <p:spPr>
          <a:xfrm>
            <a:off x="7157163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101" name="Rectangle 100"/>
          <p:cNvSpPr/>
          <p:nvPr/>
        </p:nvSpPr>
        <p:spPr>
          <a:xfrm>
            <a:off x="7472387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787611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126" name="Rectangle 125"/>
          <p:cNvSpPr/>
          <p:nvPr/>
        </p:nvSpPr>
        <p:spPr>
          <a:xfrm>
            <a:off x="8090827" y="1971218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28" name="Rectangle 127"/>
          <p:cNvSpPr/>
          <p:nvPr/>
        </p:nvSpPr>
        <p:spPr>
          <a:xfrm>
            <a:off x="8090827" y="2286441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0" name="Rectangle 129"/>
          <p:cNvSpPr/>
          <p:nvPr/>
        </p:nvSpPr>
        <p:spPr>
          <a:xfrm>
            <a:off x="8090827" y="2601665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2" name="Rectangle 131"/>
          <p:cNvSpPr/>
          <p:nvPr/>
        </p:nvSpPr>
        <p:spPr>
          <a:xfrm>
            <a:off x="8090827" y="2916889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4" name="Rectangle 133"/>
          <p:cNvSpPr/>
          <p:nvPr/>
        </p:nvSpPr>
        <p:spPr>
          <a:xfrm>
            <a:off x="8090827" y="3232113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6" name="Rectangle 135"/>
          <p:cNvSpPr/>
          <p:nvPr/>
        </p:nvSpPr>
        <p:spPr>
          <a:xfrm>
            <a:off x="8090827" y="3547336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38" name="Rectangle 137"/>
          <p:cNvSpPr/>
          <p:nvPr/>
        </p:nvSpPr>
        <p:spPr>
          <a:xfrm>
            <a:off x="8090827" y="3862560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40" name="Rectangle 139"/>
          <p:cNvSpPr/>
          <p:nvPr/>
        </p:nvSpPr>
        <p:spPr>
          <a:xfrm>
            <a:off x="8090827" y="4177784"/>
            <a:ext cx="315224" cy="315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&lt;</a:t>
            </a:r>
            <a:endParaRPr lang="en-GB" sz="1400" dirty="0"/>
          </a:p>
        </p:txBody>
      </p:sp>
      <p:sp>
        <p:nvSpPr>
          <p:cNvPr id="142" name="Rectangle 141"/>
          <p:cNvSpPr/>
          <p:nvPr/>
        </p:nvSpPr>
        <p:spPr>
          <a:xfrm>
            <a:off x="8090827" y="4493008"/>
            <a:ext cx="315224" cy="315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≤</a:t>
            </a:r>
            <a:endParaRPr lang="en-GB" sz="1400" dirty="0"/>
          </a:p>
        </p:txBody>
      </p:sp>
      <p:sp>
        <p:nvSpPr>
          <p:cNvPr id="131" name="Rectangle 130"/>
          <p:cNvSpPr/>
          <p:nvPr/>
        </p:nvSpPr>
        <p:spPr>
          <a:xfrm>
            <a:off x="5581044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33" name="Rectangle 132"/>
          <p:cNvSpPr/>
          <p:nvPr/>
        </p:nvSpPr>
        <p:spPr>
          <a:xfrm>
            <a:off x="5896268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35" name="Rectangle 134"/>
          <p:cNvSpPr/>
          <p:nvPr/>
        </p:nvSpPr>
        <p:spPr>
          <a:xfrm>
            <a:off x="6211492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45" name="Rectangle 144"/>
          <p:cNvSpPr/>
          <p:nvPr/>
        </p:nvSpPr>
        <p:spPr>
          <a:xfrm>
            <a:off x="6526716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46" name="Rectangle 145"/>
          <p:cNvSpPr/>
          <p:nvPr/>
        </p:nvSpPr>
        <p:spPr>
          <a:xfrm>
            <a:off x="6841939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47" name="Rectangle 146"/>
          <p:cNvSpPr/>
          <p:nvPr/>
        </p:nvSpPr>
        <p:spPr>
          <a:xfrm>
            <a:off x="7157163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48" name="Rectangle 147"/>
          <p:cNvSpPr/>
          <p:nvPr/>
        </p:nvSpPr>
        <p:spPr>
          <a:xfrm>
            <a:off x="7472387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49" name="Rectangle 148"/>
          <p:cNvSpPr/>
          <p:nvPr/>
        </p:nvSpPr>
        <p:spPr>
          <a:xfrm>
            <a:off x="7787611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56" name="Rectangle 155"/>
          <p:cNvSpPr/>
          <p:nvPr/>
        </p:nvSpPr>
        <p:spPr>
          <a:xfrm>
            <a:off x="8090827" y="165599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57" name="Rectangle 156"/>
          <p:cNvSpPr/>
          <p:nvPr/>
        </p:nvSpPr>
        <p:spPr>
          <a:xfrm>
            <a:off x="5581044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58" name="Rectangle 157"/>
          <p:cNvSpPr/>
          <p:nvPr/>
        </p:nvSpPr>
        <p:spPr>
          <a:xfrm>
            <a:off x="5896268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59" name="Rectangle 158"/>
          <p:cNvSpPr/>
          <p:nvPr/>
        </p:nvSpPr>
        <p:spPr>
          <a:xfrm>
            <a:off x="6211492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0" name="Rectangle 159"/>
          <p:cNvSpPr/>
          <p:nvPr/>
        </p:nvSpPr>
        <p:spPr>
          <a:xfrm>
            <a:off x="6526716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1" name="Rectangle 160"/>
          <p:cNvSpPr/>
          <p:nvPr/>
        </p:nvSpPr>
        <p:spPr>
          <a:xfrm>
            <a:off x="6841939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2" name="Rectangle 161"/>
          <p:cNvSpPr/>
          <p:nvPr/>
        </p:nvSpPr>
        <p:spPr>
          <a:xfrm>
            <a:off x="7157163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3" name="Rectangle 162"/>
          <p:cNvSpPr/>
          <p:nvPr/>
        </p:nvSpPr>
        <p:spPr>
          <a:xfrm>
            <a:off x="7472387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4" name="Rectangle 163"/>
          <p:cNvSpPr/>
          <p:nvPr/>
        </p:nvSpPr>
        <p:spPr>
          <a:xfrm>
            <a:off x="7787611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5" name="Rectangle 164"/>
          <p:cNvSpPr/>
          <p:nvPr/>
        </p:nvSpPr>
        <p:spPr>
          <a:xfrm>
            <a:off x="8090827" y="4808232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6" name="Rectangle 165"/>
          <p:cNvSpPr/>
          <p:nvPr/>
        </p:nvSpPr>
        <p:spPr>
          <a:xfrm>
            <a:off x="5265820" y="1971218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7" name="Rectangle 166"/>
          <p:cNvSpPr/>
          <p:nvPr/>
        </p:nvSpPr>
        <p:spPr>
          <a:xfrm>
            <a:off x="5265820" y="2286441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8" name="Rectangle 167"/>
          <p:cNvSpPr/>
          <p:nvPr/>
        </p:nvSpPr>
        <p:spPr>
          <a:xfrm>
            <a:off x="5265820" y="2601665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69" name="Rectangle 168"/>
          <p:cNvSpPr/>
          <p:nvPr/>
        </p:nvSpPr>
        <p:spPr>
          <a:xfrm>
            <a:off x="5265820" y="2916889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0" name="Rectangle 169"/>
          <p:cNvSpPr/>
          <p:nvPr/>
        </p:nvSpPr>
        <p:spPr>
          <a:xfrm>
            <a:off x="5265820" y="3232113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1" name="Rectangle 170"/>
          <p:cNvSpPr/>
          <p:nvPr/>
        </p:nvSpPr>
        <p:spPr>
          <a:xfrm>
            <a:off x="5265820" y="3547336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2" name="Rectangle 171"/>
          <p:cNvSpPr/>
          <p:nvPr/>
        </p:nvSpPr>
        <p:spPr>
          <a:xfrm>
            <a:off x="5265820" y="3862560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3" name="Rectangle 172"/>
          <p:cNvSpPr/>
          <p:nvPr/>
        </p:nvSpPr>
        <p:spPr>
          <a:xfrm>
            <a:off x="5265820" y="417778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4" name="Rectangle 173"/>
          <p:cNvSpPr/>
          <p:nvPr/>
        </p:nvSpPr>
        <p:spPr>
          <a:xfrm>
            <a:off x="5265820" y="4493008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5" name="Rectangle 174"/>
          <p:cNvSpPr/>
          <p:nvPr/>
        </p:nvSpPr>
        <p:spPr>
          <a:xfrm>
            <a:off x="8406051" y="1971218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6" name="Rectangle 175"/>
          <p:cNvSpPr/>
          <p:nvPr/>
        </p:nvSpPr>
        <p:spPr>
          <a:xfrm>
            <a:off x="8406051" y="2286441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7" name="Rectangle 176"/>
          <p:cNvSpPr/>
          <p:nvPr/>
        </p:nvSpPr>
        <p:spPr>
          <a:xfrm>
            <a:off x="8406051" y="2601665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8" name="Rectangle 177"/>
          <p:cNvSpPr/>
          <p:nvPr/>
        </p:nvSpPr>
        <p:spPr>
          <a:xfrm>
            <a:off x="8406051" y="2916889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79" name="Rectangle 178"/>
          <p:cNvSpPr/>
          <p:nvPr/>
        </p:nvSpPr>
        <p:spPr>
          <a:xfrm>
            <a:off x="8406051" y="3232113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80" name="Rectangle 179"/>
          <p:cNvSpPr/>
          <p:nvPr/>
        </p:nvSpPr>
        <p:spPr>
          <a:xfrm>
            <a:off x="8406051" y="3547336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81" name="Rectangle 180"/>
          <p:cNvSpPr/>
          <p:nvPr/>
        </p:nvSpPr>
        <p:spPr>
          <a:xfrm>
            <a:off x="8406051" y="3862560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82" name="Rectangle 181"/>
          <p:cNvSpPr/>
          <p:nvPr/>
        </p:nvSpPr>
        <p:spPr>
          <a:xfrm>
            <a:off x="8406051" y="4177784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183" name="Rectangle 182"/>
          <p:cNvSpPr/>
          <p:nvPr/>
        </p:nvSpPr>
        <p:spPr>
          <a:xfrm>
            <a:off x="8406051" y="4493008"/>
            <a:ext cx="315224" cy="31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645042" y="541291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9</a:t>
            </a:r>
            <a:r>
              <a:rPr lang="en-GB" sz="1600" dirty="0" smtClean="0">
                <a:latin typeface="Corbel"/>
              </a:rPr>
              <a:t>×</a:t>
            </a:r>
            <a:r>
              <a:rPr lang="en-GB" sz="1600" dirty="0" smtClean="0"/>
              <a:t>9 </a:t>
            </a:r>
            <a:r>
              <a:rPr lang="en-GB" sz="1600" dirty="0"/>
              <a:t>j</a:t>
            </a:r>
            <a:r>
              <a:rPr lang="en-GB" sz="1600" dirty="0" smtClean="0"/>
              <a:t>et at tower-level resolution</a:t>
            </a:r>
            <a:endParaRPr lang="en-GB" sz="1600" dirty="0"/>
          </a:p>
        </p:txBody>
      </p:sp>
      <p:sp>
        <p:nvSpPr>
          <p:cNvPr id="60" name="Content Placeholder 59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363590" cy="4724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9</a:t>
            </a:r>
            <a:r>
              <a:rPr lang="en-GB" sz="1800" dirty="0" smtClean="0">
                <a:latin typeface="Corbel"/>
              </a:rPr>
              <a:t>×</a:t>
            </a:r>
            <a:r>
              <a:rPr lang="en-GB" sz="1800" dirty="0" smtClean="0"/>
              <a:t>9 sum of trigger towers at every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Fully asymmetric jet veto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Local Pile-up estimation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Full overlap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Pile-up subtraction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Sort the candidates per ring around the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Sort the candidates along the detector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Jet Algorithm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04/07/2014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Rose, Imperial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02A17C-5DD7-4F2B-B479-EB431CE163D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trigger – </a:t>
            </a:r>
            <a:r>
              <a:rPr lang="en-GB" dirty="0"/>
              <a:t>Run </a:t>
            </a:r>
            <a:r>
              <a:rPr lang="en-GB" dirty="0" smtClean="0"/>
              <a:t>1:</a:t>
            </a:r>
            <a:br>
              <a:rPr lang="en-GB" dirty="0" smtClean="0"/>
            </a:br>
            <a:r>
              <a:rPr lang="en-GB" dirty="0" smtClean="0"/>
              <a:t>The Past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-1682" r="-1532"/>
          <a:stretch/>
        </p:blipFill>
        <p:spPr>
          <a:xfrm>
            <a:off x="198000" y="1746251"/>
            <a:ext cx="4176000" cy="331070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404664"/>
            <a:ext cx="8684070" cy="890736"/>
          </a:xfrm>
        </p:spPr>
        <p:txBody>
          <a:bodyPr>
            <a:no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Run-1 </a:t>
            </a:r>
            <a:r>
              <a:rPr lang="en-GB" dirty="0"/>
              <a:t>Trigger </a:t>
            </a:r>
            <a:r>
              <a:rPr lang="en-GB" dirty="0" smtClean="0"/>
              <a:t>Architecture: Conventional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229200"/>
            <a:ext cx="4176464" cy="36931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GB" dirty="0" smtClean="0"/>
              <a:t>Conventional Trigger Architecture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795963"/>
            <a:ext cx="4249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Data is processed in regions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Boundaries between regions must be handled by sharing or duplicating inputs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Volume of data reduced at each </a:t>
            </a:r>
            <a:r>
              <a:rPr lang="en-GB" dirty="0" smtClean="0"/>
              <a:t>stage by </a:t>
            </a:r>
            <a:r>
              <a:rPr lang="en-GB" dirty="0" err="1" smtClean="0"/>
              <a:t>coarsifying</a:t>
            </a:r>
            <a:r>
              <a:rPr lang="en-GB" dirty="0" smtClean="0"/>
              <a:t> data or by selecting and discarding candidates</a:t>
            </a:r>
            <a:endParaRPr lang="en-GB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When volume of data has been sufficiently reduced it can be passed to the global trigger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3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Level-1 trigger – Run 1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26</a:t>
            </a:fld>
            <a:endParaRPr lang="en-GB"/>
          </a:p>
        </p:txBody>
      </p:sp>
      <p:pic>
        <p:nvPicPr>
          <p:cNvPr id="10" name="Picture 5" descr="l1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34"/>
          <a:stretch/>
        </p:blipFill>
        <p:spPr bwMode="auto">
          <a:xfrm>
            <a:off x="1439652" y="1412776"/>
            <a:ext cx="6264696" cy="501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 1: Processing Platform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r="406" b="3626"/>
          <a:stretch/>
        </p:blipFill>
        <p:spPr>
          <a:xfrm>
            <a:off x="543810" y="1350293"/>
            <a:ext cx="8036255" cy="51125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 1: Link standards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-978" r="2148" b="1639"/>
          <a:stretch/>
        </p:blipFill>
        <p:spPr>
          <a:xfrm>
            <a:off x="400050" y="1340768"/>
            <a:ext cx="8448675" cy="537435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</a:t>
            </a:r>
            <a:r>
              <a:rPr lang="en-GB" dirty="0"/>
              <a:t>trigger – Run 1</a:t>
            </a:r>
            <a:endParaRPr lang="en-GB" dirty="0" smtClean="0"/>
          </a:p>
        </p:txBody>
      </p:sp>
      <p:pic>
        <p:nvPicPr>
          <p:cNvPr id="24583" name="Picture 4" descr="IMG_41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732" y="1263373"/>
            <a:ext cx="3168700" cy="55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" descr="http://blogs.uslhc.us/wp-content/uploads/2007/10/imgp0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9" y="2533840"/>
            <a:ext cx="3168700" cy="42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631872" y="6128921"/>
            <a:ext cx="31687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Regional Calorimeter</a:t>
            </a:r>
          </a:p>
          <a:p>
            <a:pPr algn="ctr"/>
            <a:r>
              <a:rPr lang="en-GB" dirty="0" smtClean="0">
                <a:latin typeface="+mn-lt"/>
              </a:rPr>
              <a:t>Trigger</a:t>
            </a:r>
            <a:endParaRPr lang="en-GB" dirty="0">
              <a:latin typeface="+mn-lt"/>
            </a:endParaRP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5291732" y="6122333"/>
            <a:ext cx="31687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Global Calorimeter</a:t>
            </a:r>
          </a:p>
          <a:p>
            <a:pPr algn="ctr"/>
            <a:r>
              <a:rPr lang="en-GB" dirty="0" smtClean="0">
                <a:latin typeface="+mn-lt"/>
              </a:rPr>
              <a:t>Trigger</a:t>
            </a:r>
            <a:endParaRPr lang="en-GB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6728" y="3592204"/>
            <a:ext cx="1944216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957544" y="3167534"/>
            <a:ext cx="163776" cy="4246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2" name="Picture 7" descr="IMG_41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88" y="1484784"/>
            <a:ext cx="3403600" cy="1682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CMS experiment</a:t>
            </a:r>
          </a:p>
          <a:p>
            <a:pPr marL="457200" lvl="1" indent="-285750"/>
            <a:r>
              <a:rPr lang="en-GB" dirty="0" smtClean="0"/>
              <a:t>The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CMS trigger – conceptually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CMS trigger – Run 1: The Past</a:t>
            </a:r>
          </a:p>
          <a:p>
            <a:pPr marL="457200" lvl="1" indent="-285750"/>
            <a:r>
              <a:rPr lang="en-GB" dirty="0" smtClean="0"/>
              <a:t>What is it?</a:t>
            </a:r>
          </a:p>
          <a:p>
            <a:pPr marL="457200" lvl="1" indent="-285750"/>
            <a:r>
              <a:rPr lang="en-GB" dirty="0" smtClean="0"/>
              <a:t>Lessons which (should) have been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Time-multiplexing &amp; Spatial Pipelining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CMS trigger – Run </a:t>
            </a:r>
            <a:r>
              <a:rPr lang="en-GB" dirty="0" smtClean="0"/>
              <a:t>2: The Present</a:t>
            </a:r>
          </a:p>
          <a:p>
            <a:pPr marL="457200" lvl="1" indent="-285750"/>
            <a:r>
              <a:rPr lang="en-GB" dirty="0" smtClean="0"/>
              <a:t>Current state of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CMS trigger – Run </a:t>
            </a:r>
            <a:r>
              <a:rPr lang="en-GB" dirty="0" smtClean="0"/>
              <a:t>3: </a:t>
            </a:r>
            <a:r>
              <a:rPr lang="en-GB" dirty="0"/>
              <a:t>The </a:t>
            </a:r>
            <a:r>
              <a:rPr lang="en-GB" dirty="0" smtClean="0"/>
              <a:t>Future</a:t>
            </a:r>
          </a:p>
          <a:p>
            <a:pPr marL="457200" lvl="1" indent="-285750"/>
            <a:r>
              <a:rPr lang="en-GB" dirty="0" smtClean="0"/>
              <a:t>When “Big Data” really means</a:t>
            </a:r>
            <a:r>
              <a:rPr lang="en-GB" dirty="0"/>
              <a:t> </a:t>
            </a:r>
            <a:r>
              <a:rPr lang="en-GB" dirty="0" smtClean="0"/>
              <a:t>Big Data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lvl="1" indent="-285750"/>
            <a:endParaRPr lang="en-GB" dirty="0"/>
          </a:p>
          <a:p>
            <a:pPr marL="285750" indent="-285750"/>
            <a:endParaRPr lang="en-GB" dirty="0" smtClean="0"/>
          </a:p>
          <a:p>
            <a:pPr marL="457200" lvl="1" indent="-285750"/>
            <a:endParaRPr lang="en-GB" dirty="0" smtClean="0"/>
          </a:p>
          <a:p>
            <a:pPr marL="285750" indent="-285750"/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4" descr="https://cms-csctf.web.cern.ch/cms-csctf/csctf_apr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4230"/>
            <a:ext cx="3960440" cy="296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CMS Level-1 trigger – Run 1</a:t>
            </a:r>
            <a:endParaRPr lang="en-GB" dirty="0" smtClean="0"/>
          </a:p>
        </p:txBody>
      </p:sp>
      <p:pic>
        <p:nvPicPr>
          <p:cNvPr id="25606" name="Picture 2" descr="http://www.hephy.at/DTTF/Images/Photos/Rack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33056"/>
            <a:ext cx="3960441" cy="27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4716014" y="3207517"/>
            <a:ext cx="396044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CSC</a:t>
            </a:r>
          </a:p>
          <a:p>
            <a:pPr algn="ctr"/>
            <a:r>
              <a:rPr lang="en-GB" dirty="0" err="1" smtClean="0">
                <a:latin typeface="+mn-lt"/>
              </a:rPr>
              <a:t>Trackfinder</a:t>
            </a:r>
            <a:endParaRPr lang="en-GB" dirty="0">
              <a:latin typeface="+mn-lt"/>
            </a:endParaRPr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4727573" y="6064732"/>
            <a:ext cx="394888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 rIns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DT </a:t>
            </a:r>
            <a:r>
              <a:rPr lang="en-GB" dirty="0" err="1" smtClean="0">
                <a:latin typeface="+mn-lt"/>
              </a:rPr>
              <a:t>Trackfinder</a:t>
            </a:r>
            <a:endParaRPr lang="en-GB" dirty="0">
              <a:latin typeface="+mn-lt"/>
            </a:endParaRPr>
          </a:p>
          <a:p>
            <a:pPr algn="ctr"/>
            <a:r>
              <a:rPr lang="en-GB" dirty="0" smtClean="0">
                <a:latin typeface="+mn-lt"/>
              </a:rPr>
              <a:t>(aka the green salad)</a:t>
            </a:r>
            <a:endParaRPr lang="en-GB" dirty="0">
              <a:latin typeface="+mn-lt"/>
            </a:endParaRPr>
          </a:p>
        </p:txBody>
      </p:sp>
      <p:pic>
        <p:nvPicPr>
          <p:cNvPr id="10" name="Picture 9" descr="E:\Users\Karol\Moje dokumenty\Moje obrazy\2009 06 20 CMS PACT\PICT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68" y="1340767"/>
            <a:ext cx="4128663" cy="538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65168" y="6094952"/>
            <a:ext cx="412866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RPC</a:t>
            </a:r>
          </a:p>
          <a:p>
            <a:pPr algn="ctr"/>
            <a:r>
              <a:rPr lang="en-GB" dirty="0" smtClean="0">
                <a:latin typeface="+mn-lt"/>
              </a:rPr>
              <a:t>Pattern Comparator</a:t>
            </a:r>
            <a:endParaRPr lang="en-GB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0" y="1412776"/>
            <a:ext cx="7757814" cy="516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CMS Level-1 trigger – Run 1</a:t>
            </a:r>
            <a:endParaRPr lang="en-GB" dirty="0" smtClean="0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88452" y="5949280"/>
            <a:ext cx="7758332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latin typeface="+mn-lt"/>
              </a:rPr>
              <a:t>Global</a:t>
            </a:r>
          </a:p>
          <a:p>
            <a:pPr algn="ctr"/>
            <a:r>
              <a:rPr lang="en-GB" dirty="0" smtClean="0">
                <a:latin typeface="+mn-lt"/>
              </a:rPr>
              <a:t>Trigger</a:t>
            </a:r>
            <a:endParaRPr lang="en-GB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7504" y="2080012"/>
            <a:ext cx="4320480" cy="437332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FF00"/>
                </a:solidFill>
              </a:rPr>
              <a:t>It works! It contributed to the finding of the Higgs Boson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FF00"/>
                </a:solidFill>
              </a:rPr>
              <a:t>It has been very reliable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trigger – Run 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4847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FF00"/>
                </a:solidFill>
              </a:rPr>
              <a:t>Pros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32</a:t>
            </a:fld>
            <a:endParaRPr lang="en-GB"/>
          </a:p>
        </p:txBody>
      </p:sp>
      <p:pic>
        <p:nvPicPr>
          <p:cNvPr id="11" name="Picture 7" descr="Nobel_medal_dsc06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4" y="1339080"/>
            <a:ext cx="2414588" cy="24225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1" idx="1"/>
          </p:cNvCxnSpPr>
          <p:nvPr/>
        </p:nvCxnSpPr>
        <p:spPr>
          <a:xfrm>
            <a:off x="2411760" y="2550343"/>
            <a:ext cx="3274044" cy="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2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716016" y="2080012"/>
            <a:ext cx="4320480" cy="4445332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The inhomogeneity of the links and hardware meant that whenever a change was required during construction, new hardware was required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The number of different board-types means that there is really only one expert per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Each piece of hardware requires different software. How these operate together was added as an after </a:t>
            </a:r>
            <a:r>
              <a:rPr lang="en-GB" sz="1800" dirty="0" smtClean="0">
                <a:solidFill>
                  <a:srgbClr val="FF0000"/>
                </a:solidFill>
              </a:rPr>
              <a:t>thought</a:t>
            </a:r>
            <a:endParaRPr lang="en-GB" sz="1800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No </a:t>
            </a:r>
            <a:r>
              <a:rPr lang="en-GB" sz="1800" dirty="0">
                <a:solidFill>
                  <a:srgbClr val="FF0000"/>
                </a:solidFill>
              </a:rPr>
              <a:t>software or firmware </a:t>
            </a:r>
            <a:r>
              <a:rPr lang="en-GB" sz="1800" dirty="0" smtClean="0">
                <a:solidFill>
                  <a:srgbClr val="FF0000"/>
                </a:solidFill>
              </a:rPr>
              <a:t>reuse: Maintainability nightmare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7504" y="2080012"/>
            <a:ext cx="4320480" cy="437332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FF00"/>
                </a:solidFill>
              </a:rPr>
              <a:t>It works! It contributed to the finding of the Higgs Boson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FF00"/>
                </a:solidFill>
              </a:rPr>
              <a:t>It has been very reliable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trigger – Run 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4847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FF00"/>
                </a:solidFill>
              </a:rPr>
              <a:t>Pros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0032" y="14847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Cons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5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716016" y="2080012"/>
            <a:ext cx="4320480" cy="4445332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The inhomogeneity of the links and hardware meant that whenever a change was required during construction, new hardware was required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The number of different board-types means that there is really only one expert per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Each piece of hardware requires different software. How these operate together was added as an after </a:t>
            </a:r>
            <a:r>
              <a:rPr lang="en-GB" sz="1800" dirty="0" smtClean="0">
                <a:solidFill>
                  <a:srgbClr val="FF0000"/>
                </a:solidFill>
              </a:rPr>
              <a:t>thought</a:t>
            </a:r>
            <a:endParaRPr lang="en-GB" sz="1800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No </a:t>
            </a:r>
            <a:r>
              <a:rPr lang="en-GB" sz="1800" dirty="0">
                <a:solidFill>
                  <a:srgbClr val="FF0000"/>
                </a:solidFill>
              </a:rPr>
              <a:t>software or firmware </a:t>
            </a:r>
            <a:r>
              <a:rPr lang="en-GB" sz="1800" dirty="0" smtClean="0">
                <a:solidFill>
                  <a:srgbClr val="FF0000"/>
                </a:solidFill>
              </a:rPr>
              <a:t>reuse: Maintainability nightmare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Level-1 trigger – Run 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340768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Lessons which (should) have been learned</a:t>
            </a:r>
            <a:endParaRPr lang="en-GB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4860032" y="14847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Cons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3645024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Build a homogenous system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5576" y="2348880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Build a homogenous system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576" y="4725144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Think about the system (rather than the components) from the start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576" y="5733256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Build a homogenous system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>
            <a:endCxn id="13" idx="3"/>
          </p:cNvCxnSpPr>
          <p:nvPr/>
        </p:nvCxnSpPr>
        <p:spPr>
          <a:xfrm flipH="1">
            <a:off x="3851920" y="2780928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3"/>
          </p:cNvCxnSpPr>
          <p:nvPr/>
        </p:nvCxnSpPr>
        <p:spPr>
          <a:xfrm flipH="1">
            <a:off x="3851920" y="4077072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4" idx="3"/>
          </p:cNvCxnSpPr>
          <p:nvPr/>
        </p:nvCxnSpPr>
        <p:spPr>
          <a:xfrm flipH="1">
            <a:off x="3851920" y="5157192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5" idx="3"/>
          </p:cNvCxnSpPr>
          <p:nvPr/>
        </p:nvCxnSpPr>
        <p:spPr>
          <a:xfrm flipH="1">
            <a:off x="3851920" y="6165304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Boundary-handling</a:t>
            </a:r>
          </a:p>
          <a:p>
            <a:pPr marL="457200" lvl="1" indent="-285750"/>
            <a:r>
              <a:rPr lang="en-GB" dirty="0" smtClean="0"/>
              <a:t>In a conventional trigger architecture, data is processed in regions and the boundaries between regions require very different handling for a calorimeter subsystem than, say, a </a:t>
            </a:r>
            <a:r>
              <a:rPr lang="en-GB" dirty="0" err="1" smtClean="0"/>
              <a:t>muon</a:t>
            </a:r>
            <a:r>
              <a:rPr lang="en-GB" dirty="0" smtClean="0"/>
              <a:t> </a:t>
            </a:r>
            <a:r>
              <a:rPr lang="en-GB" dirty="0" smtClean="0"/>
              <a:t>subsystem</a:t>
            </a:r>
            <a:endParaRPr lang="en-GB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So why did CMS end up with such a diverse system?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Boundary-handling</a:t>
            </a:r>
          </a:p>
          <a:p>
            <a:pPr marL="457200" lvl="1" indent="-285750"/>
            <a:r>
              <a:rPr lang="en-GB" dirty="0" smtClean="0"/>
              <a:t>In a conventional trigger architecture, data is processed in regions and the boundaries between regions require very different handling for a calorimeter subsystem than, say, a </a:t>
            </a:r>
            <a:r>
              <a:rPr lang="en-GB" dirty="0" err="1" smtClean="0"/>
              <a:t>muon</a:t>
            </a:r>
            <a:r>
              <a:rPr lang="en-GB" dirty="0" smtClean="0"/>
              <a:t> subsystem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Mindset</a:t>
            </a:r>
            <a:endParaRPr lang="en-GB" dirty="0"/>
          </a:p>
          <a:p>
            <a:pPr marL="457200" lvl="1" indent="-285750"/>
            <a:r>
              <a:rPr lang="en-GB" dirty="0"/>
              <a:t>There is a </a:t>
            </a:r>
            <a:r>
              <a:rPr lang="en-GB" dirty="0" err="1"/>
              <a:t>mindset</a:t>
            </a:r>
            <a:r>
              <a:rPr lang="en-GB" dirty="0"/>
              <a:t> that the trigger is a “hardware problem</a:t>
            </a:r>
            <a:r>
              <a:rPr lang="en-GB" dirty="0" smtClean="0"/>
              <a:t>”</a:t>
            </a:r>
          </a:p>
          <a:p>
            <a:pPr marL="457200" lvl="1" indent="-285750"/>
            <a:r>
              <a:rPr lang="en-GB" dirty="0" smtClean="0"/>
              <a:t>This was true in the past but not really true now</a:t>
            </a:r>
            <a:endParaRPr lang="en-GB" dirty="0"/>
          </a:p>
          <a:p>
            <a:pPr marL="457200" lvl="1" indent="-285750"/>
            <a:r>
              <a:rPr lang="en-GB" dirty="0"/>
              <a:t>There is a </a:t>
            </a:r>
            <a:r>
              <a:rPr lang="en-GB" dirty="0" err="1"/>
              <a:t>mindset</a:t>
            </a:r>
            <a:r>
              <a:rPr lang="en-GB" dirty="0"/>
              <a:t> that software and firmware “come for free”</a:t>
            </a:r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So why did CMS end up with such a diverse system?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Boundary-handling</a:t>
            </a:r>
          </a:p>
          <a:p>
            <a:pPr marL="457200" lvl="1" indent="-285750"/>
            <a:r>
              <a:rPr lang="en-GB" dirty="0" smtClean="0"/>
              <a:t>In a conventional trigger architecture, data is processed in regions and the boundaries between regions require very different handling for a calorimeter subsystem than, say, a </a:t>
            </a:r>
            <a:r>
              <a:rPr lang="en-GB" dirty="0" err="1" smtClean="0"/>
              <a:t>muon</a:t>
            </a:r>
            <a:r>
              <a:rPr lang="en-GB" dirty="0" smtClean="0"/>
              <a:t> subsystem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/>
              <a:t>Mindset</a:t>
            </a:r>
            <a:endParaRPr lang="en-GB" dirty="0"/>
          </a:p>
          <a:p>
            <a:pPr marL="457200" lvl="1" indent="-285750"/>
            <a:r>
              <a:rPr lang="en-GB" dirty="0"/>
              <a:t>There is a </a:t>
            </a:r>
            <a:r>
              <a:rPr lang="en-GB" dirty="0" err="1"/>
              <a:t>mindset</a:t>
            </a:r>
            <a:r>
              <a:rPr lang="en-GB" dirty="0"/>
              <a:t> that the trigger is a “hardware problem</a:t>
            </a:r>
            <a:r>
              <a:rPr lang="en-GB" dirty="0" smtClean="0"/>
              <a:t>”</a:t>
            </a:r>
          </a:p>
          <a:p>
            <a:pPr marL="457200" lvl="1" indent="-285750"/>
            <a:r>
              <a:rPr lang="en-GB" dirty="0" smtClean="0"/>
              <a:t>This was true in the past but not really true now</a:t>
            </a:r>
            <a:endParaRPr lang="en-GB" dirty="0"/>
          </a:p>
          <a:p>
            <a:pPr marL="457200" lvl="1" indent="-285750"/>
            <a:r>
              <a:rPr lang="en-GB" dirty="0"/>
              <a:t>There is a </a:t>
            </a:r>
            <a:r>
              <a:rPr lang="en-GB" dirty="0" err="1"/>
              <a:t>mindset</a:t>
            </a:r>
            <a:r>
              <a:rPr lang="en-GB" dirty="0"/>
              <a:t> that software and firmware “come for free”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Organizational</a:t>
            </a:r>
          </a:p>
          <a:p>
            <a:pPr marL="457200" lvl="1" indent="-285750"/>
            <a:r>
              <a:rPr lang="en-GB" dirty="0" smtClean="0"/>
              <a:t>Building the trigger was approached like building the detector</a:t>
            </a:r>
          </a:p>
          <a:p>
            <a:pPr marL="457200" lvl="1" indent="-285750"/>
            <a:r>
              <a:rPr lang="en-GB" dirty="0" smtClean="0"/>
              <a:t>The system was divided into chunks first and the interfaces between chunks decided internally by the groups on each side of the boundary.</a:t>
            </a:r>
          </a:p>
          <a:p>
            <a:pPr marL="457200" lvl="1" indent="-285750"/>
            <a:r>
              <a:rPr lang="en-GB" dirty="0" smtClean="0"/>
              <a:t> Within each chunk, the group was free to come up with any solution that worked (see above)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So why did CMS end up with such a diverse system?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9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FF00"/>
                </a:solidFill>
              </a:rPr>
              <a:t>Boundary-handling</a:t>
            </a:r>
          </a:p>
          <a:p>
            <a:pPr marL="457200" lvl="1" indent="-285750"/>
            <a:r>
              <a:rPr lang="en-GB" dirty="0" smtClean="0">
                <a:solidFill>
                  <a:srgbClr val="00FF00"/>
                </a:solidFill>
              </a:rPr>
              <a:t>In a conventional trigger architecture, data is processed in regions and the boundaries between regions require very different handling for a calorimeter subsystem than, say, a </a:t>
            </a:r>
            <a:r>
              <a:rPr lang="en-GB" dirty="0" err="1" smtClean="0">
                <a:solidFill>
                  <a:srgbClr val="00FF00"/>
                </a:solidFill>
              </a:rPr>
              <a:t>muon</a:t>
            </a:r>
            <a:r>
              <a:rPr lang="en-GB" dirty="0" smtClean="0">
                <a:solidFill>
                  <a:srgbClr val="00FF00"/>
                </a:solidFill>
              </a:rPr>
              <a:t> subsystem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Mindset</a:t>
            </a:r>
            <a:endParaRPr lang="en-GB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457200" lvl="1" indent="-285750"/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There is a </a:t>
            </a:r>
            <a:r>
              <a:rPr lang="en-GB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mindset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that the trigger is a “hardware problem”</a:t>
            </a:r>
          </a:p>
          <a:p>
            <a:pPr marL="457200" lvl="1" indent="-285750"/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This was true in the past but not really true now</a:t>
            </a:r>
          </a:p>
          <a:p>
            <a:pPr marL="457200" lvl="1" indent="-285750"/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There 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is a </a:t>
            </a:r>
            <a:r>
              <a:rPr lang="en-GB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mindset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that software and firmware “come for free”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Organizational</a:t>
            </a:r>
          </a:p>
          <a:p>
            <a:pPr marL="457200" lvl="1" indent="-285750"/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Building the trigger was approached like building the detector</a:t>
            </a:r>
          </a:p>
          <a:p>
            <a:pPr marL="457200" lvl="1" indent="-285750"/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system was divided into chunks first and the interfaces between chunks decided internally by the groups on each side of the boundary.</a:t>
            </a:r>
          </a:p>
          <a:p>
            <a:pPr marL="457200" lvl="1" indent="-285750"/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Within each chunk, the group was free to come up with any solution that worked (see above)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So why did CMS end up with such a diverse system?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635896" y="4706560"/>
            <a:ext cx="4176464" cy="738664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</a:rPr>
              <a:t>That is simple, my friend. It is because politics is more difficult than </a:t>
            </a:r>
            <a:r>
              <a:rPr lang="en-GB" sz="1400" dirty="0" smtClean="0">
                <a:solidFill>
                  <a:srgbClr val="FFFF00"/>
                </a:solidFill>
              </a:rPr>
              <a:t>physics</a:t>
            </a:r>
          </a:p>
          <a:p>
            <a:pPr algn="r"/>
            <a:r>
              <a:rPr lang="en-GB" sz="1400" i="1" dirty="0" smtClean="0">
                <a:solidFill>
                  <a:srgbClr val="FFFF00"/>
                </a:solidFill>
              </a:rPr>
              <a:t>Albert Einstein, 1946</a:t>
            </a:r>
            <a:endParaRPr lang="en-GB" sz="1400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3212976"/>
            <a:ext cx="4176465" cy="738664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</a:rPr>
              <a:t>Progress is impossible without change, and those who cannot change their minds cannot change </a:t>
            </a:r>
            <a:r>
              <a:rPr lang="en-GB" sz="1400" dirty="0" smtClean="0">
                <a:solidFill>
                  <a:srgbClr val="FFFF00"/>
                </a:solidFill>
              </a:rPr>
              <a:t>anything</a:t>
            </a:r>
            <a:endParaRPr lang="en-GB" sz="1400" dirty="0">
              <a:solidFill>
                <a:srgbClr val="FFFF00"/>
              </a:solidFill>
            </a:endParaRPr>
          </a:p>
          <a:p>
            <a:pPr algn="r"/>
            <a:r>
              <a:rPr lang="en-GB" sz="1400" i="1" dirty="0">
                <a:solidFill>
                  <a:srgbClr val="FFFF00"/>
                </a:solidFill>
              </a:rPr>
              <a:t>George Bernard Shaw (</a:t>
            </a:r>
            <a:r>
              <a:rPr lang="en-GB" sz="1400" i="1" dirty="0" smtClean="0">
                <a:solidFill>
                  <a:srgbClr val="FFFF00"/>
                </a:solidFill>
              </a:rPr>
              <a:t>1856-1950</a:t>
            </a:r>
            <a:r>
              <a:rPr lang="en-GB" sz="1400" i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2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Time-Multiplexing &amp; Spatial Pipelining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experiment 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1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682" r="-1495"/>
          <a:stretch/>
        </p:blipFill>
        <p:spPr>
          <a:xfrm>
            <a:off x="188304" y="1746251"/>
            <a:ext cx="4176000" cy="331070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Time-multiplexed trigger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88304" y="5229200"/>
            <a:ext cx="4176000" cy="36931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GB" dirty="0"/>
              <a:t>Time-Multiplexed </a:t>
            </a:r>
            <a:r>
              <a:rPr lang="en-GB" dirty="0" smtClean="0"/>
              <a:t>Trigger Architecture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55086" y="1628800"/>
            <a:ext cx="44094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Data from an event is buffered and retransmitted to the first processing node over </a:t>
            </a:r>
            <a:r>
              <a:rPr lang="en-GB" i="1" dirty="0" smtClean="0"/>
              <a:t>N</a:t>
            </a:r>
            <a:r>
              <a:rPr lang="en-GB" dirty="0" smtClean="0"/>
              <a:t> bunch crossings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Data from </a:t>
            </a:r>
            <a:r>
              <a:rPr lang="en-GB" dirty="0" smtClean="0"/>
              <a:t>the next </a:t>
            </a:r>
            <a:r>
              <a:rPr lang="en-GB" dirty="0"/>
              <a:t>event is buffered and retransmitted to the </a:t>
            </a:r>
            <a:r>
              <a:rPr lang="en-GB" dirty="0" smtClean="0"/>
              <a:t>second processing node, again,  </a:t>
            </a:r>
            <a:r>
              <a:rPr lang="en-GB" dirty="0"/>
              <a:t>over </a:t>
            </a:r>
            <a:r>
              <a:rPr lang="en-GB" i="1" dirty="0"/>
              <a:t>N</a:t>
            </a:r>
            <a:r>
              <a:rPr lang="en-GB" dirty="0"/>
              <a:t> bunch </a:t>
            </a:r>
            <a:r>
              <a:rPr lang="en-GB" dirty="0" smtClean="0"/>
              <a:t>crossings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Process is repeated in round-robin fashion across ≥</a:t>
            </a:r>
            <a:r>
              <a:rPr lang="en-GB" i="1" dirty="0" smtClean="0"/>
              <a:t>N</a:t>
            </a:r>
            <a:r>
              <a:rPr lang="en-GB" dirty="0" smtClean="0"/>
              <a:t> processing nodes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Because both algorithm latency and data volume are constant, dataflow is fully deterministic and no complex scheduling mechanism is required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2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MT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13"/>
          <a:stretch/>
        </p:blipFill>
        <p:spPr>
          <a:xfrm>
            <a:off x="-34186" y="1370472"/>
            <a:ext cx="9178187" cy="39337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Time-multiplexed trigger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93095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1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</a:t>
            </a:r>
            <a:r>
              <a:rPr lang="en-GB" sz="1700" dirty="0" err="1">
                <a:solidFill>
                  <a:schemeClr val="tx1"/>
                </a:solidFill>
                <a:latin typeface="+mn-lt"/>
              </a:rPr>
              <a:t>Preprocessors</a:t>
            </a:r>
            <a:r>
              <a:rPr lang="en-GB" sz="170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8516" y="4607720"/>
            <a:ext cx="1928813" cy="58429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Layer 2</a:t>
            </a:r>
          </a:p>
          <a:p>
            <a:r>
              <a:rPr lang="en-GB" sz="1700" dirty="0">
                <a:solidFill>
                  <a:schemeClr val="tx1"/>
                </a:solidFill>
                <a:latin typeface="+mn-lt"/>
              </a:rPr>
              <a:t>“Processing nodes”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457" y="5373216"/>
            <a:ext cx="7733109" cy="1142134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+mn-lt"/>
              </a:rPr>
              <a:t>The parallel approach to computing does require that some original thinking be done about numerical analysis and data management in order to secure efficient use.</a:t>
            </a:r>
          </a:p>
          <a:p>
            <a:r>
              <a:rPr lang="en-GB" sz="1400" dirty="0">
                <a:solidFill>
                  <a:schemeClr val="tx1"/>
                </a:solidFill>
                <a:latin typeface="+mn-lt"/>
              </a:rPr>
              <a:t>In an environment which has represented the absence of the need to think as the highest virtue this is  a decided disadvantage. </a:t>
            </a:r>
            <a:endParaRPr lang="en-GB" sz="1400" dirty="0" smtClean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en-GB" sz="1400" i="1" dirty="0" smtClean="0">
                <a:solidFill>
                  <a:schemeClr val="tx1"/>
                </a:solidFill>
                <a:latin typeface="+mn-lt"/>
              </a:rPr>
              <a:t>Daniel </a:t>
            </a:r>
            <a:r>
              <a:rPr lang="en-GB" sz="1400" i="1" dirty="0" err="1">
                <a:solidFill>
                  <a:schemeClr val="tx1"/>
                </a:solidFill>
                <a:latin typeface="+mn-lt"/>
              </a:rPr>
              <a:t>Slotnick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, 1967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84784"/>
            <a:ext cx="8435280" cy="504056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Take the principle to its limits: Eliminate the boundaries completely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No specialization of hardware for a particular boundary handling situation</a:t>
            </a:r>
          </a:p>
          <a:p>
            <a:pPr marL="441325" lvl="1" indent="-173038">
              <a:spcBef>
                <a:spcPts val="1200"/>
              </a:spcBef>
            </a:pPr>
            <a:r>
              <a:rPr lang="en-GB" sz="1800" dirty="0" smtClean="0"/>
              <a:t>“One-board-fits-all” design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No duplication of data needed</a:t>
            </a:r>
            <a:endParaRPr lang="en-GB" sz="1800" dirty="0"/>
          </a:p>
          <a:p>
            <a:pPr marL="441325" lvl="1" indent="-173038">
              <a:spcBef>
                <a:spcPts val="1200"/>
              </a:spcBef>
            </a:pPr>
            <a:r>
              <a:rPr lang="en-GB" sz="1800" dirty="0" smtClean="0"/>
              <a:t>Less hardware and fewer links for a given resolution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No data needs to be thrown away</a:t>
            </a:r>
          </a:p>
          <a:p>
            <a:pPr marL="441325" lvl="1" indent="-173038">
              <a:spcBef>
                <a:spcPts val="1200"/>
              </a:spcBef>
            </a:pPr>
            <a:r>
              <a:rPr lang="en-GB" sz="1800" dirty="0" smtClean="0"/>
              <a:t>Should allow better physics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Equality of data</a:t>
            </a:r>
          </a:p>
          <a:p>
            <a:pPr marL="441325" lvl="1" indent="-173038">
              <a:spcBef>
                <a:spcPts val="1200"/>
              </a:spcBef>
            </a:pPr>
            <a:r>
              <a:rPr lang="en-GB" sz="1800" dirty="0" smtClean="0"/>
              <a:t>Without duplication, all data is equal</a:t>
            </a:r>
          </a:p>
          <a:p>
            <a:pPr marL="441325" lvl="1" indent="-173038">
              <a:spcBef>
                <a:spcPts val="1200"/>
              </a:spcBef>
            </a:pPr>
            <a:r>
              <a:rPr lang="en-GB" sz="1800" dirty="0" smtClean="0"/>
              <a:t>Can easily add new input sources</a:t>
            </a:r>
          </a:p>
          <a:p>
            <a:pPr marL="441325" lvl="2" indent="-173038">
              <a:spcBef>
                <a:spcPts val="1200"/>
              </a:spcBef>
            </a:pPr>
            <a:r>
              <a:rPr lang="en-GB" sz="1800" dirty="0" smtClean="0"/>
              <a:t>Scalability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0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advantages of </a:t>
            </a:r>
            <a:r>
              <a:rPr lang="en-GB" dirty="0" smtClean="0"/>
              <a:t>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800" dirty="0" smtClean="0"/>
              <a:t>But there is nothing to say that we have to go to that extreme…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We could use Time-Multiplexing to reduce a two-dimensional boundary handling problem to a one-dimensional boundary handling problem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043608" y="3356992"/>
            <a:ext cx="2376264" cy="2376264"/>
            <a:chOff x="899592" y="3140968"/>
            <a:chExt cx="2376264" cy="2376264"/>
          </a:xfrm>
        </p:grpSpPr>
        <p:sp>
          <p:nvSpPr>
            <p:cNvPr id="7" name="Rectangle 6"/>
            <p:cNvSpPr/>
            <p:nvPr/>
          </p:nvSpPr>
          <p:spPr bwMode="auto">
            <a:xfrm>
              <a:off x="899592" y="3140968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691680" y="3140968"/>
              <a:ext cx="792088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483768" y="3140968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899592" y="3933056"/>
              <a:ext cx="792088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691680" y="3933056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483768" y="3933056"/>
              <a:ext cx="792088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99592" y="4725144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691680" y="4725144"/>
              <a:ext cx="792088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483768" y="4725144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7" name="Up-Down Arrow 36"/>
            <p:cNvSpPr/>
            <p:nvPr/>
          </p:nvSpPr>
          <p:spPr bwMode="auto">
            <a:xfrm rot="18900000">
              <a:off x="1586326" y="3603835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8" name="Up-Down Arrow 37"/>
            <p:cNvSpPr/>
            <p:nvPr/>
          </p:nvSpPr>
          <p:spPr bwMode="auto">
            <a:xfrm rot="2700000">
              <a:off x="2339753" y="3603834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9" name="Up-Down Arrow 38"/>
            <p:cNvSpPr/>
            <p:nvPr/>
          </p:nvSpPr>
          <p:spPr bwMode="auto">
            <a:xfrm rot="2700000">
              <a:off x="1586324" y="4359521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0" name="Up-Down Arrow 39"/>
            <p:cNvSpPr/>
            <p:nvPr/>
          </p:nvSpPr>
          <p:spPr bwMode="auto">
            <a:xfrm rot="18900000">
              <a:off x="2339752" y="4359521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1" name="Up-Down Arrow 40"/>
            <p:cNvSpPr/>
            <p:nvPr/>
          </p:nvSpPr>
          <p:spPr bwMode="auto">
            <a:xfrm>
              <a:off x="1958984" y="3565396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2" name="Up-Down Arrow 41"/>
            <p:cNvSpPr/>
            <p:nvPr/>
          </p:nvSpPr>
          <p:spPr bwMode="auto">
            <a:xfrm>
              <a:off x="1958984" y="4365104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3" name="Up-Down Arrow 42"/>
            <p:cNvSpPr/>
            <p:nvPr/>
          </p:nvSpPr>
          <p:spPr bwMode="auto">
            <a:xfrm rot="16200000">
              <a:off x="2348731" y="3967701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4" name="Up-Down Arrow 43"/>
            <p:cNvSpPr/>
            <p:nvPr/>
          </p:nvSpPr>
          <p:spPr bwMode="auto">
            <a:xfrm rot="16200000">
              <a:off x="1546305" y="3967700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5" name="Up-Down Arrow 44"/>
            <p:cNvSpPr/>
            <p:nvPr/>
          </p:nvSpPr>
          <p:spPr bwMode="auto">
            <a:xfrm rot="18900000">
              <a:off x="2337097" y="3608738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6" name="Up-Down Arrow 45"/>
            <p:cNvSpPr/>
            <p:nvPr/>
          </p:nvSpPr>
          <p:spPr bwMode="auto">
            <a:xfrm rot="2700000">
              <a:off x="2337095" y="4364424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7" name="Up-Down Arrow 46"/>
            <p:cNvSpPr/>
            <p:nvPr/>
          </p:nvSpPr>
          <p:spPr bwMode="auto">
            <a:xfrm>
              <a:off x="2709755" y="3570299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8" name="Up-Down Arrow 47"/>
            <p:cNvSpPr/>
            <p:nvPr/>
          </p:nvSpPr>
          <p:spPr bwMode="auto">
            <a:xfrm>
              <a:off x="2709755" y="4370007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9" name="Up-Down Arrow 48"/>
            <p:cNvSpPr/>
            <p:nvPr/>
          </p:nvSpPr>
          <p:spPr bwMode="auto">
            <a:xfrm rot="2700000">
              <a:off x="1550321" y="3608737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0" name="Up-Down Arrow 49"/>
            <p:cNvSpPr/>
            <p:nvPr/>
          </p:nvSpPr>
          <p:spPr bwMode="auto">
            <a:xfrm rot="18900000">
              <a:off x="1550320" y="4364424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1" name="Up-Down Arrow 50"/>
            <p:cNvSpPr/>
            <p:nvPr/>
          </p:nvSpPr>
          <p:spPr bwMode="auto">
            <a:xfrm>
              <a:off x="1169552" y="3570299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2" name="Up-Down Arrow 51"/>
            <p:cNvSpPr/>
            <p:nvPr/>
          </p:nvSpPr>
          <p:spPr bwMode="auto">
            <a:xfrm>
              <a:off x="1169552" y="4370007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3" name="Up-Down Arrow 52"/>
            <p:cNvSpPr/>
            <p:nvPr/>
          </p:nvSpPr>
          <p:spPr bwMode="auto">
            <a:xfrm rot="16200000">
              <a:off x="2341821" y="3170089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4" name="Up-Down Arrow 53"/>
            <p:cNvSpPr/>
            <p:nvPr/>
          </p:nvSpPr>
          <p:spPr bwMode="auto">
            <a:xfrm rot="16200000">
              <a:off x="1573979" y="3170088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5" name="Up-Down Arrow 54"/>
            <p:cNvSpPr/>
            <p:nvPr/>
          </p:nvSpPr>
          <p:spPr bwMode="auto">
            <a:xfrm rot="16200000">
              <a:off x="2319636" y="4772933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6" name="Up-Down Arrow 55"/>
            <p:cNvSpPr/>
            <p:nvPr/>
          </p:nvSpPr>
          <p:spPr bwMode="auto">
            <a:xfrm rot="16200000">
              <a:off x="1551794" y="4772932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7584" y="580526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Conventional Boundary Handling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5544108" y="580526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Partial TMT</a:t>
            </a:r>
          </a:p>
          <a:p>
            <a:pPr algn="ctr"/>
            <a:r>
              <a:rPr lang="en-GB" dirty="0" smtClean="0"/>
              <a:t>Boundary Handling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650758" y="3356992"/>
            <a:ext cx="2377626" cy="2376264"/>
            <a:chOff x="5650758" y="3356992"/>
            <a:chExt cx="2377626" cy="2376264"/>
          </a:xfrm>
        </p:grpSpPr>
        <p:sp>
          <p:nvSpPr>
            <p:cNvPr id="18" name="Rectangle 17"/>
            <p:cNvSpPr/>
            <p:nvPr/>
          </p:nvSpPr>
          <p:spPr bwMode="auto">
            <a:xfrm>
              <a:off x="5652120" y="3356992"/>
              <a:ext cx="792088" cy="237626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444208" y="3356992"/>
              <a:ext cx="792088" cy="237626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236296" y="3356992"/>
              <a:ext cx="792088" cy="237626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652120" y="4149080"/>
              <a:ext cx="790726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444208" y="4149080"/>
              <a:ext cx="792088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236296" y="4149080"/>
              <a:ext cx="792088" cy="79208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7236296" y="3356992"/>
              <a:ext cx="792088" cy="23762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5650758" y="3356992"/>
              <a:ext cx="792088" cy="23762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7" name="Up-Down Arrow 56"/>
            <p:cNvSpPr/>
            <p:nvPr/>
          </p:nvSpPr>
          <p:spPr bwMode="auto">
            <a:xfrm rot="16200000">
              <a:off x="7093639" y="4183725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8" name="Up-Down Arrow 57"/>
            <p:cNvSpPr/>
            <p:nvPr/>
          </p:nvSpPr>
          <p:spPr bwMode="auto">
            <a:xfrm rot="16200000">
              <a:off x="6298830" y="4183724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9" name="Up-Down Arrow 58"/>
            <p:cNvSpPr/>
            <p:nvPr/>
          </p:nvSpPr>
          <p:spPr bwMode="auto">
            <a:xfrm rot="16200000">
              <a:off x="7093640" y="3399372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0" name="Up-Down Arrow 59"/>
            <p:cNvSpPr/>
            <p:nvPr/>
          </p:nvSpPr>
          <p:spPr bwMode="auto">
            <a:xfrm rot="16200000">
              <a:off x="6298832" y="3399371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1" name="Up-Down Arrow 60"/>
            <p:cNvSpPr/>
            <p:nvPr/>
          </p:nvSpPr>
          <p:spPr bwMode="auto">
            <a:xfrm rot="16200000">
              <a:off x="7093641" y="4975813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2" name="Up-Down Arrow 61"/>
            <p:cNvSpPr/>
            <p:nvPr/>
          </p:nvSpPr>
          <p:spPr bwMode="auto">
            <a:xfrm rot="16200000">
              <a:off x="6298833" y="4975812"/>
              <a:ext cx="288032" cy="722797"/>
            </a:xfrm>
            <a:prstGeom prst="up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3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840" y="260648"/>
            <a:ext cx="325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>
                    <a:lumMod val="95000"/>
                  </a:schemeClr>
                </a:solidFill>
                <a:latin typeface="Corbel" pitchFamily="34" charset="0"/>
              </a:rPr>
              <a:t>advantages of a TM trigger?</a:t>
            </a:r>
            <a:endParaRPr lang="en-GB" sz="2000" b="1" dirty="0">
              <a:solidFill>
                <a:schemeClr val="bg1">
                  <a:lumMod val="95000"/>
                </a:schemeClr>
              </a:solidFill>
              <a:latin typeface="Corbel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5011662" cy="463025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naturally matched to processing of data in FPGAs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streams with </a:t>
            </a:r>
            <a:r>
              <a:rPr lang="en-US" sz="1800" dirty="0">
                <a:solidFill>
                  <a:srgbClr val="00FF00"/>
                </a:solidFill>
              </a:rPr>
              <a:t>pipelined steps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data link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speed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great use in the calorimeter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trigger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2D problem down to operations in a single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1800" dirty="0" err="1">
                <a:solidFill>
                  <a:srgbClr val="00FF00"/>
                </a:solidFill>
              </a:rPr>
              <a:t>localised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Further advantages </a:t>
            </a:r>
            <a:r>
              <a:rPr lang="en-GB" dirty="0"/>
              <a:t>of a TM </a:t>
            </a:r>
            <a:r>
              <a:rPr lang="en-GB" dirty="0" smtClean="0"/>
              <a:t>trigger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9059" y="1660450"/>
            <a:ext cx="3627437" cy="25606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436096" y="2670820"/>
            <a:ext cx="216024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5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Pipelining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800" dirty="0" smtClean="0"/>
              <a:t>Because data is buffered in a Time-Multiplexed Trigger and reordered for transmission, it can be sent in the order optimal for processing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If data is arranged suitably, processing begins as soon as the first data arrives…</a:t>
            </a:r>
          </a:p>
          <a:p>
            <a:pPr>
              <a:spcBef>
                <a:spcPts val="1200"/>
              </a:spcBef>
            </a:pPr>
            <a:endParaRPr lang="en-GB" sz="1800" dirty="0" smtClean="0"/>
          </a:p>
          <a:p>
            <a:pPr algn="ctr">
              <a:spcBef>
                <a:spcPts val="1200"/>
              </a:spcBef>
            </a:pPr>
            <a:r>
              <a:rPr lang="en-GB" sz="4000" b="1" u="sng" dirty="0" smtClean="0">
                <a:solidFill>
                  <a:srgbClr val="FF0000"/>
                </a:solidFill>
              </a:rPr>
              <a:t>YOU DO NOT WAIT FOR THE ENTIRE DATA TO ARRIVE BEFORE PROCESSING BEGINS!</a:t>
            </a:r>
            <a:r>
              <a:rPr lang="en-GB" sz="4000" b="1" u="sng" baseline="30000" dirty="0" smtClean="0">
                <a:solidFill>
                  <a:srgbClr val="FF0000"/>
                </a:solidFill>
              </a:rPr>
              <a:t>†</a:t>
            </a:r>
            <a:endParaRPr lang="en-GB" sz="4000" b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85810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aseline="30000" dirty="0" smtClean="0"/>
              <a:t>†</a:t>
            </a:r>
            <a:r>
              <a:rPr lang="en-GB" sz="1400" dirty="0" smtClean="0"/>
              <a:t>Bold, red, super-sized and underlined because there are still people in the CMS trigger community who have not understood this and it is important!</a:t>
            </a:r>
            <a:endParaRPr lang="en-GB" sz="14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323528" y="1463040"/>
            <a:ext cx="8208912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 sz="1800" dirty="0" smtClean="0"/>
              <a:t>By ordering the data geometrically, this </a:t>
            </a:r>
            <a:r>
              <a:rPr lang="en-GB" sz="1800" dirty="0"/>
              <a:t>allows all algorithms to be fully pipelined</a:t>
            </a:r>
            <a:r>
              <a:rPr lang="en-GB" sz="1800" baseline="30000" dirty="0" smtClean="0"/>
              <a:t>†</a:t>
            </a:r>
            <a:r>
              <a:rPr lang="en-GB" sz="1800" dirty="0" smtClean="0"/>
              <a:t>, which in FPGAs means that:</a:t>
            </a:r>
            <a:endParaRPr lang="en-GB" sz="1800" dirty="0"/>
          </a:p>
          <a:p>
            <a:pPr marL="457145" lvl="1">
              <a:spcBef>
                <a:spcPts val="1200"/>
              </a:spcBef>
            </a:pPr>
            <a:r>
              <a:rPr lang="en-GB" sz="1800" dirty="0"/>
              <a:t>The processing is localised</a:t>
            </a:r>
          </a:p>
          <a:p>
            <a:pPr marL="457145" lvl="1">
              <a:spcBef>
                <a:spcPts val="1200"/>
              </a:spcBef>
            </a:pPr>
            <a:r>
              <a:rPr lang="en-GB" sz="1800" dirty="0"/>
              <a:t>Fan-outs reduced</a:t>
            </a:r>
          </a:p>
          <a:p>
            <a:pPr marL="457145" lvl="1">
              <a:spcBef>
                <a:spcPts val="1200"/>
              </a:spcBef>
            </a:pPr>
            <a:r>
              <a:rPr lang="en-GB" sz="1800" dirty="0"/>
              <a:t>Routing delays minimised</a:t>
            </a:r>
          </a:p>
          <a:p>
            <a:pPr marL="457145" lvl="1">
              <a:spcBef>
                <a:spcPts val="1200"/>
              </a:spcBef>
            </a:pPr>
            <a:r>
              <a:rPr lang="en-GB" sz="1800" dirty="0"/>
              <a:t>Register duplication </a:t>
            </a:r>
            <a:r>
              <a:rPr lang="en-GB" sz="1800" dirty="0" smtClean="0"/>
              <a:t>eliminated</a:t>
            </a:r>
          </a:p>
          <a:p>
            <a:pPr marL="0" indent="0">
              <a:spcBef>
                <a:spcPts val="1200"/>
              </a:spcBef>
              <a:buNone/>
            </a:pPr>
            <a:endParaRPr lang="en-GB" sz="1800" dirty="0"/>
          </a:p>
          <a:p>
            <a:pPr>
              <a:spcBef>
                <a:spcPts val="1200"/>
              </a:spcBef>
            </a:pPr>
            <a:r>
              <a:rPr lang="en-GB" sz="1800" dirty="0" smtClean="0"/>
              <a:t>Experience with Virtex-7 FPGAs has shown that this is VITAL in mapping the design into these very large FPGAs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This will only get more important as devices get larger in future</a:t>
            </a:r>
            <a:endParaRPr lang="en-GB" sz="1800" dirty="0"/>
          </a:p>
          <a:p>
            <a:pPr marL="457145" lvl="1">
              <a:spcBef>
                <a:spcPts val="1200"/>
              </a:spcBef>
            </a:pPr>
            <a:endParaRPr lang="en-GB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Pipelining – Why bother?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74924" y="6093296"/>
            <a:ext cx="6768752" cy="30777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GB" sz="1400" baseline="30000" dirty="0"/>
              <a:t>†</a:t>
            </a:r>
            <a:r>
              <a:rPr lang="en-GB" sz="1400" dirty="0"/>
              <a:t>That is, pipelined at the full data rate, not at the bunch-crossing rate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Pipelining – Why bother?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 smtClean="0"/>
              <a:t>Full Spatial-Pipelining also allows MAXIMAL logic reuse:</a:t>
            </a:r>
          </a:p>
          <a:p>
            <a:pPr lvl="1">
              <a:spcBef>
                <a:spcPts val="1200"/>
              </a:spcBef>
            </a:pPr>
            <a:r>
              <a:rPr lang="en-GB" sz="1800" dirty="0" smtClean="0"/>
              <a:t>Case-study: Electron isolation via counting clusters in a ring</a:t>
            </a:r>
          </a:p>
          <a:p>
            <a:pPr lvl="1">
              <a:spcBef>
                <a:spcPts val="1200"/>
              </a:spcBef>
            </a:pPr>
            <a:r>
              <a:rPr lang="en-GB" sz="1800" dirty="0" smtClean="0"/>
              <a:t>Conventional implementation took </a:t>
            </a:r>
            <a:r>
              <a:rPr lang="en-GB" sz="3600" dirty="0" smtClean="0">
                <a:solidFill>
                  <a:srgbClr val="FF0000"/>
                </a:solidFill>
              </a:rPr>
              <a:t>&gt;120%</a:t>
            </a:r>
            <a:r>
              <a:rPr lang="en-GB" sz="1800" dirty="0" smtClean="0"/>
              <a:t> of resources available in XC7VX690T FPGA </a:t>
            </a:r>
            <a:r>
              <a:rPr lang="en-GB" sz="1800" u="sng" dirty="0" smtClean="0"/>
              <a:t>per proposed region</a:t>
            </a:r>
          </a:p>
          <a:p>
            <a:pPr lvl="1">
              <a:spcBef>
                <a:spcPts val="1200"/>
              </a:spcBef>
            </a:pPr>
            <a:r>
              <a:rPr lang="en-GB" sz="1800" dirty="0" smtClean="0"/>
              <a:t>Spatially-pipelined implementation took </a:t>
            </a:r>
            <a:r>
              <a:rPr lang="en-GB" sz="3600" dirty="0" smtClean="0">
                <a:solidFill>
                  <a:srgbClr val="00FF00"/>
                </a:solidFill>
              </a:rPr>
              <a:t>1.5%</a:t>
            </a:r>
            <a:r>
              <a:rPr lang="en-GB" sz="1800" dirty="0" smtClean="0"/>
              <a:t> of resources available </a:t>
            </a:r>
            <a:r>
              <a:rPr lang="en-GB" sz="1800" dirty="0"/>
              <a:t>in XC7VX690T </a:t>
            </a:r>
            <a:r>
              <a:rPr lang="en-GB" sz="1800" dirty="0" smtClean="0"/>
              <a:t>FPGA </a:t>
            </a:r>
            <a:r>
              <a:rPr lang="en-GB" sz="1800" u="sng" dirty="0" smtClean="0"/>
              <a:t>per TM node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9572" y="55892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FF00"/>
                </a:solidFill>
              </a:rPr>
              <a:t>2 orders of magnitude saving if you do it properly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Amdahl-</a:t>
            </a:r>
            <a:r>
              <a:rPr lang="en-GB" dirty="0" err="1" smtClean="0"/>
              <a:t>Slotnick</a:t>
            </a:r>
            <a:r>
              <a:rPr lang="en-GB" dirty="0" smtClean="0"/>
              <a:t> debate, 1967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85646" y="1988840"/>
            <a:ext cx="6372708" cy="3096344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spcBef>
                <a:spcPts val="1200"/>
              </a:spcBef>
              <a:buNone/>
            </a:pPr>
            <a:r>
              <a:rPr lang="en-GB" dirty="0" smtClean="0"/>
              <a:t>“The </a:t>
            </a:r>
            <a:r>
              <a:rPr lang="en-GB" dirty="0"/>
              <a:t>parallel approach to computing does require </a:t>
            </a:r>
            <a:r>
              <a:rPr lang="en-GB" dirty="0" smtClean="0"/>
              <a:t>that </a:t>
            </a:r>
            <a:r>
              <a:rPr lang="en-GB" u="sng" dirty="0" smtClean="0">
                <a:solidFill>
                  <a:srgbClr val="FF0000"/>
                </a:solidFill>
              </a:rPr>
              <a:t>some </a:t>
            </a:r>
            <a:r>
              <a:rPr lang="en-GB" u="sng" dirty="0">
                <a:solidFill>
                  <a:srgbClr val="FF0000"/>
                </a:solidFill>
              </a:rPr>
              <a:t>original thinking be done about numerical </a:t>
            </a:r>
            <a:r>
              <a:rPr lang="en-GB" u="sng" dirty="0" smtClean="0">
                <a:solidFill>
                  <a:srgbClr val="FF0000"/>
                </a:solidFill>
              </a:rPr>
              <a:t>analysis </a:t>
            </a:r>
            <a:r>
              <a:rPr lang="en-GB" u="sng" dirty="0">
                <a:solidFill>
                  <a:srgbClr val="FF0000"/>
                </a:solidFill>
              </a:rPr>
              <a:t>and data management in order to secure </a:t>
            </a:r>
            <a:r>
              <a:rPr lang="en-GB" u="sng" dirty="0" smtClean="0">
                <a:solidFill>
                  <a:srgbClr val="FF0000"/>
                </a:solidFill>
              </a:rPr>
              <a:t>efficient </a:t>
            </a:r>
            <a:r>
              <a:rPr lang="en-GB" u="sng" dirty="0">
                <a:solidFill>
                  <a:srgbClr val="FF0000"/>
                </a:solidFill>
              </a:rPr>
              <a:t>use</a:t>
            </a:r>
            <a:r>
              <a:rPr lang="en-GB" dirty="0"/>
              <a:t>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GB" dirty="0"/>
              <a:t>In an environment which has represented the </a:t>
            </a:r>
            <a:r>
              <a:rPr lang="en-GB" dirty="0" smtClean="0"/>
              <a:t>absence of </a:t>
            </a:r>
            <a:r>
              <a:rPr lang="en-GB" dirty="0"/>
              <a:t>the need to think as the highest </a:t>
            </a:r>
            <a:r>
              <a:rPr lang="en-GB" dirty="0" smtClean="0"/>
              <a:t>virtue, this </a:t>
            </a:r>
            <a:r>
              <a:rPr lang="en-GB" dirty="0"/>
              <a:t>is </a:t>
            </a:r>
            <a:r>
              <a:rPr lang="en-GB" dirty="0" smtClean="0"/>
              <a:t>a decided disadvantage”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1400" dirty="0" smtClean="0"/>
              <a:t>Daniel </a:t>
            </a:r>
            <a:r>
              <a:rPr lang="en-GB" sz="1400" dirty="0" err="1" smtClean="0"/>
              <a:t>Slotnick</a:t>
            </a:r>
            <a:r>
              <a:rPr lang="en-GB" sz="1400" dirty="0" smtClean="0"/>
              <a:t>, 1967</a:t>
            </a:r>
            <a:endParaRPr lang="en-GB" sz="1400" dirty="0"/>
          </a:p>
          <a:p>
            <a:pPr algn="ctr">
              <a:spcBef>
                <a:spcPts val="1200"/>
              </a:spcBef>
            </a:pP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2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556792"/>
            <a:ext cx="8180014" cy="3456384"/>
          </a:xfrm>
        </p:spPr>
        <p:txBody>
          <a:bodyPr>
            <a:noAutofit/>
          </a:bodyPr>
          <a:lstStyle/>
          <a:p>
            <a:r>
              <a:rPr lang="en-GB" dirty="0" smtClean="0"/>
              <a:t>You have swapped a spatial axis with the time axis</a:t>
            </a:r>
          </a:p>
          <a:p>
            <a:r>
              <a:rPr lang="en-GB" dirty="0" smtClean="0"/>
              <a:t>Positive and negative eta become forward and backward in time</a:t>
            </a:r>
          </a:p>
          <a:p>
            <a:r>
              <a:rPr lang="en-GB" dirty="0" smtClean="0"/>
              <a:t>In algorithms, data moving forward in time “interacts” with data moving both forwards and backwards in time</a:t>
            </a:r>
          </a:p>
          <a:p>
            <a:r>
              <a:rPr lang="en-GB" dirty="0" smtClean="0"/>
              <a:t>But algorithms are sequential in “real” time – essentially a third time axis</a:t>
            </a:r>
          </a:p>
          <a:p>
            <a:r>
              <a:rPr lang="en-GB" dirty="0" smtClean="0"/>
              <a:t>Different granularity data sees time pass at different rates (Time? Which Time?)</a:t>
            </a:r>
          </a:p>
          <a:p>
            <a:r>
              <a:rPr lang="en-GB" dirty="0" smtClean="0"/>
              <a:t>Physical data is in registers and transfers between registers also happen in real time but registers occupy physical space within the FPGA and relative spatial placement is important…</a:t>
            </a:r>
          </a:p>
          <a:p>
            <a:endParaRPr lang="en-GB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6632"/>
            <a:ext cx="8791574" cy="1184176"/>
          </a:xfrm>
        </p:spPr>
        <p:txBody>
          <a:bodyPr>
            <a:noAutofit/>
          </a:bodyPr>
          <a:lstStyle/>
          <a:p>
            <a:r>
              <a:rPr lang="en-GB" dirty="0"/>
              <a:t>Spatial Pipelining – </a:t>
            </a:r>
            <a:r>
              <a:rPr lang="en-GB" dirty="0" smtClean="0"/>
              <a:t>What’s the problem?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03132" y="4909517"/>
            <a:ext cx="71287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800" dirty="0" smtClean="0">
                <a:solidFill>
                  <a:srgbClr val="FF0000"/>
                </a:solidFill>
              </a:rPr>
              <a:t>Is your head hurting yet?</a:t>
            </a:r>
          </a:p>
          <a:p>
            <a:pPr algn="ctr">
              <a:spcBef>
                <a:spcPts val="1200"/>
              </a:spcBef>
            </a:pPr>
            <a:r>
              <a:rPr lang="en-GB" sz="2800" dirty="0" smtClean="0">
                <a:solidFill>
                  <a:srgbClr val="00FF00"/>
                </a:solidFill>
              </a:rPr>
              <a:t>Forget General Relativity – spatially pipelined firmware is where the real fun is to be had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81" y="1533525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 anchor="ctr"/>
          <a:lstStyle/>
          <a:p>
            <a:pPr algn="r"/>
            <a:r>
              <a:rPr lang="en-GB" sz="1600" dirty="0"/>
              <a:t>~65M Silicon </a:t>
            </a:r>
            <a:r>
              <a:rPr lang="en-GB" sz="1600" dirty="0" smtClean="0"/>
              <a:t>Pixels</a:t>
            </a:r>
            <a:endParaRPr lang="en-GB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 anchor="ctr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 anchor="ctr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/>
              <a:t>Ecal </a:t>
            </a:r>
            <a:r>
              <a:rPr lang="en-GB" sz="1600" dirty="0" smtClean="0"/>
              <a:t>Crystals</a:t>
            </a:r>
            <a:endParaRPr lang="en-GB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 anchor="ctr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</a:t>
            </a:r>
            <a:r>
              <a:rPr lang="en-GB" sz="1600" dirty="0" smtClean="0"/>
              <a:t>HCAL</a:t>
            </a:r>
            <a:endParaRPr lang="en-GB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 anchor="ctr"/>
          <a:lstStyle/>
          <a:p>
            <a:r>
              <a:rPr lang="en-GB" sz="1600" dirty="0"/>
              <a:t>~568k RPC/DT/CSC Muon </a:t>
            </a:r>
            <a:r>
              <a:rPr lang="en-GB" sz="1600" dirty="0" smtClean="0"/>
              <a:t>channels</a:t>
            </a:r>
            <a:endParaRPr lang="en-GB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~3500 physicists/engineers</a:t>
            </a:r>
            <a:endParaRPr lang="en-US" sz="1600" dirty="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The CMS detector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trigger – </a:t>
            </a:r>
            <a:r>
              <a:rPr lang="en-GB" dirty="0"/>
              <a:t>Run </a:t>
            </a:r>
            <a:r>
              <a:rPr lang="en-GB" dirty="0" smtClean="0"/>
              <a:t>2:</a:t>
            </a:r>
            <a:br>
              <a:rPr lang="en-GB" dirty="0" smtClean="0"/>
            </a:br>
            <a:r>
              <a:rPr lang="en-GB" dirty="0" smtClean="0"/>
              <a:t>The Present</a:t>
            </a:r>
            <a:endParaRPr lang="en-GB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0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trigger – Run 2</a:t>
            </a:r>
          </a:p>
        </p:txBody>
      </p:sp>
      <p:sp>
        <p:nvSpPr>
          <p:cNvPr id="45" name="Rounded Rectangl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20419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MPC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Rounded Rectangle 4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12545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CSC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47" name="Straight Arrow Connector 46"/>
          <p:cNvCxnSpPr>
            <a:stCxn id="46" idx="2"/>
            <a:endCxn id="45" idx="0"/>
          </p:cNvCxnSpPr>
          <p:nvPr/>
        </p:nvCxnSpPr>
        <p:spPr bwMode="auto">
          <a:xfrm>
            <a:off x="522023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DT</a:t>
            </a:r>
          </a:p>
        </p:txBody>
      </p:sp>
      <p:sp>
        <p:nvSpPr>
          <p:cNvPr id="51" name="Rounded Rectangl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4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LB</a:t>
            </a:r>
          </a:p>
        </p:txBody>
      </p:sp>
      <p:sp>
        <p:nvSpPr>
          <p:cNvPr id="52" name="Rounded Rectangl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896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RPC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53" name="Straight Arrow Connector 52"/>
          <p:cNvCxnSpPr>
            <a:stCxn id="52" idx="2"/>
            <a:endCxn id="51" idx="0"/>
          </p:cNvCxnSpPr>
          <p:nvPr/>
        </p:nvCxnSpPr>
        <p:spPr bwMode="auto">
          <a:xfrm>
            <a:off x="7886998" y="1751484"/>
            <a:ext cx="3488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4737999" y="2290440"/>
            <a:ext cx="964478" cy="2154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Mezzanine</a:t>
            </a:r>
          </a:p>
        </p:txBody>
      </p:sp>
      <p:cxnSp>
        <p:nvCxnSpPr>
          <p:cNvPr id="58" name="Straight Arrow Connector 57"/>
          <p:cNvCxnSpPr>
            <a:stCxn id="59" idx="2"/>
            <a:endCxn id="69" idx="0"/>
          </p:cNvCxnSpPr>
          <p:nvPr/>
        </p:nvCxnSpPr>
        <p:spPr bwMode="auto">
          <a:xfrm>
            <a:off x="6554530" y="1722239"/>
            <a:ext cx="0" cy="31975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71930" y="1519039"/>
            <a:ext cx="965200" cy="20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CuOF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1" name="Rounded Rectangl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88315" y="5255096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μGMT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62" name="Straight Arrow Connector 61"/>
          <p:cNvCxnSpPr>
            <a:stCxn id="61" idx="2"/>
            <a:endCxn id="244" idx="0"/>
          </p:cNvCxnSpPr>
          <p:nvPr/>
        </p:nvCxnSpPr>
        <p:spPr bwMode="auto">
          <a:xfrm rot="5400000">
            <a:off x="5489361" y="5165270"/>
            <a:ext cx="485328" cy="1658757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ounded Rectangl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0" name="Elbow Connector 69"/>
          <p:cNvCxnSpPr>
            <a:stCxn id="74" idx="2"/>
            <a:endCxn id="89" idx="0"/>
          </p:cNvCxnSpPr>
          <p:nvPr/>
        </p:nvCxnSpPr>
        <p:spPr bwMode="auto">
          <a:xfrm>
            <a:off x="7890487" y="3163689"/>
            <a:ext cx="0" cy="19910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>
            <a:stCxn id="44" idx="2"/>
            <a:endCxn id="43" idx="0"/>
          </p:cNvCxnSpPr>
          <p:nvPr/>
        </p:nvCxnSpPr>
        <p:spPr bwMode="auto">
          <a:xfrm>
            <a:off x="6553220" y="4001219"/>
            <a:ext cx="0" cy="310928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5" y="2741413"/>
            <a:ext cx="1092203" cy="42227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5" name="Straight Arrow Connector 74"/>
          <p:cNvCxnSpPr>
            <a:stCxn id="69" idx="2"/>
            <a:endCxn id="44" idx="0"/>
          </p:cNvCxnSpPr>
          <p:nvPr/>
        </p:nvCxnSpPr>
        <p:spPr bwMode="auto">
          <a:xfrm flipH="1">
            <a:off x="6553220" y="2538884"/>
            <a:ext cx="1310" cy="8273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>
            <a:stCxn id="43" idx="2"/>
            <a:endCxn id="61" idx="0"/>
          </p:cNvCxnSpPr>
          <p:nvPr/>
        </p:nvCxnSpPr>
        <p:spPr bwMode="auto">
          <a:xfrm>
            <a:off x="6553220" y="4947147"/>
            <a:ext cx="8183" cy="30794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1" name="Group 350"/>
          <p:cNvGrpSpPr/>
          <p:nvPr/>
        </p:nvGrpSpPr>
        <p:grpSpPr>
          <a:xfrm>
            <a:off x="4673342" y="4312147"/>
            <a:ext cx="3759756" cy="635000"/>
            <a:chOff x="5201243" y="4369271"/>
            <a:chExt cx="3759756" cy="635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5201243" y="4369271"/>
              <a:ext cx="3759756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Sorting/Merging Layer (Optional)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/>
              </a:r>
              <a:b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</a:b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grpSp>
          <p:nvGrpSpPr>
            <p:cNvPr id="330" name="Group 329"/>
            <p:cNvGrpSpPr/>
            <p:nvPr/>
          </p:nvGrpSpPr>
          <p:grpSpPr>
            <a:xfrm>
              <a:off x="5302421" y="4635339"/>
              <a:ext cx="3573768" cy="333375"/>
              <a:chOff x="5292080" y="4635339"/>
              <a:chExt cx="3573768" cy="333375"/>
            </a:xfrm>
          </p:grpSpPr>
          <p:sp>
            <p:nvSpPr>
              <p:cNvPr id="71" name="Rounded Rectangle 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72" name="Rounded Rectangle 7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17" name="Rounded Rectangle 3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cxnSp>
        <p:nvCxnSpPr>
          <p:cNvPr id="96" name="Straight Connector 95"/>
          <p:cNvCxnSpPr>
            <a:stCxn id="56" idx="2"/>
            <a:endCxn id="94" idx="0"/>
          </p:cNvCxnSpPr>
          <p:nvPr/>
        </p:nvCxnSpPr>
        <p:spPr bwMode="auto">
          <a:xfrm flipH="1">
            <a:off x="5219444" y="2505870"/>
            <a:ext cx="794" cy="863464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7" name="Straight Arrow Connector 156"/>
          <p:cNvCxnSpPr>
            <a:stCxn id="51" idx="2"/>
            <a:endCxn id="74" idx="0"/>
          </p:cNvCxnSpPr>
          <p:nvPr/>
        </p:nvCxnSpPr>
        <p:spPr bwMode="auto">
          <a:xfrm>
            <a:off x="7890486" y="2538884"/>
            <a:ext cx="1" cy="20252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ounded Rectangle 1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HF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89" name="Rounded Rectangle 18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90" name="Rounded Rectangle 18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ECAL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763927" y="3362796"/>
            <a:ext cx="3684490" cy="638423"/>
            <a:chOff x="1291828" y="3362796"/>
            <a:chExt cx="3684490" cy="638423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1291828" y="3366219"/>
              <a:ext cx="3684490" cy="635000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Calo</a:t>
              </a:r>
              <a:r>
                <a:rPr kumimoji="1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Trigger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Preprocessors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86201" y="3369805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693913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5" name="Straight Arrow Connector 194"/>
          <p:cNvCxnSpPr>
            <a:stCxn id="190" idx="2"/>
            <a:endCxn id="214" idx="0"/>
          </p:cNvCxnSpPr>
          <p:nvPr/>
        </p:nvCxnSpPr>
        <p:spPr bwMode="auto">
          <a:xfrm>
            <a:off x="131002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8" name="Straight Arrow Connector 197"/>
          <p:cNvCxnSpPr>
            <a:stCxn id="189" idx="2"/>
            <a:endCxn id="192" idx="0"/>
          </p:cNvCxnSpPr>
          <p:nvPr/>
        </p:nvCxnSpPr>
        <p:spPr bwMode="auto">
          <a:xfrm>
            <a:off x="2606172" y="1751484"/>
            <a:ext cx="0" cy="16147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88" idx="2"/>
            <a:endCxn id="231" idx="0"/>
          </p:cNvCxnSpPr>
          <p:nvPr/>
        </p:nvCxnSpPr>
        <p:spPr bwMode="auto">
          <a:xfrm>
            <a:off x="3902316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" name="Rounded Rectangle 20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4312146"/>
            <a:ext cx="3684490" cy="635001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Calo</a:t>
            </a: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Trigger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sym typeface="Arial" charset="0"/>
              </a:rPr>
              <a:t>Main Processors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05" name="Straight Arrow Connector 204"/>
          <p:cNvCxnSpPr>
            <a:stCxn id="192" idx="2"/>
            <a:endCxn id="204" idx="0"/>
          </p:cNvCxnSpPr>
          <p:nvPr/>
        </p:nvCxnSpPr>
        <p:spPr bwMode="auto">
          <a:xfrm>
            <a:off x="2606172" y="4001219"/>
            <a:ext cx="0" cy="31092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4" name="Rounded Rectangle 2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TCC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15" name="Rounded Rectangle 214"/>
          <p:cNvSpPr/>
          <p:nvPr/>
        </p:nvSpPr>
        <p:spPr bwMode="auto">
          <a:xfrm>
            <a:off x="826995" y="2290440"/>
            <a:ext cx="964478" cy="2154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oSLB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217" name="Straight Arrow Connector 216"/>
          <p:cNvCxnSpPr>
            <a:stCxn id="215" idx="2"/>
            <a:endCxn id="194" idx="0"/>
          </p:cNvCxnSpPr>
          <p:nvPr/>
        </p:nvCxnSpPr>
        <p:spPr bwMode="auto">
          <a:xfrm>
            <a:off x="1309234" y="2505870"/>
            <a:ext cx="794" cy="856926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Rounded Rectangle 2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31" name="Rounded Rectangl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33" name="Straight Arrow Connector 232"/>
          <p:cNvCxnSpPr>
            <a:stCxn id="231" idx="2"/>
            <a:endCxn id="193" idx="0"/>
          </p:cNvCxnSpPr>
          <p:nvPr/>
        </p:nvCxnSpPr>
        <p:spPr bwMode="auto">
          <a:xfrm>
            <a:off x="3902316" y="2538884"/>
            <a:ext cx="0" cy="830921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8" name="Straight Arrow Connector 61"/>
          <p:cNvCxnSpPr>
            <a:stCxn id="255" idx="2"/>
            <a:endCxn id="245" idx="0"/>
          </p:cNvCxnSpPr>
          <p:nvPr/>
        </p:nvCxnSpPr>
        <p:spPr bwMode="auto">
          <a:xfrm rot="16200000" flipH="1">
            <a:off x="3171561" y="5175482"/>
            <a:ext cx="494853" cy="1628806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5" name="Rounded Rectangle 2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31496" y="5245571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</a:scheme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Demux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57" name="Straight Arrow Connector 256"/>
          <p:cNvCxnSpPr>
            <a:stCxn id="204" idx="2"/>
            <a:endCxn id="255" idx="0"/>
          </p:cNvCxnSpPr>
          <p:nvPr/>
        </p:nvCxnSpPr>
        <p:spPr bwMode="auto">
          <a:xfrm flipH="1">
            <a:off x="2604584" y="4947147"/>
            <a:ext cx="1588" cy="298424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2" name="Group 341"/>
          <p:cNvGrpSpPr/>
          <p:nvPr/>
        </p:nvGrpSpPr>
        <p:grpSpPr>
          <a:xfrm>
            <a:off x="4673341" y="3362796"/>
            <a:ext cx="3759757" cy="638423"/>
            <a:chOff x="5201242" y="3362796"/>
            <a:chExt cx="3759757" cy="638423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201242" y="3366219"/>
              <a:ext cx="3759757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μTF</a:t>
              </a: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Layer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74372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3329" y="3369334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5287812" y="3633589"/>
              <a:ext cx="3573768" cy="333375"/>
              <a:chOff x="5292080" y="4635339"/>
              <a:chExt cx="3573768" cy="333375"/>
            </a:xfrm>
          </p:grpSpPr>
          <p:sp>
            <p:nvSpPr>
              <p:cNvPr id="336" name="Rounded Rectangle 3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337" name="Rounded Rectangle 33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38" name="Rounded Rectangle 33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51</a:t>
            </a:fld>
            <a:endParaRPr lang="en-GB"/>
          </a:p>
        </p:txBody>
      </p:sp>
      <p:grpSp>
        <p:nvGrpSpPr>
          <p:cNvPr id="260" name="Group 259"/>
          <p:cNvGrpSpPr/>
          <p:nvPr/>
        </p:nvGrpSpPr>
        <p:grpSpPr>
          <a:xfrm>
            <a:off x="3998912" y="6237312"/>
            <a:ext cx="1146176" cy="496888"/>
            <a:chOff x="4740995" y="6329699"/>
            <a:chExt cx="1146176" cy="496888"/>
          </a:xfrm>
        </p:grpSpPr>
        <p:sp>
          <p:nvSpPr>
            <p:cNvPr id="243" name="Rounded Rectangle 24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40995" y="6329699"/>
              <a:ext cx="1146176" cy="49688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91425" tIns="45713" rIns="91425" bIns="45713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μGT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500713" y="6329699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831457" y="6329699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47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The CMS trigger – Run </a:t>
            </a:r>
            <a:r>
              <a:rPr lang="en-GB" dirty="0" smtClean="0"/>
              <a:t>2:</a:t>
            </a:r>
            <a:br>
              <a:rPr lang="en-GB" dirty="0" smtClean="0"/>
            </a:br>
            <a:r>
              <a:rPr lang="en-GB" dirty="0" smtClean="0"/>
              <a:t>Systems being upgraded</a:t>
            </a:r>
            <a:endParaRPr lang="en-GB" dirty="0"/>
          </a:p>
        </p:txBody>
      </p:sp>
      <p:sp>
        <p:nvSpPr>
          <p:cNvPr id="45" name="Rounded Rectangl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20419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MPC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Rounded Rectangle 4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12545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CSC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47" name="Straight Arrow Connector 46"/>
          <p:cNvCxnSpPr>
            <a:stCxn id="46" idx="2"/>
            <a:endCxn id="45" idx="0"/>
          </p:cNvCxnSpPr>
          <p:nvPr/>
        </p:nvCxnSpPr>
        <p:spPr bwMode="auto">
          <a:xfrm>
            <a:off x="522023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DT</a:t>
            </a:r>
          </a:p>
        </p:txBody>
      </p:sp>
      <p:sp>
        <p:nvSpPr>
          <p:cNvPr id="51" name="Rounded Rectangl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4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LB</a:t>
            </a:r>
          </a:p>
        </p:txBody>
      </p:sp>
      <p:sp>
        <p:nvSpPr>
          <p:cNvPr id="52" name="Rounded Rectangl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896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RPC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53" name="Straight Arrow Connector 52"/>
          <p:cNvCxnSpPr>
            <a:stCxn id="52" idx="2"/>
            <a:endCxn id="51" idx="0"/>
          </p:cNvCxnSpPr>
          <p:nvPr/>
        </p:nvCxnSpPr>
        <p:spPr bwMode="auto">
          <a:xfrm>
            <a:off x="7886998" y="1751484"/>
            <a:ext cx="3488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4737999" y="2290440"/>
            <a:ext cx="964478" cy="2154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Mezzanine</a:t>
            </a:r>
          </a:p>
        </p:txBody>
      </p:sp>
      <p:cxnSp>
        <p:nvCxnSpPr>
          <p:cNvPr id="58" name="Straight Arrow Connector 57"/>
          <p:cNvCxnSpPr>
            <a:stCxn id="59" idx="2"/>
            <a:endCxn id="69" idx="0"/>
          </p:cNvCxnSpPr>
          <p:nvPr/>
        </p:nvCxnSpPr>
        <p:spPr bwMode="auto">
          <a:xfrm>
            <a:off x="6554530" y="1722239"/>
            <a:ext cx="0" cy="31975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71930" y="1519039"/>
            <a:ext cx="965200" cy="20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CuOF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1" name="Rounded Rectangl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88315" y="5255096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μGMT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62" name="Straight Arrow Connector 61"/>
          <p:cNvCxnSpPr>
            <a:stCxn id="61" idx="2"/>
            <a:endCxn id="244" idx="0"/>
          </p:cNvCxnSpPr>
          <p:nvPr/>
        </p:nvCxnSpPr>
        <p:spPr bwMode="auto">
          <a:xfrm rot="5400000">
            <a:off x="5489361" y="5165270"/>
            <a:ext cx="485328" cy="1658757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ounded Rectangl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0" name="Elbow Connector 69"/>
          <p:cNvCxnSpPr>
            <a:stCxn id="74" idx="2"/>
            <a:endCxn id="89" idx="0"/>
          </p:cNvCxnSpPr>
          <p:nvPr/>
        </p:nvCxnSpPr>
        <p:spPr bwMode="auto">
          <a:xfrm>
            <a:off x="7890487" y="3163689"/>
            <a:ext cx="0" cy="19910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>
            <a:stCxn id="44" idx="2"/>
            <a:endCxn id="43" idx="0"/>
          </p:cNvCxnSpPr>
          <p:nvPr/>
        </p:nvCxnSpPr>
        <p:spPr bwMode="auto">
          <a:xfrm>
            <a:off x="6553220" y="4001219"/>
            <a:ext cx="0" cy="310928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5" y="2741413"/>
            <a:ext cx="1092203" cy="42227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5" name="Straight Arrow Connector 74"/>
          <p:cNvCxnSpPr>
            <a:stCxn id="69" idx="2"/>
            <a:endCxn id="44" idx="0"/>
          </p:cNvCxnSpPr>
          <p:nvPr/>
        </p:nvCxnSpPr>
        <p:spPr bwMode="auto">
          <a:xfrm flipH="1">
            <a:off x="6553220" y="2538884"/>
            <a:ext cx="1310" cy="8273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>
            <a:stCxn id="43" idx="2"/>
            <a:endCxn id="61" idx="0"/>
          </p:cNvCxnSpPr>
          <p:nvPr/>
        </p:nvCxnSpPr>
        <p:spPr bwMode="auto">
          <a:xfrm>
            <a:off x="6553220" y="4947147"/>
            <a:ext cx="8183" cy="30794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1" name="Group 350"/>
          <p:cNvGrpSpPr/>
          <p:nvPr/>
        </p:nvGrpSpPr>
        <p:grpSpPr>
          <a:xfrm>
            <a:off x="4673342" y="4312147"/>
            <a:ext cx="3759756" cy="635000"/>
            <a:chOff x="5201243" y="4369271"/>
            <a:chExt cx="3759756" cy="635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5201243" y="4369271"/>
              <a:ext cx="3759756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Sorting/Merging Layer (Optional)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/>
              </a:r>
              <a:b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</a:b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grpSp>
          <p:nvGrpSpPr>
            <p:cNvPr id="330" name="Group 329"/>
            <p:cNvGrpSpPr/>
            <p:nvPr/>
          </p:nvGrpSpPr>
          <p:grpSpPr>
            <a:xfrm>
              <a:off x="5302421" y="4635339"/>
              <a:ext cx="3573768" cy="333375"/>
              <a:chOff x="5292080" y="4635339"/>
              <a:chExt cx="3573768" cy="333375"/>
            </a:xfrm>
          </p:grpSpPr>
          <p:sp>
            <p:nvSpPr>
              <p:cNvPr id="71" name="Rounded Rectangle 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72" name="Rounded Rectangle 7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17" name="Rounded Rectangle 3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cxnSp>
        <p:nvCxnSpPr>
          <p:cNvPr id="96" name="Straight Connector 95"/>
          <p:cNvCxnSpPr>
            <a:stCxn id="56" idx="2"/>
            <a:endCxn id="94" idx="0"/>
          </p:cNvCxnSpPr>
          <p:nvPr/>
        </p:nvCxnSpPr>
        <p:spPr bwMode="auto">
          <a:xfrm flipH="1">
            <a:off x="5219444" y="2505870"/>
            <a:ext cx="794" cy="863464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7" name="Straight Arrow Connector 156"/>
          <p:cNvCxnSpPr>
            <a:stCxn id="51" idx="2"/>
            <a:endCxn id="74" idx="0"/>
          </p:cNvCxnSpPr>
          <p:nvPr/>
        </p:nvCxnSpPr>
        <p:spPr bwMode="auto">
          <a:xfrm>
            <a:off x="7890486" y="2538884"/>
            <a:ext cx="1" cy="20252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ounded Rectangle 1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HF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89" name="Rounded Rectangle 18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90" name="Rounded Rectangle 18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ECAL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763927" y="3362796"/>
            <a:ext cx="3684490" cy="638423"/>
            <a:chOff x="1291828" y="3362796"/>
            <a:chExt cx="3684490" cy="638423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1291828" y="3366219"/>
              <a:ext cx="3684490" cy="635000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Calo</a:t>
              </a:r>
              <a:r>
                <a:rPr kumimoji="1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Trigger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Preprocessors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86201" y="3369805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693913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5" name="Straight Arrow Connector 194"/>
          <p:cNvCxnSpPr>
            <a:stCxn id="190" idx="2"/>
            <a:endCxn id="214" idx="0"/>
          </p:cNvCxnSpPr>
          <p:nvPr/>
        </p:nvCxnSpPr>
        <p:spPr bwMode="auto">
          <a:xfrm>
            <a:off x="131002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8" name="Straight Arrow Connector 197"/>
          <p:cNvCxnSpPr>
            <a:stCxn id="189" idx="2"/>
            <a:endCxn id="192" idx="0"/>
          </p:cNvCxnSpPr>
          <p:nvPr/>
        </p:nvCxnSpPr>
        <p:spPr bwMode="auto">
          <a:xfrm>
            <a:off x="2606172" y="1751484"/>
            <a:ext cx="0" cy="16147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88" idx="2"/>
            <a:endCxn id="231" idx="0"/>
          </p:cNvCxnSpPr>
          <p:nvPr/>
        </p:nvCxnSpPr>
        <p:spPr bwMode="auto">
          <a:xfrm>
            <a:off x="3902316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" name="Rounded Rectangle 20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4312146"/>
            <a:ext cx="3684490" cy="635001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Calo</a:t>
            </a: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Trigger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sym typeface="Arial" charset="0"/>
              </a:rPr>
              <a:t>Main Processors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05" name="Straight Arrow Connector 204"/>
          <p:cNvCxnSpPr>
            <a:stCxn id="192" idx="2"/>
            <a:endCxn id="204" idx="0"/>
          </p:cNvCxnSpPr>
          <p:nvPr/>
        </p:nvCxnSpPr>
        <p:spPr bwMode="auto">
          <a:xfrm>
            <a:off x="2606172" y="4001219"/>
            <a:ext cx="0" cy="31092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4" name="Rounded Rectangle 2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TCC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15" name="Rounded Rectangle 214"/>
          <p:cNvSpPr/>
          <p:nvPr/>
        </p:nvSpPr>
        <p:spPr bwMode="auto">
          <a:xfrm>
            <a:off x="826995" y="2290440"/>
            <a:ext cx="964478" cy="2154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oSLB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217" name="Straight Arrow Connector 216"/>
          <p:cNvCxnSpPr>
            <a:stCxn id="215" idx="2"/>
            <a:endCxn id="194" idx="0"/>
          </p:cNvCxnSpPr>
          <p:nvPr/>
        </p:nvCxnSpPr>
        <p:spPr bwMode="auto">
          <a:xfrm>
            <a:off x="1309234" y="2505870"/>
            <a:ext cx="794" cy="856926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Rounded Rectangle 2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31" name="Rounded Rectangl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33" name="Straight Arrow Connector 232"/>
          <p:cNvCxnSpPr>
            <a:stCxn id="231" idx="2"/>
            <a:endCxn id="193" idx="0"/>
          </p:cNvCxnSpPr>
          <p:nvPr/>
        </p:nvCxnSpPr>
        <p:spPr bwMode="auto">
          <a:xfrm>
            <a:off x="3902316" y="2538884"/>
            <a:ext cx="0" cy="830921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8" name="Straight Arrow Connector 61"/>
          <p:cNvCxnSpPr>
            <a:stCxn id="255" idx="2"/>
            <a:endCxn id="245" idx="0"/>
          </p:cNvCxnSpPr>
          <p:nvPr/>
        </p:nvCxnSpPr>
        <p:spPr bwMode="auto">
          <a:xfrm rot="16200000" flipH="1">
            <a:off x="3171561" y="5175482"/>
            <a:ext cx="494853" cy="1628806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5" name="Rounded Rectangle 2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31496" y="5245571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Demux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57" name="Straight Arrow Connector 256"/>
          <p:cNvCxnSpPr>
            <a:stCxn id="204" idx="2"/>
            <a:endCxn id="255" idx="0"/>
          </p:cNvCxnSpPr>
          <p:nvPr/>
        </p:nvCxnSpPr>
        <p:spPr bwMode="auto">
          <a:xfrm flipH="1">
            <a:off x="2604584" y="4947147"/>
            <a:ext cx="1588" cy="298424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2" name="Group 341"/>
          <p:cNvGrpSpPr/>
          <p:nvPr/>
        </p:nvGrpSpPr>
        <p:grpSpPr>
          <a:xfrm>
            <a:off x="4673341" y="3362796"/>
            <a:ext cx="3759757" cy="638423"/>
            <a:chOff x="5201242" y="3362796"/>
            <a:chExt cx="3759757" cy="638423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201242" y="3366219"/>
              <a:ext cx="3759757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μTF</a:t>
              </a: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Layer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74372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3329" y="3369334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5287812" y="3633589"/>
              <a:ext cx="3573768" cy="333375"/>
              <a:chOff x="5292080" y="4635339"/>
              <a:chExt cx="3573768" cy="333375"/>
            </a:xfrm>
          </p:grpSpPr>
          <p:sp>
            <p:nvSpPr>
              <p:cNvPr id="336" name="Rounded Rectangle 3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337" name="Rounded Rectangle 33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38" name="Rounded Rectangle 33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52</a:t>
            </a:fld>
            <a:endParaRPr lang="en-GB"/>
          </a:p>
        </p:txBody>
      </p:sp>
      <p:grpSp>
        <p:nvGrpSpPr>
          <p:cNvPr id="260" name="Group 259"/>
          <p:cNvGrpSpPr/>
          <p:nvPr/>
        </p:nvGrpSpPr>
        <p:grpSpPr>
          <a:xfrm>
            <a:off x="3998912" y="6237312"/>
            <a:ext cx="1146176" cy="496888"/>
            <a:chOff x="4740995" y="6329699"/>
            <a:chExt cx="1146176" cy="496888"/>
          </a:xfrm>
        </p:grpSpPr>
        <p:sp>
          <p:nvSpPr>
            <p:cNvPr id="243" name="Rounded Rectangle 24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40995" y="6329699"/>
              <a:ext cx="1146176" cy="49688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lIns="91425" tIns="45713" rIns="91425" bIns="45713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μGT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500713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831457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8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The CMS trigger – Run </a:t>
            </a:r>
            <a:r>
              <a:rPr lang="en-GB" dirty="0" smtClean="0"/>
              <a:t>2:</a:t>
            </a:r>
            <a:br>
              <a:rPr lang="en-GB" dirty="0" smtClean="0"/>
            </a:br>
            <a:r>
              <a:rPr lang="en-GB" dirty="0" smtClean="0"/>
              <a:t>Hardware platforms</a:t>
            </a:r>
            <a:endParaRPr lang="en-GB" dirty="0"/>
          </a:p>
        </p:txBody>
      </p:sp>
      <p:sp>
        <p:nvSpPr>
          <p:cNvPr id="45" name="Rounded Rectangl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20419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MPC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Rounded Rectangle 4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12545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CSC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47" name="Straight Arrow Connector 46"/>
          <p:cNvCxnSpPr>
            <a:stCxn id="46" idx="2"/>
            <a:endCxn id="45" idx="0"/>
          </p:cNvCxnSpPr>
          <p:nvPr/>
        </p:nvCxnSpPr>
        <p:spPr bwMode="auto">
          <a:xfrm>
            <a:off x="522023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DT</a:t>
            </a:r>
          </a:p>
        </p:txBody>
      </p:sp>
      <p:sp>
        <p:nvSpPr>
          <p:cNvPr id="51" name="Rounded Rectangl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4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LB</a:t>
            </a:r>
          </a:p>
        </p:txBody>
      </p:sp>
      <p:sp>
        <p:nvSpPr>
          <p:cNvPr id="52" name="Rounded Rectangl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896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RPC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53" name="Straight Arrow Connector 52"/>
          <p:cNvCxnSpPr>
            <a:stCxn id="52" idx="2"/>
            <a:endCxn id="51" idx="0"/>
          </p:cNvCxnSpPr>
          <p:nvPr/>
        </p:nvCxnSpPr>
        <p:spPr bwMode="auto">
          <a:xfrm>
            <a:off x="7886998" y="1751484"/>
            <a:ext cx="3488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4737999" y="2290440"/>
            <a:ext cx="964478" cy="2154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Mezzanine</a:t>
            </a:r>
          </a:p>
        </p:txBody>
      </p:sp>
      <p:cxnSp>
        <p:nvCxnSpPr>
          <p:cNvPr id="58" name="Straight Arrow Connector 57"/>
          <p:cNvCxnSpPr>
            <a:stCxn id="59" idx="2"/>
            <a:endCxn id="69" idx="0"/>
          </p:cNvCxnSpPr>
          <p:nvPr/>
        </p:nvCxnSpPr>
        <p:spPr bwMode="auto">
          <a:xfrm>
            <a:off x="6554530" y="1722239"/>
            <a:ext cx="0" cy="31975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71930" y="1519039"/>
            <a:ext cx="965200" cy="20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CuOF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1" name="Rounded Rectangl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88315" y="5255096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μGMT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62" name="Straight Arrow Connector 61"/>
          <p:cNvCxnSpPr>
            <a:stCxn id="61" idx="2"/>
            <a:endCxn id="244" idx="0"/>
          </p:cNvCxnSpPr>
          <p:nvPr/>
        </p:nvCxnSpPr>
        <p:spPr bwMode="auto">
          <a:xfrm rot="5400000">
            <a:off x="5489361" y="5165270"/>
            <a:ext cx="485328" cy="1658757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ounded Rectangl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0" name="Elbow Connector 69"/>
          <p:cNvCxnSpPr>
            <a:stCxn id="74" idx="2"/>
            <a:endCxn id="89" idx="0"/>
          </p:cNvCxnSpPr>
          <p:nvPr/>
        </p:nvCxnSpPr>
        <p:spPr bwMode="auto">
          <a:xfrm>
            <a:off x="7890487" y="3163689"/>
            <a:ext cx="0" cy="19910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>
            <a:stCxn id="44" idx="2"/>
            <a:endCxn id="43" idx="0"/>
          </p:cNvCxnSpPr>
          <p:nvPr/>
        </p:nvCxnSpPr>
        <p:spPr bwMode="auto">
          <a:xfrm>
            <a:off x="6553220" y="4001219"/>
            <a:ext cx="0" cy="310928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5" y="2741413"/>
            <a:ext cx="1092203" cy="422276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5" name="Straight Arrow Connector 74"/>
          <p:cNvCxnSpPr>
            <a:stCxn id="69" idx="2"/>
            <a:endCxn id="44" idx="0"/>
          </p:cNvCxnSpPr>
          <p:nvPr/>
        </p:nvCxnSpPr>
        <p:spPr bwMode="auto">
          <a:xfrm flipH="1">
            <a:off x="6553220" y="2538884"/>
            <a:ext cx="1310" cy="8273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>
            <a:stCxn id="43" idx="2"/>
            <a:endCxn id="61" idx="0"/>
          </p:cNvCxnSpPr>
          <p:nvPr/>
        </p:nvCxnSpPr>
        <p:spPr bwMode="auto">
          <a:xfrm>
            <a:off x="6553220" y="4947147"/>
            <a:ext cx="8183" cy="30794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1" name="Group 350"/>
          <p:cNvGrpSpPr/>
          <p:nvPr/>
        </p:nvGrpSpPr>
        <p:grpSpPr>
          <a:xfrm>
            <a:off x="4673342" y="4312147"/>
            <a:ext cx="3759756" cy="635000"/>
            <a:chOff x="5201243" y="4369271"/>
            <a:chExt cx="3759756" cy="635000"/>
          </a:xfrm>
          <a:noFill/>
        </p:grpSpPr>
        <p:sp>
          <p:nvSpPr>
            <p:cNvPr id="43" name="Rounded Rectangle 42"/>
            <p:cNvSpPr/>
            <p:nvPr/>
          </p:nvSpPr>
          <p:spPr bwMode="auto">
            <a:xfrm>
              <a:off x="5201243" y="4369271"/>
              <a:ext cx="3759756" cy="635000"/>
            </a:xfrm>
            <a:prstGeom prst="round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Sorting/Merging Layer (Optional)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/>
              </a:r>
              <a:b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</a:b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grpSp>
          <p:nvGrpSpPr>
            <p:cNvPr id="330" name="Group 329"/>
            <p:cNvGrpSpPr/>
            <p:nvPr/>
          </p:nvGrpSpPr>
          <p:grpSpPr>
            <a:xfrm>
              <a:off x="5302421" y="4635339"/>
              <a:ext cx="3573768" cy="333375"/>
              <a:chOff x="5292080" y="4635339"/>
              <a:chExt cx="3573768" cy="333375"/>
            </a:xfrm>
            <a:grpFill/>
          </p:grpSpPr>
          <p:sp>
            <p:nvSpPr>
              <p:cNvPr id="71" name="Rounded Rectangle 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72" name="Rounded Rectangle 7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17" name="Rounded Rectangle 3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cxnSp>
        <p:nvCxnSpPr>
          <p:cNvPr id="96" name="Straight Connector 95"/>
          <p:cNvCxnSpPr>
            <a:stCxn id="56" idx="2"/>
            <a:endCxn id="94" idx="0"/>
          </p:cNvCxnSpPr>
          <p:nvPr/>
        </p:nvCxnSpPr>
        <p:spPr bwMode="auto">
          <a:xfrm flipH="1">
            <a:off x="5219444" y="2505870"/>
            <a:ext cx="794" cy="863464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7" name="Straight Arrow Connector 156"/>
          <p:cNvCxnSpPr>
            <a:stCxn id="51" idx="2"/>
            <a:endCxn id="74" idx="0"/>
          </p:cNvCxnSpPr>
          <p:nvPr/>
        </p:nvCxnSpPr>
        <p:spPr bwMode="auto">
          <a:xfrm>
            <a:off x="7890486" y="2538884"/>
            <a:ext cx="1" cy="20252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ounded Rectangle 1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HF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89" name="Rounded Rectangle 18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90" name="Rounded Rectangle 18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ECAL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763927" y="3362796"/>
            <a:ext cx="3684490" cy="638423"/>
            <a:chOff x="1291828" y="3362796"/>
            <a:chExt cx="3684490" cy="638423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1291828" y="3366219"/>
              <a:ext cx="3684490" cy="635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 w="38100" cap="flat" cmpd="sng" algn="ctr">
              <a:solidFill>
                <a:schemeClr val="tx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Calo</a:t>
              </a:r>
              <a:r>
                <a:rPr kumimoji="1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Trigger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Preprocessors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86201" y="3369805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693913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5" name="Straight Arrow Connector 194"/>
          <p:cNvCxnSpPr>
            <a:stCxn id="190" idx="2"/>
            <a:endCxn id="214" idx="0"/>
          </p:cNvCxnSpPr>
          <p:nvPr/>
        </p:nvCxnSpPr>
        <p:spPr bwMode="auto">
          <a:xfrm>
            <a:off x="131002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8" name="Straight Arrow Connector 197"/>
          <p:cNvCxnSpPr>
            <a:stCxn id="189" idx="2"/>
            <a:endCxn id="192" idx="0"/>
          </p:cNvCxnSpPr>
          <p:nvPr/>
        </p:nvCxnSpPr>
        <p:spPr bwMode="auto">
          <a:xfrm>
            <a:off x="2606172" y="1751484"/>
            <a:ext cx="0" cy="16147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88" idx="2"/>
            <a:endCxn id="231" idx="0"/>
          </p:cNvCxnSpPr>
          <p:nvPr/>
        </p:nvCxnSpPr>
        <p:spPr bwMode="auto">
          <a:xfrm>
            <a:off x="3902316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" name="Rounded Rectangle 20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4312146"/>
            <a:ext cx="3684490" cy="63500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Calo</a:t>
            </a: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Trigger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sym typeface="Arial" charset="0"/>
              </a:rPr>
              <a:t>Main Processors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05" name="Straight Arrow Connector 204"/>
          <p:cNvCxnSpPr>
            <a:stCxn id="192" idx="2"/>
            <a:endCxn id="204" idx="0"/>
          </p:cNvCxnSpPr>
          <p:nvPr/>
        </p:nvCxnSpPr>
        <p:spPr bwMode="auto">
          <a:xfrm>
            <a:off x="2606172" y="4001219"/>
            <a:ext cx="0" cy="31092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4" name="Rounded Rectangle 2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TCC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15" name="Rounded Rectangle 214"/>
          <p:cNvSpPr/>
          <p:nvPr/>
        </p:nvSpPr>
        <p:spPr bwMode="auto">
          <a:xfrm>
            <a:off x="826995" y="2290440"/>
            <a:ext cx="964478" cy="2154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oSLB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217" name="Straight Arrow Connector 216"/>
          <p:cNvCxnSpPr>
            <a:stCxn id="215" idx="2"/>
            <a:endCxn id="194" idx="0"/>
          </p:cNvCxnSpPr>
          <p:nvPr/>
        </p:nvCxnSpPr>
        <p:spPr bwMode="auto">
          <a:xfrm>
            <a:off x="1309234" y="2505870"/>
            <a:ext cx="794" cy="856926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Rounded Rectangle 2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31" name="Rounded Rectangl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33" name="Straight Arrow Connector 232"/>
          <p:cNvCxnSpPr>
            <a:stCxn id="231" idx="2"/>
            <a:endCxn id="193" idx="0"/>
          </p:cNvCxnSpPr>
          <p:nvPr/>
        </p:nvCxnSpPr>
        <p:spPr bwMode="auto">
          <a:xfrm>
            <a:off x="3902316" y="2538884"/>
            <a:ext cx="0" cy="830921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8" name="Straight Arrow Connector 61"/>
          <p:cNvCxnSpPr>
            <a:stCxn id="255" idx="2"/>
            <a:endCxn id="245" idx="0"/>
          </p:cNvCxnSpPr>
          <p:nvPr/>
        </p:nvCxnSpPr>
        <p:spPr bwMode="auto">
          <a:xfrm rot="16200000" flipH="1">
            <a:off x="3171561" y="5175482"/>
            <a:ext cx="494853" cy="1628806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5" name="Rounded Rectangle 2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31496" y="5245571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Demux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57" name="Straight Arrow Connector 256"/>
          <p:cNvCxnSpPr>
            <a:stCxn id="204" idx="2"/>
            <a:endCxn id="255" idx="0"/>
          </p:cNvCxnSpPr>
          <p:nvPr/>
        </p:nvCxnSpPr>
        <p:spPr bwMode="auto">
          <a:xfrm flipH="1">
            <a:off x="2604584" y="4947147"/>
            <a:ext cx="1588" cy="298424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2" name="Group 341"/>
          <p:cNvGrpSpPr/>
          <p:nvPr/>
        </p:nvGrpSpPr>
        <p:grpSpPr>
          <a:xfrm>
            <a:off x="4673341" y="3362796"/>
            <a:ext cx="3759757" cy="638423"/>
            <a:chOff x="5201242" y="3362796"/>
            <a:chExt cx="3759757" cy="638423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201242" y="3366219"/>
              <a:ext cx="3759757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μTF</a:t>
              </a: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Layer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74372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3329" y="3369334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5287812" y="3633589"/>
              <a:ext cx="3573768" cy="333375"/>
              <a:chOff x="5292080" y="4635339"/>
              <a:chExt cx="3573768" cy="333375"/>
            </a:xfrm>
          </p:grpSpPr>
          <p:sp>
            <p:nvSpPr>
              <p:cNvPr id="336" name="Rounded Rectangle 3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337" name="Rounded Rectangle 33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38" name="Rounded Rectangle 33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53</a:t>
            </a:fld>
            <a:endParaRPr lang="en-GB"/>
          </a:p>
        </p:txBody>
      </p:sp>
      <p:grpSp>
        <p:nvGrpSpPr>
          <p:cNvPr id="260" name="Group 259"/>
          <p:cNvGrpSpPr/>
          <p:nvPr/>
        </p:nvGrpSpPr>
        <p:grpSpPr>
          <a:xfrm>
            <a:off x="3998912" y="6237312"/>
            <a:ext cx="1146176" cy="496888"/>
            <a:chOff x="4740995" y="6329699"/>
            <a:chExt cx="1146176" cy="496888"/>
          </a:xfrm>
        </p:grpSpPr>
        <p:sp>
          <p:nvSpPr>
            <p:cNvPr id="243" name="Rounded Rectangle 24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40995" y="6329699"/>
              <a:ext cx="1146176" cy="496888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lIns="91425" tIns="45713" rIns="91425" bIns="45713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μGT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500713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831457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985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The CMS trigger – Run </a:t>
            </a:r>
            <a:r>
              <a:rPr lang="en-GB" dirty="0" smtClean="0"/>
              <a:t>2:</a:t>
            </a:r>
            <a:br>
              <a:rPr lang="en-GB" dirty="0" smtClean="0"/>
            </a:br>
            <a:r>
              <a:rPr lang="en-GB" dirty="0" smtClean="0"/>
              <a:t>Architecture</a:t>
            </a:r>
            <a:endParaRPr lang="en-GB" dirty="0"/>
          </a:p>
        </p:txBody>
      </p:sp>
      <p:sp>
        <p:nvSpPr>
          <p:cNvPr id="45" name="Rounded Rectangl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20419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MPC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Rounded Rectangle 4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12545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CSC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47" name="Straight Arrow Connector 46"/>
          <p:cNvCxnSpPr>
            <a:stCxn id="46" idx="2"/>
            <a:endCxn id="45" idx="0"/>
          </p:cNvCxnSpPr>
          <p:nvPr/>
        </p:nvCxnSpPr>
        <p:spPr bwMode="auto">
          <a:xfrm>
            <a:off x="522023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DT</a:t>
            </a:r>
          </a:p>
        </p:txBody>
      </p:sp>
      <p:sp>
        <p:nvSpPr>
          <p:cNvPr id="51" name="Rounded Rectangl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4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LB</a:t>
            </a:r>
          </a:p>
        </p:txBody>
      </p:sp>
      <p:sp>
        <p:nvSpPr>
          <p:cNvPr id="52" name="Rounded Rectangl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896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RPC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53" name="Straight Arrow Connector 52"/>
          <p:cNvCxnSpPr>
            <a:stCxn id="52" idx="2"/>
            <a:endCxn id="51" idx="0"/>
          </p:cNvCxnSpPr>
          <p:nvPr/>
        </p:nvCxnSpPr>
        <p:spPr bwMode="auto">
          <a:xfrm>
            <a:off x="7886998" y="1751484"/>
            <a:ext cx="3488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4737999" y="2290440"/>
            <a:ext cx="964478" cy="2154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Mezzanine</a:t>
            </a:r>
          </a:p>
        </p:txBody>
      </p:sp>
      <p:cxnSp>
        <p:nvCxnSpPr>
          <p:cNvPr id="58" name="Straight Arrow Connector 57"/>
          <p:cNvCxnSpPr>
            <a:stCxn id="59" idx="2"/>
            <a:endCxn id="69" idx="0"/>
          </p:cNvCxnSpPr>
          <p:nvPr/>
        </p:nvCxnSpPr>
        <p:spPr bwMode="auto">
          <a:xfrm>
            <a:off x="6554530" y="1722239"/>
            <a:ext cx="0" cy="31975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71930" y="1519039"/>
            <a:ext cx="965200" cy="20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CuOF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1" name="Rounded Rectangl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88315" y="5255096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μGMT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62" name="Straight Arrow Connector 61"/>
          <p:cNvCxnSpPr>
            <a:stCxn id="61" idx="2"/>
            <a:endCxn id="244" idx="0"/>
          </p:cNvCxnSpPr>
          <p:nvPr/>
        </p:nvCxnSpPr>
        <p:spPr bwMode="auto">
          <a:xfrm rot="5400000">
            <a:off x="5489361" y="5165270"/>
            <a:ext cx="485328" cy="1658757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ounded Rectangl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0" name="Elbow Connector 69"/>
          <p:cNvCxnSpPr>
            <a:stCxn id="74" idx="2"/>
            <a:endCxn id="89" idx="0"/>
          </p:cNvCxnSpPr>
          <p:nvPr/>
        </p:nvCxnSpPr>
        <p:spPr bwMode="auto">
          <a:xfrm>
            <a:off x="7890487" y="3163689"/>
            <a:ext cx="0" cy="19910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>
            <a:stCxn id="44" idx="2"/>
            <a:endCxn id="43" idx="0"/>
          </p:cNvCxnSpPr>
          <p:nvPr/>
        </p:nvCxnSpPr>
        <p:spPr bwMode="auto">
          <a:xfrm>
            <a:off x="6553220" y="4001219"/>
            <a:ext cx="0" cy="310928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5" y="2741413"/>
            <a:ext cx="1092203" cy="422276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5" name="Straight Arrow Connector 74"/>
          <p:cNvCxnSpPr>
            <a:stCxn id="69" idx="2"/>
            <a:endCxn id="44" idx="0"/>
          </p:cNvCxnSpPr>
          <p:nvPr/>
        </p:nvCxnSpPr>
        <p:spPr bwMode="auto">
          <a:xfrm flipH="1">
            <a:off x="6553220" y="2538884"/>
            <a:ext cx="1310" cy="8273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>
            <a:stCxn id="43" idx="2"/>
            <a:endCxn id="61" idx="0"/>
          </p:cNvCxnSpPr>
          <p:nvPr/>
        </p:nvCxnSpPr>
        <p:spPr bwMode="auto">
          <a:xfrm>
            <a:off x="6553220" y="4947147"/>
            <a:ext cx="8183" cy="30794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1" name="Group 350"/>
          <p:cNvGrpSpPr/>
          <p:nvPr/>
        </p:nvGrpSpPr>
        <p:grpSpPr>
          <a:xfrm>
            <a:off x="4673342" y="4312147"/>
            <a:ext cx="3759756" cy="635000"/>
            <a:chOff x="5201243" y="4369271"/>
            <a:chExt cx="3759756" cy="635000"/>
          </a:xfrm>
          <a:noFill/>
        </p:grpSpPr>
        <p:sp>
          <p:nvSpPr>
            <p:cNvPr id="43" name="Rounded Rectangle 42"/>
            <p:cNvSpPr/>
            <p:nvPr/>
          </p:nvSpPr>
          <p:spPr bwMode="auto">
            <a:xfrm>
              <a:off x="5201243" y="4369271"/>
              <a:ext cx="3759756" cy="635000"/>
            </a:xfrm>
            <a:prstGeom prst="round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Sorting/Merging Layer (Optional)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/>
              </a:r>
              <a:b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</a:b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grpSp>
          <p:nvGrpSpPr>
            <p:cNvPr id="330" name="Group 329"/>
            <p:cNvGrpSpPr/>
            <p:nvPr/>
          </p:nvGrpSpPr>
          <p:grpSpPr>
            <a:xfrm>
              <a:off x="5302421" y="4635339"/>
              <a:ext cx="3573768" cy="333375"/>
              <a:chOff x="5292080" y="4635339"/>
              <a:chExt cx="3573768" cy="333375"/>
            </a:xfrm>
            <a:grpFill/>
          </p:grpSpPr>
          <p:sp>
            <p:nvSpPr>
              <p:cNvPr id="71" name="Rounded Rectangle 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72" name="Rounded Rectangle 7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17" name="Rounded Rectangle 3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cxnSp>
        <p:nvCxnSpPr>
          <p:cNvPr id="96" name="Straight Connector 95"/>
          <p:cNvCxnSpPr>
            <a:stCxn id="56" idx="2"/>
            <a:endCxn id="94" idx="0"/>
          </p:cNvCxnSpPr>
          <p:nvPr/>
        </p:nvCxnSpPr>
        <p:spPr bwMode="auto">
          <a:xfrm flipH="1">
            <a:off x="5219444" y="2505870"/>
            <a:ext cx="794" cy="863464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7" name="Straight Arrow Connector 156"/>
          <p:cNvCxnSpPr>
            <a:stCxn id="51" idx="2"/>
            <a:endCxn id="74" idx="0"/>
          </p:cNvCxnSpPr>
          <p:nvPr/>
        </p:nvCxnSpPr>
        <p:spPr bwMode="auto">
          <a:xfrm>
            <a:off x="7890486" y="2538884"/>
            <a:ext cx="1" cy="20252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ounded Rectangle 1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HF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89" name="Rounded Rectangle 18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90" name="Rounded Rectangle 18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ECAL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763927" y="3362796"/>
            <a:ext cx="3684490" cy="638423"/>
            <a:chOff x="1291828" y="3362796"/>
            <a:chExt cx="3684490" cy="638423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1291828" y="3366219"/>
              <a:ext cx="3684490" cy="635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 w="38100" cap="flat" cmpd="sng" algn="ctr">
              <a:solidFill>
                <a:schemeClr val="tx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Calo</a:t>
              </a:r>
              <a:r>
                <a:rPr kumimoji="1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Trigger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Preprocessors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86201" y="3369805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693913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5" name="Straight Arrow Connector 194"/>
          <p:cNvCxnSpPr>
            <a:stCxn id="190" idx="2"/>
            <a:endCxn id="214" idx="0"/>
          </p:cNvCxnSpPr>
          <p:nvPr/>
        </p:nvCxnSpPr>
        <p:spPr bwMode="auto">
          <a:xfrm>
            <a:off x="131002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8" name="Straight Arrow Connector 197"/>
          <p:cNvCxnSpPr>
            <a:stCxn id="189" idx="2"/>
            <a:endCxn id="192" idx="0"/>
          </p:cNvCxnSpPr>
          <p:nvPr/>
        </p:nvCxnSpPr>
        <p:spPr bwMode="auto">
          <a:xfrm>
            <a:off x="2606172" y="1751484"/>
            <a:ext cx="0" cy="16147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88" idx="2"/>
            <a:endCxn id="231" idx="0"/>
          </p:cNvCxnSpPr>
          <p:nvPr/>
        </p:nvCxnSpPr>
        <p:spPr bwMode="auto">
          <a:xfrm>
            <a:off x="3902316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" name="Rounded Rectangle 20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4312146"/>
            <a:ext cx="3684490" cy="63500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Calo</a:t>
            </a: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Trigger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sym typeface="Arial" charset="0"/>
              </a:rPr>
              <a:t>Main Processors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05" name="Straight Arrow Connector 204"/>
          <p:cNvCxnSpPr>
            <a:stCxn id="192" idx="2"/>
            <a:endCxn id="204" idx="0"/>
          </p:cNvCxnSpPr>
          <p:nvPr/>
        </p:nvCxnSpPr>
        <p:spPr bwMode="auto">
          <a:xfrm>
            <a:off x="2606172" y="4001219"/>
            <a:ext cx="0" cy="31092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4" name="Rounded Rectangle 2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TCC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15" name="Rounded Rectangle 214"/>
          <p:cNvSpPr/>
          <p:nvPr/>
        </p:nvSpPr>
        <p:spPr bwMode="auto">
          <a:xfrm>
            <a:off x="826995" y="2290440"/>
            <a:ext cx="964478" cy="2154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oSLB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217" name="Straight Arrow Connector 216"/>
          <p:cNvCxnSpPr>
            <a:stCxn id="215" idx="2"/>
            <a:endCxn id="194" idx="0"/>
          </p:cNvCxnSpPr>
          <p:nvPr/>
        </p:nvCxnSpPr>
        <p:spPr bwMode="auto">
          <a:xfrm>
            <a:off x="1309234" y="2505870"/>
            <a:ext cx="794" cy="856926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Rounded Rectangle 2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31" name="Rounded Rectangl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33" name="Straight Arrow Connector 232"/>
          <p:cNvCxnSpPr>
            <a:stCxn id="231" idx="2"/>
            <a:endCxn id="193" idx="0"/>
          </p:cNvCxnSpPr>
          <p:nvPr/>
        </p:nvCxnSpPr>
        <p:spPr bwMode="auto">
          <a:xfrm>
            <a:off x="3902316" y="2538884"/>
            <a:ext cx="0" cy="830921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8" name="Straight Arrow Connector 61"/>
          <p:cNvCxnSpPr>
            <a:stCxn id="255" idx="2"/>
            <a:endCxn id="245" idx="0"/>
          </p:cNvCxnSpPr>
          <p:nvPr/>
        </p:nvCxnSpPr>
        <p:spPr bwMode="auto">
          <a:xfrm rot="16200000" flipH="1">
            <a:off x="3171561" y="5175482"/>
            <a:ext cx="494853" cy="1628806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5" name="Rounded Rectangle 2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31496" y="5245571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Demux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57" name="Straight Arrow Connector 256"/>
          <p:cNvCxnSpPr>
            <a:stCxn id="204" idx="2"/>
            <a:endCxn id="255" idx="0"/>
          </p:cNvCxnSpPr>
          <p:nvPr/>
        </p:nvCxnSpPr>
        <p:spPr bwMode="auto">
          <a:xfrm flipH="1">
            <a:off x="2604584" y="4947147"/>
            <a:ext cx="1588" cy="298424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2" name="Group 341"/>
          <p:cNvGrpSpPr/>
          <p:nvPr/>
        </p:nvGrpSpPr>
        <p:grpSpPr>
          <a:xfrm>
            <a:off x="4673341" y="3362796"/>
            <a:ext cx="3759757" cy="638423"/>
            <a:chOff x="5201242" y="3362796"/>
            <a:chExt cx="3759757" cy="638423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201242" y="3366219"/>
              <a:ext cx="3759757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μTF</a:t>
              </a: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Layer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74372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3329" y="3369334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5287812" y="3633589"/>
              <a:ext cx="3573768" cy="333375"/>
              <a:chOff x="5292080" y="4635339"/>
              <a:chExt cx="3573768" cy="333375"/>
            </a:xfrm>
          </p:grpSpPr>
          <p:sp>
            <p:nvSpPr>
              <p:cNvPr id="336" name="Rounded Rectangle 3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337" name="Rounded Rectangle 33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38" name="Rounded Rectangle 33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Andrew W. Rose</a:t>
            </a:r>
          </a:p>
          <a:p>
            <a:r>
              <a:rPr lang="en-GB" dirty="0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54</a:t>
            </a:fld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467544" y="3068960"/>
            <a:ext cx="4104456" cy="2434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4572000" y="3070387"/>
            <a:ext cx="4104456" cy="2433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1058000" y="4197599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Time-Multiplexed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996739" y="4197599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Conventional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260" name="Group 259"/>
          <p:cNvGrpSpPr/>
          <p:nvPr/>
        </p:nvGrpSpPr>
        <p:grpSpPr>
          <a:xfrm>
            <a:off x="3998912" y="6237312"/>
            <a:ext cx="1146176" cy="496888"/>
            <a:chOff x="4740995" y="6329699"/>
            <a:chExt cx="1146176" cy="496888"/>
          </a:xfrm>
        </p:grpSpPr>
        <p:sp>
          <p:nvSpPr>
            <p:cNvPr id="243" name="Rounded Rectangle 24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40995" y="6329699"/>
              <a:ext cx="1146176" cy="496888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lIns="91425" tIns="45713" rIns="91425" bIns="45713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μGT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500713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831457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462470" y="5503540"/>
            <a:ext cx="8213986" cy="1354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023828" y="5751984"/>
            <a:ext cx="3096344" cy="864096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Conventional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The CMS trigger – Run </a:t>
            </a:r>
            <a:r>
              <a:rPr lang="en-GB" dirty="0" smtClean="0"/>
              <a:t>2:</a:t>
            </a:r>
            <a:br>
              <a:rPr lang="en-GB" dirty="0" smtClean="0"/>
            </a:br>
            <a:r>
              <a:rPr lang="en-GB" dirty="0"/>
              <a:t>Hardware platforms</a:t>
            </a:r>
          </a:p>
        </p:txBody>
      </p:sp>
      <p:sp>
        <p:nvSpPr>
          <p:cNvPr id="45" name="Rounded Rectangle 4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20419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MPC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Rounded Rectangle 4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73342" y="1254596"/>
            <a:ext cx="1093791" cy="496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CSC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47" name="Straight Arrow Connector 46"/>
          <p:cNvCxnSpPr>
            <a:stCxn id="46" idx="2"/>
            <a:endCxn id="45" idx="0"/>
          </p:cNvCxnSpPr>
          <p:nvPr/>
        </p:nvCxnSpPr>
        <p:spPr bwMode="auto">
          <a:xfrm>
            <a:off x="522023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DT</a:t>
            </a:r>
          </a:p>
        </p:txBody>
      </p:sp>
      <p:sp>
        <p:nvSpPr>
          <p:cNvPr id="51" name="Rounded Rectangl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4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LB</a:t>
            </a:r>
          </a:p>
        </p:txBody>
      </p:sp>
      <p:sp>
        <p:nvSpPr>
          <p:cNvPr id="52" name="Rounded Rectangl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896" y="12545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RPC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53" name="Straight Arrow Connector 52"/>
          <p:cNvCxnSpPr>
            <a:stCxn id="52" idx="2"/>
            <a:endCxn id="51" idx="0"/>
          </p:cNvCxnSpPr>
          <p:nvPr/>
        </p:nvCxnSpPr>
        <p:spPr bwMode="auto">
          <a:xfrm>
            <a:off x="7886998" y="1751484"/>
            <a:ext cx="3488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4737999" y="2290440"/>
            <a:ext cx="964478" cy="2154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Mezzanine</a:t>
            </a:r>
          </a:p>
        </p:txBody>
      </p:sp>
      <p:cxnSp>
        <p:nvCxnSpPr>
          <p:cNvPr id="58" name="Straight Arrow Connector 57"/>
          <p:cNvCxnSpPr>
            <a:stCxn id="59" idx="2"/>
            <a:endCxn id="69" idx="0"/>
          </p:cNvCxnSpPr>
          <p:nvPr/>
        </p:nvCxnSpPr>
        <p:spPr bwMode="auto">
          <a:xfrm>
            <a:off x="6554530" y="1722239"/>
            <a:ext cx="0" cy="31975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Rounded Rectangle 58"/>
          <p:cNvSpPr/>
          <p:nvPr/>
        </p:nvSpPr>
        <p:spPr bwMode="auto">
          <a:xfrm>
            <a:off x="6071930" y="1519039"/>
            <a:ext cx="965200" cy="20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CuOF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1" name="Rounded Rectangl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88315" y="5255096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μGMT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62" name="Straight Arrow Connector 61"/>
          <p:cNvCxnSpPr>
            <a:stCxn id="61" idx="2"/>
            <a:endCxn id="244" idx="0"/>
          </p:cNvCxnSpPr>
          <p:nvPr/>
        </p:nvCxnSpPr>
        <p:spPr bwMode="auto">
          <a:xfrm rot="5400000">
            <a:off x="5489361" y="5165270"/>
            <a:ext cx="485328" cy="1658757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Rounded Rectangl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08428" y="2041996"/>
            <a:ext cx="1092203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0" name="Elbow Connector 69"/>
          <p:cNvCxnSpPr>
            <a:stCxn id="74" idx="2"/>
            <a:endCxn id="89" idx="0"/>
          </p:cNvCxnSpPr>
          <p:nvPr/>
        </p:nvCxnSpPr>
        <p:spPr bwMode="auto">
          <a:xfrm>
            <a:off x="7890487" y="3163689"/>
            <a:ext cx="0" cy="19910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>
            <a:stCxn id="44" idx="2"/>
            <a:endCxn id="43" idx="0"/>
          </p:cNvCxnSpPr>
          <p:nvPr/>
        </p:nvCxnSpPr>
        <p:spPr bwMode="auto">
          <a:xfrm>
            <a:off x="6553220" y="4001219"/>
            <a:ext cx="0" cy="310928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4385" y="2741413"/>
            <a:ext cx="1092203" cy="422276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New </a:t>
            </a: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SC</a:t>
            </a:r>
            <a:b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</a:br>
            <a:r>
              <a: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</a:rPr>
              <a:t> &amp; fan-out</a:t>
            </a:r>
          </a:p>
        </p:txBody>
      </p:sp>
      <p:cxnSp>
        <p:nvCxnSpPr>
          <p:cNvPr id="75" name="Straight Arrow Connector 74"/>
          <p:cNvCxnSpPr>
            <a:stCxn id="69" idx="2"/>
            <a:endCxn id="44" idx="0"/>
          </p:cNvCxnSpPr>
          <p:nvPr/>
        </p:nvCxnSpPr>
        <p:spPr bwMode="auto">
          <a:xfrm flipH="1">
            <a:off x="6553220" y="2538884"/>
            <a:ext cx="1310" cy="8273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>
            <a:stCxn id="43" idx="2"/>
            <a:endCxn id="61" idx="0"/>
          </p:cNvCxnSpPr>
          <p:nvPr/>
        </p:nvCxnSpPr>
        <p:spPr bwMode="auto">
          <a:xfrm>
            <a:off x="6553220" y="4947147"/>
            <a:ext cx="8183" cy="30794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1" name="Group 350"/>
          <p:cNvGrpSpPr/>
          <p:nvPr/>
        </p:nvGrpSpPr>
        <p:grpSpPr>
          <a:xfrm>
            <a:off x="4673342" y="4312147"/>
            <a:ext cx="3759756" cy="635000"/>
            <a:chOff x="5201243" y="4369271"/>
            <a:chExt cx="3759756" cy="635000"/>
          </a:xfrm>
          <a:noFill/>
        </p:grpSpPr>
        <p:sp>
          <p:nvSpPr>
            <p:cNvPr id="43" name="Rounded Rectangle 42"/>
            <p:cNvSpPr/>
            <p:nvPr/>
          </p:nvSpPr>
          <p:spPr bwMode="auto">
            <a:xfrm>
              <a:off x="5201243" y="4369271"/>
              <a:ext cx="3759756" cy="635000"/>
            </a:xfrm>
            <a:prstGeom prst="round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Sorting/Merging Layer (Optional)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/>
              </a:r>
              <a:b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</a:b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grpSp>
          <p:nvGrpSpPr>
            <p:cNvPr id="330" name="Group 329"/>
            <p:cNvGrpSpPr/>
            <p:nvPr/>
          </p:nvGrpSpPr>
          <p:grpSpPr>
            <a:xfrm>
              <a:off x="5302421" y="4635339"/>
              <a:ext cx="3573768" cy="333375"/>
              <a:chOff x="5292080" y="4635339"/>
              <a:chExt cx="3573768" cy="333375"/>
            </a:xfrm>
            <a:grpFill/>
          </p:grpSpPr>
          <p:sp>
            <p:nvSpPr>
              <p:cNvPr id="71" name="Rounded Rectangle 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72" name="Rounded Rectangle 7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17" name="Rounded Rectangle 3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cxnSp>
        <p:nvCxnSpPr>
          <p:cNvPr id="96" name="Straight Connector 95"/>
          <p:cNvCxnSpPr>
            <a:stCxn id="56" idx="2"/>
            <a:endCxn id="94" idx="0"/>
          </p:cNvCxnSpPr>
          <p:nvPr/>
        </p:nvCxnSpPr>
        <p:spPr bwMode="auto">
          <a:xfrm flipH="1">
            <a:off x="5219444" y="2505870"/>
            <a:ext cx="794" cy="863464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7" name="Straight Arrow Connector 156"/>
          <p:cNvCxnSpPr>
            <a:stCxn id="51" idx="2"/>
            <a:endCxn id="74" idx="0"/>
          </p:cNvCxnSpPr>
          <p:nvPr/>
        </p:nvCxnSpPr>
        <p:spPr bwMode="auto">
          <a:xfrm>
            <a:off x="7890486" y="2538884"/>
            <a:ext cx="1" cy="202529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ounded Rectangle 1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HF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89" name="Rounded Rectangle 18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190" name="Rounded Rectangle 18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12545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ECAL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763927" y="3362796"/>
            <a:ext cx="3684490" cy="638423"/>
            <a:chOff x="1291828" y="3362796"/>
            <a:chExt cx="3684490" cy="638423"/>
          </a:xfrm>
        </p:grpSpPr>
        <p:sp>
          <p:nvSpPr>
            <p:cNvPr id="192" name="Rounded Rectangle 191"/>
            <p:cNvSpPr/>
            <p:nvPr/>
          </p:nvSpPr>
          <p:spPr bwMode="auto">
            <a:xfrm>
              <a:off x="1291828" y="3366219"/>
              <a:ext cx="3684490" cy="635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 w="38100" cap="flat" cmpd="sng" algn="ctr">
              <a:solidFill>
                <a:schemeClr val="tx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Calo</a:t>
              </a:r>
              <a:r>
                <a:rPr kumimoji="1" lang="en-US" sz="11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Trigger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Preprocessors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86201" y="3369805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693913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5" name="Straight Arrow Connector 194"/>
          <p:cNvCxnSpPr>
            <a:stCxn id="190" idx="2"/>
            <a:endCxn id="214" idx="0"/>
          </p:cNvCxnSpPr>
          <p:nvPr/>
        </p:nvCxnSpPr>
        <p:spPr bwMode="auto">
          <a:xfrm>
            <a:off x="1310028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8" name="Straight Arrow Connector 197"/>
          <p:cNvCxnSpPr>
            <a:stCxn id="189" idx="2"/>
            <a:endCxn id="192" idx="0"/>
          </p:cNvCxnSpPr>
          <p:nvPr/>
        </p:nvCxnSpPr>
        <p:spPr bwMode="auto">
          <a:xfrm>
            <a:off x="2606172" y="1751484"/>
            <a:ext cx="0" cy="1614735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88" idx="2"/>
            <a:endCxn id="231" idx="0"/>
          </p:cNvCxnSpPr>
          <p:nvPr/>
        </p:nvCxnSpPr>
        <p:spPr bwMode="auto">
          <a:xfrm>
            <a:off x="3902316" y="1751484"/>
            <a:ext cx="0" cy="290512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" name="Rounded Rectangle 20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4312146"/>
            <a:ext cx="3684490" cy="63500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Calo</a:t>
            </a: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 Trigger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sym typeface="Arial" charset="0"/>
              </a:rPr>
              <a:t>Main Processors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05" name="Straight Arrow Connector 204"/>
          <p:cNvCxnSpPr>
            <a:stCxn id="192" idx="2"/>
            <a:endCxn id="204" idx="0"/>
          </p:cNvCxnSpPr>
          <p:nvPr/>
        </p:nvCxnSpPr>
        <p:spPr bwMode="auto">
          <a:xfrm>
            <a:off x="2606172" y="4001219"/>
            <a:ext cx="0" cy="310927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4" name="Rounded Rectangle 2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3927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TCC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15" name="Rounded Rectangle 214"/>
          <p:cNvSpPr/>
          <p:nvPr/>
        </p:nvSpPr>
        <p:spPr bwMode="auto">
          <a:xfrm>
            <a:off x="826995" y="2290440"/>
            <a:ext cx="964478" cy="2154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3" rIns="91425" bIns="4571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5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oSLB</a:t>
            </a:r>
            <a:endParaRPr kumimoji="1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cxnSp>
        <p:nvCxnSpPr>
          <p:cNvPr id="217" name="Straight Arrow Connector 216"/>
          <p:cNvCxnSpPr>
            <a:stCxn id="215" idx="2"/>
            <a:endCxn id="194" idx="0"/>
          </p:cNvCxnSpPr>
          <p:nvPr/>
        </p:nvCxnSpPr>
        <p:spPr bwMode="auto">
          <a:xfrm>
            <a:off x="1309234" y="2505870"/>
            <a:ext cx="794" cy="856926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Rounded Rectangle 2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60071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sp>
        <p:nvSpPr>
          <p:cNvPr id="231" name="Rounded Rectangle 2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6215" y="2041996"/>
            <a:ext cx="1092202" cy="49688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l-G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μ</a:t>
            </a:r>
            <a:r>
              <a:rPr kumimoji="1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HTR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33" name="Straight Arrow Connector 232"/>
          <p:cNvCxnSpPr>
            <a:stCxn id="231" idx="2"/>
            <a:endCxn id="193" idx="0"/>
          </p:cNvCxnSpPr>
          <p:nvPr/>
        </p:nvCxnSpPr>
        <p:spPr bwMode="auto">
          <a:xfrm>
            <a:off x="3902316" y="2538884"/>
            <a:ext cx="0" cy="830921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8" name="Straight Arrow Connector 61"/>
          <p:cNvCxnSpPr>
            <a:stCxn id="255" idx="2"/>
            <a:endCxn id="245" idx="0"/>
          </p:cNvCxnSpPr>
          <p:nvPr/>
        </p:nvCxnSpPr>
        <p:spPr bwMode="auto">
          <a:xfrm rot="16200000" flipH="1">
            <a:off x="3171561" y="5175482"/>
            <a:ext cx="494853" cy="1628806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5" name="Rounded Rectangle 2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31496" y="5245571"/>
            <a:ext cx="1146176" cy="4968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91425" tIns="45713" rIns="91425" bIns="45713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rPr>
              <a:t>Demux</a:t>
            </a:r>
            <a:endParaRPr kumimoji="1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sym typeface="Arial" charset="0"/>
            </a:endParaRPr>
          </a:p>
        </p:txBody>
      </p:sp>
      <p:cxnSp>
        <p:nvCxnSpPr>
          <p:cNvPr id="257" name="Straight Arrow Connector 256"/>
          <p:cNvCxnSpPr>
            <a:stCxn id="204" idx="2"/>
            <a:endCxn id="255" idx="0"/>
          </p:cNvCxnSpPr>
          <p:nvPr/>
        </p:nvCxnSpPr>
        <p:spPr bwMode="auto">
          <a:xfrm flipH="1">
            <a:off x="2604584" y="4947147"/>
            <a:ext cx="1588" cy="298424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2" name="Group 341"/>
          <p:cNvGrpSpPr/>
          <p:nvPr/>
        </p:nvGrpSpPr>
        <p:grpSpPr>
          <a:xfrm>
            <a:off x="4673341" y="3362796"/>
            <a:ext cx="3759757" cy="638423"/>
            <a:chOff x="5201242" y="3362796"/>
            <a:chExt cx="3759757" cy="638423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5201242" y="3366219"/>
              <a:ext cx="3759757" cy="6350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5" tIns="45713" rIns="91425" bIns="45713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μTF</a:t>
              </a:r>
              <a:r>
                <a:rPr kumimoji="1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 </a:t>
              </a:r>
              <a:r>
                <a: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Layer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274372" y="3362796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3329" y="3369334"/>
              <a:ext cx="288032" cy="21602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5287812" y="3633589"/>
              <a:ext cx="3573768" cy="333375"/>
              <a:chOff x="5292080" y="4635339"/>
              <a:chExt cx="3573768" cy="333375"/>
            </a:xfrm>
          </p:grpSpPr>
          <p:sp>
            <p:nvSpPr>
              <p:cNvPr id="336" name="Rounded Rectangle 3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92080" y="4635339"/>
                <a:ext cx="1143761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Endcap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  <p:sp>
            <p:nvSpPr>
              <p:cNvPr id="337" name="Rounded Rectangle 33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7709561" y="4635339"/>
                <a:ext cx="1156287" cy="3333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 </a:t>
                </a:r>
                <a:r>
                  <a:rPr kumimoji="1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Barrel</a:t>
                </a:r>
              </a:p>
            </p:txBody>
          </p:sp>
          <p:sp>
            <p:nvSpPr>
              <p:cNvPr id="338" name="Rounded Rectangle 33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6514049" y="4635339"/>
                <a:ext cx="1126063" cy="333375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 w="38100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45713" rIns="0" bIns="45713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0"/>
                    <a:sym typeface="Arial" charset="0"/>
                  </a:rPr>
                  <a:t>Overlap</a:t>
                </a:r>
                <a:endParaRPr kumimoji="1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endParaRPr>
              </a:p>
            </p:txBody>
          </p:sp>
        </p:grpSp>
      </p:grp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55</a:t>
            </a:fld>
            <a:endParaRPr lang="en-GB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56" y="5877272"/>
            <a:ext cx="1118823" cy="8422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2" y="5558751"/>
            <a:ext cx="1118823" cy="8422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68" name="Straight Arrow Connector 67"/>
          <p:cNvCxnSpPr>
            <a:stCxn id="67" idx="3"/>
          </p:cNvCxnSpPr>
          <p:nvPr/>
        </p:nvCxnSpPr>
        <p:spPr>
          <a:xfrm flipV="1">
            <a:off x="1307795" y="5558751"/>
            <a:ext cx="925140" cy="421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7" idx="0"/>
          </p:cNvCxnSpPr>
          <p:nvPr/>
        </p:nvCxnSpPr>
        <p:spPr>
          <a:xfrm flipV="1">
            <a:off x="748384" y="4716478"/>
            <a:ext cx="836479" cy="8422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6872524" y="5520998"/>
            <a:ext cx="373232" cy="3429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5" idx="0"/>
          </p:cNvCxnSpPr>
          <p:nvPr/>
        </p:nvCxnSpPr>
        <p:spPr>
          <a:xfrm flipH="1" flipV="1">
            <a:off x="7770144" y="3800276"/>
            <a:ext cx="35024" cy="20769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Group 259"/>
          <p:cNvGrpSpPr/>
          <p:nvPr/>
        </p:nvGrpSpPr>
        <p:grpSpPr>
          <a:xfrm>
            <a:off x="3998912" y="6237312"/>
            <a:ext cx="1146176" cy="496888"/>
            <a:chOff x="4740995" y="6329699"/>
            <a:chExt cx="1146176" cy="496888"/>
          </a:xfrm>
        </p:grpSpPr>
        <p:sp>
          <p:nvSpPr>
            <p:cNvPr id="243" name="Rounded Rectangle 24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40995" y="6329699"/>
              <a:ext cx="1146176" cy="496888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lIns="91425" tIns="45713" rIns="91425" bIns="45713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1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0"/>
                  <a:sym typeface="Arial" charset="0"/>
                </a:rPr>
                <a:t>μGT</a:t>
              </a:r>
              <a:endParaRPr kumimoji="1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sym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500713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831457" y="6329699"/>
              <a:ext cx="288032" cy="21602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6" name="Straight Arrow Connector 65"/>
          <p:cNvCxnSpPr>
            <a:stCxn id="65" idx="1"/>
          </p:cNvCxnSpPr>
          <p:nvPr/>
        </p:nvCxnSpPr>
        <p:spPr>
          <a:xfrm flipH="1">
            <a:off x="4902646" y="6298409"/>
            <a:ext cx="2343110" cy="1873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2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556792"/>
            <a:ext cx="4219574" cy="4392488"/>
          </a:xfrm>
        </p:spPr>
        <p:txBody>
          <a:bodyPr>
            <a:norm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GB" dirty="0"/>
              <a:t>uTCA form </a:t>
            </a:r>
            <a:r>
              <a:rPr lang="en-GB" dirty="0" smtClean="0"/>
              <a:t>factor</a:t>
            </a:r>
            <a:endParaRPr lang="en-GB" dirty="0"/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72Tx+72Rx 13Gbps </a:t>
            </a:r>
            <a:r>
              <a:rPr lang="en-GB" dirty="0"/>
              <a:t>o</a:t>
            </a:r>
            <a:r>
              <a:rPr lang="en-GB" dirty="0" smtClean="0"/>
              <a:t>ptical links</a:t>
            </a:r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0.9 + 0.9Tb/s </a:t>
            </a:r>
            <a:r>
              <a:rPr lang="en-GB" dirty="0"/>
              <a:t>signal </a:t>
            </a:r>
            <a:r>
              <a:rPr lang="en-GB" dirty="0" smtClean="0"/>
              <a:t>processor</a:t>
            </a:r>
            <a:endParaRPr lang="en-GB" dirty="0"/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Xilinx Virtex-7 </a:t>
            </a:r>
            <a:r>
              <a:rPr lang="en-GB" dirty="0"/>
              <a:t>FPGA </a:t>
            </a:r>
            <a:endParaRPr lang="en-GB" dirty="0" smtClean="0"/>
          </a:p>
          <a:p>
            <a:pPr marL="285692" indent="-285692">
              <a:buFont typeface="Arial" pitchFamily="34" charset="0"/>
              <a:buChar char="•"/>
            </a:pPr>
            <a:r>
              <a:rPr lang="en-GB" dirty="0" err="1" smtClean="0"/>
              <a:t>GbE</a:t>
            </a:r>
            <a:r>
              <a:rPr lang="en-GB" dirty="0"/>
              <a:t>, </a:t>
            </a:r>
            <a:r>
              <a:rPr lang="en-GB" dirty="0" smtClean="0"/>
              <a:t>AMC13/TTC/TTS, </a:t>
            </a:r>
            <a:r>
              <a:rPr lang="en-GB" dirty="0"/>
              <a:t>PCIe, SAS, </a:t>
            </a:r>
            <a:r>
              <a:rPr lang="en-GB" dirty="0" smtClean="0"/>
              <a:t>SATA, SRIO</a:t>
            </a:r>
            <a:endParaRPr lang="en-GB" dirty="0"/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On-board </a:t>
            </a:r>
            <a:r>
              <a:rPr lang="en-GB" dirty="0"/>
              <a:t>firmware </a:t>
            </a:r>
            <a:r>
              <a:rPr lang="en-GB" dirty="0" smtClean="0"/>
              <a:t>repository</a:t>
            </a:r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Pin-compatible FPGAs allow cost-performance balance</a:t>
            </a:r>
          </a:p>
          <a:p>
            <a:pPr marL="285692" indent="-285692">
              <a:buFont typeface="Arial" pitchFamily="34" charset="0"/>
              <a:buChar char="•"/>
            </a:pPr>
            <a:r>
              <a:rPr lang="en-GB" dirty="0" smtClean="0"/>
              <a:t>2×144Mbit 550MHz QDR RAM (optional)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8108006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The Master-Processor, Virtex-7 (MP7)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0606" r="13775" b="6935"/>
          <a:stretch/>
        </p:blipFill>
        <p:spPr>
          <a:xfrm>
            <a:off x="4155124" y="1772816"/>
            <a:ext cx="4917885" cy="357724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“Base Firmware” </a:t>
            </a:r>
            <a:r>
              <a:rPr lang="en-US" altLang="en-US" dirty="0"/>
              <a:t>Concept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1133" y="1355055"/>
            <a:ext cx="8329339" cy="5170289"/>
            <a:chOff x="491133" y="1355055"/>
            <a:chExt cx="8329339" cy="5170289"/>
          </a:xfrm>
        </p:grpSpPr>
        <p:sp>
          <p:nvSpPr>
            <p:cNvPr id="4" name="Rectangle 3"/>
            <p:cNvSpPr/>
            <p:nvPr/>
          </p:nvSpPr>
          <p:spPr>
            <a:xfrm>
              <a:off x="5796136" y="1844824"/>
              <a:ext cx="3024336" cy="4320480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075" name="Picture 3" descr="Software stac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33" y="1355055"/>
              <a:ext cx="8224242" cy="5170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342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032" t="3507" r="5930" b="4639"/>
          <a:stretch/>
        </p:blipFill>
        <p:spPr>
          <a:xfrm rot="16200000">
            <a:off x="1919091" y="-448045"/>
            <a:ext cx="5305818" cy="87849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Floorplan</a:t>
            </a:r>
            <a:r>
              <a:rPr lang="en-US" dirty="0" smtClean="0"/>
              <a:t> of FPGA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032" t="3507" r="5930" b="4639"/>
          <a:stretch/>
        </p:blipFill>
        <p:spPr>
          <a:xfrm rot="16200000">
            <a:off x="1919091" y="-448045"/>
            <a:ext cx="5305818" cy="87849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Floorplan</a:t>
            </a:r>
            <a:r>
              <a:rPr lang="en-US" dirty="0" smtClean="0"/>
              <a:t> of FPGA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80533" y="993995"/>
            <a:ext cx="7687734" cy="892552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endParaRPr lang="en-US" sz="2600" dirty="0">
              <a:solidFill>
                <a:srgbClr val="CCFFCC"/>
              </a:solidFill>
            </a:endParaRPr>
          </a:p>
          <a:p>
            <a:pPr marL="285692" indent="-285692">
              <a:buFont typeface="Arial"/>
              <a:buChar char="•"/>
            </a:pPr>
            <a:endParaRPr lang="en-US" sz="2600" dirty="0">
              <a:solidFill>
                <a:srgbClr val="CCFF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65577" y="2452158"/>
            <a:ext cx="1749979" cy="373659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Communication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93520" y="5023732"/>
            <a:ext cx="1978794" cy="646313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DAQ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(work in progress)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1348222"/>
            <a:ext cx="7776864" cy="735399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91421" tIns="45711" rIns="91421" bIns="45711" rtlCol="0" anchor="ctr"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MGTs and DAQ buffers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5616" y="5955046"/>
            <a:ext cx="7776864" cy="534315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txBody>
          <a:bodyPr wrap="square" lIns="91421" tIns="45711" rIns="91421" bIns="45711" rtlCol="0" anchor="ctr"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MGTs and DAQ buffers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616" y="2924944"/>
            <a:ext cx="77768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 smtClean="0"/>
              <a:t>Algorithms</a:t>
            </a:r>
            <a:endParaRPr lang="en-GB" sz="11500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59</a:t>
            </a:fld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940152" y="77723"/>
            <a:ext cx="3102452" cy="830997"/>
          </a:xfrm>
          <a:prstGeom prst="rect">
            <a:avLst/>
          </a:prstGeom>
          <a:solidFill>
            <a:srgbClr val="FF0000">
              <a:alpha val="7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</a:rPr>
              <a:t>Total LUT usage: 46%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</a:rPr>
              <a:t>240 MHz clock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81" y="1533525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~65M Silicon Pixels</a:t>
            </a:r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21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4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 err="1"/>
              <a:t>Ecal</a:t>
            </a:r>
            <a:r>
              <a:rPr lang="en-GB" sz="1600" dirty="0"/>
              <a:t> Crystals</a:t>
            </a:r>
          </a:p>
          <a:p>
            <a:r>
              <a:rPr lang="en-GB" sz="1600" dirty="0" smtClean="0"/>
              <a:t>≡ 40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HCAL</a:t>
            </a:r>
          </a:p>
          <a:p>
            <a:r>
              <a:rPr lang="en-GB" sz="1600" dirty="0" smtClean="0"/>
              <a:t>≡ 10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~568k RPC/DT/CSC Muon channels</a:t>
            </a:r>
          </a:p>
          <a:p>
            <a:r>
              <a:rPr lang="en-GB" sz="1600" dirty="0"/>
              <a:t>≡ 23 </a:t>
            </a:r>
            <a:r>
              <a:rPr lang="en-GB" sz="1600" dirty="0" err="1"/>
              <a:t>TBit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~3500 physicists/engineers</a:t>
            </a:r>
            <a:endParaRPr lang="en-US" sz="1600" dirty="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The CMS detector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67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Data rates with no zero-suppression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5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80533" y="993995"/>
            <a:ext cx="7687734" cy="892552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endParaRPr lang="en-US" sz="2600" dirty="0">
              <a:solidFill>
                <a:srgbClr val="CCFFCC"/>
              </a:solidFill>
            </a:endParaRPr>
          </a:p>
          <a:p>
            <a:pPr marL="285692" indent="-285692">
              <a:buFont typeface="Arial"/>
              <a:buChar char="•"/>
            </a:pPr>
            <a:endParaRPr lang="en-US" sz="2600" dirty="0">
              <a:solidFill>
                <a:srgbClr val="CCFF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867" y="1352957"/>
            <a:ext cx="7772400" cy="3877967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pPr marL="285692" indent="-285692"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Floor-planning</a:t>
            </a:r>
          </a:p>
          <a:p>
            <a:pPr marL="742798" lvl="1" indent="-285692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 Huge impact </a:t>
            </a:r>
            <a:r>
              <a:rPr lang="en-US" dirty="0"/>
              <a:t>on algorithm </a:t>
            </a:r>
            <a:r>
              <a:rPr lang="en-US" dirty="0" smtClean="0"/>
              <a:t>design</a:t>
            </a:r>
            <a:endParaRPr lang="en-US" dirty="0"/>
          </a:p>
          <a:p>
            <a:pPr marL="742798" lvl="1" indent="-285692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 Structure </a:t>
            </a:r>
            <a:r>
              <a:rPr lang="en-US" dirty="0"/>
              <a:t>the algorithm to map optimally onto the </a:t>
            </a:r>
            <a:r>
              <a:rPr lang="en-US" dirty="0" smtClean="0"/>
              <a:t>FPGA</a:t>
            </a:r>
            <a:endParaRPr lang="en-US" dirty="0"/>
          </a:p>
          <a:p>
            <a:pPr marL="742798" lvl="1" indent="-285692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 Reduces </a:t>
            </a:r>
            <a:r>
              <a:rPr lang="en-US" dirty="0"/>
              <a:t>risk that after many hours of routing 6 million nets just </a:t>
            </a:r>
            <a:r>
              <a:rPr lang="en-US" dirty="0" smtClean="0"/>
              <a:t>1 or </a:t>
            </a:r>
            <a:r>
              <a:rPr lang="en-US" dirty="0"/>
              <a:t>2 fail to meet timing - exceedingly </a:t>
            </a:r>
            <a:r>
              <a:rPr lang="en-US" dirty="0" smtClean="0"/>
              <a:t>annoying</a:t>
            </a:r>
          </a:p>
          <a:p>
            <a:pPr marL="742798" lvl="1" indent="-285692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 Significant </a:t>
            </a:r>
            <a:r>
              <a:rPr lang="en-US" dirty="0"/>
              <a:t>timing </a:t>
            </a:r>
            <a:r>
              <a:rPr lang="en-US" dirty="0" smtClean="0"/>
              <a:t>improvement</a:t>
            </a:r>
          </a:p>
          <a:p>
            <a:pPr marL="742798" lvl="1" indent="-285692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 Only </a:t>
            </a:r>
            <a:r>
              <a:rPr lang="en-US" dirty="0"/>
              <a:t>viable if signals remain relatively </a:t>
            </a:r>
            <a:r>
              <a:rPr lang="en-US" dirty="0" smtClean="0"/>
              <a:t>local</a:t>
            </a:r>
          </a:p>
          <a:p>
            <a:pPr marL="285692" indent="-285692"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Full </a:t>
            </a:r>
            <a:r>
              <a:rPr lang="en-US" dirty="0"/>
              <a:t>pipelining of algorithms is essential - even relatively innocuous looking </a:t>
            </a:r>
            <a:r>
              <a:rPr lang="en-US" dirty="0" smtClean="0"/>
              <a:t>fan-outs </a:t>
            </a:r>
            <a:r>
              <a:rPr lang="en-US" dirty="0"/>
              <a:t>in chips this large have the potential to kill off the entire </a:t>
            </a:r>
            <a:r>
              <a:rPr lang="en-US" dirty="0" smtClean="0"/>
              <a:t>design</a:t>
            </a:r>
          </a:p>
          <a:p>
            <a:pPr marL="285692" indent="-285692"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692" indent="-285692"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If you want the most out of your FPGA you really need to think creatively about how you structure your data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928106" cy="297442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5" y="1556792"/>
            <a:ext cx="4341081" cy="297917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CMS trigger – Run 2</a:t>
            </a:r>
            <a:r>
              <a:rPr lang="en-GB" dirty="0" smtClean="0"/>
              <a:t>: Reality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4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trigger – </a:t>
            </a:r>
            <a:r>
              <a:rPr lang="en-GB" dirty="0"/>
              <a:t>Run </a:t>
            </a:r>
            <a:r>
              <a:rPr lang="en-GB" dirty="0" smtClean="0"/>
              <a:t>3:</a:t>
            </a:r>
            <a:br>
              <a:rPr lang="en-GB" dirty="0" smtClean="0"/>
            </a:br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15816" y="1282408"/>
            <a:ext cx="6120680" cy="273630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HL-LHC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915816" y="2530397"/>
            <a:ext cx="6120679" cy="107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26" y="1409932"/>
            <a:ext cx="5724756" cy="2573478"/>
          </a:xfrm>
        </p:spPr>
      </p:pic>
      <p:sp>
        <p:nvSpPr>
          <p:cNvPr id="16" name="TextBox 15"/>
          <p:cNvSpPr txBox="1"/>
          <p:nvPr/>
        </p:nvSpPr>
        <p:spPr>
          <a:xfrm>
            <a:off x="395536" y="212224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LHC Run-2</a:t>
            </a:r>
          </a:p>
          <a:p>
            <a:r>
              <a:rPr lang="en-GB" dirty="0" smtClean="0"/>
              <a:t>L = O(10</a:t>
            </a:r>
            <a:r>
              <a:rPr lang="en-GB" baseline="30000" dirty="0" smtClean="0"/>
              <a:t>34</a:t>
            </a:r>
            <a:r>
              <a:rPr lang="en-GB" dirty="0" smtClean="0"/>
              <a:t>)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endParaRPr lang="en-GB" dirty="0" smtClean="0"/>
          </a:p>
          <a:p>
            <a:r>
              <a:rPr lang="en-GB" dirty="0" smtClean="0"/>
              <a:t>O(10) interactions/</a:t>
            </a:r>
            <a:r>
              <a:rPr lang="en-GB" dirty="0" err="1" smtClean="0"/>
              <a:t>bx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3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15816" y="1282408"/>
            <a:ext cx="6120680" cy="547260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HL-LHC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915816" y="5170840"/>
            <a:ext cx="6120679" cy="107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915816" y="2530397"/>
            <a:ext cx="6120679" cy="1070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78" y="4064396"/>
            <a:ext cx="5976510" cy="269062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26" y="1409932"/>
            <a:ext cx="5724756" cy="2573478"/>
          </a:xfrm>
        </p:spPr>
      </p:pic>
      <p:sp>
        <p:nvSpPr>
          <p:cNvPr id="16" name="TextBox 15"/>
          <p:cNvSpPr txBox="1"/>
          <p:nvPr/>
        </p:nvSpPr>
        <p:spPr>
          <a:xfrm>
            <a:off x="395536" y="212224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LHC Run-2</a:t>
            </a:r>
          </a:p>
          <a:p>
            <a:r>
              <a:rPr lang="en-GB" dirty="0" smtClean="0"/>
              <a:t>L = O(10</a:t>
            </a:r>
            <a:r>
              <a:rPr lang="en-GB" baseline="30000" dirty="0" smtClean="0"/>
              <a:t>34</a:t>
            </a:r>
            <a:r>
              <a:rPr lang="en-GB" dirty="0" smtClean="0"/>
              <a:t>)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endParaRPr lang="en-GB" dirty="0" smtClean="0"/>
          </a:p>
          <a:p>
            <a:r>
              <a:rPr lang="en-GB" dirty="0" smtClean="0"/>
              <a:t>O(10) interactions/</a:t>
            </a:r>
            <a:r>
              <a:rPr lang="en-GB" dirty="0" err="1" smtClean="0"/>
              <a:t>bx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476268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LHC Run-3</a:t>
            </a:r>
          </a:p>
          <a:p>
            <a:r>
              <a:rPr lang="en-GB" dirty="0" smtClean="0"/>
              <a:t>L = O(10</a:t>
            </a:r>
            <a:r>
              <a:rPr lang="en-GB" baseline="30000" dirty="0" smtClean="0"/>
              <a:t>35</a:t>
            </a:r>
            <a:r>
              <a:rPr lang="en-GB" dirty="0" smtClean="0"/>
              <a:t>)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endParaRPr lang="en-GB" dirty="0" smtClean="0"/>
          </a:p>
          <a:p>
            <a:r>
              <a:rPr lang="en-GB" dirty="0" smtClean="0"/>
              <a:t>O(100) interactions/</a:t>
            </a:r>
            <a:r>
              <a:rPr lang="en-GB" dirty="0" err="1" smtClean="0"/>
              <a:t>bx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5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81" y="1533525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~65M Silicon Pixels</a:t>
            </a:r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21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4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 err="1"/>
              <a:t>Ecal</a:t>
            </a:r>
            <a:r>
              <a:rPr lang="en-GB" sz="1600" dirty="0"/>
              <a:t> Crystals</a:t>
            </a:r>
          </a:p>
          <a:p>
            <a:r>
              <a:rPr lang="en-GB" sz="1600" dirty="0" smtClean="0"/>
              <a:t>≡ 40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HCAL</a:t>
            </a:r>
          </a:p>
          <a:p>
            <a:r>
              <a:rPr lang="en-GB" sz="1600" dirty="0" smtClean="0"/>
              <a:t>≡ 10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~568k RPC/DT/CSC Muon channels</a:t>
            </a:r>
          </a:p>
          <a:p>
            <a:r>
              <a:rPr lang="en-GB" sz="1600" dirty="0"/>
              <a:t>≡ 23 </a:t>
            </a:r>
            <a:r>
              <a:rPr lang="en-GB" sz="1600" dirty="0" err="1"/>
              <a:t>TBit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~3500 physicists/engineers</a:t>
            </a:r>
            <a:endParaRPr lang="en-US" sz="1600" dirty="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The CMS detector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67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Upgrades relevant to triggering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161038" y="5523222"/>
            <a:ext cx="1727597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Tracking included in trigger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6016" y="308471"/>
            <a:ext cx="2282052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Full granularity </a:t>
            </a:r>
            <a:r>
              <a:rPr lang="en-GB" dirty="0" err="1" smtClean="0">
                <a:solidFill>
                  <a:srgbClr val="FFFF00"/>
                </a:solidFill>
              </a:rPr>
              <a:t>Ecal</a:t>
            </a:r>
            <a:r>
              <a:rPr lang="en-GB" dirty="0" smtClean="0">
                <a:solidFill>
                  <a:srgbClr val="FFFF00"/>
                </a:solidFill>
              </a:rPr>
              <a:t> included in trigger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3644" y="3140968"/>
            <a:ext cx="1544859" cy="120032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Complete replacement of </a:t>
            </a:r>
            <a:r>
              <a:rPr lang="en-GB" dirty="0" err="1" smtClean="0">
                <a:solidFill>
                  <a:srgbClr val="FFFF00"/>
                </a:solidFill>
              </a:rPr>
              <a:t>endcap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Ecal</a:t>
            </a:r>
            <a:r>
              <a:rPr lang="en-GB" dirty="0" smtClean="0">
                <a:solidFill>
                  <a:srgbClr val="FFFF00"/>
                </a:solidFill>
              </a:rPr>
              <a:t> &amp; </a:t>
            </a:r>
            <a:r>
              <a:rPr lang="en-GB" dirty="0" err="1" smtClean="0">
                <a:solidFill>
                  <a:srgbClr val="FFFF00"/>
                </a:solidFill>
              </a:rPr>
              <a:t>Hcal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1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Data: Full granularity </a:t>
            </a:r>
            <a:r>
              <a:rPr lang="en-GB" dirty="0" err="1" smtClean="0"/>
              <a:t>Ecal</a:t>
            </a:r>
            <a:endParaRPr lang="en-GB" dirty="0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80542" y="3216095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563888" y="2983304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Full Granularity </a:t>
            </a:r>
            <a:r>
              <a:rPr lang="en-GB" sz="1200" dirty="0" err="1" smtClean="0">
                <a:solidFill>
                  <a:schemeClr val="tx1"/>
                </a:solidFill>
                <a:latin typeface="Century Gothic" pitchFamily="34" charset="0"/>
              </a:rPr>
              <a:t>Ecal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48648" y="1772816"/>
            <a:ext cx="5227686" cy="45607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61,200 crystals @ 1.6Gb/s = 97.92Tb/s = 386 EB/</a:t>
            </a:r>
            <a:r>
              <a:rPr lang="en-GB" dirty="0" err="1" smtClean="0">
                <a:solidFill>
                  <a:schemeClr val="bg1"/>
                </a:solidFill>
              </a:rPr>
              <a:t>yr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Data is still laid out on a 2D rectilinear grid</a:t>
            </a:r>
          </a:p>
          <a:p>
            <a:r>
              <a:rPr lang="en-GB" dirty="0" smtClean="0"/>
              <a:t>Essentially the same as what we do now, only with 5 times the resolution in each direction</a:t>
            </a:r>
          </a:p>
          <a:p>
            <a:r>
              <a:rPr lang="en-GB" dirty="0" smtClean="0"/>
              <a:t>Currently, the major question which needs answering is what do the physicists want to do with the extra resolution!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Full </a:t>
            </a:r>
            <a:r>
              <a:rPr lang="en-GB" dirty="0"/>
              <a:t>granularity </a:t>
            </a:r>
            <a:r>
              <a:rPr lang="en-GB" dirty="0" err="1" smtClean="0"/>
              <a:t>Ecal</a:t>
            </a:r>
            <a:r>
              <a:rPr lang="en-GB" dirty="0" smtClean="0"/>
              <a:t>: Algorithms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Data: Tracking trigger</a:t>
            </a:r>
            <a:endParaRPr lang="en-GB" dirty="0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80542" y="324233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563888" y="300954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Tracking Trigger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48648" y="1772816"/>
            <a:ext cx="5227686" cy="45607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15,000 modules @ 5Gb/s = 75Tb/s = 296 EB/</a:t>
            </a:r>
            <a:r>
              <a:rPr lang="en-GB" dirty="0" err="1" smtClean="0">
                <a:solidFill>
                  <a:schemeClr val="bg1"/>
                </a:solidFill>
              </a:rPr>
              <a:t>yr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Track-finding in a high-occupancy environment is HARD</a:t>
            </a:r>
          </a:p>
          <a:p>
            <a:r>
              <a:rPr lang="en-GB" dirty="0" smtClean="0"/>
              <a:t>A lot of fake coincidences, noise, overlaps…</a:t>
            </a:r>
          </a:p>
          <a:p>
            <a:r>
              <a:rPr lang="en-GB" dirty="0" smtClean="0"/>
              <a:t>Inside solenoid – 4T magnetic field means highly curved tracks</a:t>
            </a:r>
          </a:p>
          <a:p>
            <a:endParaRPr lang="en-GB" dirty="0"/>
          </a:p>
          <a:p>
            <a:r>
              <a:rPr lang="en-GB" dirty="0" smtClean="0"/>
              <a:t>Hough transform</a:t>
            </a:r>
          </a:p>
          <a:p>
            <a:r>
              <a:rPr lang="en-GB" dirty="0" smtClean="0"/>
              <a:t>Road search</a:t>
            </a:r>
          </a:p>
          <a:p>
            <a:r>
              <a:rPr lang="en-GB" dirty="0" smtClean="0"/>
              <a:t>Projective Iteration</a:t>
            </a:r>
          </a:p>
          <a:p>
            <a:r>
              <a:rPr lang="en-GB" dirty="0" smtClean="0"/>
              <a:t>Other?!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69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trigger</a:t>
            </a:r>
            <a:r>
              <a:rPr lang="en-GB" dirty="0" smtClean="0"/>
              <a:t>: Algorithms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2420888"/>
            <a:ext cx="26642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 smtClean="0"/>
              <a:t>?</a:t>
            </a:r>
            <a:endParaRPr lang="en-GB" sz="19900" dirty="0"/>
          </a:p>
        </p:txBody>
      </p:sp>
      <p:sp>
        <p:nvSpPr>
          <p:cNvPr id="9" name="Rectangle 8"/>
          <p:cNvSpPr/>
          <p:nvPr/>
        </p:nvSpPr>
        <p:spPr>
          <a:xfrm>
            <a:off x="2987824" y="4194764"/>
            <a:ext cx="6120680" cy="246094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86" y="4194764"/>
            <a:ext cx="5976510" cy="26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40054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The Internet: Visualizing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8324030" cy="1295400"/>
          </a:xfrm>
        </p:spPr>
        <p:txBody>
          <a:bodyPr>
            <a:noAutofit/>
          </a:bodyPr>
          <a:lstStyle/>
          <a:p>
            <a:r>
              <a:rPr lang="en-GB" dirty="0" smtClean="0"/>
              <a:t>Big Data: High-granularity </a:t>
            </a:r>
            <a:r>
              <a:rPr lang="en-GB" dirty="0" err="1" smtClean="0"/>
              <a:t>endcap</a:t>
            </a:r>
            <a:r>
              <a:rPr lang="en-GB" dirty="0" smtClean="0"/>
              <a:t> calorimeters (one option)</a:t>
            </a:r>
            <a:endParaRPr lang="en-GB" dirty="0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80542" y="295535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563888" y="272256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err="1" smtClean="0">
                <a:solidFill>
                  <a:schemeClr val="tx1"/>
                </a:solidFill>
                <a:latin typeface="Century Gothic" pitchFamily="34" charset="0"/>
              </a:rPr>
              <a:t>HGcal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48648" y="1772816"/>
            <a:ext cx="5227686" cy="45607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30,000 modules @ 10Gb/s = 300Tb/s = 1.2 ZB/</a:t>
            </a:r>
            <a:r>
              <a:rPr lang="en-GB" dirty="0" err="1" smtClean="0">
                <a:solidFill>
                  <a:schemeClr val="bg1"/>
                </a:solidFill>
              </a:rPr>
              <a:t>yr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Million dollar question!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40054" cy="1066800"/>
          </a:xfrm>
        </p:spPr>
        <p:txBody>
          <a:bodyPr>
            <a:noAutofit/>
          </a:bodyPr>
          <a:lstStyle/>
          <a:p>
            <a:r>
              <a:rPr lang="en-GB" dirty="0"/>
              <a:t>High-granularity </a:t>
            </a:r>
            <a:r>
              <a:rPr lang="en-GB" dirty="0" err="1"/>
              <a:t>endcap</a:t>
            </a:r>
            <a:r>
              <a:rPr lang="en-GB" dirty="0"/>
              <a:t> calorimeters : </a:t>
            </a:r>
            <a:r>
              <a:rPr lang="en-GB" dirty="0" smtClean="0"/>
              <a:t>Algorithms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1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228600"/>
            <a:ext cx="8324030" cy="1066800"/>
          </a:xfrm>
        </p:spPr>
        <p:txBody>
          <a:bodyPr>
            <a:noAutofit/>
          </a:bodyPr>
          <a:lstStyle/>
          <a:p>
            <a:r>
              <a:rPr lang="en-GB" dirty="0" smtClean="0"/>
              <a:t>Big Data:</a:t>
            </a:r>
            <a:br>
              <a:rPr lang="en-GB" dirty="0" smtClean="0"/>
            </a:br>
            <a:r>
              <a:rPr lang="en-GB" dirty="0" smtClean="0"/>
              <a:t>Tech </a:t>
            </a:r>
            <a:r>
              <a:rPr lang="en-GB" dirty="0"/>
              <a:t>buzz-word of the moment</a:t>
            </a: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80542" y="2797695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563888" y="2564904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chemeClr val="tx1"/>
                </a:solidFill>
                <a:latin typeface="Century Gothic" pitchFamily="34" charset="0"/>
              </a:rPr>
              <a:t>Run-3 L1T Input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19164" y="3533991"/>
            <a:ext cx="5678564" cy="1911233"/>
            <a:chOff x="1331640" y="4312146"/>
            <a:chExt cx="5678564" cy="19112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4338298"/>
              <a:ext cx="3720700" cy="186905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065988" y="4312146"/>
              <a:ext cx="1944216" cy="191123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GB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8 seconds of data for the CMS Level-1 trigger in </a:t>
              </a:r>
              <a:r>
                <a:rPr lang="en-GB" sz="1600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Run-1 </a:t>
              </a:r>
              <a:endParaRPr lang="en-GB" sz="1600" dirty="0" smtClean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GB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GB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0.2 </a:t>
              </a:r>
              <a:r>
                <a:rPr lang="en-GB" sz="1600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seconds of data for the </a:t>
              </a:r>
              <a:r>
                <a:rPr lang="en-GB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CMS Level-1 trigger in Run-3</a:t>
              </a:r>
              <a:endParaRPr lang="en-GB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8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How </a:t>
            </a:r>
            <a:r>
              <a:rPr lang="en-GB" dirty="0" smtClean="0"/>
              <a:t>to approach the problem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6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All new systems will use the GBT link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All sending data at the same order of magnitude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It would be sensible for all systems to use a common back-end to receive the data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How to </a:t>
            </a:r>
            <a:r>
              <a:rPr lang="en-GB" dirty="0" smtClean="0"/>
              <a:t>approach </a:t>
            </a:r>
            <a:r>
              <a:rPr lang="en-GB" dirty="0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6854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All new systems will use the GBT link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All sending data at the same order of magnitude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It would be sensible for all systems to use a common back-end to receive the data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We have a system architecture which is scalable to rise to the challenge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We have a system architecture which simplifies boundary handling and is agnostic to the data content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It would be sensible for all systems to use a common </a:t>
            </a:r>
            <a:r>
              <a:rPr lang="en-GB" dirty="0" smtClean="0"/>
              <a:t>trigger platform and common trigger architecture to process the data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0"/>
            <a:ext cx="7680960" cy="1295400"/>
          </a:xfrm>
        </p:spPr>
        <p:txBody>
          <a:bodyPr>
            <a:noAutofit/>
          </a:bodyPr>
          <a:lstStyle/>
          <a:p>
            <a:r>
              <a:rPr lang="en-GB" dirty="0"/>
              <a:t>How to </a:t>
            </a:r>
            <a:r>
              <a:rPr lang="en-GB" dirty="0" smtClean="0"/>
              <a:t>approach </a:t>
            </a:r>
            <a:r>
              <a:rPr lang="en-GB" dirty="0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7933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35998" cy="47244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hardware-centric </a:t>
            </a:r>
            <a:r>
              <a:rPr lang="en-GB" dirty="0" err="1" smtClean="0"/>
              <a:t>mindset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Requires a model of collaborative firmware development which is as simple (and rigorous) as collaborative software development</a:t>
            </a:r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problems needing solving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9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35998" cy="47244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hardware-centric </a:t>
            </a:r>
            <a:r>
              <a:rPr lang="en-GB" dirty="0" err="1" smtClean="0"/>
              <a:t>mindset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Requires a model of collaborative firmware development which is as simple (and rigorous) as collaborative software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old organizational model</a:t>
            </a:r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problems needing solving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4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35998" cy="47244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hardware-centric </a:t>
            </a:r>
            <a:r>
              <a:rPr lang="en-GB" dirty="0" err="1" smtClean="0"/>
              <a:t>mindset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Requires a model of collaborative firmware development which is as simple (and rigorous) as collaborative software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old organizational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/>
              <a:t>That task could make </a:t>
            </a:r>
            <a:r>
              <a:rPr lang="en-GB" sz="2800" dirty="0" smtClean="0"/>
              <a:t>processing </a:t>
            </a:r>
            <a:r>
              <a:rPr lang="en-GB" sz="2800" dirty="0" smtClean="0">
                <a:solidFill>
                  <a:srgbClr val="00FF00"/>
                </a:solidFill>
              </a:rPr>
              <a:t>0.5Pb/s </a:t>
            </a:r>
            <a:r>
              <a:rPr lang="en-GB" sz="2800" dirty="0" smtClean="0"/>
              <a:t>look </a:t>
            </a:r>
            <a:r>
              <a:rPr lang="en-GB" sz="2800" dirty="0"/>
              <a:t>easy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problems needing solving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5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35998" cy="47244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hardware-centric </a:t>
            </a:r>
            <a:r>
              <a:rPr lang="en-GB" dirty="0" err="1" smtClean="0"/>
              <a:t>mindset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Requires a model of collaborative firmware development which is as simple (and rigorous) as collaborative software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To overcome the old organizational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/>
              <a:t>That task could make </a:t>
            </a:r>
            <a:r>
              <a:rPr lang="en-GB" sz="2800" dirty="0" smtClean="0"/>
              <a:t>processing </a:t>
            </a:r>
            <a:r>
              <a:rPr lang="en-GB" sz="2800" dirty="0" smtClean="0">
                <a:solidFill>
                  <a:srgbClr val="00FF00"/>
                </a:solidFill>
              </a:rPr>
              <a:t>0.5Pb/s </a:t>
            </a:r>
            <a:r>
              <a:rPr lang="en-GB" sz="2800" dirty="0" smtClean="0"/>
              <a:t>look </a:t>
            </a:r>
            <a:r>
              <a:rPr lang="en-GB" sz="2800" dirty="0"/>
              <a:t>easy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79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problems needing solving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55776" y="4509119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Thank you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3837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CMS: Visualizing the big numbers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899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Gb/s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899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Tb/s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>
            <a:off x="899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899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Mb/s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Left Arrow 17"/>
          <p:cNvSpPr/>
          <p:nvPr/>
        </p:nvSpPr>
        <p:spPr bwMode="auto">
          <a:xfrm>
            <a:off x="899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Eb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/s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0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7111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PB/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7111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EB/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7111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ZB/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7111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TB/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7111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 YB/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yr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3563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0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81" y="1533525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~65M Silicon Pixels</a:t>
            </a:r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21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4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 err="1"/>
              <a:t>Ecal</a:t>
            </a:r>
            <a:r>
              <a:rPr lang="en-GB" sz="1600" dirty="0"/>
              <a:t> Crystals</a:t>
            </a:r>
          </a:p>
          <a:p>
            <a:r>
              <a:rPr lang="en-GB" sz="1600" dirty="0" smtClean="0"/>
              <a:t>≡ 40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HCAL</a:t>
            </a:r>
          </a:p>
          <a:p>
            <a:r>
              <a:rPr lang="en-GB" sz="1600" dirty="0" smtClean="0"/>
              <a:t>≡ 10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~568k RPC/DT/CSC Muon channels</a:t>
            </a:r>
          </a:p>
          <a:p>
            <a:r>
              <a:rPr lang="en-GB" sz="1600" dirty="0"/>
              <a:t>≡ 23 </a:t>
            </a:r>
            <a:r>
              <a:rPr lang="en-GB" sz="1600" dirty="0" err="1"/>
              <a:t>TBit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/>
              <a:t>~3500 physicists/engineers</a:t>
            </a:r>
            <a:endParaRPr lang="en-US" sz="1600" dirty="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The CMS detector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67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Data reduction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4761745"/>
            <a:ext cx="134028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Zero suppression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5661721"/>
            <a:ext cx="134028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Analogue Pipelines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308471"/>
            <a:ext cx="134028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Selective Readout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7783" y="1789796"/>
            <a:ext cx="134028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Zero suppression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31/10/2014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Andrew W. Rose</a:t>
            </a:r>
          </a:p>
          <a:p>
            <a:r>
              <a:rPr lang="en-GB" smtClean="0"/>
              <a:t>Imperial College London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5F0723-42B8-4CAA-8A7D-A426CFC272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ean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CleanBlack</Template>
  <TotalTime>7170</TotalTime>
  <Words>4217</Words>
  <Application>Microsoft Office PowerPoint</Application>
  <PresentationFormat>On-screen Show (4:3)</PresentationFormat>
  <Paragraphs>1124</Paragraphs>
  <Slides>79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CleanBlack</vt:lpstr>
      <vt:lpstr>Triggering at the LHC: Past, Present &amp; Future</vt:lpstr>
      <vt:lpstr>Acknowledgement</vt:lpstr>
      <vt:lpstr>Overview</vt:lpstr>
      <vt:lpstr>The CMS experiment </vt:lpstr>
      <vt:lpstr>The CMS detector</vt:lpstr>
      <vt:lpstr>The CMS detector</vt:lpstr>
      <vt:lpstr>The Internet: Visualizing big numbers</vt:lpstr>
      <vt:lpstr>CMS: Visualizing the big numbers</vt:lpstr>
      <vt:lpstr>The CMS detector</vt:lpstr>
      <vt:lpstr>CMS: Visualizing the big numbers</vt:lpstr>
      <vt:lpstr>CMS: Visualizing the big numbers</vt:lpstr>
      <vt:lpstr>CMS: Visualizing the big numbers</vt:lpstr>
      <vt:lpstr>The CMS trigger</vt:lpstr>
      <vt:lpstr>The CMS trigger – Run 1</vt:lpstr>
      <vt:lpstr>CMS: Visualizing the big numbers</vt:lpstr>
      <vt:lpstr>The CMS Level-1 trigger</vt:lpstr>
      <vt:lpstr>The CMS Level-1 trigger</vt:lpstr>
      <vt:lpstr>Example: Muon Event</vt:lpstr>
      <vt:lpstr>Example: Muon Algorithm</vt:lpstr>
      <vt:lpstr>Example: Electron/Photon Event</vt:lpstr>
      <vt:lpstr>Example: “Simple” e/γ/τ Algorithm</vt:lpstr>
      <vt:lpstr>Example: Jet Event</vt:lpstr>
      <vt:lpstr>Example: Jet Algorithm</vt:lpstr>
      <vt:lpstr>The CMS trigger – Run 1: The Past</vt:lpstr>
      <vt:lpstr> Run-1 Trigger Architecture: Conventional</vt:lpstr>
      <vt:lpstr>The CMS Level-1 trigger – Run 1</vt:lpstr>
      <vt:lpstr>Run 1: Processing Platform</vt:lpstr>
      <vt:lpstr>Run 1: Link standards</vt:lpstr>
      <vt:lpstr>The CMS Level-1 trigger – Run 1</vt:lpstr>
      <vt:lpstr>The CMS Level-1 trigger – Run 1</vt:lpstr>
      <vt:lpstr>The CMS Level-1 trigger – Run 1</vt:lpstr>
      <vt:lpstr>The CMS Level-1 trigger – Run 1</vt:lpstr>
      <vt:lpstr>The CMS Level-1 trigger – Run 1</vt:lpstr>
      <vt:lpstr>The CMS Level-1 trigger – Run 1</vt:lpstr>
      <vt:lpstr>So why did CMS end up with such a diverse system?</vt:lpstr>
      <vt:lpstr>So why did CMS end up with such a diverse system?</vt:lpstr>
      <vt:lpstr>So why did CMS end up with such a diverse system?</vt:lpstr>
      <vt:lpstr>So why did CMS end up with such a diverse system?</vt:lpstr>
      <vt:lpstr>Time-Multiplexing &amp; Spatial Pipelining</vt:lpstr>
      <vt:lpstr>Time-multiplexed trigger</vt:lpstr>
      <vt:lpstr>Time-multiplexed trigger</vt:lpstr>
      <vt:lpstr>The advantages of Time-Multiplexing</vt:lpstr>
      <vt:lpstr>The advantages of Time-Multiplexing</vt:lpstr>
      <vt:lpstr>Further advantages of a TM trigger</vt:lpstr>
      <vt:lpstr>Spatial Pipelining</vt:lpstr>
      <vt:lpstr>Spatial Pipelining – Why bother?</vt:lpstr>
      <vt:lpstr>Spatial Pipelining – Why bother?</vt:lpstr>
      <vt:lpstr>The Amdahl-Slotnick debate, 1967</vt:lpstr>
      <vt:lpstr>Spatial Pipelining – What’s the problem?</vt:lpstr>
      <vt:lpstr>The CMS trigger – Run 2: The Present</vt:lpstr>
      <vt:lpstr>The CMS trigger – Run 2</vt:lpstr>
      <vt:lpstr>The CMS trigger – Run 2: Systems being upgraded</vt:lpstr>
      <vt:lpstr>The CMS trigger – Run 2: Hardware platforms</vt:lpstr>
      <vt:lpstr>The CMS trigger – Run 2: Architecture</vt:lpstr>
      <vt:lpstr>The CMS trigger – Run 2: Hardware platforms</vt:lpstr>
      <vt:lpstr>The Master-Processor, Virtex-7 (MP7)</vt:lpstr>
      <vt:lpstr>“Base Firmware” Concept</vt:lpstr>
      <vt:lpstr>Floorplan of FPGA</vt:lpstr>
      <vt:lpstr>Floorplan of FPGA</vt:lpstr>
      <vt:lpstr>Lessons learned</vt:lpstr>
      <vt:lpstr>The CMS trigger – Run 2: Reality</vt:lpstr>
      <vt:lpstr>The CMS trigger – Run 3: The Future</vt:lpstr>
      <vt:lpstr>The HL-LHC</vt:lpstr>
      <vt:lpstr>The HL-LHC</vt:lpstr>
      <vt:lpstr>The CMS detector</vt:lpstr>
      <vt:lpstr>Big Data: Full granularity Ecal</vt:lpstr>
      <vt:lpstr>Full granularity Ecal: Algorithms</vt:lpstr>
      <vt:lpstr>Big Data: Tracking trigger</vt:lpstr>
      <vt:lpstr>Tracking trigger: Algorithms</vt:lpstr>
      <vt:lpstr>Big Data: High-granularity endcap calorimeters (one option)</vt:lpstr>
      <vt:lpstr>High-granularity endcap calorimeters : Algorithms</vt:lpstr>
      <vt:lpstr>Big Data: Tech buzz-word of the moment</vt:lpstr>
      <vt:lpstr>How to approach the problem</vt:lpstr>
      <vt:lpstr>How to approach the problem</vt:lpstr>
      <vt:lpstr>How to approach the problem</vt:lpstr>
      <vt:lpstr>The problems needing solving</vt:lpstr>
      <vt:lpstr>The problems needing solving</vt:lpstr>
      <vt:lpstr>The problems needing solving</vt:lpstr>
      <vt:lpstr>The problems needing solving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MP7 H/W status</dc:title>
  <dc:creator>Andy Rose</dc:creator>
  <cp:lastModifiedBy>Bekka</cp:lastModifiedBy>
  <cp:revision>310</cp:revision>
  <dcterms:created xsi:type="dcterms:W3CDTF">2013-08-08T12:50:16Z</dcterms:created>
  <dcterms:modified xsi:type="dcterms:W3CDTF">2014-10-31T07:45:57Z</dcterms:modified>
</cp:coreProperties>
</file>