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16" r:id="rId1"/>
  </p:sldMasterIdLst>
  <p:notesMasterIdLst>
    <p:notesMasterId r:id="rId52"/>
  </p:notesMasterIdLst>
  <p:sldIdLst>
    <p:sldId id="277" r:id="rId2"/>
    <p:sldId id="293" r:id="rId3"/>
    <p:sldId id="305" r:id="rId4"/>
    <p:sldId id="296" r:id="rId5"/>
    <p:sldId id="297" r:id="rId6"/>
    <p:sldId id="298" r:id="rId7"/>
    <p:sldId id="304" r:id="rId8"/>
    <p:sldId id="316" r:id="rId9"/>
    <p:sldId id="318" r:id="rId10"/>
    <p:sldId id="299" r:id="rId11"/>
    <p:sldId id="300" r:id="rId12"/>
    <p:sldId id="317" r:id="rId13"/>
    <p:sldId id="302" r:id="rId14"/>
    <p:sldId id="287" r:id="rId15"/>
    <p:sldId id="303" r:id="rId16"/>
    <p:sldId id="306" r:id="rId17"/>
    <p:sldId id="307" r:id="rId18"/>
    <p:sldId id="308" r:id="rId19"/>
    <p:sldId id="309" r:id="rId20"/>
    <p:sldId id="310" r:id="rId21"/>
    <p:sldId id="315" r:id="rId22"/>
    <p:sldId id="312" r:id="rId23"/>
    <p:sldId id="313" r:id="rId24"/>
    <p:sldId id="319" r:id="rId25"/>
    <p:sldId id="314" r:id="rId26"/>
    <p:sldId id="324" r:id="rId27"/>
    <p:sldId id="325" r:id="rId28"/>
    <p:sldId id="311" r:id="rId29"/>
    <p:sldId id="326" r:id="rId30"/>
    <p:sldId id="327" r:id="rId31"/>
    <p:sldId id="320" r:id="rId32"/>
    <p:sldId id="321" r:id="rId33"/>
    <p:sldId id="322" r:id="rId34"/>
    <p:sldId id="323" r:id="rId35"/>
    <p:sldId id="294" r:id="rId36"/>
    <p:sldId id="329" r:id="rId37"/>
    <p:sldId id="328" r:id="rId38"/>
    <p:sldId id="330" r:id="rId39"/>
    <p:sldId id="331" r:id="rId40"/>
    <p:sldId id="333" r:id="rId41"/>
    <p:sldId id="334" r:id="rId42"/>
    <p:sldId id="332" r:id="rId43"/>
    <p:sldId id="278" r:id="rId44"/>
    <p:sldId id="285" r:id="rId45"/>
    <p:sldId id="286" r:id="rId46"/>
    <p:sldId id="288" r:id="rId47"/>
    <p:sldId id="335" r:id="rId48"/>
    <p:sldId id="290" r:id="rId49"/>
    <p:sldId id="291" r:id="rId50"/>
    <p:sldId id="292" r:id="rId5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321440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642882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964323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285763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1607205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1928645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2250086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2571527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E03"/>
    <a:srgbClr val="FF0000"/>
    <a:srgbClr val="183B5E"/>
    <a:srgbClr val="1A4168"/>
    <a:srgbClr val="1F426D"/>
    <a:srgbClr val="1F425F"/>
    <a:srgbClr val="214665"/>
    <a:srgbClr val="102332"/>
    <a:srgbClr val="509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77" autoAdjust="0"/>
  </p:normalViewPr>
  <p:slideViewPr>
    <p:cSldViewPr showGuides="1">
      <p:cViewPr>
        <p:scale>
          <a:sx n="90" d="100"/>
          <a:sy n="90" d="100"/>
        </p:scale>
        <p:origin x="-732" y="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65C8-CEC6-430E-B2E4-2C4F3799CB54}" type="datetimeFigureOut">
              <a:rPr lang="en-GB" smtClean="0"/>
              <a:t>20/09/2013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E3290-0D00-45C7-8E9A-12C29DC8B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767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1440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42882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64323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85763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07205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8645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50086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1527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E3290-0D00-45C7-8E9A-12C29DC8B2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890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E3290-0D00-45C7-8E9A-12C29DC8B29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82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1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>
          <a:xfrm>
            <a:off x="2528127" y="6543677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2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2528888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2527313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>
          <a:xfrm>
            <a:off x="2528127" y="6543677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/>
              <a:t>Andrew W. Rose, Imperial College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1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1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8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6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32" indent="1588">
              <a:buNone/>
              <a:defRPr>
                <a:solidFill>
                  <a:schemeClr val="bg2"/>
                </a:solidFill>
              </a:defRPr>
            </a:lvl2pPr>
            <a:lvl3pPr marL="344452" indent="6350">
              <a:buNone/>
              <a:defRPr>
                <a:solidFill>
                  <a:schemeClr val="bg2"/>
                </a:solidFill>
              </a:defRPr>
            </a:lvl3pPr>
            <a:lvl4pPr marL="515886" indent="3174">
              <a:buNone/>
              <a:defRPr>
                <a:solidFill>
                  <a:schemeClr val="bg2"/>
                </a:solidFill>
              </a:defRPr>
            </a:lvl4pPr>
            <a:lvl5pPr marL="688904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30" tIns="45716" rIns="91430" bIns="45716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30" tIns="45716" rIns="91430" bIns="45716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7"/>
            <a:ext cx="1466850" cy="24765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r>
              <a:rPr lang="en-US" smtClean="0"/>
              <a:t>24th September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888" y="6525344"/>
            <a:ext cx="4086225" cy="24765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>
            <a:lvl1pPr algn="ctr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7"/>
            <a:ext cx="876300" cy="24765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2AAE63F2-BD07-44AC-A224-019D230C5108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306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306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32" indent="-171432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52" indent="-165082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472" indent="-169845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04" indent="-173020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591" indent="-173718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739" indent="-173718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456" indent="-173718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032" indent="-173718" algn="l" defTabSz="91430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contributionDisplay.py?contribId=97&amp;confId=170595&amp;sessionId=53" TargetMode="External"/><Relationship Id="rId4" Type="http://schemas.openxmlformats.org/officeDocument/2006/relationships/hyperlink" Target="https://indico.cern.ch/contributionDisplay.py?contribId=86&amp;confId=170595&amp;sessionId=5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indico.cern.ch/contributionDisplay.py?contribId=97&amp;confId=170595&amp;sessionId=53" TargetMode="External"/><Relationship Id="rId4" Type="http://schemas.openxmlformats.org/officeDocument/2006/relationships/hyperlink" Target="https://indico.cern.ch/contributionDisplay.py?contribId=86&amp;confId=170595&amp;sessionId=51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mp7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l="-16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9329" y="4875610"/>
            <a:ext cx="7286625" cy="1368798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Andrew W. Rose</a:t>
            </a:r>
          </a:p>
          <a:p>
            <a:r>
              <a:rPr lang="en-GB" dirty="0" smtClean="0"/>
              <a:t>Imperial College, London</a:t>
            </a:r>
          </a:p>
          <a:p>
            <a:r>
              <a:rPr lang="en-GB" dirty="0" smtClean="0"/>
              <a:t>On behalf of the CMS L1 Calorimeter Trigger upgrade community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426" y="457202"/>
            <a:ext cx="7680960" cy="3614737"/>
          </a:xfrm>
        </p:spPr>
        <p:txBody>
          <a:bodyPr>
            <a:normAutofit fontScale="90000"/>
          </a:bodyPr>
          <a:lstStyle/>
          <a:p>
            <a:r>
              <a:rPr lang="en-GB" dirty="0"/>
              <a:t>Development and </a:t>
            </a:r>
            <a:r>
              <a:rPr lang="en-GB" dirty="0" smtClean="0"/>
              <a:t>testing </a:t>
            </a:r>
            <a:r>
              <a:rPr lang="en-GB" dirty="0"/>
              <a:t>of an </a:t>
            </a:r>
            <a:r>
              <a:rPr lang="en-GB" dirty="0" smtClean="0"/>
              <a:t>upgrade </a:t>
            </a:r>
            <a:r>
              <a:rPr lang="en-GB" dirty="0"/>
              <a:t>to the CMS Level-1 Calorimeter Trigger</a:t>
            </a:r>
          </a:p>
        </p:txBody>
      </p:sp>
    </p:spTree>
    <p:extLst>
      <p:ext uri="{BB962C8B-B14F-4D97-AF65-F5344CB8AC3E}">
        <p14:creationId xmlns:p14="http://schemas.microsoft.com/office/powerpoint/2010/main" val="33317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Stage-1: </a:t>
            </a:r>
            <a:r>
              <a:rPr lang="en-GB" dirty="0" err="1" smtClean="0"/>
              <a:t>oRSC</a:t>
            </a:r>
            <a:endParaRPr lang="en-GB" dirty="0"/>
          </a:p>
        </p:txBody>
      </p:sp>
      <p:pic>
        <p:nvPicPr>
          <p:cNvPr id="46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4702" b="2385"/>
          <a:stretch/>
        </p:blipFill>
        <p:spPr bwMode="auto">
          <a:xfrm>
            <a:off x="3929062" y="1724537"/>
            <a:ext cx="5116711" cy="4348758"/>
          </a:xfrm>
          <a:prstGeom prst="rect">
            <a:avLst/>
          </a:prstGeom>
          <a:noFill/>
          <a:ln w="381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stCxn id="46" idx="1"/>
            <a:endCxn id="42" idx="6"/>
          </p:cNvCxnSpPr>
          <p:nvPr/>
        </p:nvCxnSpPr>
        <p:spPr>
          <a:xfrm flipH="1">
            <a:off x="2146484" y="3898916"/>
            <a:ext cx="1782578" cy="1"/>
          </a:xfrm>
          <a:prstGeom prst="straightConnector1">
            <a:avLst/>
          </a:prstGeom>
          <a:ln w="381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C:\Users\awr01\Desktop\BuckyBadg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76395" y="1752666"/>
            <a:ext cx="2887861" cy="3408462"/>
            <a:chOff x="1320800" y="2736850"/>
            <a:chExt cx="3733800" cy="4406900"/>
          </a:xfrm>
        </p:grpSpPr>
        <p:sp>
          <p:nvSpPr>
            <p:cNvPr id="8" name="Rounded Rectangle 7"/>
            <p:cNvSpPr/>
            <p:nvPr/>
          </p:nvSpPr>
          <p:spPr>
            <a:xfrm>
              <a:off x="1320800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16200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320800" y="4552950"/>
              <a:ext cx="3733800" cy="762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Regional Calorimeter Trigger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320800" y="6381750"/>
              <a:ext cx="373380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Global Calorimeter</a:t>
              </a:r>
            </a:p>
            <a:p>
              <a:pPr algn="ctr"/>
              <a:r>
                <a:rPr lang="en-GB" sz="1700" dirty="0"/>
                <a:t>Trigger</a:t>
              </a:r>
            </a:p>
          </p:txBody>
        </p:sp>
        <p:cxnSp>
          <p:nvCxnSpPr>
            <p:cNvPr id="28" name="Straight Arrow Connector 27"/>
            <p:cNvCxnSpPr>
              <a:stCxn id="27" idx="4"/>
              <a:endCxn id="2" idx="0"/>
            </p:cNvCxnSpPr>
            <p:nvPr/>
          </p:nvCxnSpPr>
          <p:spPr>
            <a:xfrm>
              <a:off x="1892300" y="3825081"/>
              <a:ext cx="0" cy="401637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2"/>
              <a:endCxn id="25" idx="0"/>
            </p:cNvCxnSpPr>
            <p:nvPr/>
          </p:nvCxnSpPr>
          <p:spPr>
            <a:xfrm>
              <a:off x="3187700" y="3498850"/>
              <a:ext cx="0" cy="105410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42" idx="3"/>
            </p:cNvCxnSpPr>
            <p:nvPr/>
          </p:nvCxnSpPr>
          <p:spPr>
            <a:xfrm flipH="1">
              <a:off x="2311400" y="5627140"/>
              <a:ext cx="760959" cy="75461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42" idx="5"/>
            </p:cNvCxnSpPr>
            <p:nvPr/>
          </p:nvCxnSpPr>
          <p:spPr>
            <a:xfrm>
              <a:off x="3303040" y="5627140"/>
              <a:ext cx="837160" cy="75461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1729184" y="4226718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1729184" y="3498850"/>
              <a:ext cx="326231" cy="3262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4292600" y="4226719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3024584" y="5348684"/>
              <a:ext cx="326231" cy="3262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884215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cxnSp>
          <p:nvCxnSpPr>
            <p:cNvPr id="52" name="Straight Arrow Connector 31"/>
            <p:cNvCxnSpPr>
              <a:stCxn id="51" idx="2"/>
              <a:endCxn id="31" idx="0"/>
            </p:cNvCxnSpPr>
            <p:nvPr/>
          </p:nvCxnSpPr>
          <p:spPr>
            <a:xfrm>
              <a:off x="4455715" y="3498850"/>
              <a:ext cx="1" cy="727869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636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smtClean="0"/>
              <a:t>Andrew W. Rose, Imperial College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Stage-1: </a:t>
            </a:r>
            <a:r>
              <a:rPr lang="en-GB" dirty="0" err="1"/>
              <a:t>oRSC</a:t>
            </a:r>
            <a:endParaRPr lang="en-GB" dirty="0"/>
          </a:p>
        </p:txBody>
      </p:sp>
      <p:pic>
        <p:nvPicPr>
          <p:cNvPr id="50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148012" cy="4724400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Kintex-7 FPGA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VME interface card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Fits </a:t>
            </a:r>
            <a:r>
              <a:rPr lang="en-GB" dirty="0"/>
              <a:t>in current RCT </a:t>
            </a:r>
            <a:r>
              <a:rPr lang="en-GB" dirty="0" smtClean="0"/>
              <a:t>crates 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18 cards </a:t>
            </a:r>
            <a:r>
              <a:rPr lang="en-GB" dirty="0"/>
              <a:t>in </a:t>
            </a:r>
            <a:r>
              <a:rPr lang="en-GB" dirty="0" smtClean="0"/>
              <a:t>total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Provides RCT output in optical format </a:t>
            </a:r>
            <a:r>
              <a:rPr lang="en-GB" dirty="0" smtClean="0"/>
              <a:t>to:</a:t>
            </a:r>
          </a:p>
          <a:p>
            <a:pPr marL="492873" lvl="1" indent="-321440"/>
            <a:r>
              <a:rPr lang="en-GB" dirty="0" smtClean="0"/>
              <a:t>Existing GCT Leaf cards</a:t>
            </a:r>
          </a:p>
          <a:p>
            <a:pPr marL="492873" lvl="1" indent="-321440"/>
            <a:r>
              <a:rPr lang="en-GB" dirty="0" smtClean="0"/>
              <a:t> Upgrade Layer-2 </a:t>
            </a:r>
            <a:r>
              <a:rPr lang="en-GB" dirty="0" smtClean="0"/>
              <a:t>cards</a:t>
            </a:r>
          </a:p>
          <a:p>
            <a:pPr marL="321441" indent="-321440">
              <a:buFont typeface="Arial" pitchFamily="34" charset="0"/>
              <a:buChar char="•"/>
            </a:pPr>
            <a:r>
              <a:rPr lang="en-GB" dirty="0" err="1" smtClean="0"/>
              <a:t>Microblaze</a:t>
            </a:r>
            <a:r>
              <a:rPr lang="en-GB" smtClean="0"/>
              <a:t> core </a:t>
            </a:r>
            <a:r>
              <a:rPr lang="en-GB" dirty="0" smtClean="0"/>
              <a:t>running Xilinx </a:t>
            </a:r>
            <a:r>
              <a:rPr lang="en-GB" dirty="0" err="1" smtClean="0"/>
              <a:t>PetaLinux</a:t>
            </a:r>
            <a:r>
              <a:rPr lang="en-GB" dirty="0" smtClean="0"/>
              <a:t> for service tasks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3929062" y="1732210"/>
            <a:ext cx="5116711" cy="4348758"/>
            <a:chOff x="3929062" y="1718562"/>
            <a:chExt cx="5116711" cy="4348758"/>
          </a:xfrm>
        </p:grpSpPr>
        <p:pic>
          <p:nvPicPr>
            <p:cNvPr id="46" name="Picture 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" t="4702" b="2385"/>
            <a:stretch/>
          </p:blipFill>
          <p:spPr bwMode="auto">
            <a:xfrm>
              <a:off x="3929062" y="1718562"/>
              <a:ext cx="5116711" cy="4348758"/>
            </a:xfrm>
            <a:prstGeom prst="rect">
              <a:avLst/>
            </a:pr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"/>
            <p:cNvSpPr>
              <a:spLocks/>
            </p:cNvSpPr>
            <p:nvPr/>
          </p:nvSpPr>
          <p:spPr bwMode="auto">
            <a:xfrm>
              <a:off x="4263127" y="1921291"/>
              <a:ext cx="1120276" cy="358973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wrap="square" lIns="0" tIns="0" rIns="0" bIns="0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ECL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to</a:t>
              </a: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LVTTL translators</a:t>
              </a:r>
            </a:p>
          </p:txBody>
        </p:sp>
        <p:sp>
          <p:nvSpPr>
            <p:cNvPr id="36" name="Rectangle 5"/>
            <p:cNvSpPr>
              <a:spLocks/>
            </p:cNvSpPr>
            <p:nvPr/>
          </p:nvSpPr>
          <p:spPr bwMode="auto">
            <a:xfrm>
              <a:off x="5555599" y="4519029"/>
              <a:ext cx="1553766" cy="144940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RCT</a:t>
              </a: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Clock Interface (NECL)</a:t>
              </a:r>
            </a:p>
          </p:txBody>
        </p:sp>
        <p:sp>
          <p:nvSpPr>
            <p:cNvPr id="39" name="Rectangle 7"/>
            <p:cNvSpPr>
              <a:spLocks/>
            </p:cNvSpPr>
            <p:nvPr/>
          </p:nvSpPr>
          <p:spPr bwMode="auto">
            <a:xfrm>
              <a:off x="7012550" y="3276804"/>
              <a:ext cx="1232296" cy="77241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Avago MiniPOD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Tx Modules</a:t>
              </a:r>
            </a:p>
          </p:txBody>
        </p:sp>
        <p:sp>
          <p:nvSpPr>
            <p:cNvPr id="41" name="Rectangle 9"/>
            <p:cNvSpPr>
              <a:spLocks/>
            </p:cNvSpPr>
            <p:nvPr/>
          </p:nvSpPr>
          <p:spPr bwMode="auto">
            <a:xfrm>
              <a:off x="7234613" y="2505053"/>
              <a:ext cx="1500188" cy="64293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Spartan-6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VME Interface</a:t>
              </a:r>
            </a:p>
          </p:txBody>
        </p:sp>
        <p:sp>
          <p:nvSpPr>
            <p:cNvPr id="44" name="Rectangle 11"/>
            <p:cNvSpPr>
              <a:spLocks/>
            </p:cNvSpPr>
            <p:nvPr/>
          </p:nvSpPr>
          <p:spPr bwMode="auto">
            <a:xfrm>
              <a:off x="5438847" y="2198777"/>
              <a:ext cx="1178719" cy="8036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Kintex-7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XC7K355T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FPGA</a:t>
              </a:r>
            </a:p>
          </p:txBody>
        </p:sp>
        <p:cxnSp>
          <p:nvCxnSpPr>
            <p:cNvPr id="11" name="Straight Arrow Connector 10"/>
            <p:cNvCxnSpPr>
              <a:stCxn id="44" idx="2"/>
            </p:cNvCxnSpPr>
            <p:nvPr/>
          </p:nvCxnSpPr>
          <p:spPr>
            <a:xfrm>
              <a:off x="6028206" y="3002449"/>
              <a:ext cx="0" cy="7054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9" idx="1"/>
            </p:cNvCxnSpPr>
            <p:nvPr/>
          </p:nvCxnSpPr>
          <p:spPr>
            <a:xfrm flipH="1" flipV="1">
              <a:off x="6661547" y="3276805"/>
              <a:ext cx="351003" cy="3862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9" idx="1"/>
            </p:cNvCxnSpPr>
            <p:nvPr/>
          </p:nvCxnSpPr>
          <p:spPr>
            <a:xfrm flipH="1">
              <a:off x="6661547" y="3663014"/>
              <a:ext cx="351003" cy="3862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1" idx="0"/>
            </p:cNvCxnSpPr>
            <p:nvPr/>
          </p:nvCxnSpPr>
          <p:spPr>
            <a:xfrm flipV="1">
              <a:off x="7984707" y="2242761"/>
              <a:ext cx="0" cy="2622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09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Stage-1: </a:t>
            </a:r>
            <a:r>
              <a:rPr lang="en-GB" dirty="0" err="1"/>
              <a:t>oRSC</a:t>
            </a:r>
            <a:r>
              <a:rPr lang="en-GB" dirty="0"/>
              <a:t> </a:t>
            </a:r>
            <a:r>
              <a:rPr lang="en-GB" dirty="0" smtClean="0"/>
              <a:t>status</a:t>
            </a:r>
            <a:endParaRPr lang="en-GB" dirty="0"/>
          </a:p>
        </p:txBody>
      </p:sp>
      <p:pic>
        <p:nvPicPr>
          <p:cNvPr id="50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52426" y="1463041"/>
            <a:ext cx="3362324" cy="4912757"/>
          </a:xfrm>
        </p:spPr>
        <p:txBody>
          <a:bodyPr>
            <a:no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ECL clocks tested – all ok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Reference clocks are fully programmable </a:t>
            </a:r>
            <a:endParaRPr lang="en-GB" dirty="0"/>
          </a:p>
          <a:p>
            <a:pPr marL="492873" lvl="1" indent="-321440"/>
            <a:r>
              <a:rPr lang="en-GB" dirty="0" smtClean="0"/>
              <a:t>Wide </a:t>
            </a:r>
            <a:r>
              <a:rPr lang="en-GB" dirty="0"/>
              <a:t>range of synchronous and asynchronous link speeds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Next </a:t>
            </a:r>
            <a:r>
              <a:rPr lang="en-GB" dirty="0" smtClean="0"/>
              <a:t>task – test parallel </a:t>
            </a:r>
            <a:r>
              <a:rPr lang="en-GB" dirty="0"/>
              <a:t>interface from RCT</a:t>
            </a:r>
          </a:p>
          <a:p>
            <a:pPr marL="492873" lvl="1" indent="-321440"/>
            <a:r>
              <a:rPr lang="en-GB" dirty="0" smtClean="0"/>
              <a:t>Considered low </a:t>
            </a:r>
            <a:r>
              <a:rPr lang="en-GB" dirty="0"/>
              <a:t>risk as </a:t>
            </a:r>
            <a:r>
              <a:rPr lang="en-GB" dirty="0" smtClean="0"/>
              <a:t>similar </a:t>
            </a:r>
            <a:r>
              <a:rPr lang="en-GB" dirty="0"/>
              <a:t>to </a:t>
            </a:r>
            <a:r>
              <a:rPr lang="en-GB" dirty="0" smtClean="0"/>
              <a:t>previous, non-optical, </a:t>
            </a:r>
            <a:r>
              <a:rPr lang="en-GB" dirty="0"/>
              <a:t>test board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Expect board to be fully validated during the fall &amp; ready for production run thereafter</a:t>
            </a:r>
            <a:r>
              <a:rPr lang="en-GB" dirty="0" smtClean="0"/>
              <a:t>.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3929062" y="1736019"/>
            <a:ext cx="5116711" cy="4348758"/>
            <a:chOff x="3929062" y="1722371"/>
            <a:chExt cx="5116711" cy="4348758"/>
          </a:xfrm>
        </p:grpSpPr>
        <p:pic>
          <p:nvPicPr>
            <p:cNvPr id="46" name="Picture 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" t="4702" b="2385"/>
            <a:stretch/>
          </p:blipFill>
          <p:spPr bwMode="auto">
            <a:xfrm>
              <a:off x="3929062" y="1722371"/>
              <a:ext cx="5116711" cy="4348758"/>
            </a:xfrm>
            <a:prstGeom prst="rect">
              <a:avLst/>
            </a:pr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"/>
            <p:cNvSpPr>
              <a:spLocks/>
            </p:cNvSpPr>
            <p:nvPr/>
          </p:nvSpPr>
          <p:spPr bwMode="auto">
            <a:xfrm>
              <a:off x="4263127" y="1921291"/>
              <a:ext cx="1120276" cy="358973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wrap="square" lIns="0" tIns="0" rIns="0" bIns="0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ECL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to</a:t>
              </a: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LVTTL translators</a:t>
              </a:r>
            </a:p>
          </p:txBody>
        </p:sp>
        <p:sp>
          <p:nvSpPr>
            <p:cNvPr id="36" name="Rectangle 5"/>
            <p:cNvSpPr>
              <a:spLocks/>
            </p:cNvSpPr>
            <p:nvPr/>
          </p:nvSpPr>
          <p:spPr bwMode="auto">
            <a:xfrm>
              <a:off x="5555599" y="4519029"/>
              <a:ext cx="1553766" cy="144940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RCT</a:t>
              </a: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Clock Interface (NECL)</a:t>
              </a:r>
            </a:p>
          </p:txBody>
        </p:sp>
        <p:sp>
          <p:nvSpPr>
            <p:cNvPr id="39" name="Rectangle 7"/>
            <p:cNvSpPr>
              <a:spLocks/>
            </p:cNvSpPr>
            <p:nvPr/>
          </p:nvSpPr>
          <p:spPr bwMode="auto">
            <a:xfrm>
              <a:off x="7012550" y="3276804"/>
              <a:ext cx="1232296" cy="77241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Avago MiniPOD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Tx Modules</a:t>
              </a:r>
            </a:p>
          </p:txBody>
        </p:sp>
        <p:sp>
          <p:nvSpPr>
            <p:cNvPr id="41" name="Rectangle 9"/>
            <p:cNvSpPr>
              <a:spLocks/>
            </p:cNvSpPr>
            <p:nvPr/>
          </p:nvSpPr>
          <p:spPr bwMode="auto">
            <a:xfrm>
              <a:off x="7234613" y="2505053"/>
              <a:ext cx="1500188" cy="64293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Spartan-6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VME Interface</a:t>
              </a:r>
            </a:p>
          </p:txBody>
        </p:sp>
        <p:sp>
          <p:nvSpPr>
            <p:cNvPr id="44" name="Rectangle 11"/>
            <p:cNvSpPr>
              <a:spLocks/>
            </p:cNvSpPr>
            <p:nvPr/>
          </p:nvSpPr>
          <p:spPr bwMode="auto">
            <a:xfrm>
              <a:off x="5438847" y="2198777"/>
              <a:ext cx="1178719" cy="8036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lIns="26787" tIns="26787" rIns="26787" bIns="26787" anchor="ctr"/>
            <a:lstStyle/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Kintex-7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XC7K355T</a:t>
              </a:r>
              <a:endParaRPr lang="en-US" sz="1800" dirty="0">
                <a:solidFill>
                  <a:schemeClr val="tx1"/>
                </a:solidFill>
                <a:latin typeface="+mn-lt"/>
                <a:ea typeface="MS PGothic" pitchFamily="34" charset="-128"/>
              </a:endParaRPr>
            </a:p>
            <a:p>
              <a:r>
                <a:rPr lang="en-US" sz="1800" b="1" dirty="0">
                  <a:solidFill>
                    <a:srgbClr val="FFFF00"/>
                  </a:solidFill>
                  <a:latin typeface="+mn-lt"/>
                  <a:ea typeface="MS PGothic" pitchFamily="34" charset="-128"/>
                </a:rPr>
                <a:t>FPGA</a:t>
              </a:r>
            </a:p>
          </p:txBody>
        </p:sp>
        <p:cxnSp>
          <p:nvCxnSpPr>
            <p:cNvPr id="11" name="Straight Arrow Connector 10"/>
            <p:cNvCxnSpPr>
              <a:stCxn id="44" idx="2"/>
            </p:cNvCxnSpPr>
            <p:nvPr/>
          </p:nvCxnSpPr>
          <p:spPr>
            <a:xfrm>
              <a:off x="6028206" y="3002449"/>
              <a:ext cx="0" cy="7054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9" idx="1"/>
            </p:cNvCxnSpPr>
            <p:nvPr/>
          </p:nvCxnSpPr>
          <p:spPr>
            <a:xfrm flipH="1" flipV="1">
              <a:off x="6661547" y="3276805"/>
              <a:ext cx="351003" cy="3862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9" idx="1"/>
            </p:cNvCxnSpPr>
            <p:nvPr/>
          </p:nvCxnSpPr>
          <p:spPr>
            <a:xfrm flipH="1">
              <a:off x="6661547" y="3663014"/>
              <a:ext cx="351003" cy="3862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1" idx="0"/>
            </p:cNvCxnSpPr>
            <p:nvPr/>
          </p:nvCxnSpPr>
          <p:spPr>
            <a:xfrm flipV="1">
              <a:off x="7984707" y="2242761"/>
              <a:ext cx="0" cy="2622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52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Stage-2</a:t>
            </a:r>
            <a:endParaRPr lang="en-GB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646538" y="1752600"/>
            <a:ext cx="2887862" cy="3482133"/>
            <a:chOff x="7873999" y="2736849"/>
            <a:chExt cx="3733801" cy="4502151"/>
          </a:xfrm>
        </p:grpSpPr>
        <p:sp>
          <p:nvSpPr>
            <p:cNvPr id="20" name="Rectangle 19"/>
            <p:cNvSpPr/>
            <p:nvPr/>
          </p:nvSpPr>
          <p:spPr>
            <a:xfrm>
              <a:off x="8254999" y="4552950"/>
              <a:ext cx="381000" cy="4381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873999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9169399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282383" y="3498850"/>
              <a:ext cx="326231" cy="3262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7873999" y="4552949"/>
              <a:ext cx="3733800" cy="762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1</a:t>
              </a:r>
            </a:p>
          </p:txBody>
        </p:sp>
        <p:cxnSp>
          <p:nvCxnSpPr>
            <p:cNvPr id="36" name="Straight Arrow Connector 31"/>
            <p:cNvCxnSpPr>
              <a:stCxn id="24" idx="2"/>
              <a:endCxn id="34" idx="0"/>
            </p:cNvCxnSpPr>
            <p:nvPr/>
          </p:nvCxnSpPr>
          <p:spPr>
            <a:xfrm>
              <a:off x="9740899" y="3498850"/>
              <a:ext cx="0" cy="1054099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7874000" y="6477000"/>
              <a:ext cx="373380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2</a:t>
              </a:r>
            </a:p>
          </p:txBody>
        </p:sp>
        <p:cxnSp>
          <p:nvCxnSpPr>
            <p:cNvPr id="40" name="Straight Arrow Connector 39"/>
            <p:cNvCxnSpPr>
              <a:stCxn id="34" idx="2"/>
              <a:endCxn id="39" idx="0"/>
            </p:cNvCxnSpPr>
            <p:nvPr/>
          </p:nvCxnSpPr>
          <p:spPr>
            <a:xfrm>
              <a:off x="9740899" y="5314949"/>
              <a:ext cx="1" cy="116205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7" name="Rounded Rectangle 36"/>
            <p:cNvSpPr/>
            <p:nvPr/>
          </p:nvSpPr>
          <p:spPr>
            <a:xfrm>
              <a:off x="10464799" y="2736849"/>
              <a:ext cx="1143000" cy="7620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cxnSp>
          <p:nvCxnSpPr>
            <p:cNvPr id="41" name="Straight Arrow Connector 40"/>
            <p:cNvCxnSpPr>
              <a:stCxn id="37" idx="2"/>
            </p:cNvCxnSpPr>
            <p:nvPr/>
          </p:nvCxnSpPr>
          <p:spPr>
            <a:xfrm flipH="1">
              <a:off x="11023599" y="3498849"/>
              <a:ext cx="12700" cy="105410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7" idx="4"/>
              <a:endCxn id="20" idx="0"/>
            </p:cNvCxnSpPr>
            <p:nvPr/>
          </p:nvCxnSpPr>
          <p:spPr>
            <a:xfrm>
              <a:off x="8445499" y="3825081"/>
              <a:ext cx="0" cy="727869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>
            <a:stCxn id="11" idx="3"/>
            <a:endCxn id="39" idx="1"/>
          </p:cNvCxnSpPr>
          <p:nvPr/>
        </p:nvCxnSpPr>
        <p:spPr>
          <a:xfrm flipV="1">
            <a:off x="4694158" y="4940054"/>
            <a:ext cx="952381" cy="3486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339328" y="4112121"/>
            <a:ext cx="4354830" cy="2353151"/>
            <a:chOff x="482600" y="5848350"/>
            <a:chExt cx="6193536" cy="33467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00" y="5848350"/>
              <a:ext cx="6193536" cy="334670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" t="12188" r="3224" b="13394"/>
            <a:stretch/>
          </p:blipFill>
          <p:spPr>
            <a:xfrm>
              <a:off x="3759200" y="8580846"/>
              <a:ext cx="2905126" cy="61196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60" y="8453120"/>
              <a:ext cx="2569067" cy="675979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</p:spPr>
        </p:pic>
      </p:grpSp>
      <p:cxnSp>
        <p:nvCxnSpPr>
          <p:cNvPr id="58" name="Straight Arrow Connector 57"/>
          <p:cNvCxnSpPr>
            <a:stCxn id="46" idx="3"/>
            <a:endCxn id="34" idx="1"/>
          </p:cNvCxnSpPr>
          <p:nvPr/>
        </p:nvCxnSpPr>
        <p:spPr>
          <a:xfrm>
            <a:off x="4701137" y="2805669"/>
            <a:ext cx="945401" cy="6462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326828" y="1623417"/>
            <a:ext cx="4374309" cy="2364504"/>
            <a:chOff x="464820" y="2308860"/>
            <a:chExt cx="6221240" cy="3362850"/>
          </a:xfrm>
        </p:grpSpPr>
        <p:sp>
          <p:nvSpPr>
            <p:cNvPr id="46" name="Rectangle 45"/>
            <p:cNvSpPr/>
            <p:nvPr/>
          </p:nvSpPr>
          <p:spPr>
            <a:xfrm>
              <a:off x="464820" y="2308860"/>
              <a:ext cx="6221240" cy="336285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Picture 2" descr="C:\Users\awr01\Desktop\BuckyBadge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82" y="3508788"/>
              <a:ext cx="1636548" cy="2123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2616200" y="2693504"/>
              <a:ext cx="3886200" cy="262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800" dirty="0">
                  <a:latin typeface="+mj-lt"/>
                </a:rPr>
                <a:t>University of Wisconsin</a:t>
              </a:r>
            </a:p>
            <a:p>
              <a:r>
                <a:rPr lang="en-GB" sz="3800" dirty="0">
                  <a:latin typeface="+mj-lt"/>
                </a:rPr>
                <a:t>CTP7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13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219574" cy="4937760"/>
          </a:xfrm>
        </p:spPr>
        <p:txBody>
          <a:bodyPr>
            <a:no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Based on Virtex-7 XC7VX690T </a:t>
            </a:r>
            <a:r>
              <a:rPr lang="en-GB" dirty="0" smtClean="0"/>
              <a:t>FPGA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err="1"/>
              <a:t>Zynq</a:t>
            </a:r>
            <a:r>
              <a:rPr lang="en-GB" dirty="0"/>
              <a:t> processor running Xilinx </a:t>
            </a:r>
            <a:r>
              <a:rPr lang="en-GB" dirty="0" err="1"/>
              <a:t>PetaLinux</a:t>
            </a:r>
            <a:r>
              <a:rPr lang="en-GB" dirty="0"/>
              <a:t> for service </a:t>
            </a:r>
            <a:r>
              <a:rPr lang="en-GB" dirty="0" smtClean="0"/>
              <a:t>tasks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Baseline Layer </a:t>
            </a:r>
            <a:r>
              <a:rPr lang="en-GB" dirty="0"/>
              <a:t>1 </a:t>
            </a:r>
            <a:r>
              <a:rPr lang="en-GB" dirty="0" smtClean="0"/>
              <a:t>hardware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Link </a:t>
            </a:r>
            <a:r>
              <a:rPr lang="en-GB" dirty="0"/>
              <a:t>power distribution to support a mixture of speeds </a:t>
            </a:r>
            <a:endParaRPr lang="en-GB" dirty="0" smtClean="0"/>
          </a:p>
          <a:p>
            <a:pPr marL="492873" lvl="1" indent="-321440"/>
            <a:r>
              <a:rPr lang="en-GB" dirty="0" smtClean="0"/>
              <a:t>4.8/6.4 </a:t>
            </a:r>
            <a:r>
              <a:rPr lang="en-GB" dirty="0" err="1"/>
              <a:t>Gbps</a:t>
            </a:r>
            <a:r>
              <a:rPr lang="en-GB" dirty="0"/>
              <a:t> </a:t>
            </a:r>
            <a:r>
              <a:rPr lang="en-GB" dirty="0" smtClean="0"/>
              <a:t>inputs</a:t>
            </a:r>
          </a:p>
          <a:p>
            <a:pPr marL="492873" lvl="1" indent="-321440"/>
            <a:r>
              <a:rPr lang="en-GB" dirty="0" smtClean="0"/>
              <a:t>9.6/10 </a:t>
            </a:r>
            <a:r>
              <a:rPr lang="en-GB" dirty="0" err="1" smtClean="0"/>
              <a:t>Gbps</a:t>
            </a:r>
            <a:r>
              <a:rPr lang="en-GB" dirty="0" smtClean="0"/>
              <a:t> outputs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Schematic </a:t>
            </a:r>
            <a:r>
              <a:rPr lang="en-GB" dirty="0"/>
              <a:t>design </a:t>
            </a:r>
            <a:r>
              <a:rPr lang="en-GB" dirty="0" smtClean="0"/>
              <a:t>completed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Layout in progress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Component </a:t>
            </a:r>
            <a:r>
              <a:rPr lang="en-GB" dirty="0"/>
              <a:t>count will </a:t>
            </a:r>
            <a:r>
              <a:rPr lang="en-GB" dirty="0" smtClean="0"/>
              <a:t>be:</a:t>
            </a:r>
          </a:p>
          <a:p>
            <a:pPr marL="492873" lvl="1" indent="-321440"/>
            <a:r>
              <a:rPr lang="en-GB" dirty="0" smtClean="0"/>
              <a:t>Higher </a:t>
            </a:r>
            <a:r>
              <a:rPr lang="en-GB" dirty="0"/>
              <a:t>than </a:t>
            </a:r>
            <a:r>
              <a:rPr lang="en-GB" dirty="0" smtClean="0"/>
              <a:t>CTP6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l-GR" dirty="0" smtClean="0"/>
              <a:t>μ</a:t>
            </a:r>
            <a:r>
              <a:rPr lang="en-GB" dirty="0" smtClean="0"/>
              <a:t>TCA)</a:t>
            </a:r>
          </a:p>
          <a:p>
            <a:pPr marL="492873" lvl="1" indent="-321440"/>
            <a:r>
              <a:rPr lang="en-GB" dirty="0"/>
              <a:t>L</a:t>
            </a:r>
            <a:r>
              <a:rPr lang="en-GB" dirty="0" smtClean="0"/>
              <a:t>ower </a:t>
            </a:r>
            <a:r>
              <a:rPr lang="en-GB" dirty="0"/>
              <a:t>than </a:t>
            </a:r>
            <a:r>
              <a:rPr lang="en-GB" dirty="0" err="1" smtClean="0"/>
              <a:t>oRSC</a:t>
            </a:r>
            <a:r>
              <a:rPr lang="en-GB" dirty="0" smtClean="0"/>
              <a:t> (VME</a:t>
            </a:r>
            <a:r>
              <a:rPr lang="en-GB" dirty="0" smtClean="0"/>
              <a:t>)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Stage-2: </a:t>
            </a:r>
            <a:r>
              <a:rPr lang="en-US" dirty="0" smtClean="0"/>
              <a:t>CTP7</a:t>
            </a:r>
            <a:endParaRPr lang="en-GB" dirty="0"/>
          </a:p>
        </p:txBody>
      </p:sp>
      <p:pic>
        <p:nvPicPr>
          <p:cNvPr id="4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14</a:t>
            </a:fld>
            <a:endParaRPr lang="en-GB" dirty="0"/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3098" r="2374"/>
          <a:stretch/>
        </p:blipFill>
        <p:spPr bwMode="auto">
          <a:xfrm>
            <a:off x="4873279" y="1714903"/>
            <a:ext cx="4034666" cy="3642910"/>
          </a:xfrm>
          <a:prstGeom prst="rect">
            <a:avLst/>
          </a:prstGeom>
          <a:noFill/>
          <a:ln w="381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53867" y="5408252"/>
            <a:ext cx="4054078" cy="32460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algn="r"/>
            <a:r>
              <a:rPr lang="en-GB" sz="1700" dirty="0">
                <a:solidFill>
                  <a:schemeClr val="tx1"/>
                </a:solidFill>
                <a:latin typeface="+mn-lt"/>
              </a:rPr>
              <a:t>CTP6 – Virtex-6 based prototype for CTP7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5724525"/>
            <a:ext cx="4797496" cy="526581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algn="r"/>
            <a:r>
              <a:rPr lang="en-GB" sz="1000" dirty="0">
                <a:solidFill>
                  <a:schemeClr val="tx1"/>
                </a:solidFill>
                <a:latin typeface="+mn-lt"/>
              </a:rPr>
              <a:t>See TWEPP 2012: </a:t>
            </a:r>
            <a:endParaRPr lang="en-GB" sz="1000" dirty="0" smtClean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en-GB" sz="1000" dirty="0" smtClean="0">
                <a:solidFill>
                  <a:schemeClr val="tx1"/>
                </a:solidFill>
                <a:latin typeface="+mn-lt"/>
                <a:hlinkClick r:id="rId4"/>
              </a:rPr>
              <a:t>https</a:t>
            </a:r>
            <a:r>
              <a:rPr lang="en-GB" sz="1000" dirty="0">
                <a:solidFill>
                  <a:schemeClr val="tx1"/>
                </a:solidFill>
                <a:latin typeface="+mn-lt"/>
                <a:hlinkClick r:id="rId4"/>
              </a:rPr>
              <a:t>://indico.cern.ch/contributionDisplay.py?contribId=86&amp;confId=170595&amp;sessionId=51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en-GB" sz="1000" dirty="0">
                <a:solidFill>
                  <a:schemeClr val="tx1"/>
                </a:solidFill>
                <a:latin typeface="+mn-lt"/>
                <a:hlinkClick r:id="rId5"/>
              </a:rPr>
              <a:t>https://indico.cern.ch/contributionDisplay.py?contribId=97&amp;confId=170595&amp;sessionId=53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2104" y="4768455"/>
            <a:ext cx="1466799" cy="541013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3100" dirty="0">
                <a:solidFill>
                  <a:srgbClr val="FFFF00"/>
                </a:solidFill>
                <a:latin typeface="+mn-lt"/>
              </a:rPr>
              <a:t>CTP6</a:t>
            </a:r>
          </a:p>
        </p:txBody>
      </p:sp>
    </p:spTree>
    <p:extLst>
      <p:ext uri="{BB962C8B-B14F-4D97-AF65-F5344CB8AC3E}">
        <p14:creationId xmlns:p14="http://schemas.microsoft.com/office/powerpoint/2010/main" val="1519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7" y="1463041"/>
            <a:ext cx="4219573" cy="4859179"/>
          </a:xfrm>
        </p:spPr>
        <p:txBody>
          <a:bodyPr>
            <a:norm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1.5Tb/s optical signal </a:t>
            </a:r>
            <a:r>
              <a:rPr lang="en-GB" dirty="0"/>
              <a:t>processor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Xilinx Virtex-7 FPGA:</a:t>
            </a:r>
            <a:endParaRPr lang="en-GB" dirty="0"/>
          </a:p>
          <a:p>
            <a:pPr marL="492873" lvl="1" indent="-321440"/>
            <a:r>
              <a:rPr lang="en-GB" dirty="0" smtClean="0"/>
              <a:t>XC7VX485T or XC7VX690T 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Advanced </a:t>
            </a:r>
            <a:r>
              <a:rPr lang="en-GB" dirty="0"/>
              <a:t>boot-loader &amp; diagnostics (full system test at start-up)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On-board firmware repository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2×144Mbit </a:t>
            </a:r>
            <a:r>
              <a:rPr lang="en-GB" dirty="0"/>
              <a:t>550MHz QDR RAM (optional</a:t>
            </a:r>
            <a:r>
              <a:rPr lang="en-GB" dirty="0" smtClean="0"/>
              <a:t>)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Been in hand for over a year</a:t>
            </a:r>
          </a:p>
          <a:p>
            <a:pPr marL="492873" lvl="1" indent="-321440"/>
            <a:r>
              <a:rPr lang="en-GB" dirty="0" smtClean="0"/>
              <a:t>Continuous testing over that period</a:t>
            </a:r>
          </a:p>
          <a:p>
            <a:pPr marL="492873" lvl="1" indent="-321440"/>
            <a:r>
              <a:rPr lang="en-GB" dirty="0" smtClean="0"/>
              <a:t>Very well understood</a:t>
            </a:r>
          </a:p>
          <a:p>
            <a:pPr marL="321441" indent="-321440">
              <a:buFont typeface="Arial" panose="020B0604020202020204" pitchFamily="34" charset="0"/>
              <a:buChar char="•"/>
            </a:pPr>
            <a:r>
              <a:rPr lang="en-GB" dirty="0" smtClean="0"/>
              <a:t>Extensive software and firmware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Stage-2: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15</a:t>
            </a:fld>
            <a:endParaRPr lang="en-GB"/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9157" y="1928812"/>
            <a:ext cx="4346258" cy="3268266"/>
          </a:xfrm>
          <a:prstGeom prst="rect">
            <a:avLst/>
          </a:prstGeom>
          <a:noFill/>
          <a:ln w="381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66" y="649394"/>
            <a:ext cx="2231179" cy="5875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4906" y="5301095"/>
            <a:ext cx="4054078" cy="32460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algn="r"/>
            <a:r>
              <a:rPr lang="en-GB" sz="1700" dirty="0">
                <a:solidFill>
                  <a:schemeClr val="tx1"/>
                </a:solidFill>
                <a:latin typeface="+mn-lt"/>
              </a:rPr>
              <a:t>Imperial MP7 processor board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200" y="5721819"/>
            <a:ext cx="4873696" cy="526581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algn="r"/>
            <a:r>
              <a:rPr lang="en-GB" sz="1000" dirty="0">
                <a:solidFill>
                  <a:schemeClr val="tx1"/>
                </a:solidFill>
                <a:latin typeface="+mn-lt"/>
              </a:rPr>
              <a:t>See also TWEPP 2012: </a:t>
            </a:r>
            <a:endParaRPr lang="en-GB" sz="1000" dirty="0" smtClean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en-GB" sz="1000" dirty="0" smtClean="0">
                <a:solidFill>
                  <a:schemeClr val="tx1"/>
                </a:solidFill>
                <a:latin typeface="+mn-lt"/>
                <a:hlinkClick r:id="rId4"/>
              </a:rPr>
              <a:t>https</a:t>
            </a:r>
            <a:r>
              <a:rPr lang="en-GB" sz="1000" dirty="0">
                <a:solidFill>
                  <a:schemeClr val="tx1"/>
                </a:solidFill>
                <a:latin typeface="+mn-lt"/>
                <a:hlinkClick r:id="rId4"/>
              </a:rPr>
              <a:t>://indico.cern.ch/contributionDisplay.py?contribId=86&amp;confId=170595&amp;sessionId=51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en-GB" sz="1000" dirty="0">
                <a:solidFill>
                  <a:schemeClr val="tx1"/>
                </a:solidFill>
                <a:latin typeface="+mn-lt"/>
                <a:hlinkClick r:id="rId5"/>
              </a:rPr>
              <a:t>https://indico.cern.ch/contributionDisplay.py?contribId=97&amp;confId=170595&amp;sessionId=53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9344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6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Hardware testing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219574" cy="4724400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These boards:</a:t>
            </a:r>
          </a:p>
          <a:p>
            <a:pPr marL="492873" lvl="1" indent="-321440"/>
            <a:r>
              <a:rPr lang="en-GB" dirty="0" smtClean="0"/>
              <a:t>Have a lot of serial links</a:t>
            </a:r>
          </a:p>
          <a:p>
            <a:pPr marL="492873" lvl="1" indent="-321440"/>
            <a:r>
              <a:rPr lang="en-GB" dirty="0" smtClean="0"/>
              <a:t>Run these links fast</a:t>
            </a:r>
          </a:p>
          <a:p>
            <a:pPr marL="492873" lvl="1" indent="-321440"/>
            <a:r>
              <a:rPr lang="en-GB" dirty="0" smtClean="0"/>
              <a:t>Use new form-factor MiniPOD optics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Stringent testing must be board-to-board, not loopback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Scaling effects must be considered</a:t>
            </a:r>
          </a:p>
          <a:p>
            <a:pPr marL="492873" lvl="1" indent="-321440"/>
            <a:r>
              <a:rPr lang="en-GB" dirty="0" smtClean="0"/>
              <a:t>Number of links</a:t>
            </a:r>
          </a:p>
          <a:p>
            <a:pPr marL="492873" lvl="1" indent="-321440"/>
            <a:r>
              <a:rPr lang="en-GB" dirty="0" smtClean="0"/>
              <a:t>Line rate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Cross-generational differences</a:t>
            </a:r>
          </a:p>
          <a:p>
            <a:pPr marL="492873" lvl="1" indent="-321440"/>
            <a:r>
              <a:rPr lang="en-GB" dirty="0" smtClean="0"/>
              <a:t>Transceivers in 7-series FPGAs behave very differently to 5- or 6- series devices</a:t>
            </a:r>
            <a:endParaRPr lang="en-GB" dirty="0"/>
          </a:p>
          <a:p>
            <a:pPr marL="321440" indent="-321440"/>
            <a:endParaRPr lang="en-GB" dirty="0" smtClean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Optical/serial link validation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464844" y="4452050"/>
            <a:ext cx="4679156" cy="584295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72 @ 10Gb/s → 62.2Pb/day → ~1Eb every 2 weeks</a:t>
            </a:r>
          </a:p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No bit errors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72000" y="1647998"/>
            <a:ext cx="4348758" cy="2691830"/>
            <a:chOff x="6502400" y="2284322"/>
            <a:chExt cx="6184900" cy="38283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03" t="69" r="6439" b="6058"/>
            <a:stretch/>
          </p:blipFill>
          <p:spPr bwMode="auto">
            <a:xfrm>
              <a:off x="6502400" y="2284322"/>
              <a:ext cx="6184900" cy="3828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" t="12188" r="3224" b="13394"/>
            <a:stretch/>
          </p:blipFill>
          <p:spPr>
            <a:xfrm>
              <a:off x="7526751" y="5717710"/>
              <a:ext cx="1617424" cy="34071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38100">
              <a:solidFill>
                <a:srgbClr val="FF0000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" t="12188" r="3224" b="13394"/>
            <a:stretch/>
          </p:blipFill>
          <p:spPr>
            <a:xfrm>
              <a:off x="9855200" y="5717711"/>
              <a:ext cx="1617424" cy="34071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381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5927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85751" y="1463040"/>
            <a:ext cx="4500563" cy="4805600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MP7 optical </a:t>
            </a:r>
            <a:r>
              <a:rPr lang="en-GB" dirty="0"/>
              <a:t>links worked perfectly out-of-the-box</a:t>
            </a:r>
          </a:p>
          <a:p>
            <a:pPr marL="492873" lvl="1" indent="-321440"/>
            <a:r>
              <a:rPr lang="en-GB" dirty="0"/>
              <a:t>MiniPODs are using default pre-emphasis (minimal)</a:t>
            </a:r>
          </a:p>
          <a:p>
            <a:pPr marL="492873" lvl="1" indent="-321440"/>
            <a:r>
              <a:rPr lang="en-GB" dirty="0"/>
              <a:t>TX differential swing is minimal</a:t>
            </a:r>
          </a:p>
          <a:p>
            <a:pPr marL="492873" lvl="1" indent="-321440"/>
            <a:r>
              <a:rPr lang="en-GB" dirty="0"/>
              <a:t>No pre-emphasis/de-emphasis in </a:t>
            </a:r>
            <a:r>
              <a:rPr lang="en-GB" dirty="0" smtClean="0"/>
              <a:t>MGTs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err="1" smtClean="0"/>
              <a:t>oRSC</a:t>
            </a:r>
            <a:r>
              <a:rPr lang="en-GB" dirty="0" smtClean="0"/>
              <a:t> also has working optical links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 link validation</a:t>
            </a:r>
            <a:endParaRPr lang="en-GB" dirty="0"/>
          </a:p>
        </p:txBody>
      </p:sp>
      <p:pic>
        <p:nvPicPr>
          <p:cNvPr id="11" name="Picture 3" descr="D:\Files\Future boards\Boards - MP7\Photos\New folder\IMG_18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37650" r="47302" b="9954"/>
          <a:stretch/>
        </p:blipFill>
        <p:spPr bwMode="auto">
          <a:xfrm>
            <a:off x="5322094" y="3472627"/>
            <a:ext cx="1912160" cy="209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wr01\Desktop\MGTsett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128" y="3472627"/>
            <a:ext cx="1739127" cy="209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  <p:pic>
        <p:nvPicPr>
          <p:cNvPr id="10" name="Picture 2" descr="D:\Files\Future boards\Boards - MP7\Ey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5" y="912812"/>
            <a:ext cx="3761191" cy="24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234255" y="912811"/>
            <a:ext cx="1839000" cy="373063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rgbClr val="FF0000"/>
            </a:solidFill>
          </a:ln>
        </p:spPr>
        <p:txBody>
          <a:bodyPr wrap="square" lIns="64288" tIns="32144" rIns="64288" bIns="32144" rtlCol="0" anchor="ctr">
            <a:no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  <a:latin typeface="+mn-lt"/>
              </a:rPr>
              <a:t>Optical eye</a:t>
            </a:r>
          </a:p>
          <a:p>
            <a:pPr algn="r"/>
            <a:r>
              <a:rPr lang="en-GB" sz="1100" dirty="0">
                <a:solidFill>
                  <a:schemeClr val="bg1"/>
                </a:solidFill>
                <a:latin typeface="+mn-lt"/>
              </a:rPr>
              <a:t>@ 10Gb/s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 t="4506" r="2027" b="6565"/>
          <a:stretch/>
        </p:blipFill>
        <p:spPr>
          <a:xfrm>
            <a:off x="7245884" y="964406"/>
            <a:ext cx="1023008" cy="24947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67954" y="4095747"/>
            <a:ext cx="3696891" cy="2172891"/>
            <a:chOff x="1092200" y="6053665"/>
            <a:chExt cx="5257800" cy="3090335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200" y="6172201"/>
              <a:ext cx="5257800" cy="29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140200" y="6096000"/>
              <a:ext cx="2209800" cy="53057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GB" sz="1100" dirty="0">
                  <a:solidFill>
                    <a:srgbClr val="FFFF00"/>
                  </a:solidFill>
                  <a:latin typeface="+mn-lt"/>
                </a:rPr>
                <a:t>Optical eye</a:t>
              </a:r>
            </a:p>
            <a:p>
              <a:pPr algn="r"/>
              <a:r>
                <a:rPr lang="en-GB" sz="1100" dirty="0">
                  <a:solidFill>
                    <a:srgbClr val="FFFF00"/>
                  </a:solidFill>
                  <a:latin typeface="+mn-lt"/>
                </a:rPr>
                <a:t>@ 6.4Gb/s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53515" y="6053665"/>
              <a:ext cx="1219200" cy="612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200" b="1" dirty="0" err="1">
                  <a:solidFill>
                    <a:srgbClr val="FFFF00"/>
                  </a:solidFill>
                  <a:latin typeface="+mn-lt"/>
                </a:rPr>
                <a:t>oRSC</a:t>
              </a:r>
              <a:endParaRPr lang="en-GB" sz="2200" b="1" dirty="0">
                <a:solidFill>
                  <a:srgbClr val="FFFF00"/>
                </a:solidFill>
                <a:latin typeface="+mn-lt"/>
              </a:endParaRPr>
            </a:p>
          </p:txBody>
        </p:sp>
      </p:grpSp>
      <p:pic>
        <p:nvPicPr>
          <p:cNvPr id="22" name="Picture 2" descr="C:\Users\awr01\Desktop\BuckyBadg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6" y="5385752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3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46611"/>
            <a:ext cx="4219574" cy="4724400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New feature in Xilinx 7-series is the ability to generate eye-diagrams inside the transceivers themselves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Extensively tested all </a:t>
            </a:r>
            <a:r>
              <a:rPr lang="en-GB" dirty="0"/>
              <a:t>72 links running PRBS7 at 10Gb/s, </a:t>
            </a:r>
            <a:r>
              <a:rPr lang="en-GB" dirty="0" smtClean="0"/>
              <a:t>LPM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Various line rates </a:t>
            </a:r>
            <a:r>
              <a:rPr lang="en-GB" dirty="0" smtClean="0"/>
              <a:t>validated, including LHC-synchronous operation</a:t>
            </a:r>
          </a:p>
          <a:p>
            <a:pPr marL="492873" lvl="1" indent="-321440"/>
            <a:r>
              <a:rPr lang="en-GB" dirty="0" smtClean="0"/>
              <a:t>Eye-diagrams </a:t>
            </a:r>
            <a:r>
              <a:rPr lang="en-GB" dirty="0"/>
              <a:t>for all line-rates meet industry standards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Serial link validation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228246" y="4267200"/>
            <a:ext cx="5896182" cy="2123341"/>
            <a:chOff x="4591283" y="6382450"/>
            <a:chExt cx="8385681" cy="3019863"/>
          </a:xfrm>
        </p:grpSpPr>
        <p:pic>
          <p:nvPicPr>
            <p:cNvPr id="10" name="Picture 4" descr="C:\Users\awr01\Desktop\MP7_SPTMT_Statu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25"/>
            <a:stretch/>
          </p:blipFill>
          <p:spPr bwMode="auto">
            <a:xfrm>
              <a:off x="4991184" y="8283796"/>
              <a:ext cx="7983784" cy="1118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awr01\Desktop\MP7_SPTMT_Statu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060"/>
            <a:stretch/>
          </p:blipFill>
          <p:spPr bwMode="auto">
            <a:xfrm>
              <a:off x="4993180" y="6667823"/>
              <a:ext cx="7983784" cy="1276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943678" y="6382450"/>
              <a:ext cx="4928903" cy="503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700" dirty="0">
                  <a:solidFill>
                    <a:schemeClr val="tx1"/>
                  </a:solidFill>
                  <a:latin typeface="+mn-lt"/>
                </a:rPr>
                <a:t>XC7VX485T – GTX transceivers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43678" y="7954236"/>
              <a:ext cx="4926909" cy="503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700" dirty="0">
                  <a:solidFill>
                    <a:schemeClr val="tx1"/>
                  </a:solidFill>
                  <a:latin typeface="+mn-lt"/>
                </a:rPr>
                <a:t>XC7VX690T – GTH transceivers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591283" y="7132872"/>
              <a:ext cx="8007117" cy="361738"/>
              <a:chOff x="-122653" y="3252768"/>
              <a:chExt cx="9170724" cy="414308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-122653" y="3252768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1Gb/s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412665" y="3252768"/>
                <a:ext cx="1584174" cy="401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2Gb/s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24832" y="3256023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4Gb/s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555309" y="3259275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5Gb/s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021177" y="3262641"/>
                <a:ext cx="1584174" cy="40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8Gb/s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463897" y="3266005"/>
                <a:ext cx="1584174" cy="40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10Gb/s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667483" y="8610590"/>
              <a:ext cx="8007117" cy="361738"/>
              <a:chOff x="-122653" y="3252768"/>
              <a:chExt cx="9170724" cy="414308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-122653" y="3252768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1Gb/s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412665" y="3252768"/>
                <a:ext cx="1584174" cy="401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2Gb/s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924832" y="3256023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4Gb/s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55309" y="3259275"/>
                <a:ext cx="1584174" cy="40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5Gb/s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021177" y="3262641"/>
                <a:ext cx="1584174" cy="40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8Gb/s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463897" y="3266005"/>
                <a:ext cx="1584174" cy="40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10Gb/s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896999" y="1252173"/>
            <a:ext cx="4121987" cy="2659031"/>
            <a:chOff x="6833662" y="1752600"/>
            <a:chExt cx="5862381" cy="37817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539" y="2895600"/>
              <a:ext cx="4536504" cy="26387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2" descr="C:\Users\giles\Documents-Greg\Projects\MP7\Tests\2013-03-23, John's GTH eye diagrams\south_gth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" r="341"/>
            <a:stretch/>
          </p:blipFill>
          <p:spPr bwMode="auto">
            <a:xfrm>
              <a:off x="7133489" y="2177004"/>
              <a:ext cx="4536504" cy="26642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30"/>
            <p:cNvGrpSpPr/>
            <p:nvPr/>
          </p:nvGrpSpPr>
          <p:grpSpPr>
            <a:xfrm>
              <a:off x="6833662" y="1752600"/>
              <a:ext cx="3394790" cy="2344458"/>
              <a:chOff x="6513298" y="1676398"/>
              <a:chExt cx="3394790" cy="2344458"/>
            </a:xfrm>
          </p:grpSpPr>
          <p:pic>
            <p:nvPicPr>
              <p:cNvPr id="29" name="Picture 2" descr="C:\Users\awr01\Desktop\north_gth.png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81" b="11152"/>
              <a:stretch/>
            </p:blipFill>
            <p:spPr bwMode="auto">
              <a:xfrm>
                <a:off x="6513298" y="1676398"/>
                <a:ext cx="3394790" cy="234445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Flowchart: Decision 29"/>
              <p:cNvSpPr/>
              <p:nvPr/>
            </p:nvSpPr>
            <p:spPr>
              <a:xfrm>
                <a:off x="8043471" y="2525032"/>
                <a:ext cx="799527" cy="508790"/>
              </a:xfrm>
              <a:prstGeom prst="flowChartDecision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379168" y="4446984"/>
            <a:ext cx="3130258" cy="2034211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marL="241080" indent="-24108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MGT configuration done at runtime, not build-time, giving significantly greater flexibility and control</a:t>
            </a:r>
          </a:p>
          <a:p>
            <a:pPr marL="241080" indent="-24108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41080" indent="-24108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O(10</a:t>
            </a:r>
            <a:r>
              <a:rPr lang="en-GB" sz="1800" baseline="30000" dirty="0">
                <a:solidFill>
                  <a:schemeClr val="tx1"/>
                </a:solidFill>
                <a:latin typeface="+mn-lt"/>
              </a:rPr>
              <a:t>16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) bits per link transferred without bit error </a:t>
            </a:r>
          </a:p>
        </p:txBody>
      </p:sp>
    </p:spTree>
    <p:extLst>
      <p:ext uri="{BB962C8B-B14F-4D97-AF65-F5344CB8AC3E}">
        <p14:creationId xmlns:p14="http://schemas.microsoft.com/office/powerpoint/2010/main" val="37998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Introduction: The CMS Level-1 Calorimeter Trigger Upgrade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Hardware for upgrades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Hardware testing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System architecture and Firmware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Other work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smtClean="0"/>
              <a:t>Andrew W. Rose, Imperial College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5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219574" cy="4724400"/>
          </a:xfrm>
        </p:spPr>
        <p:txBody>
          <a:bodyPr/>
          <a:lstStyle/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Homogeneous hardware is easier to test than heterogeneous hardware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Unfortunately CMS trigger hardware is not homogeneous  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Integration facility set up at CERN for testing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Testing with deployment infrastructure:</a:t>
            </a:r>
          </a:p>
          <a:p>
            <a:pPr marL="492872" lvl="1" indent="-321440"/>
            <a:r>
              <a:rPr lang="en-GB" dirty="0" smtClean="0"/>
              <a:t>Trigger, Timing and Control (TTC)</a:t>
            </a:r>
          </a:p>
          <a:p>
            <a:pPr marL="492872" lvl="1" indent="-321440"/>
            <a:r>
              <a:rPr lang="en-GB" dirty="0" smtClean="0"/>
              <a:t>Computing, networks, etc.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Internal progress monitoring milestones:</a:t>
            </a:r>
          </a:p>
          <a:p>
            <a:pPr marL="492873" lvl="1" indent="-321440"/>
            <a:r>
              <a:rPr lang="en-GB" dirty="0" smtClean="0"/>
              <a:t>Last, in July</a:t>
            </a:r>
          </a:p>
          <a:p>
            <a:pPr marL="492873" lvl="1" indent="-321440"/>
            <a:r>
              <a:rPr lang="en-GB" dirty="0" smtClean="0"/>
              <a:t>Next, next week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Integration testing</a:t>
            </a:r>
            <a:endParaRPr lang="en-GB" dirty="0"/>
          </a:p>
        </p:txBody>
      </p:sp>
      <p:grpSp>
        <p:nvGrpSpPr>
          <p:cNvPr id="85" name="Group 84"/>
          <p:cNvGrpSpPr/>
          <p:nvPr/>
        </p:nvGrpSpPr>
        <p:grpSpPr>
          <a:xfrm>
            <a:off x="4893469" y="1098351"/>
            <a:ext cx="4218999" cy="3750469"/>
            <a:chOff x="6959600" y="1562099"/>
            <a:chExt cx="6000353" cy="5334001"/>
          </a:xfrm>
        </p:grpSpPr>
        <p:sp>
          <p:nvSpPr>
            <p:cNvPr id="28" name="Rectangle 27"/>
            <p:cNvSpPr/>
            <p:nvPr/>
          </p:nvSpPr>
          <p:spPr>
            <a:xfrm>
              <a:off x="6959600" y="3652967"/>
              <a:ext cx="2413000" cy="89998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RCT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7261225" y="4413421"/>
              <a:ext cx="1809750" cy="61577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 err="1"/>
                <a:t>oRSC</a:t>
              </a:r>
              <a:endParaRPr lang="en-GB" sz="17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959600" y="6019800"/>
              <a:ext cx="2413000" cy="8763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GCT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261225" y="1562100"/>
              <a:ext cx="1809750" cy="61577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 err="1"/>
                <a:t>oSLB</a:t>
              </a:r>
              <a:endParaRPr lang="en-GB" sz="17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7261225" y="3139321"/>
              <a:ext cx="1809750" cy="61577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 err="1"/>
                <a:t>oRM</a:t>
              </a:r>
              <a:endParaRPr lang="en-GB" sz="17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10435389" y="6019800"/>
              <a:ext cx="2413000" cy="8763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Layer 2</a:t>
              </a:r>
            </a:p>
            <a:p>
              <a:pPr algn="ctr"/>
              <a:r>
                <a:rPr lang="en-GB" sz="1700" dirty="0"/>
                <a:t>(MP7)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0435389" y="4283160"/>
              <a:ext cx="2413000" cy="8763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Layer 1</a:t>
              </a:r>
            </a:p>
            <a:p>
              <a:pPr algn="ctr"/>
              <a:r>
                <a:rPr lang="en-GB" sz="1700" dirty="0"/>
                <a:t>(CTP7)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10737014" y="1562099"/>
              <a:ext cx="1809750" cy="61577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µHTR</a:t>
              </a:r>
            </a:p>
          </p:txBody>
        </p:sp>
        <p:cxnSp>
          <p:nvCxnSpPr>
            <p:cNvPr id="35" name="Straight Arrow Connector 34"/>
            <p:cNvCxnSpPr>
              <a:stCxn id="26" idx="4"/>
              <a:endCxn id="27" idx="0"/>
            </p:cNvCxnSpPr>
            <p:nvPr/>
          </p:nvCxnSpPr>
          <p:spPr>
            <a:xfrm>
              <a:off x="8166100" y="2177879"/>
              <a:ext cx="0" cy="961442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9" idx="4"/>
              <a:endCxn id="30" idx="0"/>
            </p:cNvCxnSpPr>
            <p:nvPr/>
          </p:nvCxnSpPr>
          <p:spPr>
            <a:xfrm>
              <a:off x="8166100" y="5029200"/>
              <a:ext cx="0" cy="99060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2" idx="4"/>
              <a:endCxn id="31" idx="0"/>
            </p:cNvCxnSpPr>
            <p:nvPr/>
          </p:nvCxnSpPr>
          <p:spPr>
            <a:xfrm>
              <a:off x="11641889" y="5159460"/>
              <a:ext cx="0" cy="86034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9" idx="6"/>
              <a:endCxn id="32" idx="2"/>
            </p:cNvCxnSpPr>
            <p:nvPr/>
          </p:nvCxnSpPr>
          <p:spPr>
            <a:xfrm flipV="1">
              <a:off x="9070975" y="4721310"/>
              <a:ext cx="1364414" cy="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3" idx="4"/>
              <a:endCxn id="32" idx="0"/>
            </p:cNvCxnSpPr>
            <p:nvPr/>
          </p:nvCxnSpPr>
          <p:spPr>
            <a:xfrm>
              <a:off x="11641889" y="2177878"/>
              <a:ext cx="0" cy="2105282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3" idx="3"/>
              <a:endCxn id="27" idx="7"/>
            </p:cNvCxnSpPr>
            <p:nvPr/>
          </p:nvCxnSpPr>
          <p:spPr>
            <a:xfrm flipH="1">
              <a:off x="8805943" y="2087699"/>
              <a:ext cx="2196103" cy="114180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29" idx="5"/>
              <a:endCxn id="31" idx="1"/>
            </p:cNvCxnSpPr>
            <p:nvPr/>
          </p:nvCxnSpPr>
          <p:spPr>
            <a:xfrm>
              <a:off x="8805943" y="4939021"/>
              <a:ext cx="1982822" cy="120911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11226800" y="4800600"/>
              <a:ext cx="762000" cy="24047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11919390" y="4495800"/>
              <a:ext cx="1040563" cy="503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dirty="0">
                  <a:solidFill>
                    <a:srgbClr val="FF0000"/>
                  </a:solidFill>
                  <a:latin typeface="+mn-lt"/>
                </a:rPr>
                <a:t>CTP6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71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Integration testing</a:t>
            </a:r>
          </a:p>
        </p:txBody>
      </p:sp>
      <p:pic>
        <p:nvPicPr>
          <p:cNvPr id="6" name="Picture 5" descr="904_integration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9" t="18892" r="18310" b="19653"/>
          <a:stretch/>
        </p:blipFill>
        <p:spPr>
          <a:xfrm>
            <a:off x="5523419" y="346841"/>
            <a:ext cx="3084553" cy="3671548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0" idx="3"/>
            <a:endCxn id="41" idx="2"/>
          </p:cNvCxnSpPr>
          <p:nvPr/>
        </p:nvCxnSpPr>
        <p:spPr>
          <a:xfrm flipV="1">
            <a:off x="4953000" y="2098095"/>
            <a:ext cx="1464733" cy="647700"/>
          </a:xfrm>
          <a:prstGeom prst="bentConnector3">
            <a:avLst>
              <a:gd name="adj1" fmla="val 50000"/>
            </a:avLst>
          </a:prstGeom>
          <a:ln w="381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56" y="1572464"/>
            <a:ext cx="1834444" cy="2445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308" y="1524000"/>
            <a:ext cx="1832692" cy="244358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377" y="4419601"/>
            <a:ext cx="2822223" cy="211666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4267200"/>
            <a:ext cx="3228623" cy="24214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69989" y="1447800"/>
            <a:ext cx="1058333" cy="369332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err="1" smtClean="0">
                <a:solidFill>
                  <a:srgbClr val="FFFF00"/>
                </a:solidFill>
                <a:latin typeface="+mn-lt"/>
              </a:rPr>
              <a:t>oRSC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16" name="Straight Arrow Connector 15"/>
          <p:cNvCxnSpPr>
            <a:stCxn id="22" idx="6"/>
            <a:endCxn id="10" idx="1"/>
          </p:cNvCxnSpPr>
          <p:nvPr/>
        </p:nvCxnSpPr>
        <p:spPr>
          <a:xfrm flipV="1">
            <a:off x="1462106" y="2745795"/>
            <a:ext cx="1658202" cy="1022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3"/>
            <a:endCxn id="11" idx="0"/>
          </p:cNvCxnSpPr>
          <p:nvPr/>
        </p:nvCxnSpPr>
        <p:spPr>
          <a:xfrm>
            <a:off x="4953000" y="2745795"/>
            <a:ext cx="341489" cy="1673806"/>
          </a:xfrm>
          <a:prstGeom prst="bentConnector2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  <a:endCxn id="27" idx="6"/>
          </p:cNvCxnSpPr>
          <p:nvPr/>
        </p:nvCxnSpPr>
        <p:spPr>
          <a:xfrm flipH="1">
            <a:off x="2803634" y="5477935"/>
            <a:ext cx="1079743" cy="197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04287" y="2927132"/>
            <a:ext cx="1464733" cy="1000828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Optical patch panel for </a:t>
            </a:r>
            <a:r>
              <a:rPr lang="en-US" sz="1800" dirty="0" err="1" smtClean="0">
                <a:solidFill>
                  <a:srgbClr val="FFFF00"/>
                </a:solidFill>
                <a:latin typeface="+mn-lt"/>
              </a:rPr>
              <a:t>oRSC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66634" y="4482824"/>
            <a:ext cx="1054099" cy="1200329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Optical patch panel for MP7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6792" y="3242880"/>
            <a:ext cx="1058333" cy="369332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CTP6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86372" y="1714622"/>
            <a:ext cx="575734" cy="2082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3" t="12188" r="3224" b="13394"/>
          <a:stretch/>
        </p:blipFill>
        <p:spPr>
          <a:xfrm>
            <a:off x="283610" y="4343400"/>
            <a:ext cx="1701823" cy="358489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</p:pic>
      <p:sp>
        <p:nvSpPr>
          <p:cNvPr id="27" name="Oval 26"/>
          <p:cNvSpPr/>
          <p:nvPr/>
        </p:nvSpPr>
        <p:spPr>
          <a:xfrm>
            <a:off x="2117834" y="4559024"/>
            <a:ext cx="685800" cy="18417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417733" y="1056695"/>
            <a:ext cx="575734" cy="2082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993467" y="4419601"/>
            <a:ext cx="176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1"/>
                </a:solidFill>
                <a:latin typeface="+mn-lt"/>
              </a:rPr>
              <a:t>Real life is never so neat and tidy</a:t>
            </a:r>
          </a:p>
        </p:txBody>
      </p:sp>
    </p:spTree>
    <p:extLst>
      <p:ext uri="{BB962C8B-B14F-4D97-AF65-F5344CB8AC3E}">
        <p14:creationId xmlns:p14="http://schemas.microsoft.com/office/powerpoint/2010/main" val="218394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Integration </a:t>
            </a:r>
            <a:r>
              <a:rPr lang="en-GB" dirty="0" smtClean="0"/>
              <a:t>testing: July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52426" y="1393031"/>
            <a:ext cx="2397918" cy="5143500"/>
          </a:xfrm>
        </p:spPr>
        <p:txBody>
          <a:bodyPr/>
          <a:lstStyle/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July integration test was first scheduled integration test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Focussed on link quality between boards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Follow-up test being scheduled for those tasks not completed in July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723070"/>
              </p:ext>
            </p:extLst>
          </p:nvPr>
        </p:nvGraphicFramePr>
        <p:xfrm>
          <a:off x="2964656" y="1393031"/>
          <a:ext cx="6000749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453"/>
                <a:gridCol w="1393031"/>
                <a:gridCol w="964406"/>
                <a:gridCol w="1103709"/>
                <a:gridCol w="1200150"/>
              </a:tblGrid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Link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Oscilloscope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IBERT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Data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patterns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Alignment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oSLB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err="1" smtClean="0">
                          <a:latin typeface="+mn-lt"/>
                        </a:rPr>
                        <a:t>oRM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uHTR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err="1" smtClean="0">
                          <a:latin typeface="+mn-lt"/>
                        </a:rPr>
                        <a:t>oRM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oRM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smtClean="0">
                          <a:latin typeface="+mn-lt"/>
                        </a:rPr>
                        <a:t>RCT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solidFill>
                            <a:schemeClr val="bg2"/>
                          </a:solidFill>
                          <a:latin typeface="+mn-lt"/>
                        </a:rPr>
                        <a:t>–</a:t>
                      </a:r>
                      <a:endParaRPr lang="en-US" sz="28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uHTR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smtClean="0">
                          <a:latin typeface="+mn-lt"/>
                        </a:rPr>
                        <a:t>CTP6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oSLB</a:t>
                      </a:r>
                      <a:r>
                        <a:rPr lang="en-US" sz="1400" baseline="0" dirty="0" smtClean="0">
                          <a:latin typeface="+mn-lt"/>
                        </a:rPr>
                        <a:t> – CTP6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RCT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err="1" smtClean="0">
                          <a:latin typeface="+mn-lt"/>
                        </a:rPr>
                        <a:t>oRSC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solidFill>
                            <a:schemeClr val="bg2"/>
                          </a:solidFill>
                          <a:latin typeface="+mn-lt"/>
                        </a:rPr>
                        <a:t>–</a:t>
                      </a:r>
                      <a:endParaRPr lang="en-US" sz="28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oRSC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smtClean="0">
                          <a:latin typeface="+mn-lt"/>
                        </a:rPr>
                        <a:t>CTP6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oRSC</a:t>
                      </a:r>
                      <a:r>
                        <a:rPr lang="en-US" sz="1400" baseline="0" dirty="0" smtClean="0">
                          <a:latin typeface="+mn-lt"/>
                        </a:rPr>
                        <a:t> – </a:t>
                      </a:r>
                      <a:r>
                        <a:rPr lang="en-US" sz="1400" dirty="0" smtClean="0">
                          <a:latin typeface="+mn-lt"/>
                        </a:rPr>
                        <a:t>MP7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n-lt"/>
                        </a:rPr>
                        <a:t>oRSC</a:t>
                      </a:r>
                      <a:r>
                        <a:rPr lang="en-US" sz="1400" dirty="0" smtClean="0">
                          <a:latin typeface="+mn-lt"/>
                        </a:rPr>
                        <a:t> – GCT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CTP6 – CTP6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US" sz="2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MP7 – MP7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+mn-lt"/>
                          <a:sym typeface="Wingdings"/>
                        </a:rPr>
                        <a:t>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4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 architecture and firmware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75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50"/>
          <a:stretch/>
        </p:blipFill>
        <p:spPr>
          <a:xfrm>
            <a:off x="5029200" y="1295400"/>
            <a:ext cx="3810000" cy="393486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Algorithm firmware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68" y="5572125"/>
            <a:ext cx="2240589" cy="589550"/>
          </a:xfrm>
          <a:prstGeom prst="rect">
            <a:avLst/>
          </a:prstGeom>
        </p:spPr>
      </p:pic>
      <p:pic>
        <p:nvPicPr>
          <p:cNvPr id="8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5572126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10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sp>
        <p:nvSpPr>
          <p:cNvPr id="14" name="Content Placeholder 7"/>
          <p:cNvSpPr txBox="1">
            <a:spLocks/>
          </p:cNvSpPr>
          <p:nvPr/>
        </p:nvSpPr>
        <p:spPr>
          <a:xfrm>
            <a:off x="352427" y="1463041"/>
            <a:ext cx="4219573" cy="3794759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>
            <a:lvl1pPr marL="0" indent="0" algn="l" defTabSz="914306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32" indent="-171432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52" indent="-165082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472" indent="-169845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04" indent="-173020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591" indent="-173718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739" indent="-173718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456" indent="-173718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032" indent="-173718" algn="l" defTabSz="914306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440" indent="-321440" fontAlgn="auto">
              <a:buFont typeface="Arial" pitchFamily="34" charset="0"/>
              <a:buChar char="•"/>
            </a:pPr>
            <a:r>
              <a:rPr lang="en-GB" dirty="0" smtClean="0"/>
              <a:t>Generic processing boards with single I/O format converts trigger development from a hardware problem to a programming problem</a:t>
            </a:r>
          </a:p>
          <a:p>
            <a:pPr marL="321440" indent="-321440" fontAlgn="auto">
              <a:buFont typeface="Arial" pitchFamily="34" charset="0"/>
              <a:buChar char="•"/>
            </a:pPr>
            <a:r>
              <a:rPr lang="en-GB" dirty="0" smtClean="0"/>
              <a:t>Allows collaborative development of algorithms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947753"/>
            <a:ext cx="1150736" cy="5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1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MT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3813"/>
          <a:stretch/>
        </p:blipFill>
        <p:spPr>
          <a:xfrm>
            <a:off x="-34186" y="1370472"/>
            <a:ext cx="9178187" cy="393376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Time-multiplexed trigger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893095" y="4607720"/>
            <a:ext cx="1928813" cy="584295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Layer 1</a:t>
            </a:r>
          </a:p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“</a:t>
            </a:r>
            <a:r>
              <a:rPr lang="en-GB" sz="1700" dirty="0" err="1">
                <a:solidFill>
                  <a:schemeClr val="tx1"/>
                </a:solidFill>
                <a:latin typeface="+mn-lt"/>
              </a:rPr>
              <a:t>Preprocessors</a:t>
            </a:r>
            <a:r>
              <a:rPr lang="en-GB" sz="1700" dirty="0">
                <a:solidFill>
                  <a:schemeClr val="tx1"/>
                </a:solidFill>
                <a:latin typeface="+mn-lt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8516" y="4607720"/>
            <a:ext cx="1928813" cy="584295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Layer 2</a:t>
            </a:r>
          </a:p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“Processing nodes”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457" y="5357813"/>
            <a:ext cx="7733109" cy="1103667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The parallel approach to computing does require that some original thinking be done about numerical analysis and data management in order to secure efficient use.</a:t>
            </a:r>
          </a:p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In an environment which has represented the absence of the need to think as the highest virtue this is  a decided disadvantage. </a:t>
            </a:r>
            <a:r>
              <a:rPr lang="en-GB" sz="1700" i="1" dirty="0">
                <a:solidFill>
                  <a:schemeClr val="tx1"/>
                </a:solidFill>
                <a:latin typeface="+mn-lt"/>
              </a:rPr>
              <a:t>Daniel </a:t>
            </a:r>
            <a:r>
              <a:rPr lang="en-GB" sz="1700" i="1" dirty="0" err="1">
                <a:solidFill>
                  <a:schemeClr val="tx1"/>
                </a:solidFill>
                <a:latin typeface="+mn-lt"/>
              </a:rPr>
              <a:t>Slotnick</a:t>
            </a:r>
            <a:r>
              <a:rPr lang="en-GB" sz="1700" i="1" dirty="0">
                <a:solidFill>
                  <a:schemeClr val="tx1"/>
                </a:solidFill>
                <a:latin typeface="+mn-lt"/>
              </a:rPr>
              <a:t>, 1967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724774" cy="432816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Time-multiplexed architecture allows all data arrives in geometric order:</a:t>
            </a:r>
          </a:p>
          <a:p>
            <a:pPr marL="457182" lvl="1" indent="-285750"/>
            <a:r>
              <a:rPr lang="en-GB" dirty="0" smtClean="0"/>
              <a:t>Towers at given </a:t>
            </a:r>
            <a:r>
              <a:rPr lang="el-GR" dirty="0" smtClean="0"/>
              <a:t>φ</a:t>
            </a:r>
            <a:r>
              <a:rPr lang="en-GB" dirty="0" smtClean="0"/>
              <a:t> are always the same bits on the same optical links</a:t>
            </a:r>
          </a:p>
          <a:p>
            <a:pPr marL="457182" lvl="1" indent="-285750"/>
            <a:r>
              <a:rPr lang="en-GB" dirty="0" smtClean="0"/>
              <a:t>Towers arrive in order of increasing |</a:t>
            </a:r>
            <a:r>
              <a:rPr lang="el-GR" dirty="0" smtClean="0"/>
              <a:t>η</a:t>
            </a:r>
            <a:r>
              <a:rPr lang="en-GB" dirty="0" smtClean="0"/>
              <a:t>|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converts a 2D geometric problem to a 1D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allows all algorithms to be fully pipelined:</a:t>
            </a:r>
          </a:p>
          <a:p>
            <a:pPr marL="457182" lvl="1" indent="-285750"/>
            <a:r>
              <a:rPr lang="en-GB" dirty="0" smtClean="0"/>
              <a:t>The </a:t>
            </a:r>
            <a:r>
              <a:rPr lang="en-GB" dirty="0"/>
              <a:t>processing </a:t>
            </a:r>
            <a:r>
              <a:rPr lang="en-GB" dirty="0" smtClean="0"/>
              <a:t>is localised</a:t>
            </a:r>
          </a:p>
          <a:p>
            <a:pPr marL="457182" lvl="1" indent="-285750"/>
            <a:r>
              <a:rPr lang="en-GB" dirty="0" smtClean="0"/>
              <a:t>Fan-outs reduced</a:t>
            </a:r>
          </a:p>
          <a:p>
            <a:pPr marL="457182" lvl="1" indent="-285750"/>
            <a:r>
              <a:rPr lang="en-GB" dirty="0" smtClean="0"/>
              <a:t>Routing </a:t>
            </a:r>
            <a:r>
              <a:rPr lang="en-GB" dirty="0"/>
              <a:t>delays </a:t>
            </a:r>
            <a:r>
              <a:rPr lang="en-GB" dirty="0" smtClean="0"/>
              <a:t>minimised</a:t>
            </a:r>
          </a:p>
          <a:p>
            <a:pPr marL="457182" lvl="1" indent="-285750"/>
            <a:r>
              <a:rPr lang="en-GB" dirty="0" smtClean="0"/>
              <a:t>Register duplication eliminated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Engineers and computer-scientists have long reported that full-pipelining is the preferred design methodology for FPGAs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Algorithm firmware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7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28912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Time-multiplexed trigger has been demonstrated:</a:t>
            </a:r>
          </a:p>
          <a:p>
            <a:pPr marL="457182" lvl="1" indent="-285750"/>
            <a:r>
              <a:rPr lang="en-GB" dirty="0" smtClean="0"/>
              <a:t>Using existing GCT algorithms on Mini-T5 card</a:t>
            </a:r>
          </a:p>
          <a:p>
            <a:pPr marL="457182" lvl="1" indent="-285750"/>
            <a:r>
              <a:rPr lang="en-GB" dirty="0"/>
              <a:t>Using baseline upgrade algorithms on Mini-T5 </a:t>
            </a:r>
            <a:r>
              <a:rPr lang="en-GB" dirty="0" smtClean="0"/>
              <a:t>card</a:t>
            </a:r>
          </a:p>
          <a:p>
            <a:pPr marL="457182" lvl="1" indent="-285750"/>
            <a:r>
              <a:rPr lang="en-GB" dirty="0" smtClean="0"/>
              <a:t>Using </a:t>
            </a:r>
            <a:r>
              <a:rPr lang="en-GB" dirty="0"/>
              <a:t>existing GCT algorithms on </a:t>
            </a:r>
            <a:r>
              <a:rPr lang="en-GB" dirty="0" smtClean="0"/>
              <a:t>MP7 </a:t>
            </a:r>
            <a:r>
              <a:rPr lang="en-GB" dirty="0"/>
              <a:t>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September </a:t>
            </a:r>
            <a:r>
              <a:rPr lang="en-GB" dirty="0"/>
              <a:t>integration test is a test </a:t>
            </a:r>
            <a:r>
              <a:rPr lang="en-GB" dirty="0" smtClean="0"/>
              <a:t>of:</a:t>
            </a:r>
          </a:p>
          <a:p>
            <a:pPr marL="457182" lvl="1" indent="-285750"/>
            <a:r>
              <a:rPr lang="en-GB" dirty="0" smtClean="0"/>
              <a:t>Dataflow </a:t>
            </a:r>
            <a:r>
              <a:rPr lang="en-GB" dirty="0"/>
              <a:t>from level-1 to </a:t>
            </a:r>
            <a:r>
              <a:rPr lang="en-GB" dirty="0" smtClean="0"/>
              <a:t>level-2 at 10Gbps</a:t>
            </a:r>
          </a:p>
          <a:p>
            <a:pPr marL="457182" lvl="1" indent="-285750"/>
            <a:r>
              <a:rPr lang="en-GB" dirty="0" smtClean="0"/>
              <a:t>Baseline upgrade algorithms </a:t>
            </a:r>
            <a:r>
              <a:rPr lang="en-GB" dirty="0"/>
              <a:t>in the final processing </a:t>
            </a:r>
            <a:r>
              <a:rPr lang="en-GB" dirty="0" smtClean="0"/>
              <a:t>hardware</a:t>
            </a:r>
          </a:p>
          <a:p>
            <a:pPr marL="457182" lvl="1" indent="-285750"/>
            <a:r>
              <a:rPr lang="en-GB" dirty="0" smtClean="0"/>
              <a:t>Infrastructure, such as computing and TTC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Algorithm firmware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41026" y="3505200"/>
            <a:ext cx="3962400" cy="3048000"/>
            <a:chOff x="4912426" y="3429000"/>
            <a:chExt cx="3962400" cy="3048000"/>
          </a:xfrm>
        </p:grpSpPr>
        <p:sp>
          <p:nvSpPr>
            <p:cNvPr id="7" name="Rounded Rectangle 6"/>
            <p:cNvSpPr/>
            <p:nvPr/>
          </p:nvSpPr>
          <p:spPr>
            <a:xfrm>
              <a:off x="6436426" y="3429000"/>
              <a:ext cx="9144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Links</a:t>
              </a:r>
              <a:endParaRPr lang="en-GB" sz="14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36426" y="3973285"/>
              <a:ext cx="9144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Towers</a:t>
              </a:r>
              <a:endParaRPr lang="en-GB" sz="1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36426" y="4513120"/>
              <a:ext cx="9144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Partial</a:t>
              </a:r>
            </a:p>
            <a:p>
              <a:pPr algn="ctr"/>
              <a:r>
                <a:rPr lang="en-GB" sz="1400" dirty="0" smtClean="0"/>
                <a:t>Clusters</a:t>
              </a:r>
              <a:endParaRPr lang="en-GB" sz="14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016334" y="4514604"/>
              <a:ext cx="12192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Ring Segments</a:t>
              </a:r>
              <a:endParaRPr lang="en-GB" sz="14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543800" y="4513120"/>
              <a:ext cx="12192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Strips</a:t>
              </a:r>
              <a:endParaRPr lang="en-GB" sz="1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16334" y="5334000"/>
              <a:ext cx="12192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Ring Sums</a:t>
              </a:r>
              <a:endParaRPr lang="en-GB" sz="1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436426" y="5334000"/>
              <a:ext cx="9144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Clusters</a:t>
              </a:r>
              <a:endParaRPr lang="en-GB" sz="14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543800" y="5334000"/>
              <a:ext cx="12192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Jets (6 types)</a:t>
              </a:r>
              <a:endParaRPr lang="en-GB" sz="1400" dirty="0"/>
            </a:p>
          </p:txBody>
        </p:sp>
        <p:cxnSp>
          <p:nvCxnSpPr>
            <p:cNvPr id="15" name="Straight Arrow Connector 14"/>
            <p:cNvCxnSpPr>
              <a:stCxn id="7" idx="2"/>
              <a:endCxn id="8" idx="0"/>
            </p:cNvCxnSpPr>
            <p:nvPr/>
          </p:nvCxnSpPr>
          <p:spPr>
            <a:xfrm>
              <a:off x="6893626" y="3733800"/>
              <a:ext cx="0" cy="2394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8" idx="2"/>
              <a:endCxn id="9" idx="0"/>
            </p:cNvCxnSpPr>
            <p:nvPr/>
          </p:nvCxnSpPr>
          <p:spPr>
            <a:xfrm>
              <a:off x="6893626" y="4278085"/>
              <a:ext cx="0" cy="2350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9"/>
            <p:cNvCxnSpPr>
              <a:stCxn id="8" idx="1"/>
              <a:endCxn id="10" idx="0"/>
            </p:cNvCxnSpPr>
            <p:nvPr/>
          </p:nvCxnSpPr>
          <p:spPr>
            <a:xfrm rot="10800000" flipV="1">
              <a:off x="5625934" y="4125684"/>
              <a:ext cx="810492" cy="388919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32"/>
            <p:cNvCxnSpPr>
              <a:stCxn id="8" idx="3"/>
              <a:endCxn id="11" idx="0"/>
            </p:cNvCxnSpPr>
            <p:nvPr/>
          </p:nvCxnSpPr>
          <p:spPr>
            <a:xfrm>
              <a:off x="7350826" y="4125685"/>
              <a:ext cx="802574" cy="387435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2"/>
              <a:endCxn id="12" idx="0"/>
            </p:cNvCxnSpPr>
            <p:nvPr/>
          </p:nvCxnSpPr>
          <p:spPr>
            <a:xfrm>
              <a:off x="5625934" y="5071754"/>
              <a:ext cx="0" cy="2622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9" idx="2"/>
              <a:endCxn id="13" idx="0"/>
            </p:cNvCxnSpPr>
            <p:nvPr/>
          </p:nvCxnSpPr>
          <p:spPr>
            <a:xfrm>
              <a:off x="6893626" y="5070270"/>
              <a:ext cx="0" cy="2637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1" idx="2"/>
              <a:endCxn id="14" idx="0"/>
            </p:cNvCxnSpPr>
            <p:nvPr/>
          </p:nvCxnSpPr>
          <p:spPr>
            <a:xfrm>
              <a:off x="8153400" y="5070270"/>
              <a:ext cx="0" cy="2637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5029200" y="5919850"/>
              <a:ext cx="12192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e/</a:t>
              </a:r>
              <a:r>
                <a:rPr lang="el-GR" sz="1400" dirty="0" smtClean="0"/>
                <a:t>γ</a:t>
              </a:r>
              <a:r>
                <a:rPr lang="en-GB" sz="1400" dirty="0" smtClean="0"/>
                <a:t>/</a:t>
              </a:r>
              <a:r>
                <a:rPr lang="el-GR" sz="1400" dirty="0" smtClean="0"/>
                <a:t>τ</a:t>
              </a:r>
              <a:r>
                <a:rPr lang="en-GB" sz="1400" dirty="0" smtClean="0"/>
                <a:t> Classifiers</a:t>
              </a:r>
              <a:endParaRPr lang="en-GB" sz="140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43800" y="5919850"/>
              <a:ext cx="12192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Sort</a:t>
              </a:r>
              <a:endParaRPr lang="en-GB" sz="1400" dirty="0"/>
            </a:p>
          </p:txBody>
        </p:sp>
        <p:cxnSp>
          <p:nvCxnSpPr>
            <p:cNvPr id="24" name="Straight Arrow Connector 48"/>
            <p:cNvCxnSpPr>
              <a:stCxn id="13" idx="2"/>
              <a:endCxn id="23" idx="0"/>
            </p:cNvCxnSpPr>
            <p:nvPr/>
          </p:nvCxnSpPr>
          <p:spPr>
            <a:xfrm rot="16200000" flipH="1">
              <a:off x="7382988" y="5149438"/>
              <a:ext cx="281050" cy="1259774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51"/>
            <p:cNvCxnSpPr>
              <a:stCxn id="13" idx="2"/>
              <a:endCxn id="22" idx="0"/>
            </p:cNvCxnSpPr>
            <p:nvPr/>
          </p:nvCxnSpPr>
          <p:spPr>
            <a:xfrm rot="5400000">
              <a:off x="6125688" y="5151912"/>
              <a:ext cx="281050" cy="125482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/>
            <p:cNvSpPr/>
            <p:nvPr/>
          </p:nvSpPr>
          <p:spPr>
            <a:xfrm>
              <a:off x="6436426" y="5919850"/>
              <a:ext cx="914400" cy="5571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Overlap Filter</a:t>
              </a:r>
              <a:endParaRPr lang="en-GB" sz="1400" dirty="0"/>
            </a:p>
          </p:txBody>
        </p:sp>
        <p:cxnSp>
          <p:nvCxnSpPr>
            <p:cNvPr id="27" name="Straight Arrow Connector 26"/>
            <p:cNvCxnSpPr>
              <a:stCxn id="13" idx="2"/>
              <a:endCxn id="26" idx="0"/>
            </p:cNvCxnSpPr>
            <p:nvPr/>
          </p:nvCxnSpPr>
          <p:spPr>
            <a:xfrm>
              <a:off x="6893626" y="5638800"/>
              <a:ext cx="0" cy="2810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912426" y="5018211"/>
              <a:ext cx="3962400" cy="36933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rgbClr val="FFFF00"/>
                  </a:solidFill>
                  <a:latin typeface="+mn-lt"/>
                </a:rPr>
                <a:t>Algorithms available for integration test</a:t>
              </a:r>
            </a:p>
          </p:txBody>
        </p:sp>
      </p:grpSp>
      <p:pic>
        <p:nvPicPr>
          <p:cNvPr id="1026" name="Picture 2" descr="D:\Files\Existing boards\Mini-T\DSCN12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" b="6187"/>
          <a:stretch/>
        </p:blipFill>
        <p:spPr bwMode="auto">
          <a:xfrm>
            <a:off x="6368021" y="152400"/>
            <a:ext cx="2547379" cy="307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357918" y="152400"/>
            <a:ext cx="1726208" cy="91002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Mini-T5 TMT demonstrator Sept 2011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68" y="5572125"/>
            <a:ext cx="2240589" cy="589550"/>
          </a:xfrm>
          <a:prstGeom prst="rect">
            <a:avLst/>
          </a:prstGeom>
        </p:spPr>
      </p:pic>
      <p:pic>
        <p:nvPicPr>
          <p:cNvPr id="33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5572126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35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947753"/>
            <a:ext cx="1150736" cy="52509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59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7-series Firmware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2427" y="1463041"/>
            <a:ext cx="4219573" cy="3794759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Large 7-series FPGAs are beasts!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Scale of routing problem has outstripped performance of PCs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Xilinx has invested heavily in improving tools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Still have to work a lot harder at optimising designs </a:t>
            </a:r>
            <a:r>
              <a:rPr lang="en-GB" dirty="0"/>
              <a:t>than we used to</a:t>
            </a:r>
            <a:endParaRPr lang="en-GB" dirty="0" smtClean="0"/>
          </a:p>
        </p:txBody>
      </p:sp>
      <p:pic>
        <p:nvPicPr>
          <p:cNvPr id="1027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5572126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16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683456"/>
            <a:ext cx="4181473" cy="38697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29551" y="2721555"/>
            <a:ext cx="1192808" cy="152400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Conceptual layout of algorithms from the upgrade TDR</a:t>
            </a:r>
            <a:endParaRPr lang="en-US" sz="16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68" y="5572125"/>
            <a:ext cx="2240589" cy="5895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76800" y="76200"/>
            <a:ext cx="4181473" cy="2445766"/>
            <a:chOff x="0" y="2779137"/>
            <a:chExt cx="4648200" cy="2631062"/>
          </a:xfrm>
        </p:grpSpPr>
        <p:sp>
          <p:nvSpPr>
            <p:cNvPr id="14" name="Rectangle 13"/>
            <p:cNvSpPr/>
            <p:nvPr/>
          </p:nvSpPr>
          <p:spPr>
            <a:xfrm>
              <a:off x="0" y="2781695"/>
              <a:ext cx="4648200" cy="2628504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269" y="2781695"/>
              <a:ext cx="4227931" cy="2628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0" t="16520" r="20160" b="7131"/>
            <a:stretch/>
          </p:blipFill>
          <p:spPr>
            <a:xfrm>
              <a:off x="0" y="2779137"/>
              <a:ext cx="4648200" cy="2628504"/>
            </a:xfrm>
            <a:prstGeom prst="rect">
              <a:avLst/>
            </a:prstGeom>
            <a:solidFill>
              <a:schemeClr val="tx1">
                <a:lumMod val="85000"/>
                <a:alpha val="40000"/>
              </a:schemeClr>
            </a:solidFill>
          </p:spPr>
        </p:pic>
        <p:sp>
          <p:nvSpPr>
            <p:cNvPr id="19" name="TextBox 18"/>
            <p:cNvSpPr txBox="1"/>
            <p:nvPr/>
          </p:nvSpPr>
          <p:spPr>
            <a:xfrm rot="17909575">
              <a:off x="3281321" y="3446372"/>
              <a:ext cx="129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bg2"/>
                  </a:solidFill>
                  <a:latin typeface="+mn-lt"/>
                </a:rPr>
                <a:t>Bandwidth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9816299">
              <a:off x="2724456" y="4689179"/>
              <a:ext cx="1676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FB3E03"/>
                  </a:solidFill>
                  <a:latin typeface="+mn-lt"/>
                </a:rPr>
                <a:t>Logic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549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7-series Firmware</a:t>
            </a:r>
            <a:endParaRPr lang="en-GB" dirty="0"/>
          </a:p>
        </p:txBody>
      </p:sp>
      <p:pic>
        <p:nvPicPr>
          <p:cNvPr id="1026" name="Picture 2" descr="C:\Users\awr01\Desktop\fpga_routi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1368" r="3624" b="2268"/>
          <a:stretch/>
        </p:blipFill>
        <p:spPr bwMode="auto">
          <a:xfrm>
            <a:off x="5107781" y="9435"/>
            <a:ext cx="3964781" cy="658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68" y="5572125"/>
            <a:ext cx="2240589" cy="58955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2427" y="1463041"/>
            <a:ext cx="4524373" cy="3794759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Large 7-series FPGAs are beasts!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Image shows </a:t>
            </a:r>
            <a:r>
              <a:rPr lang="en-GB" dirty="0" err="1" smtClean="0"/>
              <a:t>Calo</a:t>
            </a:r>
            <a:r>
              <a:rPr lang="en-GB" dirty="0" smtClean="0"/>
              <a:t> trigger main processor</a:t>
            </a:r>
          </a:p>
          <a:p>
            <a:pPr marL="492873" lvl="1" indent="-321440"/>
            <a:r>
              <a:rPr lang="en-GB" dirty="0" smtClean="0"/>
              <a:t>72 input links @ 10 </a:t>
            </a:r>
            <a:r>
              <a:rPr lang="en-GB" dirty="0" err="1" smtClean="0"/>
              <a:t>Gbps</a:t>
            </a:r>
            <a:endParaRPr lang="en-GB" dirty="0" smtClean="0"/>
          </a:p>
          <a:p>
            <a:pPr marL="492873" lvl="1" indent="-321440"/>
            <a:r>
              <a:rPr lang="en-GB" dirty="0" smtClean="0"/>
              <a:t>250MHz </a:t>
            </a:r>
            <a:r>
              <a:rPr lang="en-GB" dirty="0" err="1" smtClean="0"/>
              <a:t>deserialized</a:t>
            </a:r>
            <a:r>
              <a:rPr lang="en-GB" dirty="0" smtClean="0"/>
              <a:t> operation</a:t>
            </a:r>
          </a:p>
          <a:p>
            <a:pPr marL="321441" indent="-321440">
              <a:buFont typeface="Arial" panose="020B0604020202020204" pitchFamily="34" charset="0"/>
              <a:buChar char="•"/>
            </a:pPr>
            <a:r>
              <a:rPr lang="en-GB" dirty="0" smtClean="0"/>
              <a:t>Build-time: 4-6 hours</a:t>
            </a:r>
          </a:p>
          <a:p>
            <a:pPr marL="492873" lvl="1" indent="-321440"/>
            <a:r>
              <a:rPr lang="en-GB" dirty="0" smtClean="0"/>
              <a:t>Much better than the &gt;24hours reported elsewhere!</a:t>
            </a:r>
          </a:p>
          <a:p>
            <a:pPr marL="321441" indent="-321440">
              <a:buFont typeface="Arial" panose="020B0604020202020204" pitchFamily="34" charset="0"/>
              <a:buChar char="•"/>
            </a:pPr>
            <a:r>
              <a:rPr lang="en-GB" dirty="0" smtClean="0"/>
              <a:t>Extensive use of floor-planning tools</a:t>
            </a:r>
          </a:p>
          <a:p>
            <a:pPr marL="492873" lvl="1" indent="-321440"/>
            <a:r>
              <a:rPr lang="en-GB" dirty="0" smtClean="0"/>
              <a:t>Localized (fully-pipelined) logic makes this a lot easier</a:t>
            </a:r>
            <a:endParaRPr lang="en-GB" dirty="0"/>
          </a:p>
        </p:txBody>
      </p:sp>
      <p:pic>
        <p:nvPicPr>
          <p:cNvPr id="1027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5572126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197328" y="160734"/>
            <a:ext cx="1759148" cy="463264"/>
            <a:chOff x="11074400" y="381000"/>
            <a:chExt cx="2501900" cy="658864"/>
          </a:xfrm>
        </p:grpSpPr>
        <p:sp>
          <p:nvSpPr>
            <p:cNvPr id="9" name="Rectangle 8"/>
            <p:cNvSpPr/>
            <p:nvPr/>
          </p:nvSpPr>
          <p:spPr>
            <a:xfrm>
              <a:off x="11074400" y="381000"/>
              <a:ext cx="2501900" cy="6588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4400" y="381000"/>
              <a:ext cx="2501900" cy="65886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16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5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7-series Firmware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68" y="5572125"/>
            <a:ext cx="2240589" cy="58955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2427" y="1463041"/>
            <a:ext cx="4524373" cy="3794759"/>
          </a:xfrm>
        </p:spPr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Large 7-series FPGAs are beasts!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Image shows </a:t>
            </a:r>
            <a:r>
              <a:rPr lang="en-GB" dirty="0" err="1" smtClean="0"/>
              <a:t>Calo</a:t>
            </a:r>
            <a:r>
              <a:rPr lang="en-GB" dirty="0" smtClean="0"/>
              <a:t> trigger main processor</a:t>
            </a:r>
          </a:p>
          <a:p>
            <a:pPr marL="492873" lvl="1" indent="-321440"/>
            <a:r>
              <a:rPr lang="en-GB" dirty="0" smtClean="0"/>
              <a:t>72 input links @ 10 </a:t>
            </a:r>
            <a:r>
              <a:rPr lang="en-GB" dirty="0" err="1" smtClean="0"/>
              <a:t>Gbps</a:t>
            </a:r>
            <a:endParaRPr lang="en-GB" dirty="0" smtClean="0"/>
          </a:p>
          <a:p>
            <a:pPr marL="492873" lvl="1" indent="-321440"/>
            <a:r>
              <a:rPr lang="en-GB" dirty="0" smtClean="0"/>
              <a:t>250MHz </a:t>
            </a:r>
            <a:r>
              <a:rPr lang="en-GB" dirty="0" err="1" smtClean="0"/>
              <a:t>deserialized</a:t>
            </a:r>
            <a:r>
              <a:rPr lang="en-GB" dirty="0" smtClean="0"/>
              <a:t> operation</a:t>
            </a:r>
          </a:p>
          <a:p>
            <a:pPr marL="321441" indent="-321440">
              <a:buFont typeface="Arial" panose="020B0604020202020204" pitchFamily="34" charset="0"/>
              <a:buChar char="•"/>
            </a:pPr>
            <a:r>
              <a:rPr lang="en-GB" dirty="0" smtClean="0"/>
              <a:t>Build-time: 4-6 hours</a:t>
            </a:r>
          </a:p>
          <a:p>
            <a:pPr marL="492873" lvl="1" indent="-321440"/>
            <a:r>
              <a:rPr lang="en-GB" dirty="0" smtClean="0"/>
              <a:t>Much better than the &gt;24hours reported elsewhere!</a:t>
            </a:r>
          </a:p>
          <a:p>
            <a:pPr marL="321441" indent="-321440">
              <a:buFont typeface="Arial" panose="020B0604020202020204" pitchFamily="34" charset="0"/>
              <a:buChar char="•"/>
            </a:pPr>
            <a:r>
              <a:rPr lang="en-GB" dirty="0" smtClean="0"/>
              <a:t>Extensive use of floor-planning tools</a:t>
            </a:r>
          </a:p>
          <a:p>
            <a:pPr marL="492873" lvl="1" indent="-321440"/>
            <a:r>
              <a:rPr lang="en-GB" dirty="0" smtClean="0"/>
              <a:t>Localized (fully-pipelined) logic makes this a lot easier</a:t>
            </a:r>
            <a:endParaRPr lang="en-GB" dirty="0"/>
          </a:p>
        </p:txBody>
      </p:sp>
      <p:pic>
        <p:nvPicPr>
          <p:cNvPr id="1027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5572126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16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11961"/>
              </p:ext>
            </p:extLst>
          </p:nvPr>
        </p:nvGraphicFramePr>
        <p:xfrm>
          <a:off x="5410200" y="107995"/>
          <a:ext cx="3629025" cy="663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6" imgW="3628919" imgH="6638938" progId="Excel.Sheet.12">
                  <p:embed/>
                </p:oleObj>
              </mc:Choice>
              <mc:Fallback>
                <p:oleObj name="Worksheet" r:id="rId6" imgW="3628919" imgH="66389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0200" y="107995"/>
                        <a:ext cx="3629025" cy="66389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451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794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9"/>
          <a:stretch/>
        </p:blipFill>
        <p:spPr>
          <a:xfrm>
            <a:off x="28575" y="1295401"/>
            <a:ext cx="3171825" cy="313833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work</a:t>
            </a:r>
            <a:endParaRPr lang="en-GB" dirty="0"/>
          </a:p>
        </p:txBody>
      </p:sp>
      <p:pic>
        <p:nvPicPr>
          <p:cNvPr id="8" name="Picture 2" descr="C:\Users\awr01\Desktop\WisconsinIPMItool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5715000" y="228600"/>
            <a:ext cx="3200400" cy="260301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6961496" y="276367"/>
            <a:ext cx="1882822" cy="646331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FF00"/>
                </a:solidFill>
                <a:latin typeface="+mn-lt"/>
              </a:rPr>
              <a:t>UW/</a:t>
            </a:r>
            <a:r>
              <a:rPr lang="en-GB" sz="1800" dirty="0" err="1" smtClean="0">
                <a:solidFill>
                  <a:srgbClr val="FFFF00"/>
                </a:solidFill>
                <a:latin typeface="+mn-lt"/>
              </a:rPr>
              <a:t>Desy</a:t>
            </a:r>
            <a:r>
              <a:rPr lang="en-GB" sz="1800" dirty="0" smtClean="0">
                <a:solidFill>
                  <a:srgbClr val="FFFF00"/>
                </a:solidFill>
                <a:latin typeface="+mn-lt"/>
              </a:rPr>
              <a:t> IPMI system manager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1524000"/>
            <a:ext cx="1981200" cy="2585323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+mn-lt"/>
              </a:rPr>
              <a:t>A standardized HAL for µTCA adopted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+mn-lt"/>
              </a:rPr>
              <a:t>GUI tools under development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+mn-lt"/>
              </a:rPr>
              <a:t>Python bindings 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+mn-lt"/>
              </a:rPr>
              <a:t>Imperial/Bristol/ RAL/CERN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96" y="3807261"/>
            <a:ext cx="3098193" cy="27680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9085" y="4591111"/>
            <a:ext cx="2675814" cy="1200329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+mn-lt"/>
              </a:rPr>
              <a:t>UW have been experimenting with embedded </a:t>
            </a:r>
            <a:r>
              <a:rPr lang="en-GB" sz="1800" dirty="0">
                <a:solidFill>
                  <a:schemeClr val="bg1"/>
                </a:solidFill>
                <a:latin typeface="+mn-lt"/>
              </a:rPr>
              <a:t>L</a:t>
            </a:r>
            <a:r>
              <a:rPr lang="en-GB" sz="1800" dirty="0" smtClean="0">
                <a:solidFill>
                  <a:schemeClr val="bg1"/>
                </a:solidFill>
                <a:latin typeface="+mn-lt"/>
              </a:rPr>
              <a:t>inux in soft and hard core FPGAs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20086"/>
            <a:ext cx="3553968" cy="19204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752600" y="5928960"/>
            <a:ext cx="2057400" cy="646331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FF00"/>
                </a:solidFill>
                <a:latin typeface="+mn-lt"/>
              </a:rPr>
              <a:t>MP7-XE - optimised for 13Gb/s links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1900" y="2816661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1"/>
                </a:solidFill>
                <a:latin typeface="+mn-lt"/>
              </a:rPr>
              <a:t>Plus lots more that didn’t have any pretty pictures</a:t>
            </a:r>
          </a:p>
        </p:txBody>
      </p:sp>
    </p:spTree>
    <p:extLst>
      <p:ext uri="{BB962C8B-B14F-4D97-AF65-F5344CB8AC3E}">
        <p14:creationId xmlns:p14="http://schemas.microsoft.com/office/powerpoint/2010/main" val="1101357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111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 lot of progress made in the last year!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Hardware in hand</a:t>
            </a:r>
          </a:p>
          <a:p>
            <a:pPr marL="457182" lvl="1" indent="-285750"/>
            <a:r>
              <a:rPr lang="en-GB" dirty="0" smtClean="0"/>
              <a:t>MP7 has been being validated for over a year</a:t>
            </a:r>
          </a:p>
          <a:p>
            <a:pPr marL="457182" lvl="1" indent="-285750"/>
            <a:r>
              <a:rPr lang="en-GB" dirty="0" err="1" smtClean="0"/>
              <a:t>oSLB</a:t>
            </a:r>
            <a:r>
              <a:rPr lang="en-GB" dirty="0" smtClean="0"/>
              <a:t>, </a:t>
            </a:r>
            <a:r>
              <a:rPr lang="en-GB" dirty="0" err="1" smtClean="0"/>
              <a:t>oRM</a:t>
            </a:r>
            <a:r>
              <a:rPr lang="en-GB" dirty="0" smtClean="0"/>
              <a:t> and </a:t>
            </a:r>
            <a:r>
              <a:rPr lang="en-GB" dirty="0" err="1" smtClean="0"/>
              <a:t>oRSC</a:t>
            </a:r>
            <a:r>
              <a:rPr lang="en-GB" dirty="0" smtClean="0"/>
              <a:t> now available and testing on-going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Baseline upgrade architecture and hardware now decided upon</a:t>
            </a:r>
          </a:p>
          <a:p>
            <a:pPr marL="457182" lvl="1" indent="-285750"/>
            <a:r>
              <a:rPr lang="en-GB" dirty="0" smtClean="0"/>
              <a:t>Time-multiplexed Trigger</a:t>
            </a:r>
          </a:p>
          <a:p>
            <a:pPr marL="457182" lvl="1" indent="-285750"/>
            <a:r>
              <a:rPr lang="en-GB" dirty="0" smtClean="0"/>
              <a:t>CTP7 at layer-1</a:t>
            </a:r>
          </a:p>
          <a:p>
            <a:pPr marL="457182" lvl="1" indent="-285750"/>
            <a:r>
              <a:rPr lang="en-GB" dirty="0" smtClean="0"/>
              <a:t>MP7 at layer-2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Can now look more towards systems-level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 lot still to do…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smtClean="0"/>
              <a:t>Andrew W. Rose, Imperial College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332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Spares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0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36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366" y="2435352"/>
            <a:ext cx="8439912" cy="2746248"/>
          </a:xfrm>
        </p:spPr>
        <p:txBody>
          <a:bodyPr/>
          <a:lstStyle/>
          <a:p>
            <a:r>
              <a:rPr lang="en-GB" dirty="0" smtClean="0"/>
              <a:t>Imperial College London</a:t>
            </a:r>
            <a:br>
              <a:rPr lang="en-GB" dirty="0" smtClean="0"/>
            </a:br>
            <a:r>
              <a:rPr lang="en-GB" dirty="0" smtClean="0"/>
              <a:t>University of Bristol</a:t>
            </a:r>
            <a:br>
              <a:rPr lang="en-GB" dirty="0" smtClean="0"/>
            </a:br>
            <a:r>
              <a:rPr lang="en-GB" dirty="0" smtClean="0"/>
              <a:t>RAL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837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ight Arrow 260"/>
          <p:cNvSpPr/>
          <p:nvPr/>
        </p:nvSpPr>
        <p:spPr bwMode="auto">
          <a:xfrm>
            <a:off x="8424936" y="3803551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2" name="Rectangle 261"/>
          <p:cNvSpPr/>
          <p:nvPr/>
        </p:nvSpPr>
        <p:spPr bwMode="auto">
          <a:xfrm>
            <a:off x="7363072" y="1556792"/>
            <a:ext cx="1071389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3" name="Right Arrow 262"/>
          <p:cNvSpPr/>
          <p:nvPr/>
        </p:nvSpPr>
        <p:spPr bwMode="auto">
          <a:xfrm>
            <a:off x="5641006" y="1912466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4" name="Right Arrow 263"/>
          <p:cNvSpPr/>
          <p:nvPr/>
        </p:nvSpPr>
        <p:spPr bwMode="auto">
          <a:xfrm>
            <a:off x="5641007" y="3174355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5" name="Right Arrow 264"/>
          <p:cNvSpPr/>
          <p:nvPr/>
        </p:nvSpPr>
        <p:spPr bwMode="auto">
          <a:xfrm>
            <a:off x="5641008" y="4436244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6" name="Right Arrow 265"/>
          <p:cNvSpPr/>
          <p:nvPr/>
        </p:nvSpPr>
        <p:spPr bwMode="auto">
          <a:xfrm>
            <a:off x="5641009" y="5698133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72457" y="155679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2456" y="281868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72457" y="407707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72456" y="533896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0" name="Right Arrow 89"/>
          <p:cNvSpPr/>
          <p:nvPr/>
        </p:nvSpPr>
        <p:spPr bwMode="auto">
          <a:xfrm>
            <a:off x="1745036" y="1556792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1742650" y="2780928"/>
            <a:ext cx="173811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1742649" y="4077072"/>
            <a:ext cx="1746849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1745036" y="5301208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3489498" y="1556792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3489498" y="28235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3489498" y="408081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3480767" y="53380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8" name="Right Arrow 137"/>
          <p:cNvSpPr/>
          <p:nvPr/>
        </p:nvSpPr>
        <p:spPr bwMode="auto">
          <a:xfrm rot="-2400000">
            <a:off x="1515598" y="5265833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-1" y="15567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-1" y="213285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1" y="28529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-1" y="33569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-1" y="40770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-1" y="46531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-1" y="537321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-1" y="58772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-1" y="17091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-1" y="228525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9" name="Right Arrow 98"/>
          <p:cNvSpPr/>
          <p:nvPr/>
        </p:nvSpPr>
        <p:spPr bwMode="auto">
          <a:xfrm>
            <a:off x="-1" y="30053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-1" y="35093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-1" y="42294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-1" y="48055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-1" y="552561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-1" y="60296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Time-multiplexed trigger</a:t>
            </a:r>
          </a:p>
        </p:txBody>
      </p:sp>
      <p:sp>
        <p:nvSpPr>
          <p:cNvPr id="132" name="Right Arrow 131"/>
          <p:cNvSpPr/>
          <p:nvPr/>
        </p:nvSpPr>
        <p:spPr bwMode="auto">
          <a:xfrm rot="2422284">
            <a:off x="1485533" y="2524692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6" name="Right Arrow 135"/>
          <p:cNvSpPr/>
          <p:nvPr/>
        </p:nvSpPr>
        <p:spPr bwMode="auto">
          <a:xfrm rot="2422284">
            <a:off x="1484936" y="374882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7" name="Right Arrow 136"/>
          <p:cNvSpPr/>
          <p:nvPr/>
        </p:nvSpPr>
        <p:spPr bwMode="auto">
          <a:xfrm rot="2422284">
            <a:off x="1475411" y="518898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9" name="Right Arrow 138"/>
          <p:cNvSpPr/>
          <p:nvPr/>
        </p:nvSpPr>
        <p:spPr bwMode="auto">
          <a:xfrm rot="-2400000">
            <a:off x="1469716" y="4041697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0" name="Right Arrow 139"/>
          <p:cNvSpPr/>
          <p:nvPr/>
        </p:nvSpPr>
        <p:spPr bwMode="auto">
          <a:xfrm rot="-2400000">
            <a:off x="1477498" y="2673545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1" name="Right Arrow 140"/>
          <p:cNvSpPr/>
          <p:nvPr/>
        </p:nvSpPr>
        <p:spPr bwMode="auto">
          <a:xfrm rot="18579290">
            <a:off x="1276497" y="4582622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2" name="Right Arrow 141"/>
          <p:cNvSpPr/>
          <p:nvPr/>
        </p:nvSpPr>
        <p:spPr bwMode="auto">
          <a:xfrm rot="18579290">
            <a:off x="1266184" y="3307134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3" name="Right Arrow 142"/>
          <p:cNvSpPr/>
          <p:nvPr/>
        </p:nvSpPr>
        <p:spPr bwMode="auto">
          <a:xfrm rot="-18600000">
            <a:off x="1271639" y="3086815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4" name="Right Arrow 143"/>
          <p:cNvSpPr/>
          <p:nvPr/>
        </p:nvSpPr>
        <p:spPr bwMode="auto">
          <a:xfrm rot="-18600000">
            <a:off x="1262114" y="4616231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5" name="Right Arrow 144"/>
          <p:cNvSpPr/>
          <p:nvPr/>
        </p:nvSpPr>
        <p:spPr bwMode="auto">
          <a:xfrm rot="3882573">
            <a:off x="514150" y="4264929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6" name="Right Arrow 145"/>
          <p:cNvSpPr/>
          <p:nvPr/>
        </p:nvSpPr>
        <p:spPr bwMode="auto">
          <a:xfrm rot="-3900000">
            <a:off x="577051" y="3961952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176511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888479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1176511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600447" y="276755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120134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634010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1176511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888479" y="528537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09" name="Oval 108"/>
          <p:cNvSpPr/>
          <p:nvPr/>
        </p:nvSpPr>
        <p:spPr bwMode="auto">
          <a:xfrm>
            <a:off x="1464543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600447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1" name="Oval 110"/>
          <p:cNvSpPr/>
          <p:nvPr/>
        </p:nvSpPr>
        <p:spPr bwMode="auto">
          <a:xfrm>
            <a:off x="1464543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2" name="Oval 111"/>
          <p:cNvSpPr/>
          <p:nvPr/>
        </p:nvSpPr>
        <p:spPr bwMode="auto">
          <a:xfrm>
            <a:off x="888479" y="278012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6" name="Oval 115"/>
          <p:cNvSpPr/>
          <p:nvPr/>
        </p:nvSpPr>
        <p:spPr bwMode="auto">
          <a:xfrm>
            <a:off x="149086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7" name="Oval 116"/>
          <p:cNvSpPr/>
          <p:nvPr/>
        </p:nvSpPr>
        <p:spPr bwMode="auto">
          <a:xfrm>
            <a:off x="924484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8" name="Oval 117"/>
          <p:cNvSpPr/>
          <p:nvPr/>
        </p:nvSpPr>
        <p:spPr bwMode="auto">
          <a:xfrm>
            <a:off x="1481850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19" name="Oval 118"/>
          <p:cNvSpPr/>
          <p:nvPr/>
        </p:nvSpPr>
        <p:spPr bwMode="auto">
          <a:xfrm>
            <a:off x="600447" y="530183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148" name="Oval 147"/>
          <p:cNvSpPr/>
          <p:nvPr/>
        </p:nvSpPr>
        <p:spPr bwMode="auto">
          <a:xfrm>
            <a:off x="1176511" y="180609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49" name="Oval 148"/>
          <p:cNvSpPr/>
          <p:nvPr/>
        </p:nvSpPr>
        <p:spPr bwMode="auto">
          <a:xfrm>
            <a:off x="888479" y="180609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0" name="Oval 149"/>
          <p:cNvSpPr/>
          <p:nvPr/>
        </p:nvSpPr>
        <p:spPr bwMode="auto">
          <a:xfrm>
            <a:off x="1176511" y="307366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1" name="Oval 150"/>
          <p:cNvSpPr/>
          <p:nvPr/>
        </p:nvSpPr>
        <p:spPr bwMode="auto">
          <a:xfrm>
            <a:off x="600447" y="306028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2" name="Oval 151"/>
          <p:cNvSpPr/>
          <p:nvPr/>
        </p:nvSpPr>
        <p:spPr bwMode="auto">
          <a:xfrm>
            <a:off x="1201341" y="429780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3" name="Oval 152"/>
          <p:cNvSpPr/>
          <p:nvPr/>
        </p:nvSpPr>
        <p:spPr bwMode="auto">
          <a:xfrm>
            <a:off x="634010" y="429016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4" name="Oval 153"/>
          <p:cNvSpPr/>
          <p:nvPr/>
        </p:nvSpPr>
        <p:spPr bwMode="auto">
          <a:xfrm>
            <a:off x="1176511" y="557810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5" name="Oval 154"/>
          <p:cNvSpPr/>
          <p:nvPr/>
        </p:nvSpPr>
        <p:spPr bwMode="auto">
          <a:xfrm>
            <a:off x="888479" y="557810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6" name="Oval 155"/>
          <p:cNvSpPr/>
          <p:nvPr/>
        </p:nvSpPr>
        <p:spPr bwMode="auto">
          <a:xfrm>
            <a:off x="1464543" y="180609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7" name="Oval 156"/>
          <p:cNvSpPr/>
          <p:nvPr/>
        </p:nvSpPr>
        <p:spPr bwMode="auto">
          <a:xfrm>
            <a:off x="600447" y="180609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8" name="Oval 157"/>
          <p:cNvSpPr/>
          <p:nvPr/>
        </p:nvSpPr>
        <p:spPr bwMode="auto">
          <a:xfrm>
            <a:off x="1464543" y="307366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59" name="Oval 158"/>
          <p:cNvSpPr/>
          <p:nvPr/>
        </p:nvSpPr>
        <p:spPr bwMode="auto">
          <a:xfrm>
            <a:off x="888479" y="307286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60" name="Oval 159"/>
          <p:cNvSpPr/>
          <p:nvPr/>
        </p:nvSpPr>
        <p:spPr bwMode="auto">
          <a:xfrm>
            <a:off x="1490861" y="429780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61" name="Oval 160"/>
          <p:cNvSpPr/>
          <p:nvPr/>
        </p:nvSpPr>
        <p:spPr bwMode="auto">
          <a:xfrm>
            <a:off x="924484" y="429016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62" name="Oval 161"/>
          <p:cNvSpPr/>
          <p:nvPr/>
        </p:nvSpPr>
        <p:spPr bwMode="auto">
          <a:xfrm>
            <a:off x="1481850" y="557810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63" name="Oval 162"/>
          <p:cNvSpPr/>
          <p:nvPr/>
        </p:nvSpPr>
        <p:spPr bwMode="auto">
          <a:xfrm>
            <a:off x="600447" y="559457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1176511" y="2098948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888479" y="2098948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1176511" y="3366517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600447" y="3353140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4" name="Oval 183"/>
          <p:cNvSpPr/>
          <p:nvPr/>
        </p:nvSpPr>
        <p:spPr bwMode="auto">
          <a:xfrm>
            <a:off x="1201341" y="4590653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634010" y="4583013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6" name="Oval 185"/>
          <p:cNvSpPr/>
          <p:nvPr/>
        </p:nvSpPr>
        <p:spPr bwMode="auto">
          <a:xfrm>
            <a:off x="1176511" y="587095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7" name="Oval 186"/>
          <p:cNvSpPr/>
          <p:nvPr/>
        </p:nvSpPr>
        <p:spPr bwMode="auto">
          <a:xfrm>
            <a:off x="888479" y="5870959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8" name="Oval 187"/>
          <p:cNvSpPr/>
          <p:nvPr/>
        </p:nvSpPr>
        <p:spPr bwMode="auto">
          <a:xfrm>
            <a:off x="1464543" y="2098948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89" name="Oval 188"/>
          <p:cNvSpPr/>
          <p:nvPr/>
        </p:nvSpPr>
        <p:spPr bwMode="auto">
          <a:xfrm>
            <a:off x="600447" y="2098948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0" name="Oval 189"/>
          <p:cNvSpPr/>
          <p:nvPr/>
        </p:nvSpPr>
        <p:spPr bwMode="auto">
          <a:xfrm>
            <a:off x="1464543" y="3366517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1" name="Oval 190"/>
          <p:cNvSpPr/>
          <p:nvPr/>
        </p:nvSpPr>
        <p:spPr bwMode="auto">
          <a:xfrm>
            <a:off x="888479" y="3365716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2" name="Oval 191"/>
          <p:cNvSpPr/>
          <p:nvPr/>
        </p:nvSpPr>
        <p:spPr bwMode="auto">
          <a:xfrm>
            <a:off x="1490861" y="4590653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3" name="Oval 192"/>
          <p:cNvSpPr/>
          <p:nvPr/>
        </p:nvSpPr>
        <p:spPr bwMode="auto">
          <a:xfrm>
            <a:off x="924484" y="4583013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4" name="Oval 193"/>
          <p:cNvSpPr/>
          <p:nvPr/>
        </p:nvSpPr>
        <p:spPr bwMode="auto">
          <a:xfrm>
            <a:off x="1481850" y="587095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5" name="Oval 194"/>
          <p:cNvSpPr/>
          <p:nvPr/>
        </p:nvSpPr>
        <p:spPr bwMode="auto">
          <a:xfrm>
            <a:off x="600447" y="588742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</a:t>
            </a:r>
          </a:p>
        </p:txBody>
      </p:sp>
      <p:sp>
        <p:nvSpPr>
          <p:cNvPr id="196" name="Oval 195"/>
          <p:cNvSpPr/>
          <p:nvPr/>
        </p:nvSpPr>
        <p:spPr bwMode="auto">
          <a:xfrm>
            <a:off x="1176511" y="237745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888479" y="237745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198" name="Oval 197"/>
          <p:cNvSpPr/>
          <p:nvPr/>
        </p:nvSpPr>
        <p:spPr bwMode="auto">
          <a:xfrm>
            <a:off x="1176511" y="364502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199" name="Oval 198"/>
          <p:cNvSpPr/>
          <p:nvPr/>
        </p:nvSpPr>
        <p:spPr bwMode="auto">
          <a:xfrm>
            <a:off x="600447" y="363164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0" name="Oval 199"/>
          <p:cNvSpPr/>
          <p:nvPr/>
        </p:nvSpPr>
        <p:spPr bwMode="auto">
          <a:xfrm>
            <a:off x="1201341" y="486916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1" name="Oval 200"/>
          <p:cNvSpPr/>
          <p:nvPr/>
        </p:nvSpPr>
        <p:spPr bwMode="auto">
          <a:xfrm>
            <a:off x="634010" y="486152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1176511" y="614946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888479" y="614946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4" name="Oval 203"/>
          <p:cNvSpPr/>
          <p:nvPr/>
        </p:nvSpPr>
        <p:spPr bwMode="auto">
          <a:xfrm>
            <a:off x="1464543" y="237745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5" name="Oval 204"/>
          <p:cNvSpPr/>
          <p:nvPr/>
        </p:nvSpPr>
        <p:spPr bwMode="auto">
          <a:xfrm>
            <a:off x="600447" y="237745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6" name="Oval 205"/>
          <p:cNvSpPr/>
          <p:nvPr/>
        </p:nvSpPr>
        <p:spPr bwMode="auto">
          <a:xfrm>
            <a:off x="1464543" y="364502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7" name="Oval 206"/>
          <p:cNvSpPr/>
          <p:nvPr/>
        </p:nvSpPr>
        <p:spPr bwMode="auto">
          <a:xfrm>
            <a:off x="888479" y="364422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8" name="Oval 207"/>
          <p:cNvSpPr/>
          <p:nvPr/>
        </p:nvSpPr>
        <p:spPr bwMode="auto">
          <a:xfrm>
            <a:off x="1490861" y="486916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09" name="Oval 208"/>
          <p:cNvSpPr/>
          <p:nvPr/>
        </p:nvSpPr>
        <p:spPr bwMode="auto">
          <a:xfrm>
            <a:off x="924484" y="486152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10" name="Oval 209"/>
          <p:cNvSpPr/>
          <p:nvPr/>
        </p:nvSpPr>
        <p:spPr bwMode="auto">
          <a:xfrm>
            <a:off x="1481850" y="614946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211" name="Oval 210"/>
          <p:cNvSpPr/>
          <p:nvPr/>
        </p:nvSpPr>
        <p:spPr bwMode="auto">
          <a:xfrm>
            <a:off x="600447" y="616593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1008" y="1641574"/>
            <a:ext cx="3035448" cy="830997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All data for 1bx from all regions in a single card!</a:t>
            </a:r>
          </a:p>
          <a:p>
            <a:r>
              <a:rPr lang="en-GB" sz="1600" dirty="0" smtClean="0"/>
              <a:t>Everything you need!</a:t>
            </a:r>
          </a:p>
        </p:txBody>
      </p:sp>
      <p:sp>
        <p:nvSpPr>
          <p:cNvPr id="218" name="Oval 217"/>
          <p:cNvSpPr/>
          <p:nvPr/>
        </p:nvSpPr>
        <p:spPr bwMode="auto">
          <a:xfrm>
            <a:off x="1176511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19" name="Oval 218"/>
          <p:cNvSpPr/>
          <p:nvPr/>
        </p:nvSpPr>
        <p:spPr bwMode="auto">
          <a:xfrm>
            <a:off x="888479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0" name="Oval 219"/>
          <p:cNvSpPr/>
          <p:nvPr/>
        </p:nvSpPr>
        <p:spPr bwMode="auto">
          <a:xfrm>
            <a:off x="1176511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1" name="Oval 220"/>
          <p:cNvSpPr/>
          <p:nvPr/>
        </p:nvSpPr>
        <p:spPr bwMode="auto">
          <a:xfrm>
            <a:off x="600447" y="276755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2" name="Oval 221"/>
          <p:cNvSpPr/>
          <p:nvPr/>
        </p:nvSpPr>
        <p:spPr bwMode="auto">
          <a:xfrm>
            <a:off x="120134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3" name="Oval 222"/>
          <p:cNvSpPr/>
          <p:nvPr/>
        </p:nvSpPr>
        <p:spPr bwMode="auto">
          <a:xfrm>
            <a:off x="634010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4" name="Oval 223"/>
          <p:cNvSpPr/>
          <p:nvPr/>
        </p:nvSpPr>
        <p:spPr bwMode="auto">
          <a:xfrm>
            <a:off x="1176511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5" name="Oval 224"/>
          <p:cNvSpPr/>
          <p:nvPr/>
        </p:nvSpPr>
        <p:spPr bwMode="auto">
          <a:xfrm>
            <a:off x="888479" y="528537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6" name="Oval 225"/>
          <p:cNvSpPr/>
          <p:nvPr/>
        </p:nvSpPr>
        <p:spPr bwMode="auto">
          <a:xfrm>
            <a:off x="1464543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7" name="Oval 226"/>
          <p:cNvSpPr/>
          <p:nvPr/>
        </p:nvSpPr>
        <p:spPr bwMode="auto">
          <a:xfrm>
            <a:off x="600447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8" name="Oval 227"/>
          <p:cNvSpPr/>
          <p:nvPr/>
        </p:nvSpPr>
        <p:spPr bwMode="auto">
          <a:xfrm>
            <a:off x="1464543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29" name="Oval 228"/>
          <p:cNvSpPr/>
          <p:nvPr/>
        </p:nvSpPr>
        <p:spPr bwMode="auto">
          <a:xfrm>
            <a:off x="888479" y="278012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30" name="Oval 229"/>
          <p:cNvSpPr/>
          <p:nvPr/>
        </p:nvSpPr>
        <p:spPr bwMode="auto">
          <a:xfrm>
            <a:off x="149086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31" name="Oval 230"/>
          <p:cNvSpPr/>
          <p:nvPr/>
        </p:nvSpPr>
        <p:spPr bwMode="auto">
          <a:xfrm>
            <a:off x="924484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32" name="Oval 231"/>
          <p:cNvSpPr/>
          <p:nvPr/>
        </p:nvSpPr>
        <p:spPr bwMode="auto">
          <a:xfrm>
            <a:off x="1481850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233" name="Oval 232"/>
          <p:cNvSpPr/>
          <p:nvPr/>
        </p:nvSpPr>
        <p:spPr bwMode="auto">
          <a:xfrm>
            <a:off x="600447" y="530183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4241216" y="1754944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234" name="5-Point Star 233"/>
          <p:cNvSpPr/>
          <p:nvPr/>
        </p:nvSpPr>
        <p:spPr bwMode="auto">
          <a:xfrm>
            <a:off x="4211960" y="2996952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235" name="Oval 234"/>
          <p:cNvSpPr/>
          <p:nvPr/>
        </p:nvSpPr>
        <p:spPr bwMode="auto">
          <a:xfrm>
            <a:off x="1187624" y="1800762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36" name="Oval 235"/>
          <p:cNvSpPr/>
          <p:nvPr/>
        </p:nvSpPr>
        <p:spPr bwMode="auto">
          <a:xfrm>
            <a:off x="899592" y="180076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37" name="Oval 236"/>
          <p:cNvSpPr/>
          <p:nvPr/>
        </p:nvSpPr>
        <p:spPr bwMode="auto">
          <a:xfrm>
            <a:off x="1187624" y="306833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38" name="Oval 237"/>
          <p:cNvSpPr/>
          <p:nvPr/>
        </p:nvSpPr>
        <p:spPr bwMode="auto">
          <a:xfrm>
            <a:off x="611560" y="3054954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39" name="Oval 238"/>
          <p:cNvSpPr/>
          <p:nvPr/>
        </p:nvSpPr>
        <p:spPr bwMode="auto">
          <a:xfrm>
            <a:off x="1212454" y="4292467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0" name="Oval 239"/>
          <p:cNvSpPr/>
          <p:nvPr/>
        </p:nvSpPr>
        <p:spPr bwMode="auto">
          <a:xfrm>
            <a:off x="645123" y="4284827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1" name="Oval 240"/>
          <p:cNvSpPr/>
          <p:nvPr/>
        </p:nvSpPr>
        <p:spPr bwMode="auto">
          <a:xfrm>
            <a:off x="1187624" y="557277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2" name="Oval 241"/>
          <p:cNvSpPr/>
          <p:nvPr/>
        </p:nvSpPr>
        <p:spPr bwMode="auto">
          <a:xfrm>
            <a:off x="899592" y="557277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3" name="Oval 242"/>
          <p:cNvSpPr/>
          <p:nvPr/>
        </p:nvSpPr>
        <p:spPr bwMode="auto">
          <a:xfrm>
            <a:off x="1475656" y="1800762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4" name="Oval 243"/>
          <p:cNvSpPr/>
          <p:nvPr/>
        </p:nvSpPr>
        <p:spPr bwMode="auto">
          <a:xfrm>
            <a:off x="611560" y="180076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5" name="Oval 244"/>
          <p:cNvSpPr/>
          <p:nvPr/>
        </p:nvSpPr>
        <p:spPr bwMode="auto">
          <a:xfrm>
            <a:off x="1475656" y="306833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6" name="Oval 245"/>
          <p:cNvSpPr/>
          <p:nvPr/>
        </p:nvSpPr>
        <p:spPr bwMode="auto">
          <a:xfrm>
            <a:off x="899592" y="3067530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7" name="Oval 246"/>
          <p:cNvSpPr/>
          <p:nvPr/>
        </p:nvSpPr>
        <p:spPr bwMode="auto">
          <a:xfrm>
            <a:off x="1501974" y="4292467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8" name="Oval 247"/>
          <p:cNvSpPr/>
          <p:nvPr/>
        </p:nvSpPr>
        <p:spPr bwMode="auto">
          <a:xfrm>
            <a:off x="935597" y="4284827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49" name="Oval 248"/>
          <p:cNvSpPr/>
          <p:nvPr/>
        </p:nvSpPr>
        <p:spPr bwMode="auto">
          <a:xfrm>
            <a:off x="1492963" y="557277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50" name="Oval 249"/>
          <p:cNvSpPr/>
          <p:nvPr/>
        </p:nvSpPr>
        <p:spPr bwMode="auto">
          <a:xfrm>
            <a:off x="611560" y="558924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</a:t>
            </a:r>
          </a:p>
        </p:txBody>
      </p:sp>
      <p:sp>
        <p:nvSpPr>
          <p:cNvPr id="267" name="Oval 266"/>
          <p:cNvSpPr/>
          <p:nvPr/>
        </p:nvSpPr>
        <p:spPr bwMode="auto">
          <a:xfrm>
            <a:off x="1187624" y="209831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68" name="Oval 267"/>
          <p:cNvSpPr/>
          <p:nvPr/>
        </p:nvSpPr>
        <p:spPr bwMode="auto">
          <a:xfrm>
            <a:off x="899592" y="209831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69" name="Oval 268"/>
          <p:cNvSpPr/>
          <p:nvPr/>
        </p:nvSpPr>
        <p:spPr bwMode="auto">
          <a:xfrm>
            <a:off x="1187624" y="336588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0" name="Oval 269"/>
          <p:cNvSpPr/>
          <p:nvPr/>
        </p:nvSpPr>
        <p:spPr bwMode="auto">
          <a:xfrm>
            <a:off x="611560" y="335251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1" name="Oval 270"/>
          <p:cNvSpPr/>
          <p:nvPr/>
        </p:nvSpPr>
        <p:spPr bwMode="auto">
          <a:xfrm>
            <a:off x="1212454" y="459002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2" name="Oval 271"/>
          <p:cNvSpPr/>
          <p:nvPr/>
        </p:nvSpPr>
        <p:spPr bwMode="auto">
          <a:xfrm>
            <a:off x="645123" y="458238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3" name="Oval 272"/>
          <p:cNvSpPr/>
          <p:nvPr/>
        </p:nvSpPr>
        <p:spPr bwMode="auto">
          <a:xfrm>
            <a:off x="1187624" y="587033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4" name="Oval 273"/>
          <p:cNvSpPr/>
          <p:nvPr/>
        </p:nvSpPr>
        <p:spPr bwMode="auto">
          <a:xfrm>
            <a:off x="899592" y="587033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5" name="Oval 274"/>
          <p:cNvSpPr/>
          <p:nvPr/>
        </p:nvSpPr>
        <p:spPr bwMode="auto">
          <a:xfrm>
            <a:off x="1475656" y="209831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6" name="Oval 275"/>
          <p:cNvSpPr/>
          <p:nvPr/>
        </p:nvSpPr>
        <p:spPr bwMode="auto">
          <a:xfrm>
            <a:off x="611560" y="209831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7" name="Oval 276"/>
          <p:cNvSpPr/>
          <p:nvPr/>
        </p:nvSpPr>
        <p:spPr bwMode="auto">
          <a:xfrm>
            <a:off x="1475656" y="336588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8" name="Oval 277"/>
          <p:cNvSpPr/>
          <p:nvPr/>
        </p:nvSpPr>
        <p:spPr bwMode="auto">
          <a:xfrm>
            <a:off x="899592" y="336508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79" name="Oval 278"/>
          <p:cNvSpPr/>
          <p:nvPr/>
        </p:nvSpPr>
        <p:spPr bwMode="auto">
          <a:xfrm>
            <a:off x="1501974" y="459002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80" name="Oval 279"/>
          <p:cNvSpPr/>
          <p:nvPr/>
        </p:nvSpPr>
        <p:spPr bwMode="auto">
          <a:xfrm>
            <a:off x="935597" y="458238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81" name="Oval 280"/>
          <p:cNvSpPr/>
          <p:nvPr/>
        </p:nvSpPr>
        <p:spPr bwMode="auto">
          <a:xfrm>
            <a:off x="1492963" y="587033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82" name="Oval 281"/>
          <p:cNvSpPr/>
          <p:nvPr/>
        </p:nvSpPr>
        <p:spPr bwMode="auto">
          <a:xfrm>
            <a:off x="611560" y="588679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5652120" y="2865710"/>
            <a:ext cx="3035448" cy="830997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All data for 1bx from all regions in a single card!</a:t>
            </a:r>
          </a:p>
          <a:p>
            <a:r>
              <a:rPr lang="en-GB" sz="1600" dirty="0" smtClean="0"/>
              <a:t>Everything you need!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5652120" y="4149080"/>
            <a:ext cx="3035448" cy="830997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All data for 1bx from all regions in a single card!</a:t>
            </a:r>
          </a:p>
          <a:p>
            <a:r>
              <a:rPr lang="en-GB" sz="1600" dirty="0" smtClean="0"/>
              <a:t>Everything you need!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BX:1</a:t>
            </a:r>
            <a:endParaRPr lang="en-GB" sz="1600" dirty="0"/>
          </a:p>
        </p:txBody>
      </p:sp>
      <p:sp>
        <p:nvSpPr>
          <p:cNvPr id="302" name="TextBox 301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BX:2</a:t>
            </a:r>
            <a:endParaRPr lang="en-GB" sz="1600" dirty="0"/>
          </a:p>
        </p:txBody>
      </p:sp>
      <p:sp>
        <p:nvSpPr>
          <p:cNvPr id="303" name="TextBox 302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BX:3</a:t>
            </a:r>
            <a:endParaRPr lang="en-GB" sz="1600" dirty="0"/>
          </a:p>
        </p:txBody>
      </p:sp>
      <p:sp>
        <p:nvSpPr>
          <p:cNvPr id="304" name="TextBox 303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BX:4</a:t>
            </a:r>
            <a:endParaRPr lang="en-GB" sz="1600" dirty="0"/>
          </a:p>
        </p:txBody>
      </p:sp>
      <p:sp>
        <p:nvSpPr>
          <p:cNvPr id="305" name="TextBox 304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BX:5</a:t>
            </a:r>
            <a:endParaRPr lang="en-GB" sz="1600" dirty="0"/>
          </a:p>
        </p:txBody>
      </p:sp>
      <p:sp>
        <p:nvSpPr>
          <p:cNvPr id="306" name="TextBox 305"/>
          <p:cNvSpPr txBox="1"/>
          <p:nvPr/>
        </p:nvSpPr>
        <p:spPr>
          <a:xfrm>
            <a:off x="6141998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BX:6</a:t>
            </a:r>
            <a:endParaRPr lang="en-GB" sz="1600" dirty="0"/>
          </a:p>
        </p:txBody>
      </p:sp>
      <p:sp>
        <p:nvSpPr>
          <p:cNvPr id="307" name="TextBox 306"/>
          <p:cNvSpPr txBox="1"/>
          <p:nvPr/>
        </p:nvSpPr>
        <p:spPr>
          <a:xfrm>
            <a:off x="6142001" y="6207976"/>
            <a:ext cx="720080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BX:7</a:t>
            </a:r>
            <a:endParaRPr lang="en-GB" sz="1600" dirty="0"/>
          </a:p>
        </p:txBody>
      </p:sp>
      <p:sp>
        <p:nvSpPr>
          <p:cNvPr id="176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2528888" y="6525344"/>
            <a:ext cx="4086225" cy="247650"/>
          </a:xfrm>
        </p:spPr>
        <p:txBody>
          <a:bodyPr/>
          <a:lstStyle/>
          <a:p>
            <a:r>
              <a:rPr lang="en-GB" dirty="0" smtClean="0"/>
              <a:t>Andrew W. Rose, Imperial College</a:t>
            </a:r>
            <a:endParaRPr lang="en-GB" dirty="0"/>
          </a:p>
        </p:txBody>
      </p:sp>
      <p:sp>
        <p:nvSpPr>
          <p:cNvPr id="177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7886700" y="6543677"/>
            <a:ext cx="876300" cy="247650"/>
          </a:xfrm>
        </p:spPr>
        <p:txBody>
          <a:bodyPr/>
          <a:lstStyle/>
          <a:p>
            <a:fld id="{2AAE63F2-BD07-44AC-A224-019D230C5108}" type="slidenum">
              <a:rPr lang="en-GB" smtClean="0"/>
              <a:t>37</a:t>
            </a:fld>
            <a:endParaRPr lang="en-GB"/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8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40955 -0.004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41753 -0.1469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736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41458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42344 -0.428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63" y="-2141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40173 -0.0041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208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39375 -0.1469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39098 -0.2833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14167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39375 -0.428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40174 0.1421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7106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39392 -0.0006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38299 -0.14769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-738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39201 -0.2923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1463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37795 -0.00417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208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37014 -0.42824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21412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37014 -0.14699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736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36632 -0.28217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16" y="-1412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38593 0.14213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7106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38593 -0.00069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46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37518 -0.14769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7384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37795 -0.28171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14097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0.39392 0.28843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421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0.39392 0.13518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6759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39097 -0.00139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69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39201 -0.14606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7315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33872 -0.13449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673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33507 -0.27176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-13588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33872 -0.00417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08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0.33872 -0.43055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1528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36215 0.14213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7106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35434 -0.29236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14630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35434 -0.00046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23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35052 -0.14653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733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37013 0.27801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13889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37013 0.13518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6759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36736 -0.00139 " pathEditMode="relative" rAng="0" ptsTypes="AA">
                                      <p:cBhvr>
                                        <p:cTn id="346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8" y="-6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37013 -0.14606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7315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39392 0.42639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21319"/>
                                    </p:animMotion>
                                  </p:childTnLst>
                                </p:cTn>
                              </p:par>
                              <p:par>
                                <p:cTn id="3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39392 0.28356 " pathEditMode="relative" rAng="0" ptsTypes="AA">
                                      <p:cBhvr>
                                        <p:cTn id="35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167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0.39097 0.13657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6829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0.39201 -0.0081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417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33073 0.00139 " pathEditMode="relative" rAng="0" ptsTypes="AA">
                                      <p:cBhvr>
                                        <p:cTn id="429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69"/>
                                    </p:animMotion>
                                  </p:childTnLst>
                                </p:cTn>
                              </p:par>
                              <p:par>
                                <p:cTn id="4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33507 -0.14653 " pathEditMode="relative" rAng="0" ptsTypes="AA">
                                      <p:cBhvr>
                                        <p:cTn id="431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-7338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33073 0.14213 " pathEditMode="relative" rAng="0" ptsTypes="AA">
                                      <p:cBhvr>
                                        <p:cTn id="433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7106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33073 -0.29491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-14745"/>
                                    </p:animMotion>
                                  </p:childTnLst>
                                </p:cTn>
                              </p:par>
                              <p:par>
                                <p:cTn id="43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35434 0.27801 " pathEditMode="relative" rAng="0" ptsTypes="AA">
                                      <p:cBhvr>
                                        <p:cTn id="43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3889"/>
                                    </p:animMotion>
                                  </p:childTnLst>
                                </p:cTn>
                              </p:par>
                              <p:par>
                                <p:cTn id="4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35434 -0.14606 " pathEditMode="relative" rAng="0" ptsTypes="AA">
                                      <p:cBhvr>
                                        <p:cTn id="439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7315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35434 0.13518 " pathEditMode="relative" rAng="0" ptsTypes="AA">
                                      <p:cBhvr>
                                        <p:cTn id="44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6759"/>
                                    </p:animMotion>
                                  </p:childTnLst>
                                </p:cTn>
                              </p:par>
                              <p:par>
                                <p:cTn id="44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0.35052 -0.00023 " pathEditMode="relative" rAng="0" ptsTypes="AA">
                                      <p:cBhvr>
                                        <p:cTn id="44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23"/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40955 -0.00417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4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41753 -0.14699 " pathEditMode="relative" rAng="0" ptsTypes="AA">
                                      <p:cBhvr>
                                        <p:cTn id="447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7361"/>
                                    </p:animMotion>
                                  </p:childTnLst>
                                </p:cTn>
                              </p:par>
                              <p:par>
                                <p:cTn id="4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41458 -0.28333 " pathEditMode="relative" rAng="0" ptsTypes="AA">
                                      <p:cBhvr>
                                        <p:cTn id="449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4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42344 -0.42824 " pathEditMode="relative" rAng="0" ptsTypes="AA">
                                      <p:cBhvr>
                                        <p:cTn id="451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63" y="-21412"/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7083 0.0081 " pathEditMode="relative" rAng="0" ptsTypes="AA">
                                      <p:cBhvr>
                                        <p:cTn id="4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394"/>
                                    </p:animMotion>
                                  </p:childTnLst>
                                </p:cTn>
                              </p:par>
                              <p:par>
                                <p:cTn id="4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0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4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0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4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0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4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8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0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37795 0.42639 " pathEditMode="relative" rAng="0" ptsTypes="AA">
                                      <p:cBhvr>
                                        <p:cTn id="555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21319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0.37795 0.27291 " pathEditMode="relative" rAng="0" ptsTypes="AA">
                                      <p:cBhvr>
                                        <p:cTn id="55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3634"/>
                                    </p:animMotion>
                                  </p:childTnLst>
                                </p:cTn>
                              </p:par>
                              <p:par>
                                <p:cTn id="55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0.37518 0.13657 " pathEditMode="relative" rAng="0" ptsTypes="AA">
                                      <p:cBhvr>
                                        <p:cTn id="559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6829"/>
                                    </p:animMotion>
                                  </p:childTnLst>
                                </p:cTn>
                              </p:par>
                              <p:par>
                                <p:cTn id="56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38593 -0.00787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394"/>
                                    </p:animMotion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2000"/>
                            </p:stCondLst>
                            <p:childTnLst>
                              <p:par>
                                <p:cTn id="5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33073 0.13704 " pathEditMode="relative" rAng="0" ptsTypes="AA">
                                      <p:cBhvr>
                                        <p:cTn id="57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6852"/>
                                    </p:animMotion>
                                  </p:childTnLst>
                                </p:cTn>
                              </p:par>
                              <p:par>
                                <p:cTn id="57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0.31927 -0.00023 " pathEditMode="relative" rAng="0" ptsTypes="AA">
                                      <p:cBhvr>
                                        <p:cTn id="572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5" y="-23"/>
                                    </p:animMotion>
                                  </p:childTnLst>
                                </p:cTn>
                              </p:par>
                              <p:par>
                                <p:cTn id="57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33073 0.27801 " pathEditMode="relative" rAng="0" ptsTypes="AA">
                                      <p:cBhvr>
                                        <p:cTn id="57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13889"/>
                                    </p:animMotion>
                                  </p:childTnLst>
                                </p:cTn>
                              </p:par>
                              <p:par>
                                <p:cTn id="57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0.32292 -0.14838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7431"/>
                                    </p:animMotion>
                                  </p:childTnLst>
                                </p:cTn>
                              </p:par>
                              <p:par>
                                <p:cTn id="57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40173 -0.00417 " pathEditMode="relative" rAng="0" ptsTypes="AA">
                                      <p:cBhvr>
                                        <p:cTn id="578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208"/>
                                    </p:animMotion>
                                  </p:childTnLst>
                                </p:cTn>
                              </p:par>
                              <p:par>
                                <p:cTn id="57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39375 -0.14699 " pathEditMode="relative" rAng="0" ptsTypes="AA">
                                      <p:cBhvr>
                                        <p:cTn id="580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58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39098 -0.28333 " pathEditMode="relative" rAng="0" ptsTypes="AA">
                                      <p:cBhvr>
                                        <p:cTn id="582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14167"/>
                                    </p:animMotion>
                                  </p:childTnLst>
                                </p:cTn>
                              </p:par>
                              <p:par>
                                <p:cTn id="5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39375 -0.42824 " pathEditMode="relative" rAng="0" ptsTypes="AA">
                                      <p:cBhvr>
                                        <p:cTn id="5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5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40174 0.14213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7106"/>
                                    </p:animMotion>
                                  </p:childTnLst>
                                </p:cTn>
                              </p:par>
                              <p:par>
                                <p:cTn id="5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39392 -0.00069 " pathEditMode="relative" rAng="0" ptsTypes="AA">
                                      <p:cBhvr>
                                        <p:cTn id="588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5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38299 -0.14769 " pathEditMode="relative" rAng="0" ptsTypes="AA">
                                      <p:cBhvr>
                                        <p:cTn id="59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-7384"/>
                                    </p:animMotion>
                                  </p:childTnLst>
                                </p:cTn>
                              </p:par>
                              <p:par>
                                <p:cTn id="5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39201 -0.29236 " pathEditMode="relative" rAng="0" ptsTypes="AA">
                                      <p:cBhvr>
                                        <p:cTn id="592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14630"/>
                                    </p:animMotion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413 -0.00532 " pathEditMode="relative" rAng="0" ptsTypes="AA">
                                      <p:cBhvr>
                                        <p:cTn id="628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278"/>
                                    </p:animMotion>
                                  </p:childTnLst>
                                </p:cTn>
                              </p:par>
                              <p:par>
                                <p:cTn id="629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83 0.0081 L 0.54409 0.28102 " pathEditMode="relative" rAng="0" ptsTypes="AA">
                                      <p:cBhvr>
                                        <p:cTn id="6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13634"/>
                                    </p:animMotion>
                                  </p:childTnLst>
                                </p:cTn>
                              </p:par>
                              <p:par>
                                <p:cTn id="6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7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1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9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0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4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7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1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6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3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1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2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5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6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9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3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34774 0.41597 " pathEditMode="relative" rAng="0" ptsTypes="AA">
                                      <p:cBhvr>
                                        <p:cTn id="698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20787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36354 -0.0081 " pathEditMode="relative" rAng="0" ptsTypes="AA">
                                      <p:cBhvr>
                                        <p:cTn id="700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417"/>
                                    </p:animMotion>
                                  </p:childTnLst>
                                </p:cTn>
                              </p:par>
                              <p:par>
                                <p:cTn id="70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0.34774 0.27315 " pathEditMode="relative" rAng="0" ptsTypes="AA">
                                      <p:cBhvr>
                                        <p:cTn id="702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13657"/>
                                    </p:animMotion>
                                  </p:childTnLst>
                                </p:cTn>
                              </p:par>
                              <p:par>
                                <p:cTn id="70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34375 0.13773 " pathEditMode="relative" rAng="0" ptsTypes="AA">
                                      <p:cBhvr>
                                        <p:cTn id="704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6875"/>
                                    </p:animMotion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000"/>
                            </p:stCondLst>
                            <p:childTnLst>
                              <p:par>
                                <p:cTn id="7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41" grpId="0" animBg="1"/>
      <p:bldP spid="41" grpId="1" animBg="1"/>
      <p:bldP spid="41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59" grpId="1" animBg="1"/>
      <p:bldP spid="159" grpId="2" animBg="1"/>
      <p:bldP spid="160" grpId="0" animBg="1"/>
      <p:bldP spid="160" grpId="1" animBg="1"/>
      <p:bldP spid="160" grpId="2" animBg="1"/>
      <p:bldP spid="161" grpId="0" animBg="1"/>
      <p:bldP spid="161" grpId="1" animBg="1"/>
      <p:bldP spid="161" grpId="2" animBg="1"/>
      <p:bldP spid="162" grpId="0" animBg="1"/>
      <p:bldP spid="162" grpId="1" animBg="1"/>
      <p:bldP spid="162" grpId="2" animBg="1"/>
      <p:bldP spid="163" grpId="0" animBg="1"/>
      <p:bldP spid="163" grpId="1" animBg="1"/>
      <p:bldP spid="163" grpId="2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200" grpId="0" animBg="1"/>
      <p:bldP spid="200" grpId="1" animBg="1"/>
      <p:bldP spid="201" grpId="0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9" grpId="0" animBg="1"/>
      <p:bldP spid="9" grpId="1" animBg="1"/>
      <p:bldP spid="218" grpId="0" animBg="1"/>
      <p:bldP spid="218" grpId="1" animBg="1"/>
      <p:bldP spid="219" grpId="0" animBg="1"/>
      <p:bldP spid="220" grpId="0" animBg="1"/>
      <p:bldP spid="220" grpId="1" animBg="1"/>
      <p:bldP spid="221" grpId="0" animBg="1"/>
      <p:bldP spid="222" grpId="0" animBg="1"/>
      <p:bldP spid="222" grpId="1" animBg="1"/>
      <p:bldP spid="223" grpId="0" animBg="1"/>
      <p:bldP spid="224" grpId="0" animBg="1"/>
      <p:bldP spid="224" grpId="1" animBg="1"/>
      <p:bldP spid="225" grpId="0" animBg="1"/>
      <p:bldP spid="226" grpId="0" animBg="1"/>
      <p:bldP spid="226" grpId="1" animBg="1"/>
      <p:bldP spid="227" grpId="0" animBg="1"/>
      <p:bldP spid="228" grpId="0" animBg="1"/>
      <p:bldP spid="228" grpId="1" animBg="1"/>
      <p:bldP spid="229" grpId="0" animBg="1"/>
      <p:bldP spid="230" grpId="0" animBg="1"/>
      <p:bldP spid="230" grpId="1" animBg="1"/>
      <p:bldP spid="231" grpId="0" animBg="1"/>
      <p:bldP spid="232" grpId="0" animBg="1"/>
      <p:bldP spid="232" grpId="1" animBg="1"/>
      <p:bldP spid="233" grpId="0" animBg="1"/>
      <p:bldP spid="10" grpId="0" animBg="1"/>
      <p:bldP spid="10" grpId="1" animBg="1"/>
      <p:bldP spid="10" grpId="2" animBg="1"/>
      <p:bldP spid="234" grpId="0" animBg="1"/>
      <p:bldP spid="234" grpId="1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3" grpId="1" animBg="1"/>
      <p:bldP spid="244" grpId="0" animBg="1"/>
      <p:bldP spid="245" grpId="0" animBg="1"/>
      <p:bldP spid="245" grpId="1" animBg="1"/>
      <p:bldP spid="246" grpId="0" animBg="1"/>
      <p:bldP spid="247" grpId="0" animBg="1"/>
      <p:bldP spid="247" grpId="1" animBg="1"/>
      <p:bldP spid="248" grpId="0" animBg="1"/>
      <p:bldP spid="249" grpId="0" animBg="1"/>
      <p:bldP spid="249" grpId="1" animBg="1"/>
      <p:bldP spid="250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99" grpId="0" animBg="1"/>
      <p:bldP spid="299" grpId="1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601375"/>
            <a:ext cx="7680960" cy="4342225"/>
          </a:xfrm>
        </p:spPr>
        <p:txBody>
          <a:bodyPr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Fixed, low Latency GTX/GTH </a:t>
            </a:r>
            <a:r>
              <a:rPr lang="en-GB" dirty="0" err="1"/>
              <a:t>Serdes</a:t>
            </a:r>
            <a:r>
              <a:rPr lang="en-GB" dirty="0"/>
              <a:t> Link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Asynchronous </a:t>
            </a:r>
            <a:r>
              <a:rPr lang="en-GB" dirty="0"/>
              <a:t>or Synchronous with LHC clock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Rx </a:t>
            </a:r>
            <a:r>
              <a:rPr lang="en-GB" dirty="0"/>
              <a:t>buffer bypassed for low latency &amp; asynchronous clock </a:t>
            </a:r>
            <a:r>
              <a:rPr lang="en-GB" dirty="0" smtClean="0"/>
              <a:t>capability 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CRC32 </a:t>
            </a:r>
            <a:r>
              <a:rPr lang="en-GB" dirty="0"/>
              <a:t>integrity checks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Locks </a:t>
            </a:r>
            <a:r>
              <a:rPr lang="en-GB" dirty="0"/>
              <a:t>to TTC timing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Spy </a:t>
            </a:r>
            <a:r>
              <a:rPr lang="en-GB" dirty="0"/>
              <a:t>buffer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Only 256 </a:t>
            </a:r>
            <a:r>
              <a:rPr lang="en-GB" dirty="0"/>
              <a:t>orbits to </a:t>
            </a:r>
            <a:r>
              <a:rPr lang="en-GB" dirty="0" smtClean="0"/>
              <a:t>align</a:t>
            </a:r>
          </a:p>
          <a:p>
            <a:pPr indent="354013">
              <a:spcBef>
                <a:spcPts val="0"/>
              </a:spcBef>
            </a:pPr>
            <a:r>
              <a:rPr lang="en-GB" dirty="0" smtClean="0"/>
              <a:t>the entire system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Has been in continuous</a:t>
            </a:r>
          </a:p>
          <a:p>
            <a:pPr indent="354013">
              <a:spcBef>
                <a:spcPts val="0"/>
              </a:spcBef>
            </a:pPr>
            <a:r>
              <a:rPr lang="en-GB" dirty="0"/>
              <a:t>u</a:t>
            </a:r>
            <a:r>
              <a:rPr lang="en-GB" dirty="0" smtClean="0"/>
              <a:t>se in hardware for over</a:t>
            </a:r>
          </a:p>
          <a:p>
            <a:pPr indent="354013">
              <a:spcBef>
                <a:spcPts val="0"/>
              </a:spcBef>
            </a:pPr>
            <a:r>
              <a:rPr lang="en-GB" dirty="0" smtClean="0"/>
              <a:t>a month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/>
              <a:t>14/08/2013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Imperial College London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38336"/>
            <a:ext cx="4829174" cy="1295400"/>
          </a:xfrm>
        </p:spPr>
        <p:txBody>
          <a:bodyPr>
            <a:noAutofit/>
          </a:bodyPr>
          <a:lstStyle/>
          <a:p>
            <a:r>
              <a:rPr lang="en-GB" dirty="0" smtClean="0"/>
              <a:t>Automated Link alignment firmware</a:t>
            </a:r>
            <a:endParaRPr lang="en-GB" dirty="0"/>
          </a:p>
        </p:txBody>
      </p:sp>
      <p:pic>
        <p:nvPicPr>
          <p:cNvPr id="8194" name="Picture 2" descr="C:\Users\awr01\Desktop\LinkAlign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68960"/>
            <a:ext cx="56896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60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219574" cy="4724400"/>
          </a:xfrm>
        </p:spPr>
        <p:txBody>
          <a:bodyPr>
            <a:normAutofit/>
          </a:bodyPr>
          <a:lstStyle/>
          <a:p>
            <a:r>
              <a:rPr lang="en-GB" dirty="0" smtClean="0"/>
              <a:t>All the auxiliary subsystems on the MP7 have also been validated: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Mezzanine </a:t>
            </a:r>
            <a:r>
              <a:rPr lang="en-GB" dirty="0"/>
              <a:t>I/O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QDR-II</a:t>
            </a:r>
            <a:r>
              <a:rPr lang="en-GB" dirty="0"/>
              <a:t>+ RAM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Board </a:t>
            </a:r>
            <a:r>
              <a:rPr lang="en-GB" dirty="0"/>
              <a:t>communication (Ethernet)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USB </a:t>
            </a:r>
            <a:r>
              <a:rPr lang="en-GB" dirty="0"/>
              <a:t>2.0 OTG, IPMI, SD card repository (microcontroller)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SPI </a:t>
            </a:r>
            <a:r>
              <a:rPr lang="en-GB" dirty="0"/>
              <a:t>PROM (protected </a:t>
            </a:r>
            <a:r>
              <a:rPr lang="en-GB" dirty="0" err="1"/>
              <a:t>bootloader</a:t>
            </a:r>
            <a:r>
              <a:rPr lang="en-GB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Thermal dissipation</a:t>
            </a:r>
            <a:r>
              <a:rPr lang="en-GB" dirty="0"/>
              <a:t>, humidity &amp; </a:t>
            </a:r>
            <a:r>
              <a:rPr lang="en-GB" dirty="0" smtClean="0"/>
              <a:t>temperature monitoring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Power </a:t>
            </a:r>
            <a:r>
              <a:rPr lang="en-GB" dirty="0"/>
              <a:t>consumption, phasing &amp; monitoring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/>
              <a:t>14/08/2013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Imperial College London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tests</a:t>
            </a:r>
            <a:endParaRPr lang="en-GB" dirty="0"/>
          </a:p>
        </p:txBody>
      </p:sp>
      <p:pic>
        <p:nvPicPr>
          <p:cNvPr id="7" name="Picture 3" descr="C:\Users\giles\Documents-Greg\Projects\MP7\Pics\MP7-R0, New Heat Sink\IMG_2172_CROP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2230830"/>
            <a:ext cx="4562264" cy="23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08916" y="4362450"/>
            <a:ext cx="3888432" cy="1077218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FFFF00"/>
                </a:solidFill>
                <a:latin typeface="+mn-lt"/>
              </a:rPr>
              <a:t>I/O fan-out mezzanine for debugging </a:t>
            </a:r>
          </a:p>
          <a:p>
            <a:pPr algn="ctr"/>
            <a:r>
              <a:rPr lang="en-GB" sz="1600" dirty="0" smtClean="0">
                <a:solidFill>
                  <a:srgbClr val="FFFF00"/>
                </a:solidFill>
                <a:latin typeface="+mn-lt"/>
              </a:rPr>
              <a:t>30 differential pairs to/from the FPGA</a:t>
            </a:r>
          </a:p>
          <a:p>
            <a:pPr algn="ctr"/>
            <a:r>
              <a:rPr lang="en-GB" sz="1600" dirty="0" smtClean="0">
                <a:solidFill>
                  <a:srgbClr val="FFFF00"/>
                </a:solidFill>
                <a:latin typeface="+mn-lt"/>
              </a:rPr>
              <a:t>3v3, 2v5 and 1v8 supplies </a:t>
            </a:r>
          </a:p>
          <a:p>
            <a:pPr algn="ctr"/>
            <a:r>
              <a:rPr lang="en-GB" sz="1600" dirty="0" smtClean="0">
                <a:solidFill>
                  <a:srgbClr val="FFFF00"/>
                </a:solidFill>
                <a:latin typeface="+mn-lt"/>
              </a:rPr>
              <a:t>Dedicated I2C lines to the microcontroller</a:t>
            </a:r>
            <a:endParaRPr lang="en-GB" sz="16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77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56"/>
          <p:cNvSpPr>
            <a:spLocks noGrp="1"/>
          </p:cNvSpPr>
          <p:nvPr>
            <p:ph sz="quarter" idx="13"/>
          </p:nvPr>
        </p:nvSpPr>
        <p:spPr>
          <a:xfrm>
            <a:off x="4036219" y="1821656"/>
            <a:ext cx="4982766" cy="4286250"/>
          </a:xfrm>
        </p:spPr>
        <p:txBody>
          <a:bodyPr/>
          <a:lstStyle/>
          <a:p>
            <a:pPr marL="321440" indent="-321440">
              <a:buSzPct val="125000"/>
              <a:buFont typeface="Arial" pitchFamily="34" charset="0"/>
              <a:buChar char="•"/>
            </a:pPr>
            <a:r>
              <a:rPr lang="en-US" dirty="0">
                <a:ea typeface="MS PGothic" pitchFamily="34" charset="-128"/>
              </a:rPr>
              <a:t>Mitigate risk by building upgrade in parallel</a:t>
            </a:r>
          </a:p>
          <a:p>
            <a:pPr marL="321440" indent="-321440">
              <a:buSzPct val="125000"/>
              <a:buFont typeface="Arial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Stage </a:t>
            </a:r>
            <a:r>
              <a:rPr lang="en-US" dirty="0">
                <a:ea typeface="MS PGothic" pitchFamily="34" charset="-128"/>
              </a:rPr>
              <a:t>1 - </a:t>
            </a:r>
            <a:r>
              <a:rPr lang="en-US" dirty="0" smtClean="0">
                <a:ea typeface="MS PGothic" pitchFamily="34" charset="-128"/>
              </a:rPr>
              <a:t>improve </a:t>
            </a:r>
            <a:r>
              <a:rPr lang="en-US" dirty="0">
                <a:ea typeface="MS PGothic" pitchFamily="34" charset="-128"/>
              </a:rPr>
              <a:t>processing of </a:t>
            </a:r>
            <a:r>
              <a:rPr lang="en-US" dirty="0" smtClean="0">
                <a:ea typeface="MS PGothic" pitchFamily="34" charset="-128"/>
              </a:rPr>
              <a:t>existing </a:t>
            </a:r>
            <a:r>
              <a:rPr lang="en-US" dirty="0">
                <a:ea typeface="MS PGothic" pitchFamily="34" charset="-128"/>
              </a:rPr>
              <a:t>RCT </a:t>
            </a:r>
          </a:p>
          <a:p>
            <a:pPr marL="492873" lvl="1" indent="-321440">
              <a:buSzPct val="125000"/>
            </a:pPr>
            <a:r>
              <a:rPr lang="en-US" dirty="0" smtClean="0">
                <a:ea typeface="MS PGothic" pitchFamily="34" charset="-128"/>
              </a:rPr>
              <a:t>New </a:t>
            </a:r>
            <a:r>
              <a:rPr lang="en-US" dirty="0">
                <a:ea typeface="MS PGothic" pitchFamily="34" charset="-128"/>
              </a:rPr>
              <a:t>card converts current system to optical</a:t>
            </a:r>
          </a:p>
          <a:p>
            <a:pPr marL="492873" lvl="1" indent="-321440">
              <a:buSzPct val="125000"/>
            </a:pPr>
            <a:r>
              <a:rPr lang="en-US" dirty="0" smtClean="0">
                <a:ea typeface="MS PGothic" pitchFamily="34" charset="-128"/>
              </a:rPr>
              <a:t>New </a:t>
            </a:r>
            <a:r>
              <a:rPr lang="en-US" dirty="0">
                <a:ea typeface="MS PGothic" pitchFamily="34" charset="-128"/>
              </a:rPr>
              <a:t>HF optical data available</a:t>
            </a:r>
          </a:p>
          <a:p>
            <a:pPr marL="321440" indent="-321440">
              <a:buSzPct val="125000"/>
              <a:buFont typeface="Arial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Stage </a:t>
            </a:r>
            <a:r>
              <a:rPr lang="en-US" dirty="0">
                <a:ea typeface="MS PGothic" pitchFamily="34" charset="-128"/>
              </a:rPr>
              <a:t>2 - all inputs in optical format</a:t>
            </a:r>
          </a:p>
          <a:p>
            <a:pPr marL="321440" indent="-321440">
              <a:buSzPct val="125000"/>
              <a:buFont typeface="Arial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Current system, albeit modified, operational in parallel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7" y="267891"/>
            <a:ext cx="8077199" cy="1066800"/>
          </a:xfrm>
        </p:spPr>
        <p:txBody>
          <a:bodyPr>
            <a:noAutofit/>
          </a:bodyPr>
          <a:lstStyle/>
          <a:p>
            <a:r>
              <a:rPr lang="en-GB" dirty="0"/>
              <a:t>The CMS Level-1 Calorimeter </a:t>
            </a:r>
            <a:r>
              <a:rPr lang="en-GB" dirty="0" smtClean="0"/>
              <a:t>Trigger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577796" y="1752600"/>
            <a:ext cx="2887858" cy="3408462"/>
            <a:chOff x="577796" y="1752600"/>
            <a:chExt cx="2887858" cy="3408462"/>
          </a:xfrm>
        </p:grpSpPr>
        <p:sp>
          <p:nvSpPr>
            <p:cNvPr id="8" name="Rounded Rectangle 7"/>
            <p:cNvSpPr/>
            <p:nvPr/>
          </p:nvSpPr>
          <p:spPr>
            <a:xfrm>
              <a:off x="577796" y="1752600"/>
              <a:ext cx="884038" cy="58935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79706" y="1752600"/>
              <a:ext cx="884038" cy="58935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581616" y="1752600"/>
              <a:ext cx="884038" cy="58935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77796" y="3157240"/>
              <a:ext cx="2887858" cy="58935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Regional Calorimeter Trigger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77796" y="4571703"/>
              <a:ext cx="2887858" cy="5893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Global Calorimeter</a:t>
              </a:r>
            </a:p>
            <a:p>
              <a:pPr algn="ctr"/>
              <a:r>
                <a:rPr lang="en-GB" sz="1700" dirty="0"/>
                <a:t>Trigger</a:t>
              </a:r>
            </a:p>
          </p:txBody>
        </p:sp>
        <p:cxnSp>
          <p:nvCxnSpPr>
            <p:cNvPr id="28" name="Straight Arrow Connector 27"/>
            <p:cNvCxnSpPr>
              <a:stCxn id="8" idx="2"/>
            </p:cNvCxnSpPr>
            <p:nvPr/>
          </p:nvCxnSpPr>
          <p:spPr>
            <a:xfrm>
              <a:off x="1019815" y="2341959"/>
              <a:ext cx="0" cy="81528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2"/>
              <a:endCxn id="25" idx="0"/>
            </p:cNvCxnSpPr>
            <p:nvPr/>
          </p:nvCxnSpPr>
          <p:spPr>
            <a:xfrm>
              <a:off x="2021725" y="2341959"/>
              <a:ext cx="0" cy="81528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4" idx="2"/>
            </p:cNvCxnSpPr>
            <p:nvPr/>
          </p:nvCxnSpPr>
          <p:spPr>
            <a:xfrm>
              <a:off x="3023635" y="2341959"/>
              <a:ext cx="0" cy="81528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343962" y="3746599"/>
              <a:ext cx="0" cy="825103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758423" y="3746599"/>
              <a:ext cx="0" cy="825103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662307" y="4126468"/>
              <a:ext cx="715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e/</a:t>
              </a:r>
              <a:r>
                <a:rPr lang="el-GR" sz="1800" dirty="0" smtClean="0">
                  <a:solidFill>
                    <a:schemeClr val="tx1"/>
                  </a:solidFill>
                  <a:latin typeface="+mn-lt"/>
                </a:rPr>
                <a:t>γ</a:t>
              </a:r>
              <a:endParaRPr lang="en-GB" sz="1800" dirty="0" smtClean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66127" y="4126468"/>
              <a:ext cx="715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tx1"/>
                  </a:solidFill>
                  <a:latin typeface="+mn-lt"/>
                </a:rPr>
                <a:t>J</a:t>
              </a:r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6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686744"/>
            <a:ext cx="8108006" cy="4104456"/>
          </a:xfrm>
        </p:spPr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dirty="0"/>
              <a:t>MMC on the MP7 also acts as controller of the on-board firmware </a:t>
            </a:r>
            <a:r>
              <a:rPr lang="en-GB" dirty="0" smtClean="0"/>
              <a:t>repository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Loading firmware into the FPGA from the SD-card takes ~3s cf. ~2s using the flash </a:t>
            </a:r>
            <a:r>
              <a:rPr lang="en-GB" dirty="0" smtClean="0"/>
              <a:t>PROM – i.e. no noticeable penalty.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The time taken to write new firmware to the card over IPbus will be measured when the MMC-FPGA IPbus interface is completed (end of month). Should be of the order 1 to 10’s of seconds instead of many minutes for NOR flash.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On-board repository means that once a firmware is written to the board, it need never be written to the board again (roll-back is a change of configuration key)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Because it is SD card based</a:t>
            </a:r>
            <a:r>
              <a:rPr lang="en-GB" dirty="0"/>
              <a:t>, for new </a:t>
            </a:r>
            <a:r>
              <a:rPr lang="en-GB" dirty="0" smtClean="0"/>
              <a:t>boards </a:t>
            </a:r>
            <a:r>
              <a:rPr lang="en-GB" dirty="0"/>
              <a:t>the </a:t>
            </a:r>
            <a:r>
              <a:rPr lang="en-GB" dirty="0" smtClean="0"/>
              <a:t>repository can be written directly to the SD card </a:t>
            </a:r>
            <a:r>
              <a:rPr lang="en-GB" dirty="0"/>
              <a:t>from a PC (</a:t>
            </a:r>
            <a:r>
              <a:rPr lang="en-GB" dirty="0" smtClean="0"/>
              <a:t>this is how the </a:t>
            </a:r>
            <a:r>
              <a:rPr lang="en-GB" dirty="0" err="1" smtClean="0"/>
              <a:t>uSD</a:t>
            </a:r>
            <a:r>
              <a:rPr lang="en-GB" dirty="0" smtClean="0"/>
              <a:t> card is used currently)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/>
              <a:t>14/08/2013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Imperial College London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29952"/>
            <a:ext cx="4448174" cy="1295400"/>
          </a:xfrm>
        </p:spPr>
        <p:txBody>
          <a:bodyPr>
            <a:noAutofit/>
          </a:bodyPr>
          <a:lstStyle/>
          <a:p>
            <a:r>
              <a:rPr lang="en-GB" dirty="0" smtClean="0"/>
              <a:t>On-board Firmware Repository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52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7" y="1463675"/>
            <a:ext cx="7218541" cy="47244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2426" y="304800"/>
            <a:ext cx="5438774" cy="1122951"/>
          </a:xfrm>
        </p:spPr>
        <p:txBody>
          <a:bodyPr>
            <a:noAutofit/>
          </a:bodyPr>
          <a:lstStyle/>
          <a:p>
            <a:r>
              <a:rPr lang="en-GB" dirty="0" smtClean="0"/>
              <a:t>Firmware Implementation status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11" y="76200"/>
            <a:ext cx="2240589" cy="589550"/>
          </a:xfrm>
          <a:prstGeom prst="rect">
            <a:avLst/>
          </a:prstGeom>
        </p:spPr>
      </p:pic>
      <p:pic>
        <p:nvPicPr>
          <p:cNvPr id="8" name="Picture 3" descr="C:\Users\awr01\Desktop\bristol_uni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11" y="762000"/>
            <a:ext cx="2035969" cy="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359694" y="6268640"/>
            <a:ext cx="2678906" cy="615553"/>
            <a:chOff x="1625600" y="8915400"/>
            <a:chExt cx="3809999" cy="875453"/>
          </a:xfrm>
        </p:grpSpPr>
        <p:pic>
          <p:nvPicPr>
            <p:cNvPr id="10" name="Picture 6" descr="C:\Users\awr01\Desktop\STFC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3"/>
            <a:stretch/>
          </p:blipFill>
          <p:spPr bwMode="auto">
            <a:xfrm>
              <a:off x="1625600" y="8984715"/>
              <a:ext cx="716280" cy="6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341878" y="8915400"/>
              <a:ext cx="3093721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700" b="1" dirty="0">
                  <a:solidFill>
                    <a:srgbClr val="183B5E"/>
                  </a:solidFill>
                  <a:latin typeface="+mn-lt"/>
                </a:rPr>
                <a:t>Rutherford Appleton Laboratory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34540" y="6210300"/>
            <a:ext cx="164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Iceber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</a:t>
            </a:r>
            <a:r>
              <a:rPr lang="en-GB" sz="1800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Technolo</a:t>
            </a:r>
            <a:r>
              <a:rPr lang="en-GB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gy</a:t>
            </a:r>
            <a:endParaRPr lang="en-GB" sz="1800" u="sng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6649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1340768"/>
            <a:ext cx="7680325" cy="4264795"/>
          </a:xfrm>
          <a:ln>
            <a:solidFill>
              <a:schemeClr val="tx1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/>
              <a:t>14/08/2013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Imperial College London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Website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91580" y="5867657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hlinkClick r:id="rId3"/>
              </a:rPr>
              <a:t>www.hep.ph.ic.ac.uk/mp7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62386"/>
            <a:ext cx="2689628" cy="7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University of Wisconsin</a:t>
            </a:r>
            <a:endParaRPr lang="en-GB" dirty="0"/>
          </a:p>
        </p:txBody>
      </p:sp>
      <p:pic>
        <p:nvPicPr>
          <p:cNvPr id="6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0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Performed </a:t>
            </a:r>
            <a:r>
              <a:rPr lang="en-US" dirty="0">
                <a:ea typeface="MS PGothic" pitchFamily="34" charset="-128"/>
              </a:rPr>
              <a:t>at CMS integration </a:t>
            </a:r>
            <a:r>
              <a:rPr lang="en-US" dirty="0" smtClean="0">
                <a:ea typeface="MS PGothic" pitchFamily="34" charset="-128"/>
              </a:rPr>
              <a:t>facility. As close </a:t>
            </a:r>
            <a:r>
              <a:rPr lang="en-US" dirty="0">
                <a:ea typeface="MS PGothic" pitchFamily="34" charset="-128"/>
              </a:rPr>
              <a:t>as possible to final operating </a:t>
            </a:r>
            <a:r>
              <a:rPr lang="en-US" dirty="0" smtClean="0">
                <a:ea typeface="MS PGothic" pitchFamily="34" charset="-128"/>
              </a:rPr>
              <a:t>conditions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Bit </a:t>
            </a:r>
            <a:r>
              <a:rPr lang="en-US" dirty="0">
                <a:ea typeface="MS PGothic" pitchFamily="34" charset="-128"/>
              </a:rPr>
              <a:t>error rate &lt; </a:t>
            </a:r>
            <a:r>
              <a:rPr lang="en-US" dirty="0" smtClean="0">
                <a:ea typeface="MS PGothic" pitchFamily="34" charset="-128"/>
              </a:rPr>
              <a:t>10</a:t>
            </a:r>
            <a:r>
              <a:rPr lang="en-US" baseline="30000" dirty="0" smtClean="0">
                <a:ea typeface="MS PGothic" pitchFamily="34" charset="-128"/>
              </a:rPr>
              <a:t>-14</a:t>
            </a:r>
            <a:r>
              <a:rPr lang="en-US" dirty="0" smtClean="0">
                <a:ea typeface="MS PGothic" pitchFamily="34" charset="-128"/>
              </a:rPr>
              <a:t> </a:t>
            </a:r>
            <a:endParaRPr lang="en-US" dirty="0">
              <a:ea typeface="MS PGothic" pitchFamily="34" charset="-128"/>
            </a:endParaRPr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oRSC</a:t>
            </a:r>
            <a:r>
              <a:rPr lang="en-GB" dirty="0" smtClean="0"/>
              <a:t> to CTP6 </a:t>
            </a:r>
            <a:r>
              <a:rPr lang="en-GB" dirty="0"/>
              <a:t>Integration Test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16" y="2813447"/>
            <a:ext cx="3940517" cy="30539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40" y="2813447"/>
            <a:ext cx="4384190" cy="30539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wr01\Desktop\BuckyBadg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7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5" y="1463040"/>
            <a:ext cx="3630215" cy="4724400"/>
          </a:xfrm>
        </p:spPr>
        <p:txBody>
          <a:bodyPr>
            <a:norm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US" dirty="0" smtClean="0">
                <a:ea typeface="MS PGothic" pitchFamily="34" charset="-128"/>
              </a:rPr>
              <a:t>Data </a:t>
            </a:r>
            <a:r>
              <a:rPr lang="en-US" dirty="0">
                <a:ea typeface="MS PGothic" pitchFamily="34" charset="-128"/>
              </a:rPr>
              <a:t>patterns successful transmitted from the </a:t>
            </a:r>
            <a:r>
              <a:rPr lang="en-US" dirty="0" err="1" smtClean="0">
                <a:ea typeface="MS PGothic" pitchFamily="34" charset="-128"/>
              </a:rPr>
              <a:t>oRSC</a:t>
            </a:r>
            <a:r>
              <a:rPr lang="en-US" dirty="0" smtClean="0">
                <a:ea typeface="MS PGothic" pitchFamily="34" charset="-128"/>
              </a:rPr>
              <a:t>, captured </a:t>
            </a:r>
            <a:r>
              <a:rPr lang="en-US" dirty="0">
                <a:ea typeface="MS PGothic" pitchFamily="34" charset="-128"/>
              </a:rPr>
              <a:t>on the CTP6, and readout via embedded Linux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Fibre </a:t>
            </a:r>
            <a:r>
              <a:rPr lang="en-GB" dirty="0"/>
              <a:t>Capture RAM readout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SW controllable capture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Capture RAM auto clears on each capture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All six links capture expected pattern from </a:t>
            </a:r>
            <a:r>
              <a:rPr lang="en-GB" dirty="0" err="1"/>
              <a:t>oRSC</a:t>
            </a:r>
            <a:endParaRPr lang="en-GB" dirty="0"/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Capture automatically checked by host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cs typeface="Lucida Grande" charset="0"/>
              </a:rPr>
              <a:t>oRSC</a:t>
            </a:r>
            <a:r>
              <a:rPr lang="en-US" dirty="0" smtClean="0">
                <a:cs typeface="Lucida Grande" charset="0"/>
              </a:rPr>
              <a:t> to CTP6 </a:t>
            </a:r>
            <a:r>
              <a:rPr lang="en-US" dirty="0">
                <a:cs typeface="Lucida Grande" charset="0"/>
              </a:rPr>
              <a:t>Integration Test</a:t>
            </a:r>
            <a:endParaRPr lang="en-GB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67" y="4873153"/>
            <a:ext cx="4804172" cy="107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41" y="1649537"/>
            <a:ext cx="4973836" cy="309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5047210" y="5334000"/>
            <a:ext cx="3463898" cy="276999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Patterns </a:t>
            </a:r>
            <a:r>
              <a:rPr lang="en-US" sz="1800" dirty="0">
                <a:solidFill>
                  <a:srgbClr val="FFFF00"/>
                </a:solidFill>
                <a:latin typeface="+mn-lt"/>
                <a:ea typeface="MS PGothic" pitchFamily="34" charset="-128"/>
              </a:rPr>
              <a:t>being successfully captured</a:t>
            </a:r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4038602" y="1698620"/>
            <a:ext cx="1197570" cy="830997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Data </a:t>
            </a:r>
            <a:r>
              <a:rPr lang="en-US" sz="1800" dirty="0">
                <a:solidFill>
                  <a:schemeClr val="bg1"/>
                </a:solidFill>
                <a:latin typeface="+mn-lt"/>
                <a:ea typeface="MS PGothic" pitchFamily="34" charset="-128"/>
              </a:rPr>
              <a:t>flow in integration test</a:t>
            </a:r>
          </a:p>
        </p:txBody>
      </p:sp>
      <p:pic>
        <p:nvPicPr>
          <p:cNvPr id="8" name="Picture 2" descr="C:\Users\awr01\Desktop\BuckyBadg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6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err="1"/>
              <a:t>Microblaze</a:t>
            </a:r>
            <a:r>
              <a:rPr lang="en-GB" dirty="0"/>
              <a:t> is soft-processor Xilinx IP core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err="1"/>
              <a:t>PetaLinux</a:t>
            </a:r>
            <a:r>
              <a:rPr lang="en-GB" dirty="0"/>
              <a:t> is </a:t>
            </a:r>
            <a:r>
              <a:rPr lang="en-GB" dirty="0" smtClean="0"/>
              <a:t>a proprietary </a:t>
            </a:r>
            <a:r>
              <a:rPr lang="en-GB" dirty="0"/>
              <a:t>embedded Linux product owned by Xilinx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Runs on the </a:t>
            </a:r>
            <a:r>
              <a:rPr lang="en-GB" dirty="0" err="1"/>
              <a:t>Microblaze</a:t>
            </a:r>
            <a:r>
              <a:rPr lang="en-GB" dirty="0"/>
              <a:t> and ZYNQ platforms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Comes with </a:t>
            </a:r>
            <a:r>
              <a:rPr lang="en-GB" dirty="0" smtClean="0"/>
              <a:t>standard drivers </a:t>
            </a:r>
            <a:r>
              <a:rPr lang="en-GB" dirty="0"/>
              <a:t>for GigE, I2C, SPI, USART, Flash, etc.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 smtClean="0"/>
              <a:t>Housekeeping functionality </a:t>
            </a:r>
            <a:r>
              <a:rPr lang="en-GB" dirty="0"/>
              <a:t>can now be </a:t>
            </a:r>
            <a:r>
              <a:rPr lang="en-GB" dirty="0" smtClean="0"/>
              <a:t>written </a:t>
            </a:r>
            <a:r>
              <a:rPr lang="en-GB" dirty="0"/>
              <a:t>by software inclined people </a:t>
            </a:r>
            <a:r>
              <a:rPr lang="en-GB" dirty="0" smtClean="0"/>
              <a:t>as </a:t>
            </a:r>
            <a:r>
              <a:rPr lang="en-GB" dirty="0"/>
              <a:t>Linux or embedded C applications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Microblaze</a:t>
            </a:r>
            <a:r>
              <a:rPr lang="en-US" dirty="0"/>
              <a:t> and </a:t>
            </a:r>
            <a:r>
              <a:rPr lang="en-US" dirty="0" err="1"/>
              <a:t>PetaLinux</a:t>
            </a:r>
            <a:endParaRPr lang="en-GB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40731"/>
              </p:ext>
            </p:extLst>
          </p:nvPr>
        </p:nvGraphicFramePr>
        <p:xfrm>
          <a:off x="2157077" y="4607719"/>
          <a:ext cx="4829846" cy="1536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949"/>
                <a:gridCol w="1609948"/>
                <a:gridCol w="1609949"/>
              </a:tblGrid>
              <a:tr h="578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Board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Control FPGA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Workhorse FPGA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</a:tr>
              <a:tr h="319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oRSC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Microblaze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Microblaze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</a:tr>
              <a:tr h="319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CTP6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Microblaze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Microblaze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</a:tr>
              <a:tr h="319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CTP7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ZYNQ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Microblaze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0148" marB="30148" anchor="ctr" horzOverflow="overflow"/>
                </a:tc>
              </a:tr>
            </a:tbl>
          </a:graphicData>
        </a:graphic>
      </p:graphicFrame>
      <p:pic>
        <p:nvPicPr>
          <p:cNvPr id="5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14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Embedded processor moves </a:t>
            </a:r>
            <a:r>
              <a:rPr lang="en-GB" dirty="0" smtClean="0"/>
              <a:t>service </a:t>
            </a:r>
            <a:r>
              <a:rPr lang="en-GB" dirty="0"/>
              <a:t>tasks from </a:t>
            </a:r>
            <a:r>
              <a:rPr lang="en-GB" dirty="0" smtClean="0"/>
              <a:t>Firmware </a:t>
            </a:r>
            <a:r>
              <a:rPr lang="en-GB" dirty="0"/>
              <a:t>to </a:t>
            </a:r>
            <a:r>
              <a:rPr lang="en-GB" dirty="0" smtClean="0"/>
              <a:t>Software</a:t>
            </a:r>
            <a:endParaRPr lang="en-GB" dirty="0"/>
          </a:p>
          <a:p>
            <a:pPr marL="492873" lvl="1" indent="-321440"/>
            <a:r>
              <a:rPr lang="en-GB" dirty="0"/>
              <a:t>Shortens design cycle</a:t>
            </a:r>
          </a:p>
          <a:p>
            <a:pPr marL="492873" lvl="1" indent="-321440"/>
            <a:r>
              <a:rPr lang="en-GB" dirty="0"/>
              <a:t>Remove FPGA design and integration burden for commodity interface cores</a:t>
            </a:r>
          </a:p>
          <a:p>
            <a:pPr marL="492873" lvl="1" indent="-321440"/>
            <a:r>
              <a:rPr lang="en-GB" dirty="0" smtClean="0"/>
              <a:t>Utilize </a:t>
            </a:r>
            <a:r>
              <a:rPr lang="en-GB" dirty="0" smtClean="0"/>
              <a:t>embedded </a:t>
            </a:r>
            <a:r>
              <a:rPr lang="en-GB" dirty="0"/>
              <a:t>system IP</a:t>
            </a:r>
          </a:p>
          <a:p>
            <a:pPr marL="492873" lvl="1" indent="-321440"/>
            <a:r>
              <a:rPr lang="en-GB" dirty="0"/>
              <a:t>Interfaces more flexible under software control</a:t>
            </a:r>
          </a:p>
          <a:p>
            <a:pPr marL="492873" lvl="1" indent="-321440"/>
            <a:r>
              <a:rPr lang="en-GB" dirty="0"/>
              <a:t>Conform to industry standards at core</a:t>
            </a:r>
          </a:p>
          <a:p>
            <a:pPr marL="492873" lvl="1" indent="-321440"/>
            <a:r>
              <a:rPr lang="en-GB" dirty="0"/>
              <a:t>Add software application above core to specialize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Ensures FPGA design focus on custom logic</a:t>
            </a:r>
          </a:p>
          <a:p>
            <a:pPr marL="492873" lvl="1" indent="-321440"/>
            <a:r>
              <a:rPr lang="en-GB" dirty="0"/>
              <a:t>Custom high speed communication interfaces</a:t>
            </a:r>
          </a:p>
          <a:p>
            <a:pPr marL="492873" lvl="1" indent="-321440"/>
            <a:r>
              <a:rPr lang="en-GB" dirty="0"/>
              <a:t>Custom physics algorithms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Embedded Processor </a:t>
            </a:r>
            <a:r>
              <a:rPr lang="en-US" dirty="0" smtClean="0"/>
              <a:t>Concept</a:t>
            </a:r>
            <a:endParaRPr lang="en-GB" dirty="0"/>
          </a:p>
        </p:txBody>
      </p:sp>
      <p:pic>
        <p:nvPicPr>
          <p:cNvPr id="4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3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634634" y="1463040"/>
            <a:ext cx="3223617" cy="4724400"/>
          </a:xfrm>
        </p:spPr>
        <p:txBody>
          <a:bodyPr>
            <a:normAutofit/>
          </a:bodyPr>
          <a:lstStyle/>
          <a:p>
            <a:pPr marL="321440" indent="-321440">
              <a:buFont typeface="Arial" pitchFamily="34" charset="0"/>
              <a:buChar char="•"/>
            </a:pPr>
            <a:r>
              <a:rPr lang="en-GB" dirty="0"/>
              <a:t>ZYNQ has hard ARM core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 smtClean="0"/>
              <a:t>Embedded </a:t>
            </a:r>
            <a:r>
              <a:rPr lang="en-GB" dirty="0"/>
              <a:t>Linux </a:t>
            </a:r>
            <a:r>
              <a:rPr lang="en-GB" dirty="0" smtClean="0"/>
              <a:t>on chip </a:t>
            </a:r>
            <a:r>
              <a:rPr lang="en-GB" dirty="0"/>
              <a:t>transforms housekeeping tasks into Linux application</a:t>
            </a:r>
          </a:p>
          <a:p>
            <a:pPr marL="321440" indent="-321440">
              <a:buFont typeface="Arial" pitchFamily="34" charset="0"/>
              <a:buChar char="•"/>
            </a:pPr>
            <a:r>
              <a:rPr lang="en-GB" dirty="0"/>
              <a:t>Xilinx AXI chip-to-chip exposes Target FPGA into ZYNQ memory space </a:t>
            </a:r>
          </a:p>
          <a:p>
            <a:pPr marL="321440" indent="-32144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MS PGothic" pitchFamily="34" charset="-128"/>
              </a:rPr>
              <a:t>CTP7 </a:t>
            </a:r>
            <a:r>
              <a:rPr lang="en-US" dirty="0" err="1">
                <a:ea typeface="MS PGothic" pitchFamily="34" charset="-128"/>
              </a:rPr>
              <a:t>Zynq</a:t>
            </a:r>
            <a:r>
              <a:rPr lang="en-US" dirty="0">
                <a:ea typeface="MS PGothic" pitchFamily="34" charset="-128"/>
              </a:rPr>
              <a:t> </a:t>
            </a:r>
            <a:r>
              <a:rPr lang="en-US" dirty="0" err="1">
                <a:ea typeface="MS PGothic" pitchFamily="34" charset="-128"/>
              </a:rPr>
              <a:t>SoC</a:t>
            </a:r>
            <a:r>
              <a:rPr lang="en-US" dirty="0">
                <a:ea typeface="MS PGothic" pitchFamily="34" charset="-128"/>
              </a:rPr>
              <a:t> Linux Control Chip 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1297186"/>
            <a:ext cx="5634634" cy="5027414"/>
            <a:chOff x="0" y="1223367"/>
            <a:chExt cx="5634634" cy="5027414"/>
          </a:xfrm>
        </p:grpSpPr>
        <p:sp>
          <p:nvSpPr>
            <p:cNvPr id="4" name="Rectangle 1"/>
            <p:cNvSpPr>
              <a:spLocks/>
            </p:cNvSpPr>
            <p:nvPr/>
          </p:nvSpPr>
          <p:spPr bwMode="auto">
            <a:xfrm>
              <a:off x="214313" y="1223367"/>
              <a:ext cx="5357813" cy="502741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800" dirty="0">
                <a:latin typeface="+mn-lt"/>
              </a:endParaRPr>
            </a:p>
          </p:txBody>
        </p:sp>
        <p:sp>
          <p:nvSpPr>
            <p:cNvPr id="5" name="Rectangle 2"/>
            <p:cNvSpPr>
              <a:spLocks/>
            </p:cNvSpPr>
            <p:nvPr/>
          </p:nvSpPr>
          <p:spPr bwMode="auto">
            <a:xfrm>
              <a:off x="0" y="1223367"/>
              <a:ext cx="2232422" cy="29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/>
            <a:lstStyle/>
            <a:p>
              <a:pPr marL="272332" indent="-272332"/>
              <a:r>
                <a:rPr lang="en-US" sz="14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Italic" charset="0"/>
                </a:rPr>
                <a:t>Target AMC Board</a:t>
              </a:r>
            </a:p>
          </p:txBody>
        </p:sp>
        <p:cxnSp>
          <p:nvCxnSpPr>
            <p:cNvPr id="6" name="AutoShape 7"/>
            <p:cNvCxnSpPr>
              <a:cxnSpLocks noChangeShapeType="1"/>
              <a:endCxn id="7" idx="0"/>
            </p:cNvCxnSpPr>
            <p:nvPr/>
          </p:nvCxnSpPr>
          <p:spPr bwMode="auto">
            <a:xfrm flipH="1">
              <a:off x="719956" y="2366368"/>
              <a:ext cx="1205508" cy="5581"/>
            </a:xfrm>
            <a:prstGeom prst="straightConnector1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Rectangle 5"/>
            <p:cNvSpPr>
              <a:spLocks/>
            </p:cNvSpPr>
            <p:nvPr/>
          </p:nvSpPr>
          <p:spPr bwMode="auto">
            <a:xfrm rot="16200000">
              <a:off x="308074" y="2085083"/>
              <a:ext cx="857250" cy="491133"/>
            </a:xfrm>
            <a:prstGeom prst="rect">
              <a:avLst/>
            </a:prstGeom>
            <a:solidFill>
              <a:srgbClr val="00FF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6787" tIns="26787" rIns="26787" bIns="26787" anchor="ctr"/>
            <a:lstStyle/>
            <a:p>
              <a:r>
                <a:rPr lang="en-US" sz="14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SDRAM</a:t>
              </a:r>
            </a:p>
          </p:txBody>
        </p:sp>
        <p:sp>
          <p:nvSpPr>
            <p:cNvPr id="8" name="Rectangle 6"/>
            <p:cNvSpPr>
              <a:spLocks/>
            </p:cNvSpPr>
            <p:nvPr/>
          </p:nvSpPr>
          <p:spPr bwMode="auto">
            <a:xfrm>
              <a:off x="2812852" y="1375172"/>
              <a:ext cx="2402086" cy="1375172"/>
            </a:xfrm>
            <a:prstGeom prst="rect">
              <a:avLst/>
            </a:prstGeom>
            <a:solidFill>
              <a:srgbClr val="00FF00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6787" tIns="26787" rIns="26787" bIns="26787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Low Speed Peripherals (EEPROM, Clock Synths, Optical Modules, Crosspoint Switches, Console, etc.)</a:t>
              </a:r>
            </a:p>
          </p:txBody>
        </p:sp>
        <p:sp>
          <p:nvSpPr>
            <p:cNvPr id="9" name="Rectangle 8"/>
            <p:cNvSpPr>
              <a:spLocks/>
            </p:cNvSpPr>
            <p:nvPr/>
          </p:nvSpPr>
          <p:spPr bwMode="auto">
            <a:xfrm>
              <a:off x="2955726" y="4036219"/>
              <a:ext cx="1839516" cy="1830586"/>
            </a:xfrm>
            <a:prstGeom prst="rect">
              <a:avLst/>
            </a:prstGeom>
            <a:solidFill>
              <a:srgbClr val="B469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6787" tIns="26787" rIns="26787" bIns="26787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Target</a:t>
              </a:r>
              <a:endParaRPr lang="en-US" sz="2500" dirty="0">
                <a:solidFill>
                  <a:srgbClr val="FFFFFF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r>
                <a:rPr lang="en-US" sz="2800" dirty="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FPGA</a:t>
              </a:r>
            </a:p>
          </p:txBody>
        </p:sp>
        <p:cxnSp>
          <p:nvCxnSpPr>
            <p:cNvPr id="10" name="AutoShape 11"/>
            <p:cNvCxnSpPr>
              <a:cxnSpLocks noChangeShapeType="1"/>
              <a:endCxn id="20" idx="0"/>
            </p:cNvCxnSpPr>
            <p:nvPr/>
          </p:nvCxnSpPr>
          <p:spPr bwMode="auto">
            <a:xfrm>
              <a:off x="1833935" y="2366368"/>
              <a:ext cx="0" cy="1446609"/>
            </a:xfrm>
            <a:prstGeom prst="straightConnector1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Rectangle 9"/>
            <p:cNvSpPr>
              <a:spLocks/>
            </p:cNvSpPr>
            <p:nvPr/>
          </p:nvSpPr>
          <p:spPr bwMode="auto">
            <a:xfrm>
              <a:off x="2536031" y="3125390"/>
              <a:ext cx="1205508" cy="526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/>
            <a:lstStyle/>
            <a:p>
              <a:pPr marL="272332" indent="-272332"/>
              <a:r>
                <a:rPr lang="en-US" sz="1000">
                  <a:solidFill>
                    <a:srgbClr val="0000FF"/>
                  </a:solidFill>
                  <a:latin typeface="+mn-lt"/>
                  <a:ea typeface="MS PGothic" pitchFamily="34" charset="-128"/>
                  <a:sym typeface="Arial Bold" charset="0"/>
                </a:rPr>
                <a:t>AXI</a:t>
              </a:r>
              <a:endParaRPr lang="en-US" sz="2800">
                <a:solidFill>
                  <a:schemeClr val="tx1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pPr marL="272332" indent="-272332"/>
              <a:r>
                <a:rPr lang="en-US" sz="1000">
                  <a:solidFill>
                    <a:srgbClr val="0000FF"/>
                  </a:solidFill>
                  <a:latin typeface="+mn-lt"/>
                  <a:ea typeface="MS PGothic" pitchFamily="34" charset="-128"/>
                  <a:sym typeface="Arial Bold" charset="0"/>
                </a:rPr>
                <a:t> Chip-to-Chip</a:t>
              </a:r>
              <a:endParaRPr lang="en-US" sz="2800">
                <a:solidFill>
                  <a:schemeClr val="tx1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pPr marL="272332" indent="-272332"/>
              <a:r>
                <a:rPr lang="en-US" sz="1100">
                  <a:solidFill>
                    <a:srgbClr val="0000FF"/>
                  </a:solidFill>
                  <a:latin typeface="+mn-lt"/>
                  <a:ea typeface="MS PGothic" pitchFamily="34" charset="-128"/>
                  <a:sym typeface="Arial Bold" charset="0"/>
                </a:rPr>
                <a:t>Interface</a:t>
              </a: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rot="10800000">
              <a:off x="2536031" y="3125391"/>
              <a:ext cx="419695" cy="910828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 sz="2800">
                <a:latin typeface="+mn-lt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>
              <a:off x="2536031" y="2053828"/>
              <a:ext cx="28575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 sz="2800">
                <a:latin typeface="+mn-lt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2536031" y="2893220"/>
              <a:ext cx="1339453" cy="38397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 sz="2800">
                <a:latin typeface="+mn-lt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3866555" y="3277197"/>
              <a:ext cx="0" cy="75902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 sz="2800">
                <a:latin typeface="+mn-lt"/>
              </a:endParaRPr>
            </a:p>
          </p:txBody>
        </p:sp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3937993" y="3196828"/>
              <a:ext cx="1696641" cy="232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/>
            <a:lstStyle/>
            <a:p>
              <a:pPr marL="272332" indent="-272332"/>
              <a:r>
                <a:rPr lang="en-US" sz="11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SPI Config Interface</a:t>
              </a: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>
              <a:off x="71438" y="3125391"/>
              <a:ext cx="1053703" cy="68758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 sz="2800">
                <a:latin typeface="+mn-lt"/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 bwMode="auto">
            <a:xfrm rot="19800000">
              <a:off x="87065" y="3301752"/>
              <a:ext cx="1696641" cy="232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/>
            <a:lstStyle/>
            <a:p>
              <a:pPr marL="272332" indent="-272332"/>
              <a:r>
                <a:rPr lang="en-US" sz="11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GbE Connection</a:t>
              </a:r>
            </a:p>
          </p:txBody>
        </p:sp>
        <p:sp>
          <p:nvSpPr>
            <p:cNvPr id="19" name="Rectangle 3"/>
            <p:cNvSpPr>
              <a:spLocks/>
            </p:cNvSpPr>
            <p:nvPr/>
          </p:nvSpPr>
          <p:spPr bwMode="auto">
            <a:xfrm>
              <a:off x="1125141" y="1598415"/>
              <a:ext cx="1419820" cy="1526977"/>
            </a:xfrm>
            <a:prstGeom prst="rect">
              <a:avLst/>
            </a:prstGeom>
            <a:solidFill>
              <a:srgbClr val="FFC000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6787" tIns="26787" rIns="26787" bIns="26787" anchor="ctr"/>
            <a:lstStyle/>
            <a:p>
              <a:r>
                <a:rPr lang="en-US" sz="22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ZYNQ</a:t>
              </a:r>
              <a:endParaRPr lang="en-US" sz="2500">
                <a:solidFill>
                  <a:srgbClr val="FFFFFF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r>
                <a:rPr lang="en-US" sz="22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SoC</a:t>
              </a:r>
              <a:endParaRPr lang="en-US" sz="2500">
                <a:solidFill>
                  <a:srgbClr val="FFFFFF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r>
                <a:rPr lang="en-US" sz="220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(Linux)</a:t>
              </a:r>
            </a:p>
          </p:txBody>
        </p:sp>
        <p:sp>
          <p:nvSpPr>
            <p:cNvPr id="20" name="Rectangle 4"/>
            <p:cNvSpPr>
              <a:spLocks/>
            </p:cNvSpPr>
            <p:nvPr/>
          </p:nvSpPr>
          <p:spPr bwMode="auto">
            <a:xfrm>
              <a:off x="1339454" y="3348633"/>
              <a:ext cx="1000125" cy="910828"/>
            </a:xfrm>
            <a:prstGeom prst="rect">
              <a:avLst/>
            </a:prstGeom>
            <a:solidFill>
              <a:srgbClr val="FF3300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6787" tIns="26787" rIns="26787" bIns="26787" anchor="ctr"/>
            <a:lstStyle/>
            <a:p>
              <a:r>
                <a:rPr lang="en-US" sz="1300" dirty="0" err="1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microSD</a:t>
              </a:r>
              <a:endParaRPr lang="en-US" sz="1300" dirty="0">
                <a:solidFill>
                  <a:srgbClr val="FFFFFF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r>
                <a:rPr lang="en-US" sz="1300" dirty="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Flash</a:t>
              </a:r>
              <a:endParaRPr lang="en-US" sz="1300" dirty="0">
                <a:solidFill>
                  <a:srgbClr val="FFFFFF"/>
                </a:solidFill>
                <a:latin typeface="+mn-lt"/>
                <a:ea typeface="MS PGothic" pitchFamily="34" charset="-128"/>
                <a:sym typeface="Arial" pitchFamily="34" charset="0"/>
              </a:endParaRPr>
            </a:p>
            <a:p>
              <a:r>
                <a:rPr lang="en-US" sz="1300" dirty="0">
                  <a:solidFill>
                    <a:schemeClr val="tx1"/>
                  </a:solidFill>
                  <a:latin typeface="+mn-lt"/>
                  <a:ea typeface="MS PGothic" pitchFamily="34" charset="-128"/>
                  <a:sym typeface="Arial Bold" charset="0"/>
                </a:rPr>
                <a:t>Memory</a:t>
              </a:r>
            </a:p>
          </p:txBody>
        </p:sp>
      </p:grpSp>
      <p:pic>
        <p:nvPicPr>
          <p:cNvPr id="21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μTCA features Gigabit Ethernet to address individual slots and IPMI to manage the power and sensors of individual cards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Commercial IPMI management tools available, but</a:t>
            </a:r>
          </a:p>
          <a:p>
            <a:pPr marL="457182" lvl="1" indent="-285750"/>
            <a:r>
              <a:rPr lang="en-GB" dirty="0"/>
              <a:t>Vendor specific</a:t>
            </a:r>
          </a:p>
          <a:p>
            <a:pPr marL="457182" lvl="1" indent="-285750"/>
            <a:r>
              <a:rPr lang="en-GB" dirty="0"/>
              <a:t>Not extensible (GUIs)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IPMI System Manger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64" y="2604448"/>
            <a:ext cx="5754441" cy="326295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5" name="Picture 2" descr="C:\Users\awr01\Desktop\BuckyBadg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8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Stage-1</a:t>
            </a:r>
            <a:endParaRPr lang="en-GB" dirty="0"/>
          </a:p>
        </p:txBody>
      </p:sp>
      <p:grpSp>
        <p:nvGrpSpPr>
          <p:cNvPr id="54" name="Group 53"/>
          <p:cNvGrpSpPr/>
          <p:nvPr/>
        </p:nvGrpSpPr>
        <p:grpSpPr>
          <a:xfrm>
            <a:off x="3995477" y="5243373"/>
            <a:ext cx="1153046" cy="1103667"/>
            <a:chOff x="5054600" y="7772400"/>
            <a:chExt cx="1639888" cy="1569660"/>
          </a:xfrm>
        </p:grpSpPr>
        <p:sp>
          <p:nvSpPr>
            <p:cNvPr id="50" name="TextBox 49"/>
            <p:cNvSpPr txBox="1"/>
            <p:nvPr/>
          </p:nvSpPr>
          <p:spPr>
            <a:xfrm>
              <a:off x="5054600" y="7772400"/>
              <a:ext cx="1639888" cy="156966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1" algn="l"/>
              <a:r>
                <a:rPr lang="en-GB" sz="2200" dirty="0" err="1"/>
                <a:t>oRM</a:t>
              </a:r>
              <a:endParaRPr lang="en-GB" sz="2200" dirty="0"/>
            </a:p>
            <a:p>
              <a:pPr lvl="1" algn="l"/>
              <a:r>
                <a:rPr lang="en-GB" sz="2200" dirty="0" err="1"/>
                <a:t>oSLB</a:t>
              </a:r>
              <a:endParaRPr lang="en-GB" sz="2200" dirty="0"/>
            </a:p>
            <a:p>
              <a:pPr lvl="1" algn="l"/>
              <a:r>
                <a:rPr lang="en-GB" sz="2200" dirty="0" err="1"/>
                <a:t>oRSC</a:t>
              </a:r>
              <a:endParaRPr lang="en-GB" sz="22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5168901" y="7886700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5168900" y="8382000"/>
              <a:ext cx="326231" cy="3262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5168901" y="8877300"/>
              <a:ext cx="326231" cy="3262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8048" y="1752600"/>
            <a:ext cx="7956352" cy="3482131"/>
            <a:chOff x="578048" y="1752600"/>
            <a:chExt cx="7956352" cy="3482131"/>
          </a:xfrm>
        </p:grpSpPr>
        <p:sp>
          <p:nvSpPr>
            <p:cNvPr id="8" name="Rounded Rectangle 7"/>
            <p:cNvSpPr/>
            <p:nvPr/>
          </p:nvSpPr>
          <p:spPr>
            <a:xfrm>
              <a:off x="578048" y="1752600"/>
              <a:ext cx="884039" cy="58935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79959" y="1752600"/>
              <a:ext cx="884039" cy="58935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648449" y="1752600"/>
              <a:ext cx="884039" cy="58935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78048" y="3157240"/>
              <a:ext cx="2887861" cy="58935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Regional Calorimeter Trigger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78048" y="4571702"/>
              <a:ext cx="2887861" cy="5893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Global Calorimeter</a:t>
              </a:r>
            </a:p>
            <a:p>
              <a:pPr algn="ctr"/>
              <a:r>
                <a:rPr lang="en-GB" sz="1700" dirty="0"/>
                <a:t>Trigger</a:t>
              </a:r>
            </a:p>
          </p:txBody>
        </p:sp>
        <p:cxnSp>
          <p:nvCxnSpPr>
            <p:cNvPr id="28" name="Straight Arrow Connector 27"/>
            <p:cNvCxnSpPr>
              <a:stCxn id="27" idx="4"/>
              <a:endCxn id="2" idx="0"/>
            </p:cNvCxnSpPr>
            <p:nvPr/>
          </p:nvCxnSpPr>
          <p:spPr>
            <a:xfrm>
              <a:off x="1020068" y="2594279"/>
              <a:ext cx="0" cy="31064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2"/>
              <a:endCxn id="25" idx="0"/>
            </p:cNvCxnSpPr>
            <p:nvPr/>
          </p:nvCxnSpPr>
          <p:spPr>
            <a:xfrm>
              <a:off x="2021979" y="2341959"/>
              <a:ext cx="0" cy="81528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4" idx="2"/>
              <a:endCxn id="31" idx="6"/>
            </p:cNvCxnSpPr>
            <p:nvPr/>
          </p:nvCxnSpPr>
          <p:spPr>
            <a:xfrm rot="5400000">
              <a:off x="4765109" y="705720"/>
              <a:ext cx="689121" cy="3961600"/>
            </a:xfrm>
            <a:prstGeom prst="curvedConnector2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42" idx="3"/>
            </p:cNvCxnSpPr>
            <p:nvPr/>
          </p:nvCxnSpPr>
          <p:spPr>
            <a:xfrm flipH="1">
              <a:off x="1344215" y="3988058"/>
              <a:ext cx="588554" cy="58364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42" idx="5"/>
            </p:cNvCxnSpPr>
            <p:nvPr/>
          </p:nvCxnSpPr>
          <p:spPr>
            <a:xfrm>
              <a:off x="2111187" y="3988058"/>
              <a:ext cx="647491" cy="58364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893908" y="2904920"/>
              <a:ext cx="252319" cy="25231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893908" y="2341959"/>
              <a:ext cx="252319" cy="25231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2876550" y="2904920"/>
              <a:ext cx="252319" cy="25231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646538" y="3157239"/>
              <a:ext cx="2887861" cy="58935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1</a:t>
              </a:r>
            </a:p>
          </p:txBody>
        </p:sp>
        <p:cxnSp>
          <p:nvCxnSpPr>
            <p:cNvPr id="36" name="Straight Arrow Connector 31"/>
            <p:cNvCxnSpPr>
              <a:stCxn id="24" idx="2"/>
              <a:endCxn id="34" idx="0"/>
            </p:cNvCxnSpPr>
            <p:nvPr/>
          </p:nvCxnSpPr>
          <p:spPr>
            <a:xfrm>
              <a:off x="7090469" y="2341959"/>
              <a:ext cx="0" cy="81528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5646539" y="4645372"/>
              <a:ext cx="2887861" cy="5893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2</a:t>
              </a:r>
            </a:p>
          </p:txBody>
        </p:sp>
        <p:cxnSp>
          <p:nvCxnSpPr>
            <p:cNvPr id="40" name="Straight Arrow Connector 39"/>
            <p:cNvCxnSpPr>
              <a:stCxn id="34" idx="2"/>
              <a:endCxn id="39" idx="0"/>
            </p:cNvCxnSpPr>
            <p:nvPr/>
          </p:nvCxnSpPr>
          <p:spPr>
            <a:xfrm>
              <a:off x="7090469" y="3746598"/>
              <a:ext cx="1" cy="89877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1895819" y="3772690"/>
              <a:ext cx="252319" cy="252319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" name="Straight Arrow Connector 44"/>
            <p:cNvCxnSpPr>
              <a:stCxn id="42" idx="6"/>
              <a:endCxn id="39" idx="0"/>
            </p:cNvCxnSpPr>
            <p:nvPr/>
          </p:nvCxnSpPr>
          <p:spPr>
            <a:xfrm>
              <a:off x="2148138" y="3898850"/>
              <a:ext cx="4942332" cy="746522"/>
            </a:xfrm>
            <a:prstGeom prst="curvedConnector2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62307" y="4126468"/>
              <a:ext cx="715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e/</a:t>
              </a:r>
              <a:r>
                <a:rPr lang="el-GR" sz="1800" dirty="0" smtClean="0">
                  <a:solidFill>
                    <a:schemeClr val="tx1"/>
                  </a:solidFill>
                  <a:latin typeface="+mn-lt"/>
                </a:rPr>
                <a:t>γ</a:t>
              </a:r>
              <a:endParaRPr lang="en-GB" sz="1800" dirty="0" smtClean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66127" y="4126468"/>
              <a:ext cx="715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tx1"/>
                  </a:solidFill>
                  <a:latin typeface="+mn-lt"/>
                </a:rPr>
                <a:t>J</a:t>
              </a:r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25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47506" y="1295400"/>
            <a:ext cx="8491694" cy="4724400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API wrapping a socket interface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Act as a gateway for other applications into the IPMI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Provide a robust IPMI-over-LAN connection to crates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Provide a service for automatic low-level initialization of AMC cards at </a:t>
            </a:r>
            <a:r>
              <a:rPr lang="en-GB" dirty="0" smtClean="0"/>
              <a:t>start-up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GUI using System Manger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Developed at DESY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IPMI System Manger</a:t>
            </a:r>
          </a:p>
        </p:txBody>
      </p:sp>
      <p:pic>
        <p:nvPicPr>
          <p:cNvPr id="7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50</a:t>
            </a:fld>
            <a:endParaRPr lang="en-GB"/>
          </a:p>
        </p:txBody>
      </p:sp>
      <p:pic>
        <p:nvPicPr>
          <p:cNvPr id="29698" name="Picture 2" descr="C:\Users\awr01\Desktop\WisconsinIPMItool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533400" y="3864215"/>
            <a:ext cx="3581400" cy="291290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xtLst/>
        </p:spPr>
      </p:pic>
      <p:grpSp>
        <p:nvGrpSpPr>
          <p:cNvPr id="11" name="Group 10"/>
          <p:cNvGrpSpPr/>
          <p:nvPr/>
        </p:nvGrpSpPr>
        <p:grpSpPr>
          <a:xfrm>
            <a:off x="5029200" y="3134025"/>
            <a:ext cx="4010842" cy="3659014"/>
            <a:chOff x="381000" y="1981200"/>
            <a:chExt cx="4343400" cy="3962400"/>
          </a:xfrm>
        </p:grpSpPr>
        <p:sp>
          <p:nvSpPr>
            <p:cNvPr id="10" name="Rectangle 9"/>
            <p:cNvSpPr/>
            <p:nvPr/>
          </p:nvSpPr>
          <p:spPr>
            <a:xfrm>
              <a:off x="381000" y="1981200"/>
              <a:ext cx="4343400" cy="396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71" y="2143125"/>
              <a:ext cx="4109889" cy="343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4"/>
            <p:cNvSpPr>
              <a:spLocks/>
            </p:cNvSpPr>
            <p:nvPr/>
          </p:nvSpPr>
          <p:spPr bwMode="auto">
            <a:xfrm>
              <a:off x="868029" y="5457156"/>
              <a:ext cx="1044773" cy="36611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Crate MCH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2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Stage-2</a:t>
            </a:r>
            <a:endParaRPr lang="en-GB" dirty="0"/>
          </a:p>
        </p:txBody>
      </p:sp>
      <p:grpSp>
        <p:nvGrpSpPr>
          <p:cNvPr id="47" name="Group 46"/>
          <p:cNvGrpSpPr/>
          <p:nvPr/>
        </p:nvGrpSpPr>
        <p:grpSpPr>
          <a:xfrm>
            <a:off x="3995477" y="5243373"/>
            <a:ext cx="1153046" cy="1103667"/>
            <a:chOff x="5054600" y="7772400"/>
            <a:chExt cx="1639888" cy="1569660"/>
          </a:xfrm>
        </p:grpSpPr>
        <p:sp>
          <p:nvSpPr>
            <p:cNvPr id="48" name="TextBox 47"/>
            <p:cNvSpPr txBox="1"/>
            <p:nvPr/>
          </p:nvSpPr>
          <p:spPr>
            <a:xfrm>
              <a:off x="5054600" y="7772400"/>
              <a:ext cx="1639888" cy="156966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1" algn="l"/>
              <a:r>
                <a:rPr lang="en-GB" sz="2200" dirty="0" err="1"/>
                <a:t>oRM</a:t>
              </a:r>
              <a:endParaRPr lang="en-GB" sz="2200" dirty="0"/>
            </a:p>
            <a:p>
              <a:pPr lvl="1" algn="l"/>
              <a:r>
                <a:rPr lang="en-GB" sz="2200" dirty="0" err="1"/>
                <a:t>oSLB</a:t>
              </a:r>
              <a:endParaRPr lang="en-GB" sz="2200" dirty="0"/>
            </a:p>
            <a:p>
              <a:pPr lvl="1" algn="l"/>
              <a:r>
                <a:rPr lang="en-GB" sz="2200" dirty="0" err="1"/>
                <a:t>oRSC</a:t>
              </a:r>
              <a:endParaRPr lang="en-GB" sz="22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168901" y="7886700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/>
            <p:nvPr/>
          </p:nvSpPr>
          <p:spPr>
            <a:xfrm>
              <a:off x="5168900" y="8382000"/>
              <a:ext cx="326231" cy="3262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5168901" y="8877300"/>
              <a:ext cx="326231" cy="3262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5455" y="1524000"/>
            <a:ext cx="8251032" cy="4243388"/>
            <a:chOff x="285455" y="1524000"/>
            <a:chExt cx="8251032" cy="4243388"/>
          </a:xfrm>
        </p:grpSpPr>
        <p:sp>
          <p:nvSpPr>
            <p:cNvPr id="33" name="Freeform 32"/>
            <p:cNvSpPr/>
            <p:nvPr/>
          </p:nvSpPr>
          <p:spPr>
            <a:xfrm>
              <a:off x="285455" y="1524000"/>
              <a:ext cx="3477221" cy="4243388"/>
            </a:xfrm>
            <a:custGeom>
              <a:avLst/>
              <a:gdLst>
                <a:gd name="connsiteX0" fmla="*/ 1600200 w 4495800"/>
                <a:gd name="connsiteY0" fmla="*/ 0 h 5486400"/>
                <a:gd name="connsiteX1" fmla="*/ 1600200 w 4495800"/>
                <a:gd name="connsiteY1" fmla="*/ 1485900 h 5486400"/>
                <a:gd name="connsiteX2" fmla="*/ 0 w 4495800"/>
                <a:gd name="connsiteY2" fmla="*/ 1485900 h 5486400"/>
                <a:gd name="connsiteX3" fmla="*/ 0 w 4495800"/>
                <a:gd name="connsiteY3" fmla="*/ 5486400 h 5486400"/>
                <a:gd name="connsiteX4" fmla="*/ 4495800 w 4495800"/>
                <a:gd name="connsiteY4" fmla="*/ 5486400 h 5486400"/>
                <a:gd name="connsiteX5" fmla="*/ 4495800 w 4495800"/>
                <a:gd name="connsiteY5" fmla="*/ 12700 h 5486400"/>
                <a:gd name="connsiteX6" fmla="*/ 1600200 w 4495800"/>
                <a:gd name="connsiteY6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5800" h="5486400">
                  <a:moveTo>
                    <a:pt x="1600200" y="0"/>
                  </a:moveTo>
                  <a:lnTo>
                    <a:pt x="1600200" y="1485900"/>
                  </a:lnTo>
                  <a:lnTo>
                    <a:pt x="0" y="1485900"/>
                  </a:lnTo>
                  <a:lnTo>
                    <a:pt x="0" y="5486400"/>
                  </a:lnTo>
                  <a:lnTo>
                    <a:pt x="4495800" y="5486400"/>
                  </a:lnTo>
                  <a:lnTo>
                    <a:pt x="4495800" y="12700"/>
                  </a:lnTo>
                  <a:lnTo>
                    <a:pt x="1600200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1700" dirty="0"/>
                <a:t>Eventually decommissioned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43305" y="3159472"/>
              <a:ext cx="294680" cy="3388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80135" y="1754832"/>
              <a:ext cx="884039" cy="58935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82046" y="1754832"/>
              <a:ext cx="884039" cy="58935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650536" y="1754832"/>
              <a:ext cx="884039" cy="58935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80135" y="3159472"/>
              <a:ext cx="2887861" cy="58935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Regional Calorimeter Trigger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80135" y="4573935"/>
              <a:ext cx="2887861" cy="5893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Global Calorimeter</a:t>
              </a:r>
            </a:p>
            <a:p>
              <a:pPr algn="ctr"/>
              <a:r>
                <a:rPr lang="en-GB" sz="1700" dirty="0"/>
                <a:t>Trigger</a:t>
              </a:r>
            </a:p>
          </p:txBody>
        </p:sp>
        <p:cxnSp>
          <p:nvCxnSpPr>
            <p:cNvPr id="28" name="Straight Arrow Connector 27"/>
            <p:cNvCxnSpPr>
              <a:stCxn id="27" idx="4"/>
              <a:endCxn id="2" idx="0"/>
            </p:cNvCxnSpPr>
            <p:nvPr/>
          </p:nvCxnSpPr>
          <p:spPr>
            <a:xfrm>
              <a:off x="1022154" y="2596511"/>
              <a:ext cx="0" cy="31064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2"/>
              <a:endCxn id="25" idx="0"/>
            </p:cNvCxnSpPr>
            <p:nvPr/>
          </p:nvCxnSpPr>
          <p:spPr>
            <a:xfrm>
              <a:off x="2024065" y="2344192"/>
              <a:ext cx="0" cy="81528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4" idx="2"/>
              <a:endCxn id="31" idx="6"/>
            </p:cNvCxnSpPr>
            <p:nvPr/>
          </p:nvCxnSpPr>
          <p:spPr>
            <a:xfrm rot="5400000">
              <a:off x="4767195" y="707952"/>
              <a:ext cx="689121" cy="3961600"/>
            </a:xfrm>
            <a:prstGeom prst="curvedConnector2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42" idx="3"/>
            </p:cNvCxnSpPr>
            <p:nvPr/>
          </p:nvCxnSpPr>
          <p:spPr>
            <a:xfrm flipH="1">
              <a:off x="1346302" y="3990291"/>
              <a:ext cx="588554" cy="58364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42" idx="5"/>
            </p:cNvCxnSpPr>
            <p:nvPr/>
          </p:nvCxnSpPr>
          <p:spPr>
            <a:xfrm>
              <a:off x="2113274" y="3990291"/>
              <a:ext cx="647491" cy="58364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895994" y="2907152"/>
              <a:ext cx="252319" cy="25231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895994" y="2344192"/>
              <a:ext cx="252319" cy="25231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2878636" y="2907153"/>
              <a:ext cx="252319" cy="25231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648625" y="3159472"/>
              <a:ext cx="2887861" cy="58935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1</a:t>
              </a:r>
            </a:p>
          </p:txBody>
        </p:sp>
        <p:cxnSp>
          <p:nvCxnSpPr>
            <p:cNvPr id="36" name="Straight Arrow Connector 31"/>
            <p:cNvCxnSpPr>
              <a:stCxn id="24" idx="2"/>
              <a:endCxn id="34" idx="0"/>
            </p:cNvCxnSpPr>
            <p:nvPr/>
          </p:nvCxnSpPr>
          <p:spPr>
            <a:xfrm>
              <a:off x="7092556" y="2344192"/>
              <a:ext cx="0" cy="81528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5648626" y="4647605"/>
              <a:ext cx="2887861" cy="5893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Calorimeter Trigger</a:t>
              </a:r>
            </a:p>
            <a:p>
              <a:pPr algn="ctr"/>
              <a:r>
                <a:rPr lang="en-GB" sz="1700" dirty="0"/>
                <a:t>Layer 2</a:t>
              </a:r>
            </a:p>
          </p:txBody>
        </p:sp>
        <p:cxnSp>
          <p:nvCxnSpPr>
            <p:cNvPr id="40" name="Straight Arrow Connector 39"/>
            <p:cNvCxnSpPr>
              <a:stCxn id="34" idx="2"/>
              <a:endCxn id="39" idx="0"/>
            </p:cNvCxnSpPr>
            <p:nvPr/>
          </p:nvCxnSpPr>
          <p:spPr>
            <a:xfrm>
              <a:off x="7092556" y="3748831"/>
              <a:ext cx="1" cy="898774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1897905" y="3774923"/>
              <a:ext cx="252319" cy="252319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7652447" y="1754832"/>
              <a:ext cx="884039" cy="58935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cxnSp>
          <p:nvCxnSpPr>
            <p:cNvPr id="41" name="Straight Arrow Connector 40"/>
            <p:cNvCxnSpPr>
              <a:stCxn id="37" idx="2"/>
            </p:cNvCxnSpPr>
            <p:nvPr/>
          </p:nvCxnSpPr>
          <p:spPr>
            <a:xfrm flipH="1">
              <a:off x="8084644" y="2344191"/>
              <a:ext cx="9823" cy="815281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7" idx="6"/>
              <a:endCxn id="20" idx="0"/>
            </p:cNvCxnSpPr>
            <p:nvPr/>
          </p:nvCxnSpPr>
          <p:spPr>
            <a:xfrm>
              <a:off x="1148314" y="2470352"/>
              <a:ext cx="4942331" cy="689121"/>
            </a:xfrm>
            <a:prstGeom prst="curvedConnector2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62307" y="4126468"/>
              <a:ext cx="715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e/</a:t>
              </a:r>
              <a:r>
                <a:rPr lang="el-GR" sz="1800" dirty="0" smtClean="0">
                  <a:solidFill>
                    <a:schemeClr val="tx1"/>
                  </a:solidFill>
                  <a:latin typeface="+mn-lt"/>
                </a:rPr>
                <a:t>γ</a:t>
              </a:r>
              <a:endParaRPr lang="en-GB" sz="1800" dirty="0" smtClean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666127" y="4126468"/>
              <a:ext cx="715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tx1"/>
                  </a:solidFill>
                  <a:latin typeface="+mn-lt"/>
                </a:rPr>
                <a:t>J</a:t>
              </a:r>
              <a:r>
                <a:rPr lang="en-GB" sz="1800" dirty="0" smtClean="0">
                  <a:solidFill>
                    <a:schemeClr val="tx1"/>
                  </a:solidFill>
                  <a:latin typeface="+mn-lt"/>
                </a:rPr>
                <a:t>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64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Hardware for upgrades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3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Stage-1: </a:t>
            </a:r>
            <a:r>
              <a:rPr lang="en-GB" dirty="0" err="1" smtClean="0"/>
              <a:t>oSLB</a:t>
            </a:r>
            <a:r>
              <a:rPr lang="en-GB" dirty="0" smtClean="0"/>
              <a:t> and </a:t>
            </a:r>
            <a:r>
              <a:rPr lang="en-GB" dirty="0" err="1" smtClean="0"/>
              <a:t>oRM</a:t>
            </a:r>
            <a:endParaRPr lang="en-GB" dirty="0"/>
          </a:p>
        </p:txBody>
      </p:sp>
      <p:pic>
        <p:nvPicPr>
          <p:cNvPr id="50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76395" y="1752666"/>
            <a:ext cx="2887861" cy="3408462"/>
            <a:chOff x="1320800" y="2736850"/>
            <a:chExt cx="3733800" cy="4406900"/>
          </a:xfrm>
        </p:grpSpPr>
        <p:sp>
          <p:nvSpPr>
            <p:cNvPr id="8" name="Rounded Rectangle 7"/>
            <p:cNvSpPr/>
            <p:nvPr/>
          </p:nvSpPr>
          <p:spPr>
            <a:xfrm>
              <a:off x="1320800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ECAL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16200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HCAL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320800" y="4552950"/>
              <a:ext cx="3733800" cy="762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Regional Calorimeter Trigger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320800" y="6381750"/>
              <a:ext cx="373380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Global Calorimeter</a:t>
              </a:r>
            </a:p>
            <a:p>
              <a:pPr algn="ctr"/>
              <a:r>
                <a:rPr lang="en-GB" sz="1700" dirty="0"/>
                <a:t>Trigger</a:t>
              </a:r>
            </a:p>
          </p:txBody>
        </p:sp>
        <p:cxnSp>
          <p:nvCxnSpPr>
            <p:cNvPr id="28" name="Straight Arrow Connector 27"/>
            <p:cNvCxnSpPr>
              <a:stCxn id="27" idx="4"/>
              <a:endCxn id="2" idx="0"/>
            </p:cNvCxnSpPr>
            <p:nvPr/>
          </p:nvCxnSpPr>
          <p:spPr>
            <a:xfrm>
              <a:off x="1892300" y="3825081"/>
              <a:ext cx="0" cy="401637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2"/>
              <a:endCxn id="25" idx="0"/>
            </p:cNvCxnSpPr>
            <p:nvPr/>
          </p:nvCxnSpPr>
          <p:spPr>
            <a:xfrm>
              <a:off x="3187700" y="3498850"/>
              <a:ext cx="0" cy="105410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42" idx="3"/>
            </p:cNvCxnSpPr>
            <p:nvPr/>
          </p:nvCxnSpPr>
          <p:spPr>
            <a:xfrm flipH="1">
              <a:off x="2311400" y="5627140"/>
              <a:ext cx="760959" cy="75461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42" idx="5"/>
            </p:cNvCxnSpPr>
            <p:nvPr/>
          </p:nvCxnSpPr>
          <p:spPr>
            <a:xfrm>
              <a:off x="3303040" y="5627140"/>
              <a:ext cx="837160" cy="75461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1729184" y="4226718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1729184" y="3498850"/>
              <a:ext cx="326231" cy="3262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4292600" y="4226719"/>
              <a:ext cx="326231" cy="32623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3024584" y="5348684"/>
              <a:ext cx="326231" cy="3262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884215" y="2736850"/>
              <a:ext cx="1143000" cy="76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dirty="0"/>
                <a:t>HF</a:t>
              </a:r>
            </a:p>
            <a:p>
              <a:pPr algn="ctr"/>
              <a:r>
                <a:rPr lang="en-GB" sz="1700" dirty="0"/>
                <a:t>energy</a:t>
              </a:r>
            </a:p>
          </p:txBody>
        </p:sp>
        <p:cxnSp>
          <p:nvCxnSpPr>
            <p:cNvPr id="52" name="Straight Arrow Connector 31"/>
            <p:cNvCxnSpPr>
              <a:stCxn id="51" idx="2"/>
              <a:endCxn id="31" idx="0"/>
            </p:cNvCxnSpPr>
            <p:nvPr/>
          </p:nvCxnSpPr>
          <p:spPr>
            <a:xfrm>
              <a:off x="4455715" y="3498850"/>
              <a:ext cx="1" cy="727869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4" name="Picture 3" descr="P:\CMSproj\oRM\pictures\20130814_143303.jpg"/>
          <p:cNvPicPr>
            <a:picLocks noChangeAspect="1" noChangeArrowheads="1"/>
          </p:cNvPicPr>
          <p:nvPr/>
        </p:nvPicPr>
        <p:blipFill>
          <a:blip r:embed="rId3" cstate="print"/>
          <a:srcRect l="9310" t="33073" r="17839" b="32552"/>
          <a:stretch>
            <a:fillRect/>
          </a:stretch>
        </p:blipFill>
        <p:spPr bwMode="auto">
          <a:xfrm>
            <a:off x="3781285" y="3426228"/>
            <a:ext cx="5002574" cy="1770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30" name="Picture 2" descr="E:\Downloads\20130709_084447.jpg"/>
          <p:cNvPicPr>
            <a:picLocks noChangeAspect="1" noChangeArrowheads="1"/>
          </p:cNvPicPr>
          <p:nvPr/>
        </p:nvPicPr>
        <p:blipFill>
          <a:blip r:embed="rId4" cstate="print"/>
          <a:srcRect l="3373" t="34314" r="13097" b="33921"/>
          <a:stretch>
            <a:fillRect/>
          </a:stretch>
        </p:blipFill>
        <p:spPr bwMode="auto">
          <a:xfrm>
            <a:off x="3563900" y="1692788"/>
            <a:ext cx="5437345" cy="1550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cxnSp>
        <p:nvCxnSpPr>
          <p:cNvPr id="12" name="Straight Arrow Connector 11"/>
          <p:cNvCxnSpPr>
            <a:stCxn id="24" idx="1"/>
            <a:endCxn id="2" idx="6"/>
          </p:cNvCxnSpPr>
          <p:nvPr/>
        </p:nvCxnSpPr>
        <p:spPr>
          <a:xfrm flipH="1" flipV="1">
            <a:off x="1144574" y="3031146"/>
            <a:ext cx="2636711" cy="1280256"/>
          </a:xfrm>
          <a:prstGeom prst="straightConnector1">
            <a:avLst/>
          </a:prstGeom>
          <a:ln w="381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0" idx="1"/>
            <a:endCxn id="27" idx="6"/>
          </p:cNvCxnSpPr>
          <p:nvPr/>
        </p:nvCxnSpPr>
        <p:spPr>
          <a:xfrm flipH="1">
            <a:off x="1144574" y="2468184"/>
            <a:ext cx="2419326" cy="1"/>
          </a:xfrm>
          <a:prstGeom prst="straightConnector1">
            <a:avLst/>
          </a:prstGeom>
          <a:ln w="381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8" y="6115050"/>
            <a:ext cx="3362325" cy="666750"/>
          </a:xfrm>
          <a:prstGeom prst="rect">
            <a:avLst/>
          </a:prstGeom>
        </p:spPr>
      </p:pic>
      <p:sp>
        <p:nvSpPr>
          <p:cNvPr id="37" name="Rectangle 11"/>
          <p:cNvSpPr>
            <a:spLocks/>
          </p:cNvSpPr>
          <p:nvPr/>
        </p:nvSpPr>
        <p:spPr bwMode="auto">
          <a:xfrm>
            <a:off x="8229600" y="2904986"/>
            <a:ext cx="732732" cy="295413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lIns="26787" tIns="26787" rIns="26787" bIns="26787" anchor="ctr"/>
          <a:lstStyle/>
          <a:p>
            <a:r>
              <a:rPr lang="en-US" sz="1800" b="1" dirty="0" err="1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oSLB</a:t>
            </a:r>
            <a:endParaRPr lang="en-US" sz="1800" b="1" dirty="0">
              <a:solidFill>
                <a:srgbClr val="FFFF00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39" name="Rectangle 11"/>
          <p:cNvSpPr>
            <a:spLocks/>
          </p:cNvSpPr>
          <p:nvPr/>
        </p:nvSpPr>
        <p:spPr bwMode="auto">
          <a:xfrm>
            <a:off x="8077200" y="4866448"/>
            <a:ext cx="656532" cy="29468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lIns="26787" tIns="26787" rIns="26787" bIns="26787" anchor="ctr"/>
          <a:lstStyle/>
          <a:p>
            <a:r>
              <a:rPr lang="en-US" sz="1800" b="1" dirty="0" err="1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oRM</a:t>
            </a:r>
            <a:endParaRPr lang="en-US" sz="1800" b="1" dirty="0">
              <a:solidFill>
                <a:srgbClr val="FFFF00"/>
              </a:solidFill>
              <a:latin typeface="+mn-lt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42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AE63F2-BD07-44AC-A224-019D230C5108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Stage-1: </a:t>
            </a:r>
            <a:r>
              <a:rPr lang="en-GB" dirty="0" err="1" smtClean="0"/>
              <a:t>oSLB</a:t>
            </a:r>
            <a:r>
              <a:rPr lang="en-GB" dirty="0" smtClean="0"/>
              <a:t> and </a:t>
            </a:r>
            <a:r>
              <a:rPr lang="en-GB" dirty="0" err="1" smtClean="0"/>
              <a:t>oRM</a:t>
            </a:r>
            <a:endParaRPr lang="en-GB" dirty="0"/>
          </a:p>
        </p:txBody>
      </p:sp>
      <p:pic>
        <p:nvPicPr>
          <p:cNvPr id="50" name="Picture 2" descr="C:\Users\awr01\Desktop\BuckyBad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1" y="0"/>
            <a:ext cx="1150698" cy="14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P:\CMSproj\oRM\pictures\20130814_143303.jpg"/>
          <p:cNvPicPr>
            <a:picLocks noChangeAspect="1" noChangeArrowheads="1"/>
          </p:cNvPicPr>
          <p:nvPr/>
        </p:nvPicPr>
        <p:blipFill>
          <a:blip r:embed="rId3" cstate="print"/>
          <a:srcRect l="9310" t="33073" r="17839" b="32552"/>
          <a:stretch>
            <a:fillRect/>
          </a:stretch>
        </p:blipFill>
        <p:spPr bwMode="auto">
          <a:xfrm>
            <a:off x="3781285" y="3426228"/>
            <a:ext cx="5002574" cy="1770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30" name="Picture 2" descr="E:\Downloads\20130709_084447.jpg"/>
          <p:cNvPicPr>
            <a:picLocks noChangeAspect="1" noChangeArrowheads="1"/>
          </p:cNvPicPr>
          <p:nvPr/>
        </p:nvPicPr>
        <p:blipFill>
          <a:blip r:embed="rId4" cstate="print"/>
          <a:srcRect l="3373" t="34314" r="13097" b="33921"/>
          <a:stretch>
            <a:fillRect/>
          </a:stretch>
        </p:blipFill>
        <p:spPr bwMode="auto">
          <a:xfrm>
            <a:off x="3563900" y="1692788"/>
            <a:ext cx="5437345" cy="1550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8" y="6115050"/>
            <a:ext cx="3362325" cy="666750"/>
          </a:xfrm>
          <a:prstGeom prst="rect">
            <a:avLst/>
          </a:prstGeom>
        </p:spPr>
      </p:pic>
      <p:sp>
        <p:nvSpPr>
          <p:cNvPr id="33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1371600"/>
            <a:ext cx="3305174" cy="4912757"/>
          </a:xfrm>
        </p:spPr>
        <p:txBody>
          <a:bodyPr>
            <a:noAutofit/>
          </a:bodyPr>
          <a:lstStyle/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Kintex-7 FPGAs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Mount on existing VME cards, replacing copper links</a:t>
            </a:r>
          </a:p>
          <a:p>
            <a:pPr marL="321440" indent="-321440">
              <a:buFont typeface="Arial" panose="020B0604020202020204" pitchFamily="34" charset="0"/>
              <a:buChar char="•"/>
            </a:pPr>
            <a:r>
              <a:rPr lang="en-GB" dirty="0"/>
              <a:t>Testing on-going</a:t>
            </a:r>
          </a:p>
          <a:p>
            <a:pPr marL="492872" lvl="1" indent="-321440"/>
            <a:r>
              <a:rPr lang="en-GB" dirty="0" err="1"/>
              <a:t>oSLB</a:t>
            </a:r>
            <a:r>
              <a:rPr lang="en-GB" dirty="0"/>
              <a:t> output looks good</a:t>
            </a:r>
          </a:p>
          <a:p>
            <a:pPr marL="492872" lvl="1" indent="-321440"/>
            <a:r>
              <a:rPr lang="en-GB" dirty="0" smtClean="0"/>
              <a:t>Working to improve clock stability in </a:t>
            </a:r>
            <a:r>
              <a:rPr lang="en-GB" dirty="0" err="1" smtClean="0"/>
              <a:t>oRM</a:t>
            </a:r>
            <a:endParaRPr lang="en-GB" dirty="0" smtClean="0"/>
          </a:p>
          <a:p>
            <a:pPr marL="492872" lvl="1" indent="-321440"/>
            <a:r>
              <a:rPr lang="en-GB" dirty="0" smtClean="0"/>
              <a:t>Latest board-board tests are encouraging</a:t>
            </a:r>
          </a:p>
          <a:p>
            <a:endParaRPr lang="en-GB" dirty="0"/>
          </a:p>
        </p:txBody>
      </p:sp>
      <p:pic>
        <p:nvPicPr>
          <p:cNvPr id="34" name="Picture 2" descr="P:\CMSproj\oslb_s\pictures\idle-3v3-tcc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343400"/>
            <a:ext cx="2667000" cy="2001550"/>
          </a:xfrm>
          <a:prstGeom prst="rect">
            <a:avLst/>
          </a:prstGeom>
          <a:noFill/>
        </p:spPr>
      </p:pic>
      <p:sp>
        <p:nvSpPr>
          <p:cNvPr id="36" name="Rectangle 11"/>
          <p:cNvSpPr>
            <a:spLocks/>
          </p:cNvSpPr>
          <p:nvPr/>
        </p:nvSpPr>
        <p:spPr bwMode="auto">
          <a:xfrm>
            <a:off x="1257299" y="6010275"/>
            <a:ext cx="1752601" cy="296466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lIns="26787" tIns="26787" rIns="26787" bIns="26787" anchor="ctr"/>
          <a:lstStyle/>
          <a:p>
            <a:r>
              <a:rPr lang="en-US" sz="1800" b="1" dirty="0" err="1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oSLB</a:t>
            </a:r>
            <a:r>
              <a:rPr lang="en-US" sz="1800" b="1" dirty="0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 @ 4.8Gb/s</a:t>
            </a:r>
            <a:endParaRPr lang="en-US" sz="1800" b="1" dirty="0">
              <a:solidFill>
                <a:srgbClr val="FFFF00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14" name="Rectangle 11"/>
          <p:cNvSpPr>
            <a:spLocks/>
          </p:cNvSpPr>
          <p:nvPr/>
        </p:nvSpPr>
        <p:spPr bwMode="auto">
          <a:xfrm>
            <a:off x="8229600" y="2904986"/>
            <a:ext cx="732732" cy="295413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lIns="26787" tIns="26787" rIns="26787" bIns="26787" anchor="ctr"/>
          <a:lstStyle/>
          <a:p>
            <a:r>
              <a:rPr lang="en-US" sz="1800" b="1" dirty="0" err="1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oSLB</a:t>
            </a:r>
            <a:endParaRPr lang="en-US" sz="1800" b="1" dirty="0">
              <a:solidFill>
                <a:srgbClr val="FFFF00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8077200" y="4866448"/>
            <a:ext cx="656532" cy="29468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lIns="26787" tIns="26787" rIns="26787" bIns="26787" anchor="ctr"/>
          <a:lstStyle/>
          <a:p>
            <a:r>
              <a:rPr lang="en-US" sz="1800" b="1" dirty="0" err="1" smtClean="0">
                <a:solidFill>
                  <a:srgbClr val="FFFF00"/>
                </a:solidFill>
                <a:latin typeface="+mn-lt"/>
                <a:ea typeface="MS PGothic" pitchFamily="34" charset="-128"/>
              </a:rPr>
              <a:t>oRM</a:t>
            </a:r>
            <a:endParaRPr lang="en-US" sz="1800" b="1" dirty="0">
              <a:solidFill>
                <a:srgbClr val="FFFF00"/>
              </a:solidFill>
              <a:latin typeface="+mn-lt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38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ean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</TotalTime>
  <Pages>0</Pages>
  <Words>2753</Words>
  <Characters>0</Characters>
  <Application>Microsoft Office PowerPoint</Application>
  <PresentationFormat>On-screen Show (4:3)</PresentationFormat>
  <Lines>0</Lines>
  <Paragraphs>781</Paragraphs>
  <Slides>50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CleanBlack</vt:lpstr>
      <vt:lpstr>Worksheet</vt:lpstr>
      <vt:lpstr>Development and testing of an upgrade to the CMS Level-1 Calorimeter Trigger</vt:lpstr>
      <vt:lpstr>Content</vt:lpstr>
      <vt:lpstr>Introduction</vt:lpstr>
      <vt:lpstr>The CMS Level-1 Calorimeter Trigger</vt:lpstr>
      <vt:lpstr>Stage-1</vt:lpstr>
      <vt:lpstr>Stage-2</vt:lpstr>
      <vt:lpstr>Hardware for upgrades</vt:lpstr>
      <vt:lpstr>Stage-1: oSLB and oRM</vt:lpstr>
      <vt:lpstr>Stage-1: oSLB and oRM</vt:lpstr>
      <vt:lpstr>Stage-1: oRSC</vt:lpstr>
      <vt:lpstr>Stage-1: oRSC</vt:lpstr>
      <vt:lpstr>Stage-1: oRSC status</vt:lpstr>
      <vt:lpstr>Stage-2</vt:lpstr>
      <vt:lpstr>Stage-2: CTP7</vt:lpstr>
      <vt:lpstr>Stage-2:</vt:lpstr>
      <vt:lpstr>Hardware testing</vt:lpstr>
      <vt:lpstr>Optical/serial link validation</vt:lpstr>
      <vt:lpstr>Optical link validation</vt:lpstr>
      <vt:lpstr>Serial link validation</vt:lpstr>
      <vt:lpstr>Integration testing</vt:lpstr>
      <vt:lpstr>Integration testing</vt:lpstr>
      <vt:lpstr>Integration testing: July</vt:lpstr>
      <vt:lpstr>System architecture and firmware</vt:lpstr>
      <vt:lpstr>Algorithm firmware</vt:lpstr>
      <vt:lpstr>Time-multiplexed trigger</vt:lpstr>
      <vt:lpstr>Algorithm firmware</vt:lpstr>
      <vt:lpstr>Algorithm firmware</vt:lpstr>
      <vt:lpstr>7-series Firmware</vt:lpstr>
      <vt:lpstr>7-series Firmware</vt:lpstr>
      <vt:lpstr>7-series Firmware</vt:lpstr>
      <vt:lpstr>Other work</vt:lpstr>
      <vt:lpstr>Other work</vt:lpstr>
      <vt:lpstr>Conclusions</vt:lpstr>
      <vt:lpstr>Conclusions</vt:lpstr>
      <vt:lpstr>Spares</vt:lpstr>
      <vt:lpstr>Imperial College London University of Bristol RAL</vt:lpstr>
      <vt:lpstr>Time-multiplexed trigger</vt:lpstr>
      <vt:lpstr>Automated Link alignment firmware</vt:lpstr>
      <vt:lpstr>Other tests</vt:lpstr>
      <vt:lpstr>On-board Firmware Repository</vt:lpstr>
      <vt:lpstr>Firmware Implementation status</vt:lpstr>
      <vt:lpstr>Website</vt:lpstr>
      <vt:lpstr>University of Wisconsin</vt:lpstr>
      <vt:lpstr>oRSC to CTP6 Integration Test</vt:lpstr>
      <vt:lpstr>oRSC to CTP6 Integration Test</vt:lpstr>
      <vt:lpstr>Microblaze and PetaLinux</vt:lpstr>
      <vt:lpstr>Embedded Processor Concept</vt:lpstr>
      <vt:lpstr>CTP7 Zynq SoC Linux Control Chip </vt:lpstr>
      <vt:lpstr>IPMI System Manger</vt:lpstr>
      <vt:lpstr>IPMI System Manger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awr01</dc:creator>
  <cp:lastModifiedBy>Bekka</cp:lastModifiedBy>
  <cp:revision>141</cp:revision>
  <dcterms:modified xsi:type="dcterms:W3CDTF">2013-09-20T21:32:39Z</dcterms:modified>
</cp:coreProperties>
</file>