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6" r:id="rId1"/>
  </p:sldMasterIdLst>
  <p:notesMasterIdLst>
    <p:notesMasterId r:id="rId21"/>
  </p:notesMasterIdLst>
  <p:sldIdLst>
    <p:sldId id="277" r:id="rId2"/>
    <p:sldId id="303" r:id="rId3"/>
    <p:sldId id="304" r:id="rId4"/>
    <p:sldId id="305" r:id="rId5"/>
    <p:sldId id="306" r:id="rId6"/>
    <p:sldId id="307" r:id="rId7"/>
    <p:sldId id="322" r:id="rId8"/>
    <p:sldId id="308" r:id="rId9"/>
    <p:sldId id="310" r:id="rId10"/>
    <p:sldId id="311" r:id="rId11"/>
    <p:sldId id="312" r:id="rId12"/>
    <p:sldId id="315" r:id="rId13"/>
    <p:sldId id="313" r:id="rId14"/>
    <p:sldId id="318" r:id="rId15"/>
    <p:sldId id="320" r:id="rId16"/>
    <p:sldId id="323" r:id="rId17"/>
    <p:sldId id="319" r:id="rId18"/>
    <p:sldId id="309" r:id="rId19"/>
    <p:sldId id="317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321457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642915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964372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285829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1607287" algn="l" defTabSz="642915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1928744" algn="l" defTabSz="642915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2250201" algn="l" defTabSz="642915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2571659" algn="l" defTabSz="642915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83B5E"/>
    <a:srgbClr val="1A4168"/>
    <a:srgbClr val="1F426D"/>
    <a:srgbClr val="1F425F"/>
    <a:srgbClr val="214665"/>
    <a:srgbClr val="102332"/>
    <a:srgbClr val="509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5" autoAdjust="0"/>
  </p:normalViewPr>
  <p:slideViewPr>
    <p:cSldViewPr showGuides="1"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65C8-CEC6-430E-B2E4-2C4F3799CB54}" type="datetimeFigureOut">
              <a:rPr lang="en-GB" smtClean="0"/>
              <a:t>18/09/2013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3290-0D00-45C7-8E9A-12C29DC8B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6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45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2915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372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582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C6F4-CA5D-CA45-A6E5-2ED6EEAD96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1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2528127" y="6543677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1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2528888" y="6525344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527313" y="6525344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2528127" y="6543677"/>
            <a:ext cx="4086225" cy="2476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Andrew W. Rose, Imperial College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1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1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7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6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41" indent="1588">
              <a:buNone/>
              <a:defRPr>
                <a:solidFill>
                  <a:schemeClr val="bg2"/>
                </a:solidFill>
              </a:defRPr>
            </a:lvl2pPr>
            <a:lvl3pPr marL="344470" indent="6350">
              <a:buNone/>
              <a:defRPr>
                <a:solidFill>
                  <a:schemeClr val="bg2"/>
                </a:solidFill>
              </a:defRPr>
            </a:lvl3pPr>
            <a:lvl4pPr marL="515912" indent="3174">
              <a:buNone/>
              <a:defRPr>
                <a:solidFill>
                  <a:schemeClr val="bg2"/>
                </a:solidFill>
              </a:defRPr>
            </a:lvl4pPr>
            <a:lvl5pPr marL="688940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bg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35" tIns="45718" rIns="91435" bIns="4571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35" tIns="45718" rIns="91435" bIns="4571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7"/>
            <a:ext cx="1466850" cy="24765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en-US" smtClean="0"/>
              <a:t>24th September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888" y="6525344"/>
            <a:ext cx="4086225" cy="24765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ctr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7"/>
            <a:ext cx="876300" cy="24765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AAE63F2-BD07-44AC-A224-019D230C5108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3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353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41" indent="-171441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70" indent="-165091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498" indent="-169854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40" indent="-173029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36" indent="-173727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793" indent="-173727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20" indent="-173727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04" indent="-173727" algn="l" defTabSz="914353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contributionDisplay.py?contribId=97&amp;confId=170595&amp;sessionId=53" TargetMode="External"/><Relationship Id="rId4" Type="http://schemas.openxmlformats.org/officeDocument/2006/relationships/hyperlink" Target="https://indico.cern.ch/contributionDisplay.py?contribId=86&amp;confId=170595&amp;sessionId=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rcRect/>
          <a:stretch>
            <a:fillRect l="-16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9328" y="4875610"/>
            <a:ext cx="7286625" cy="1368798"/>
          </a:xfrm>
        </p:spPr>
        <p:txBody>
          <a:bodyPr>
            <a:normAutofit/>
          </a:bodyPr>
          <a:lstStyle/>
          <a:p>
            <a:r>
              <a:rPr lang="en-GB" dirty="0" smtClean="0"/>
              <a:t>Andrew W. Rose, Gregory M. Iles</a:t>
            </a:r>
          </a:p>
          <a:p>
            <a:r>
              <a:rPr lang="en-GB" dirty="0" smtClean="0"/>
              <a:t>Imperial College, London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457201"/>
            <a:ext cx="7680960" cy="3614737"/>
          </a:xfrm>
        </p:spPr>
        <p:txBody>
          <a:bodyPr>
            <a:normAutofit/>
          </a:bodyPr>
          <a:lstStyle/>
          <a:p>
            <a:r>
              <a:rPr lang="en-GB" dirty="0" smtClean="0"/>
              <a:t>Experience powering Virtex-7 FPGAs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7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Favoured LTM4606 6A ultralow-EMI switch-mode regulators by Linear, since:</a:t>
            </a:r>
          </a:p>
          <a:p>
            <a:pPr marL="492898" lvl="1" indent="-321457"/>
            <a:r>
              <a:rPr lang="en-GB" dirty="0" smtClean="0"/>
              <a:t>These are designed for transceiver applications</a:t>
            </a:r>
          </a:p>
          <a:p>
            <a:pPr marL="492898" lvl="1" indent="-321457"/>
            <a:r>
              <a:rPr lang="en-GB" dirty="0"/>
              <a:t>Are sufficiently low that the fitted on the bottom of the board</a:t>
            </a:r>
          </a:p>
          <a:p>
            <a:pPr marL="492898" lvl="1" indent="-321457"/>
            <a:r>
              <a:rPr lang="en-GB" dirty="0" smtClean="0"/>
              <a:t>We had used these successfully on the Mini-T5 card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MGTs: Revision 0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47" y="3594165"/>
            <a:ext cx="3928981" cy="23494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9512" y="3252843"/>
            <a:ext cx="4192488" cy="231168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 algn="l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Included a regulator on a test board to test for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interference</a:t>
            </a:r>
          </a:p>
          <a:p>
            <a:pPr marL="321457" indent="-321457" algn="l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Also, taped a </a:t>
            </a:r>
            <a:r>
              <a:rPr lang="en-GB" sz="1800" dirty="0" err="1" smtClean="0">
                <a:solidFill>
                  <a:schemeClr val="tx1"/>
                </a:solidFill>
                <a:latin typeface="+mn-lt"/>
              </a:rPr>
              <a:t>Samtec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+mn-lt"/>
              </a:rPr>
              <a:t>kapton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cable to top of regulator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tested 10Gb/s signal integrity that way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321457" indent="-321457" algn="l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Good news – regulator had no effect on a 10G signal passing under 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0"/>
            <a:ext cx="2731375" cy="13716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62319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Card was designed before 7-series engineering silicon was available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LTM4606 should have had ~35% headroom based on Xilinx’s power estimator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When card assembled and tested, power consumption </a:t>
            </a:r>
            <a:r>
              <a:rPr lang="en-GB" dirty="0"/>
              <a:t>30% to </a:t>
            </a:r>
            <a:r>
              <a:rPr lang="en-GB" dirty="0" smtClean="0"/>
              <a:t>220</a:t>
            </a:r>
            <a:r>
              <a:rPr lang="en-GB" dirty="0"/>
              <a:t>%</a:t>
            </a:r>
            <a:r>
              <a:rPr lang="en-GB" dirty="0" smtClean="0"/>
              <a:t> higher than Xilinx had predicted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A lot of discussion with Xilinx engineers – found a lot of “features” that Xilinx weren’t aware of. The price you pay for living at the cutting edge.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MGTs: Revision 0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14427"/>
              </p:ext>
            </p:extLst>
          </p:nvPr>
        </p:nvGraphicFramePr>
        <p:xfrm>
          <a:off x="1969826" y="3998512"/>
          <a:ext cx="6986863" cy="27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3" imgW="8877275" imgH="3438414" progId="Excel.Sheet.12">
                  <p:embed/>
                </p:oleObj>
              </mc:Choice>
              <mc:Fallback>
                <p:oleObj name="Worksheet" r:id="rId3" imgW="8877275" imgH="34384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9826" y="3998512"/>
                        <a:ext cx="6986863" cy="2707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rot="20657225">
            <a:off x="1916057" y="5129679"/>
            <a:ext cx="7055238" cy="492443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FF00"/>
                </a:solidFill>
                <a:latin typeface="+mn-lt"/>
              </a:rPr>
              <a:t>Greg Iles made a huge number of measurements </a:t>
            </a:r>
          </a:p>
        </p:txBody>
      </p:sp>
    </p:spTree>
    <p:extLst>
      <p:ext uri="{BB962C8B-B14F-4D97-AF65-F5344CB8AC3E}">
        <p14:creationId xmlns:p14="http://schemas.microsoft.com/office/powerpoint/2010/main" val="307922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Very impressed with LTM4606 </a:t>
            </a:r>
          </a:p>
          <a:p>
            <a:pPr marL="492898" lvl="1" indent="-321457"/>
            <a:r>
              <a:rPr lang="en-GB" dirty="0" smtClean="0"/>
              <a:t>Rated 6A nominal</a:t>
            </a:r>
          </a:p>
          <a:p>
            <a:pPr marL="492898" lvl="1" indent="-321457"/>
            <a:r>
              <a:rPr lang="en-GB" dirty="0" smtClean="0"/>
              <a:t>8A peak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But performed excellently even when run flat-out at 25% above its nominal rating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MGTs: Revision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65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Andrew W. Rose, Imperial College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MGTs: Revision 1</a:t>
            </a:r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352426" y="1463040"/>
            <a:ext cx="5011662" cy="491828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0" indent="0" algn="l" defTabSz="914353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41" indent="-171441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70" indent="-165091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498" indent="-169854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40" indent="-173029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36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793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20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04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buFont typeface="Arial" pitchFamily="34" charset="0"/>
              <a:buChar char="•"/>
            </a:pPr>
            <a:r>
              <a:rPr lang="en-GB" dirty="0" smtClean="0"/>
              <a:t>We were very concerned about the possibility of power supply changes introducing noise</a:t>
            </a:r>
          </a:p>
          <a:p>
            <a:pPr marL="285750" indent="-285750" fontAlgn="auto">
              <a:buFont typeface="Arial" pitchFamily="34" charset="0"/>
              <a:buChar char="•"/>
            </a:pPr>
            <a:r>
              <a:rPr lang="en-GB" dirty="0" smtClean="0"/>
              <a:t>Several test </a:t>
            </a:r>
            <a:r>
              <a:rPr lang="en-GB" dirty="0" smtClean="0"/>
              <a:t>cards </a:t>
            </a:r>
            <a:r>
              <a:rPr lang="en-GB" dirty="0" smtClean="0"/>
              <a:t>were made to test alternative power supply designs on an R0 card</a:t>
            </a:r>
          </a:p>
          <a:p>
            <a:pPr marL="285750" indent="-285750" fontAlgn="auto">
              <a:buFont typeface="Arial" pitchFamily="34" charset="0"/>
              <a:buChar char="•"/>
            </a:pPr>
            <a:r>
              <a:rPr lang="en-GB" dirty="0" smtClean="0"/>
              <a:t>Noise was measured both electrically and by its effect on the error-rate of the 10Gb/s optical links</a:t>
            </a:r>
          </a:p>
          <a:p>
            <a:pPr marL="285750" indent="-285750" fontAlgn="auto">
              <a:buFont typeface="Arial" pitchFamily="34" charset="0"/>
              <a:buChar char="•"/>
            </a:pPr>
            <a:r>
              <a:rPr lang="en-GB" dirty="0" smtClean="0"/>
              <a:t>LTM4601 switch-mode regulator by Linear won the day:</a:t>
            </a:r>
          </a:p>
          <a:p>
            <a:pPr marL="457191" lvl="1" indent="-285750" fontAlgn="auto"/>
            <a:r>
              <a:rPr lang="en-GB" dirty="0" smtClean="0"/>
              <a:t>Same size as the LTM4606  (although different footprint)</a:t>
            </a:r>
          </a:p>
          <a:p>
            <a:pPr marL="457191" lvl="1" indent="-285750" fontAlgn="auto"/>
            <a:r>
              <a:rPr lang="en-GB" dirty="0" smtClean="0"/>
              <a:t>Similar external components</a:t>
            </a:r>
          </a:p>
          <a:p>
            <a:pPr marL="457191" lvl="1" indent="-285750" fontAlgn="auto"/>
            <a:r>
              <a:rPr lang="en-GB" dirty="0" smtClean="0"/>
              <a:t>Simple replacement</a:t>
            </a:r>
          </a:p>
          <a:p>
            <a:pPr fontAlgn="auto"/>
            <a:endParaRPr lang="en-GB" dirty="0" smtClean="0"/>
          </a:p>
        </p:txBody>
      </p:sp>
      <p:pic>
        <p:nvPicPr>
          <p:cNvPr id="20" name="Picture 2" descr="C:\Users\giles\Desktop\New folder\IMG_2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260648"/>
            <a:ext cx="350661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giles\Documents-Greg\Projects\MP7\Tests\2013-03-23, LTM4601 Power Supply\LTM4601 output after ferrite. Source term reduces voltage by factor of 2\130322_115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967392"/>
            <a:ext cx="3506613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965265" y="424257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LTM4601 after ferrite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1397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52426" y="1573560"/>
            <a:ext cx="3686174" cy="2236440"/>
          </a:xfrm>
        </p:spPr>
        <p:txBody>
          <a:bodyPr>
            <a:noAutofit/>
          </a:bodyPr>
          <a:lstStyle/>
          <a:p>
            <a:pPr marL="284400" lvl="1" indent="-284400">
              <a:spcBef>
                <a:spcPts val="1200"/>
              </a:spcBef>
            </a:pPr>
            <a:r>
              <a:rPr lang="en-GB" sz="1800" dirty="0"/>
              <a:t>485, RPBS7, 10G, QPLL, 24 links (one side),</a:t>
            </a:r>
          </a:p>
          <a:p>
            <a:pPr marL="284400" lvl="1" indent="-284400">
              <a:spcBef>
                <a:spcPts val="1200"/>
              </a:spcBef>
            </a:pPr>
            <a:r>
              <a:rPr lang="en-GB" sz="1800" dirty="0" smtClean="0"/>
              <a:t>Plots show bathtub </a:t>
            </a:r>
            <a:r>
              <a:rPr lang="en-GB" sz="1800" dirty="0"/>
              <a:t>from 6 different links: 1 from each quad</a:t>
            </a:r>
          </a:p>
          <a:p>
            <a:pPr marL="284400" lvl="1" indent="-284400">
              <a:spcBef>
                <a:spcPts val="1200"/>
              </a:spcBef>
              <a:buNone/>
            </a:pPr>
            <a:endParaRPr lang="en-GB" sz="18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295400" y="5784758"/>
            <a:ext cx="2028119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Magnus </a:t>
            </a:r>
            <a:r>
              <a:rPr lang="en-GB" sz="2400" dirty="0" err="1" smtClean="0">
                <a:solidFill>
                  <a:srgbClr val="FFFF00"/>
                </a:solidFill>
              </a:rPr>
              <a:t>Loutit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MGTs: Revision 1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886700" y="6543677"/>
            <a:ext cx="876300" cy="247650"/>
          </a:xfrm>
        </p:spPr>
        <p:txBody>
          <a:bodyPr/>
          <a:lstStyle/>
          <a:p>
            <a:fld id="{2AAE63F2-BD07-44AC-A224-019D230C5108}" type="slidenum">
              <a:rPr lang="en-GB" smtClean="0"/>
              <a:t>14</a:t>
            </a:fld>
            <a:endParaRPr lang="en-GB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528888" y="6525344"/>
            <a:ext cx="4086225" cy="247650"/>
          </a:xfrm>
        </p:spPr>
        <p:txBody>
          <a:bodyPr/>
          <a:lstStyle/>
          <a:p>
            <a:r>
              <a:rPr lang="en-GB" dirty="0" smtClean="0"/>
              <a:t>Andrew W. Rose, Imperial College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80906" y="1157778"/>
            <a:ext cx="4536504" cy="2256444"/>
            <a:chOff x="11875" y="4314267"/>
            <a:chExt cx="4536504" cy="225644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" b="-1"/>
            <a:stretch/>
          </p:blipFill>
          <p:spPr bwMode="auto">
            <a:xfrm>
              <a:off x="11875" y="4314267"/>
              <a:ext cx="4536504" cy="2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11875" y="6366166"/>
              <a:ext cx="45365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962400" y="6366166"/>
              <a:ext cx="0" cy="20291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09617" y="6246423"/>
              <a:ext cx="838762" cy="119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Statistical Floor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09600" y="6366166"/>
              <a:ext cx="0" cy="20291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572000" y="4314266"/>
            <a:ext cx="4545410" cy="2256444"/>
            <a:chOff x="4572000" y="4314266"/>
            <a:chExt cx="4545410" cy="22564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314266"/>
              <a:ext cx="4545410" cy="2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4576453" y="6366166"/>
              <a:ext cx="45365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526978" y="6366166"/>
              <a:ext cx="0" cy="20291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274195" y="6246423"/>
              <a:ext cx="838762" cy="119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Statistical Floor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174178" y="6366166"/>
              <a:ext cx="0" cy="20291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151246" y="3952874"/>
            <a:ext cx="1386918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New PSU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0095" y="796386"/>
            <a:ext cx="1818125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Original PSU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power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609974" cy="4724400"/>
          </a:xfrm>
        </p:spPr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Large </a:t>
            </a:r>
            <a:r>
              <a:rPr lang="en-GB" dirty="0" smtClean="0"/>
              <a:t>BGAs puncture the board with vast forest of </a:t>
            </a:r>
            <a:r>
              <a:rPr lang="en-GB" dirty="0" err="1" smtClean="0"/>
              <a:t>vias</a:t>
            </a:r>
            <a:endParaRPr lang="en-GB" dirty="0" smtClean="0"/>
          </a:p>
          <a:p>
            <a:pPr marL="492898" lvl="1" indent="-321457"/>
            <a:r>
              <a:rPr lang="en-GB" dirty="0" smtClean="0"/>
              <a:t>Increase the effective resistivity of the power planes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Core power pins are at centre of BGA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Use fills in three layers to get power into core to ensure sufficient </a:t>
            </a:r>
            <a:r>
              <a:rPr lang="en-GB" dirty="0" smtClean="0"/>
              <a:t>current</a:t>
            </a:r>
          </a:p>
          <a:p>
            <a:pPr marL="492898" lvl="1" indent="-321457"/>
            <a:r>
              <a:rPr lang="en-GB" dirty="0" smtClean="0"/>
              <a:t>Prefer layers with 1oz copper over ½oz copper layers</a:t>
            </a:r>
            <a:r>
              <a:rPr lang="en-GB" dirty="0" smtClean="0"/>
              <a:t> 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Use remote sense, even though the distance is only a few cm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5" t="34740" r="29161" b="34580"/>
          <a:stretch/>
        </p:blipFill>
        <p:spPr>
          <a:xfrm>
            <a:off x="4145507" y="1371600"/>
            <a:ext cx="4800600" cy="48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10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MP7 makes extensive use of LTC2990 four channel voltage/current/power </a:t>
            </a:r>
            <a:r>
              <a:rPr lang="en-GB" dirty="0"/>
              <a:t>and </a:t>
            </a:r>
            <a:r>
              <a:rPr lang="en-GB" dirty="0" smtClean="0"/>
              <a:t>temperature monitor</a:t>
            </a:r>
          </a:p>
          <a:p>
            <a:pPr marL="457191" lvl="1" indent="-285750"/>
            <a:r>
              <a:rPr lang="en-GB" dirty="0" smtClean="0"/>
              <a:t>Sub-millivolt resolution</a:t>
            </a:r>
          </a:p>
          <a:p>
            <a:pPr marL="457191" lvl="1" indent="-285750"/>
            <a:r>
              <a:rPr lang="en-GB" dirty="0" smtClean="0"/>
              <a:t>1% current resolution</a:t>
            </a:r>
          </a:p>
          <a:p>
            <a:pPr marL="457191" lvl="1" indent="-285750"/>
            <a:r>
              <a:rPr lang="en-GB" dirty="0" smtClean="0"/>
              <a:t>1% temperature resolution</a:t>
            </a:r>
          </a:p>
          <a:p>
            <a:pPr marL="457191" lvl="1" indent="-285750"/>
            <a:r>
              <a:rPr lang="en-GB" dirty="0" smtClean="0"/>
              <a:t>10-Lead </a:t>
            </a:r>
            <a:r>
              <a:rPr lang="en-GB" dirty="0"/>
              <a:t>MSOP </a:t>
            </a:r>
            <a:r>
              <a:rPr lang="en-GB" dirty="0" smtClean="0"/>
              <a:t>Package – size is important in the space-constrained µTCA environment</a:t>
            </a:r>
          </a:p>
          <a:p>
            <a:pPr marL="457191" lvl="1" indent="-285750"/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MP7 measures:</a:t>
            </a:r>
          </a:p>
          <a:p>
            <a:pPr marL="457191" lvl="1" indent="-285750"/>
            <a:r>
              <a:rPr lang="en-GB" dirty="0" smtClean="0"/>
              <a:t>Both incoming supplies</a:t>
            </a:r>
          </a:p>
          <a:p>
            <a:pPr marL="457191" lvl="1" indent="-285750"/>
            <a:r>
              <a:rPr lang="en-GB" dirty="0" smtClean="0"/>
              <a:t>ALL bulk supplies on the board</a:t>
            </a:r>
          </a:p>
          <a:p>
            <a:pPr marL="457191" lvl="1" indent="-285750"/>
            <a:r>
              <a:rPr lang="en-GB" dirty="0" smtClean="0"/>
              <a:t>Subset of secondary/speciality supplies</a:t>
            </a:r>
          </a:p>
          <a:p>
            <a:pPr marL="457191" lvl="1" indent="-285750"/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Sensors are distributed around the board allowing an approximate temperature profile of the board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supply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48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Power consumed by the Virtex-7 can be extraordinarily sensitive to configuration flags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Unused and non-optimally configured resources can contribute massively to power </a:t>
            </a:r>
            <a:r>
              <a:rPr lang="en-GB" dirty="0" smtClean="0"/>
              <a:t>consumption. Not always immediately obvious.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Need to consider the entire design (all configuration flags) </a:t>
            </a:r>
            <a:r>
              <a:rPr lang="en-GB" dirty="0" smtClean="0"/>
              <a:t>before making statements about power consumption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 substitute for hands-on experience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consumption sensitivity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307206" y="1082040"/>
            <a:ext cx="7680960" cy="47244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0" indent="0" algn="l" defTabSz="914353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41" indent="-171441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70" indent="-165091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498" indent="-169854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40" indent="-173029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36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793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20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04" indent="-173727" algn="l" defTabSz="914353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7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4125515"/>
            <a:ext cx="7680960" cy="2357438"/>
          </a:xfrm>
        </p:spPr>
        <p:txBody>
          <a:bodyPr>
            <a:noAutofit/>
          </a:bodyPr>
          <a:lstStyle/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With early revision of board, 48-link design hit thermal cut-out when on the </a:t>
            </a:r>
            <a:r>
              <a:rPr lang="en-GB" dirty="0" smtClean="0"/>
              <a:t>bench (no fans). </a:t>
            </a:r>
            <a:r>
              <a:rPr lang="en-GB" dirty="0" smtClean="0"/>
              <a:t>Reached </a:t>
            </a:r>
            <a:r>
              <a:rPr lang="en-GB" dirty="0" smtClean="0"/>
              <a:t>60°C </a:t>
            </a:r>
            <a:r>
              <a:rPr lang="en-GB" dirty="0" smtClean="0"/>
              <a:t>in a crate.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Designed a </a:t>
            </a:r>
            <a:r>
              <a:rPr lang="en-GB" dirty="0" err="1" smtClean="0"/>
              <a:t>heatsink</a:t>
            </a:r>
            <a:r>
              <a:rPr lang="en-GB" dirty="0" smtClean="0"/>
              <a:t> ourselves (old-school educated guesswork, no simulations) and prototyped in-house. Dissipated 40% more power than the off-the shelf part. Temperature didn’t exceed 45°C in 48-link design.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Production </a:t>
            </a:r>
            <a:r>
              <a:rPr lang="en-GB" dirty="0" err="1" smtClean="0"/>
              <a:t>heatsinks</a:t>
            </a:r>
            <a:r>
              <a:rPr lang="en-GB" dirty="0" smtClean="0"/>
              <a:t> manufactured externally and anodized (increase </a:t>
            </a:r>
            <a:r>
              <a:rPr lang="en-GB" dirty="0" err="1" smtClean="0"/>
              <a:t>radiative</a:t>
            </a:r>
            <a:r>
              <a:rPr lang="en-GB" dirty="0" smtClean="0"/>
              <a:t> transfer by further 25%)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With great power come great heat dissipation…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31" y="1607344"/>
            <a:ext cx="4483242" cy="2422539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3" descr="D:\Files\Future boards\Boards - MP7\Photos\MP7cropped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 bwMode="auto">
          <a:xfrm>
            <a:off x="100388" y="1607344"/>
            <a:ext cx="4310878" cy="24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9152" y="3572280"/>
            <a:ext cx="3953348" cy="41117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r>
              <a:rPr lang="en-GB" sz="2200" dirty="0">
                <a:solidFill>
                  <a:srgbClr val="FFFF00"/>
                </a:solidFill>
                <a:latin typeface="+mn-lt"/>
              </a:rPr>
              <a:t>First attempt: Off the shelf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1774" y="3572280"/>
            <a:ext cx="4106156" cy="41117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r>
              <a:rPr lang="en-GB" sz="2200" dirty="0">
                <a:solidFill>
                  <a:srgbClr val="FFFF00"/>
                </a:solidFill>
                <a:latin typeface="+mn-lt"/>
              </a:rPr>
              <a:t>Final version: Designed in-house</a:t>
            </a:r>
          </a:p>
        </p:txBody>
      </p:sp>
    </p:spTree>
    <p:extLst>
      <p:ext uri="{BB962C8B-B14F-4D97-AF65-F5344CB8AC3E}">
        <p14:creationId xmlns:p14="http://schemas.microsoft.com/office/powerpoint/2010/main" val="331408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05774" cy="47244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compact nature and excellent performance of </a:t>
            </a:r>
            <a:r>
              <a:rPr lang="en-GB" dirty="0" err="1" smtClean="0"/>
              <a:t>Linear’s</a:t>
            </a:r>
            <a:r>
              <a:rPr lang="en-GB" dirty="0" smtClean="0"/>
              <a:t> switch-mode modules make them an excellent match for 7-series FPGAs and the µTCA environment, where space is constrained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Xilinx power estimator should be considered exactly that… AN ESTIMATOR</a:t>
            </a:r>
          </a:p>
          <a:p>
            <a:pPr marL="457191" lvl="1" indent="-285750"/>
            <a:r>
              <a:rPr lang="en-GB" dirty="0" smtClean="0"/>
              <a:t>Don’t rely on it being correct</a:t>
            </a:r>
          </a:p>
          <a:p>
            <a:pPr marL="457191" lvl="1" indent="-285750"/>
            <a:r>
              <a:rPr lang="en-GB" dirty="0" smtClean="0"/>
              <a:t>It is no substitute for hands-on experience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7-series FPGAs	have a large number of configuration flags and it is not always immediately obvious how these will affect power consumption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96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7" y="1463040"/>
            <a:ext cx="4219574" cy="4859179"/>
          </a:xfrm>
        </p:spPr>
        <p:txBody>
          <a:bodyPr>
            <a:normAutofit/>
          </a:bodyPr>
          <a:lstStyle/>
          <a:p>
            <a:pPr marL="321457" indent="-321457">
              <a:buFont typeface="Arial" panose="020B0604020202020204" pitchFamily="34" charset="0"/>
              <a:buChar char="•"/>
            </a:pPr>
            <a:r>
              <a:rPr lang="en-GB" dirty="0" smtClean="0"/>
              <a:t>1.5Tb/s optical signal </a:t>
            </a:r>
            <a:r>
              <a:rPr lang="en-GB" dirty="0"/>
              <a:t>processor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GB" dirty="0" smtClean="0"/>
              <a:t>Xilinx Virtex-7 FPGA:</a:t>
            </a:r>
            <a:endParaRPr lang="en-GB" dirty="0"/>
          </a:p>
          <a:p>
            <a:pPr marL="492898" lvl="1" indent="-321457"/>
            <a:r>
              <a:rPr lang="en-GB" dirty="0" smtClean="0"/>
              <a:t>XC7VX485T or XC7VX690T 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GB" dirty="0" smtClean="0"/>
              <a:t>Advanced </a:t>
            </a:r>
            <a:r>
              <a:rPr lang="en-GB" dirty="0"/>
              <a:t>boot-loader &amp; diagnostics (full system test at start-up)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GB" dirty="0"/>
              <a:t>On-board firmware repository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GB" dirty="0" smtClean="0"/>
              <a:t>2×144Mbit </a:t>
            </a:r>
            <a:r>
              <a:rPr lang="en-GB" dirty="0"/>
              <a:t>550MHz QDR RAM (optional</a:t>
            </a:r>
            <a:r>
              <a:rPr lang="en-GB" dirty="0" smtClean="0"/>
              <a:t>)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GB" dirty="0" smtClean="0"/>
              <a:t>Been in hand for over a year</a:t>
            </a:r>
          </a:p>
          <a:p>
            <a:pPr marL="492898" lvl="1" indent="-321457"/>
            <a:r>
              <a:rPr lang="en-GB" dirty="0" smtClean="0"/>
              <a:t>Continuous testing over that period</a:t>
            </a:r>
          </a:p>
          <a:p>
            <a:pPr marL="492898" lvl="1" indent="-321457"/>
            <a:r>
              <a:rPr lang="en-GB" dirty="0" smtClean="0"/>
              <a:t>Exceptionally well understood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28812"/>
            <a:ext cx="4346258" cy="3268266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8" y="632473"/>
            <a:ext cx="2231179" cy="587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4906" y="5301095"/>
            <a:ext cx="4054078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r"/>
            <a:r>
              <a:rPr lang="en-GB" sz="1700" dirty="0">
                <a:solidFill>
                  <a:schemeClr val="tx1"/>
                </a:solidFill>
                <a:latin typeface="+mn-lt"/>
              </a:rPr>
              <a:t>Imperial MP7 processor board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6766" y="5732859"/>
            <a:ext cx="6444129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+mn-lt"/>
              </a:rPr>
              <a:t>See also TWEPP 2012: </a:t>
            </a:r>
            <a:r>
              <a:rPr lang="en-GB" sz="1000" dirty="0">
                <a:solidFill>
                  <a:schemeClr val="tx1"/>
                </a:solidFill>
                <a:latin typeface="+mn-lt"/>
                <a:hlinkClick r:id="rId4"/>
              </a:rPr>
              <a:t>https://indico.cern.ch/contributionDisplay.py?contribId=86&amp;confId=170595&amp;sessionId=51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GB" sz="1000" dirty="0">
                <a:solidFill>
                  <a:schemeClr val="tx1"/>
                </a:solidFill>
                <a:latin typeface="+mn-lt"/>
                <a:hlinkClick r:id="rId5"/>
              </a:rPr>
              <a:t>https://indico.cern.ch/contributionDisplay.py?contribId=97&amp;confId=170595&amp;sessionId=53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FPGA architecture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40855" cy="4724400"/>
          </a:xfrm>
        </p:spPr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fr-FR" dirty="0"/>
              <a:t>MP7 uses XC7VX485T or XC7VX690T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fr-FR" dirty="0"/>
              <a:t>Pin-compatible FFG1927 </a:t>
            </a:r>
            <a:r>
              <a:rPr lang="fr-FR" dirty="0" smtClean="0"/>
              <a:t>package</a:t>
            </a:r>
          </a:p>
          <a:p>
            <a:pPr marL="321457" indent="-321457">
              <a:buFont typeface="Arial" pitchFamily="34" charset="0"/>
              <a:buChar char="•"/>
            </a:pPr>
            <a:endParaRPr lang="fr-FR" dirty="0"/>
          </a:p>
          <a:p>
            <a:pPr marL="321457" indent="-321457">
              <a:buFont typeface="Arial" pitchFamily="34" charset="0"/>
              <a:buChar char="•"/>
            </a:pPr>
            <a:r>
              <a:rPr lang="en-GB" dirty="0"/>
              <a:t>This is how the XC7VX690T looks in the documentation:</a:t>
            </a:r>
          </a:p>
          <a:p>
            <a:pPr marL="321457" indent="-321457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0" y="1273837"/>
            <a:ext cx="5204516" cy="51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FPGA architecture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40855" cy="4724400"/>
          </a:xfrm>
        </p:spPr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fr-FR" dirty="0"/>
              <a:t>MP7 uses XC7VX485T or XC7VX690T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fr-FR" dirty="0"/>
              <a:t>Pin-compatible FFG1927 package</a:t>
            </a:r>
          </a:p>
          <a:p>
            <a:pPr marL="321457" indent="-321457">
              <a:buFont typeface="Arial" pitchFamily="34" charset="0"/>
              <a:buChar char="•"/>
            </a:pPr>
            <a:endParaRPr lang="fr-FR" dirty="0"/>
          </a:p>
          <a:p>
            <a:pPr marL="321457" indent="-321457">
              <a:buFont typeface="Arial" pitchFamily="34" charset="0"/>
              <a:buChar char="•"/>
            </a:pPr>
            <a:r>
              <a:rPr lang="en-GB" dirty="0"/>
              <a:t>And if we colour in the power pins:</a:t>
            </a:r>
          </a:p>
          <a:p>
            <a:pPr marL="321457" indent="-321457">
              <a:buFont typeface="Arial" pitchFamily="34" charset="0"/>
              <a:buChar char="•"/>
            </a:pPr>
            <a:endParaRPr lang="en-GB" dirty="0"/>
          </a:p>
          <a:p>
            <a:pPr marL="321457" indent="-321457">
              <a:buFont typeface="Arial" pitchFamily="34" charset="0"/>
              <a:buChar char="•"/>
            </a:pPr>
            <a:r>
              <a:rPr lang="en-GB" dirty="0"/>
              <a:t>Half of the pins on the chip are dedicated to powering the thing</a:t>
            </a:r>
          </a:p>
          <a:p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1" y="1273837"/>
            <a:ext cx="5204515" cy="51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14/08/2013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1066800"/>
          </a:xfrm>
        </p:spPr>
        <p:txBody>
          <a:bodyPr/>
          <a:lstStyle/>
          <a:p>
            <a:r>
              <a:rPr lang="en-GB" dirty="0" smtClean="0"/>
              <a:t>MP7 board – Top half</a:t>
            </a:r>
            <a:endParaRPr lang="en-GB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38" y="1196753"/>
            <a:ext cx="6503229" cy="5349701"/>
          </a:xfrm>
        </p:spPr>
      </p:pic>
      <p:sp>
        <p:nvSpPr>
          <p:cNvPr id="8" name="TextBox 7"/>
          <p:cNvSpPr txBox="1"/>
          <p:nvPr/>
        </p:nvSpPr>
        <p:spPr>
          <a:xfrm>
            <a:off x="2123728" y="2502950"/>
            <a:ext cx="1800200" cy="460221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Transmitters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4753137"/>
            <a:ext cx="1800200" cy="46022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Transmitters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1628800"/>
            <a:ext cx="180020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Receivers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5661249"/>
            <a:ext cx="180020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Receivers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6644" y="3645025"/>
            <a:ext cx="180020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FPGA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5032" y="1756100"/>
            <a:ext cx="1051845" cy="16729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2v5</a:t>
            </a:r>
          </a:p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3v3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5031" y="4393406"/>
            <a:ext cx="1019237" cy="1607344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1v0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671" y="3164518"/>
            <a:ext cx="1048673" cy="104451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1v5</a:t>
            </a:r>
          </a:p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1v8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885944" y="3645024"/>
            <a:ext cx="180020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369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mtClean="0"/>
              <a:t>14/08/2013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F0723-42B8-4CAA-8A7D-A426CFC272D6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Imperial College London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6632"/>
            <a:ext cx="7680960" cy="1066800"/>
          </a:xfrm>
        </p:spPr>
        <p:txBody>
          <a:bodyPr/>
          <a:lstStyle/>
          <a:p>
            <a:r>
              <a:rPr lang="en-GB" dirty="0" smtClean="0"/>
              <a:t>MP7 board – Bottom half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80" y="1196752"/>
            <a:ext cx="6611934" cy="534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1931" y="1285874"/>
            <a:ext cx="876357" cy="1768079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A1v0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337" y="1285874"/>
            <a:ext cx="876357" cy="1768078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A1v2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3317642"/>
            <a:ext cx="876357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QDR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800" y="3967741"/>
            <a:ext cx="876357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QDR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2281" y="2708920"/>
            <a:ext cx="1224136" cy="46022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CPLD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6925" y="4743806"/>
            <a:ext cx="98945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μ</a:t>
            </a:r>
            <a:r>
              <a:rPr lang="en-GB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57202" y="5742586"/>
            <a:ext cx="686381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Clk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7202" y="4147498"/>
            <a:ext cx="989449" cy="46022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7201" y="3470982"/>
            <a:ext cx="98945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μ</a:t>
            </a:r>
            <a:r>
              <a:rPr lang="en-GB" sz="2400" dirty="0">
                <a:solidFill>
                  <a:schemeClr val="tx1"/>
                </a:solidFill>
              </a:rPr>
              <a:t>SD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341081" y="3640719"/>
            <a:ext cx="1838016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Clocking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9256" y="1756100"/>
            <a:ext cx="987621" cy="108354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2v5</a:t>
            </a:r>
          </a:p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3v3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9255" y="4875609"/>
            <a:ext cx="955013" cy="112514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1v0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1671" y="3164518"/>
            <a:ext cx="1048673" cy="104451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1v5</a:t>
            </a:r>
          </a:p>
          <a:p>
            <a:pPr algn="ctr"/>
            <a:r>
              <a:rPr lang="en-GB" sz="3100" dirty="0">
                <a:solidFill>
                  <a:schemeClr val="tx1"/>
                </a:solidFill>
                <a:latin typeface="+mn-lt"/>
              </a:rPr>
              <a:t>1v8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3822" y="4719053"/>
            <a:ext cx="876357" cy="1768079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A1v0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6694" y="4721636"/>
            <a:ext cx="876357" cy="1768078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A1v2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8004" y="2357438"/>
            <a:ext cx="959810" cy="619557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A1v8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54426" y="4791834"/>
            <a:ext cx="959810" cy="619557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accent4"/>
            </a:solidFill>
          </a:ln>
        </p:spPr>
        <p:txBody>
          <a:bodyPr wrap="square" lIns="91435" tIns="45718" rIns="91435" bIns="45718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A1v8</a:t>
            </a:r>
          </a:p>
        </p:txBody>
      </p:sp>
    </p:spTree>
    <p:extLst>
      <p:ext uri="{BB962C8B-B14F-4D97-AF65-F5344CB8AC3E}">
        <p14:creationId xmlns:p14="http://schemas.microsoft.com/office/powerpoint/2010/main" val="3029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MP7 R0 power architecture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5" t="-2003" r="-1114" b="-969"/>
          <a:stretch/>
        </p:blipFill>
        <p:spPr>
          <a:xfrm>
            <a:off x="1232848" y="1273792"/>
            <a:ext cx="6646459" cy="55546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2008496" y="2438400"/>
            <a:ext cx="1905000" cy="3505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Bulk regulators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2640" y="1524000"/>
            <a:ext cx="1905000" cy="46482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Speciality and secondary regulators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6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MGTs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40855" cy="4724400"/>
          </a:xfrm>
        </p:spPr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fr-FR" dirty="0"/>
              <a:t>MP7 </a:t>
            </a:r>
            <a:r>
              <a:rPr lang="en-GB" dirty="0" smtClean="0"/>
              <a:t>is an optical stream processor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72 links @ &gt;10Gb/s, fully bidirectional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7-series MGTs require:</a:t>
            </a:r>
          </a:p>
          <a:p>
            <a:pPr marL="492898" lvl="1" indent="-321457"/>
            <a:r>
              <a:rPr lang="en-GB" dirty="0" smtClean="0"/>
              <a:t>1v0</a:t>
            </a:r>
          </a:p>
          <a:p>
            <a:pPr marL="492898" lvl="1" indent="-321457"/>
            <a:r>
              <a:rPr lang="en-GB" dirty="0" smtClean="0"/>
              <a:t>1v2</a:t>
            </a:r>
          </a:p>
          <a:p>
            <a:pPr marL="492898" lvl="1" indent="-321457"/>
            <a:r>
              <a:rPr lang="en-GB" dirty="0" smtClean="0"/>
              <a:t>1v8</a:t>
            </a:r>
          </a:p>
          <a:p>
            <a:pPr lvl="1" indent="0">
              <a:buNone/>
            </a:pPr>
            <a:endParaRPr lang="en-GB" dirty="0"/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but there are very tight constraints!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1" y="1273837"/>
            <a:ext cx="5204515" cy="5155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001" y="1273837"/>
            <a:ext cx="1293312" cy="515553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spcCol="0" rtlCol="0" anchor="ctr"/>
          <a:lstStyle/>
          <a:p>
            <a:pPr algn="ctr"/>
            <a:r>
              <a:rPr lang="en-GB" sz="3800" dirty="0">
                <a:solidFill>
                  <a:srgbClr val="FFFF00"/>
                </a:solidFill>
              </a:rPr>
              <a:t>MGTs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04204" y="1273837"/>
            <a:ext cx="1293312" cy="515553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spcCol="0" rtlCol="0" anchor="ctr"/>
          <a:lstStyle/>
          <a:p>
            <a:pPr algn="ctr"/>
            <a:r>
              <a:rPr lang="en-GB" sz="3800" dirty="0">
                <a:solidFill>
                  <a:srgbClr val="FFFF00"/>
                </a:solidFill>
              </a:rPr>
              <a:t>MGTs</a:t>
            </a:r>
          </a:p>
        </p:txBody>
      </p:sp>
    </p:spTree>
    <p:extLst>
      <p:ext uri="{BB962C8B-B14F-4D97-AF65-F5344CB8AC3E}">
        <p14:creationId xmlns:p14="http://schemas.microsoft.com/office/powerpoint/2010/main" val="16370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The noise </a:t>
            </a:r>
            <a:r>
              <a:rPr lang="en-GB" dirty="0"/>
              <a:t>limits </a:t>
            </a:r>
            <a:r>
              <a:rPr lang="en-GB" dirty="0" smtClean="0"/>
              <a:t>and tolerances on the MGT power supplies are tight!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There are also constraints on voltage drop across the chip</a:t>
            </a:r>
          </a:p>
          <a:p>
            <a:pPr marL="492898" lvl="1" indent="-321457"/>
            <a:r>
              <a:rPr lang="en-GB" dirty="0" err="1" smtClean="0"/>
              <a:t>Ohmic</a:t>
            </a:r>
            <a:r>
              <a:rPr lang="en-GB" dirty="0" smtClean="0"/>
              <a:t> losses in the planes required that the regulators are as close as possible to the MGTs</a:t>
            </a:r>
          </a:p>
          <a:p>
            <a:pPr marL="492898" lvl="1" indent="-321457"/>
            <a:r>
              <a:rPr lang="en-GB" dirty="0" smtClean="0"/>
              <a:t>There are two banks of MGTs</a:t>
            </a:r>
          </a:p>
          <a:p>
            <a:pPr marL="492898" lvl="1" indent="-321457"/>
            <a:r>
              <a:rPr lang="en-GB" dirty="0" smtClean="0"/>
              <a:t>Each needed powering independently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Space constraints also mean that the 10Gb/s signals run underneath the regulators</a:t>
            </a:r>
          </a:p>
          <a:p>
            <a:pPr marL="321457" indent="-321457">
              <a:buFont typeface="Arial" pitchFamily="34" charset="0"/>
              <a:buChar char="•"/>
            </a:pPr>
            <a:r>
              <a:rPr lang="en-GB" dirty="0" smtClean="0"/>
              <a:t>Noise was a concern…</a:t>
            </a:r>
          </a:p>
          <a:p>
            <a:pPr marL="321457" indent="-321457">
              <a:buFont typeface="Arial" pitchFamily="34" charset="0"/>
              <a:buChar char="•"/>
            </a:pPr>
            <a:endParaRPr lang="en-GB" dirty="0" smtClean="0"/>
          </a:p>
          <a:p>
            <a:pPr marL="321457" indent="-321457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AE63F2-BD07-44AC-A224-019D230C5108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Andrew W. Rose, Imperial College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MGTs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ean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6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Pages>0</Pages>
  <Words>1066</Words>
  <Characters>0</Characters>
  <Application>Microsoft Office PowerPoint</Application>
  <PresentationFormat>On-screen Show (4:3)</PresentationFormat>
  <Lines>0</Lines>
  <Paragraphs>193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CleanBlack</vt:lpstr>
      <vt:lpstr>Worksheet</vt:lpstr>
      <vt:lpstr>Experience powering Virtex-7 FPGAs</vt:lpstr>
      <vt:lpstr>PowerPoint Presentation</vt:lpstr>
      <vt:lpstr>FPGA architecture</vt:lpstr>
      <vt:lpstr>FPGA architecture</vt:lpstr>
      <vt:lpstr>MP7 board – Top half</vt:lpstr>
      <vt:lpstr>MP7 board – Bottom half</vt:lpstr>
      <vt:lpstr>MP7 R0 power architecture</vt:lpstr>
      <vt:lpstr>MGTs</vt:lpstr>
      <vt:lpstr>MGTs</vt:lpstr>
      <vt:lpstr>MGTs: Revision 0</vt:lpstr>
      <vt:lpstr>MGTs: Revision 0</vt:lpstr>
      <vt:lpstr>MGTs: Revision 0</vt:lpstr>
      <vt:lpstr>MGTs: Revision 1</vt:lpstr>
      <vt:lpstr>MGTs: Revision 1</vt:lpstr>
      <vt:lpstr>Core power</vt:lpstr>
      <vt:lpstr>Power supply monitoring</vt:lpstr>
      <vt:lpstr>Power consumption sensitivity</vt:lpstr>
      <vt:lpstr>With great power come great heat dissipation…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awr01</dc:creator>
  <cp:lastModifiedBy>Bekka</cp:lastModifiedBy>
  <cp:revision>139</cp:revision>
  <dcterms:modified xsi:type="dcterms:W3CDTF">2013-09-18T13:51:36Z</dcterms:modified>
</cp:coreProperties>
</file>