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8" r:id="rId10"/>
    <p:sldId id="264" r:id="rId11"/>
    <p:sldId id="263" r:id="rId12"/>
    <p:sldId id="265" r:id="rId13"/>
    <p:sldId id="269" r:id="rId14"/>
    <p:sldId id="270" r:id="rId15"/>
    <p:sldId id="273" r:id="rId16"/>
    <p:sldId id="274" r:id="rId17"/>
    <p:sldId id="271" r:id="rId18"/>
    <p:sldId id="272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3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333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09B8B-7A4C-475F-A147-3E62CE94A671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091F6-4089-4E5C-967B-5525DE609B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8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55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5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06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95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51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63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73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20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4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07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48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119D6BC-B309-460C-BBC3-5C9F1B8418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>
              <a:alpha val="7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US"/>
              <a:t>24/02/2023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</a:defRPr>
            </a:lvl1pPr>
          </a:lstStyle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/>
                </a:solidFill>
              </a:defRPr>
            </a:lvl1pPr>
          </a:lstStyle>
          <a:p>
            <a:fld id="{397D8E32-6BEC-4F4C-969E-212011100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622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b.imperial.ac.uk/webapps/blackboard/content/listContent.jsp?course_id=_36492_1&amp;content_id=_2658215_1&amp;mode=rese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bb.imperial.ac.uk/webapps/blackboard/content/listContent.jsp?course_id=_36492_1&amp;content_id=_2658215_1&amp;mode=rese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1645-2CF0-330A-A65B-FA93F73277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Hardware acceleration "project"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137E24-5648-65FD-8467-82AEFAA9E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4567" y="3624338"/>
            <a:ext cx="4490216" cy="675570"/>
          </a:xfrm>
        </p:spPr>
        <p:txBody>
          <a:bodyPr>
            <a:normAutofit/>
          </a:bodyPr>
          <a:lstStyle/>
          <a:p>
            <a:r>
              <a:rPr lang="en-GB" dirty="0"/>
              <a:t>Andy Rose    Alex Tapper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6C5E70-AF8E-761C-75EF-E18AACE87C18}"/>
              </a:ext>
            </a:extLst>
          </p:cNvPr>
          <p:cNvSpPr txBox="1"/>
          <p:nvPr/>
        </p:nvSpPr>
        <p:spPr>
          <a:xfrm>
            <a:off x="4799475" y="4069075"/>
            <a:ext cx="26004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chemeClr val="accent4"/>
                </a:solidFill>
              </a:rPr>
              <a:t>Ioannis </a:t>
            </a:r>
            <a:r>
              <a:rPr lang="en-GB" sz="2400" dirty="0" err="1">
                <a:solidFill>
                  <a:schemeClr val="accent4"/>
                </a:solidFill>
              </a:rPr>
              <a:t>Xiotidis</a:t>
            </a:r>
            <a:endParaRPr lang="en-GB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72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5BE2F-8715-52BB-34EC-FB71D39E6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 1 - Caveat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4AAEA-A2E6-7296-A40F-DCE741B29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Would rather not have multiple groups doing the same algorithm</a:t>
            </a:r>
          </a:p>
          <a:p>
            <a:r>
              <a:rPr lang="en-GB" dirty="0"/>
              <a:t>If that happens, please negotiate between yourselves</a:t>
            </a:r>
          </a:p>
          <a:p>
            <a:r>
              <a:rPr lang="en-GB" dirty="0"/>
              <a:t>Else we will flip a coin </a:t>
            </a:r>
            <a:r>
              <a:rPr lang="en-GB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Or play rock, paper, scissors</a:t>
            </a:r>
          </a:p>
          <a:p>
            <a:pPr lvl="2"/>
            <a:r>
              <a:rPr lang="en-GB" dirty="0">
                <a:sym typeface="Wingdings" panose="05000000000000000000" pitchFamily="2" charset="2"/>
              </a:rPr>
              <a:t>Or something even more frivolous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2010B-FADA-6DE3-5F2D-0FCDE265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DEE51-63C3-640A-F163-22E4FDE6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755B8-D024-3297-F334-099106B0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447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73F227-3176-9653-2D8D-CC4AC7788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42FECB-D2D0-E40F-F028-16274DBCFA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174498-034D-FA18-FA6E-F3C571BB7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341CFD-7D7C-6AB2-FCA1-4675A718B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C5409-C760-9D77-DEA3-857E739C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435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5BE2F-8715-52BB-34EC-FB71D39E6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4AAEA-A2E6-7296-A40F-DCE741B29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15410"/>
          </a:xfrm>
        </p:spPr>
        <p:txBody>
          <a:bodyPr>
            <a:noAutofit/>
          </a:bodyPr>
          <a:lstStyle/>
          <a:p>
            <a:r>
              <a:rPr lang="en-GB" dirty="0"/>
              <a:t>Design a </a:t>
            </a:r>
            <a:r>
              <a:rPr lang="en-GB" dirty="0" err="1"/>
              <a:t>PyTorch</a:t>
            </a:r>
            <a:r>
              <a:rPr lang="en-GB" dirty="0"/>
              <a:t>/</a:t>
            </a:r>
            <a:r>
              <a:rPr lang="en-GB" dirty="0" err="1"/>
              <a:t>Keras</a:t>
            </a:r>
            <a:r>
              <a:rPr lang="en-GB" dirty="0"/>
              <a:t> model or adapt a model you already have </a:t>
            </a:r>
          </a:p>
          <a:p>
            <a:r>
              <a:rPr lang="en-GB" dirty="0"/>
              <a:t>Port it to an ultra low-latency implementation with HLS4ML</a:t>
            </a:r>
          </a:p>
          <a:p>
            <a:pPr lvl="1"/>
            <a:r>
              <a:rPr lang="en-GB" dirty="0"/>
              <a:t>Play with the quantisation</a:t>
            </a:r>
          </a:p>
          <a:p>
            <a:pPr lvl="1"/>
            <a:r>
              <a:rPr lang="en-GB" dirty="0"/>
              <a:t>Play with the reuse factors</a:t>
            </a:r>
          </a:p>
          <a:p>
            <a:pPr lvl="1"/>
            <a:r>
              <a:rPr lang="en-GB" dirty="0"/>
              <a:t>Play with the pruning</a:t>
            </a:r>
          </a:p>
          <a:p>
            <a:r>
              <a:rPr lang="en-GB" dirty="0"/>
              <a:t>Look at accuracy, resources, latency, etc.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5D102-CCDA-05BF-8145-C45E5B1DA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72842-D36C-97D8-C4C2-FC06C2655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14347-D157-2574-677B-1CB1EBA6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54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5DAA33-B7D1-B038-59C0-CE5C01C47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Arrangements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F5AFF9-603E-0BF4-AFE3-D8B9546A1D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7FB4F-0793-8C32-1947-2E755C89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DFD8D4-FA97-23B4-F27A-8D77BB4F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A88E5-0C9B-0991-C4AF-6479F263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806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17BF71-2FA0-82B1-F7B4-910FAD0DC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Arrangements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2D26F1-F301-7C0E-7FB4-9E32397B6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do not expect you to have prior experience and projects are open-ended</a:t>
            </a:r>
          </a:p>
          <a:p>
            <a:r>
              <a:rPr lang="en-GB" dirty="0"/>
              <a:t>Projects to be done in pairs to maximise how far you get</a:t>
            </a:r>
          </a:p>
          <a:p>
            <a:pPr lvl="1"/>
            <a:r>
              <a:rPr lang="en-GB" dirty="0"/>
              <a:t>Pick amongst yourselves else we'll pick for you :)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EB6312-0D22-21D0-AAE7-0A02E229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241287-CD7A-379E-BF4F-C0B217F54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7E6BB-A9BF-FE75-8F9E-316610E4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345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17BF71-2FA0-82B1-F7B4-910FAD0DC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Arrangements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2D26F1-F301-7C0E-7FB4-9E32397B6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Report</a:t>
            </a:r>
          </a:p>
          <a:p>
            <a:pPr lvl="1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Individual – very important</a:t>
            </a:r>
          </a:p>
          <a:p>
            <a:pPr lvl="1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Maximum 1</a:t>
            </a:r>
            <a:r>
              <a:rPr lang="en-GB" dirty="0"/>
              <a:t>0 pages</a:t>
            </a:r>
          </a:p>
          <a:p>
            <a:pPr lvl="1"/>
            <a:r>
              <a:rPr lang="en-GB" dirty="0"/>
              <a:t>70% of final mark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Reports should be submitted via </a:t>
            </a:r>
            <a:r>
              <a:rPr lang="en-GB" dirty="0">
                <a:hlinkClick r:id="rId2"/>
              </a:rPr>
              <a:t>Blackboard [Linked]</a:t>
            </a:r>
            <a:r>
              <a:rPr lang="en-GB" dirty="0"/>
              <a:t> </a:t>
            </a:r>
            <a:r>
              <a:rPr lang="en-GB" dirty="0" err="1"/>
              <a:t>TurnItIn</a:t>
            </a:r>
            <a:endParaRPr lang="en-GB" dirty="0"/>
          </a:p>
          <a:p>
            <a:pPr lvl="1"/>
            <a:r>
              <a:rPr lang="en-GB" dirty="0"/>
              <a:t>Hand-in deadline 2</a:t>
            </a:r>
            <a:r>
              <a:rPr lang="en-GB" baseline="30000" dirty="0"/>
              <a:t>nd</a:t>
            </a:r>
            <a:r>
              <a:rPr lang="en-GB" dirty="0"/>
              <a:t> May (first day of summer term)</a:t>
            </a:r>
          </a:p>
          <a:p>
            <a:pPr lvl="1"/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EB6312-0D22-21D0-AAE7-0A02E229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241287-CD7A-379E-BF4F-C0B217F54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7E6BB-A9BF-FE75-8F9E-316610E4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912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17BF71-2FA0-82B1-F7B4-910FAD0DC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Arrangements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2D26F1-F301-7C0E-7FB4-9E32397B6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Presentations</a:t>
            </a:r>
          </a:p>
          <a:p>
            <a:pPr lvl="1"/>
            <a:r>
              <a:rPr lang="en-GB" dirty="0"/>
              <a:t>In pairs</a:t>
            </a:r>
          </a:p>
          <a:p>
            <a:pPr lvl="1"/>
            <a:r>
              <a:rPr lang="en-GB" dirty="0"/>
              <a:t>10 minutes per pair</a:t>
            </a:r>
          </a:p>
          <a:p>
            <a:pPr lvl="1"/>
            <a:r>
              <a:rPr lang="en-GB" dirty="0"/>
              <a:t>24</a:t>
            </a:r>
            <a:r>
              <a:rPr lang="en-GB" baseline="30000" dirty="0"/>
              <a:t>th</a:t>
            </a:r>
            <a:r>
              <a:rPr lang="en-GB" dirty="0"/>
              <a:t> March 10am</a:t>
            </a:r>
          </a:p>
          <a:p>
            <a:pPr lvl="1"/>
            <a:r>
              <a:rPr lang="en-GB" dirty="0"/>
              <a:t>20% of final mark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Presentations should be submitted via </a:t>
            </a:r>
            <a:r>
              <a:rPr lang="en-GB" dirty="0">
                <a:hlinkClick r:id="rId2"/>
              </a:rPr>
              <a:t>Blackboard [Linked]</a:t>
            </a:r>
            <a:r>
              <a:rPr lang="en-GB" dirty="0"/>
              <a:t> </a:t>
            </a:r>
            <a:r>
              <a:rPr lang="en-GB" dirty="0" err="1"/>
              <a:t>TurnItIn</a:t>
            </a:r>
            <a:endParaRPr lang="en-GB" dirty="0"/>
          </a:p>
          <a:p>
            <a:pPr lvl="1"/>
            <a:r>
              <a:rPr lang="en-GB" dirty="0"/>
              <a:t>By midnight on 23</a:t>
            </a:r>
            <a:r>
              <a:rPr lang="en-GB" baseline="30000" dirty="0"/>
              <a:t>rd</a:t>
            </a:r>
            <a:r>
              <a:rPr lang="en-GB" dirty="0"/>
              <a:t> March</a:t>
            </a:r>
          </a:p>
          <a:p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EB6312-0D22-21D0-AAE7-0A02E229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241287-CD7A-379E-BF4F-C0B217F54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7E6BB-A9BF-FE75-8F9E-316610E4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708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17BF71-2FA0-82B1-F7B4-910FAD0DC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Arrangements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2D26F1-F301-7C0E-7FB4-9E32397B6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Continuous assessment</a:t>
            </a:r>
          </a:p>
          <a:p>
            <a:pPr lvl="1"/>
            <a:r>
              <a:rPr lang="en-GB" dirty="0"/>
              <a:t>10% of final mark</a:t>
            </a:r>
          </a:p>
          <a:p>
            <a:r>
              <a:rPr lang="en-GB" dirty="0"/>
              <a:t>This is not about getting "a right answer" but about getting a deeper understanding</a:t>
            </a:r>
          </a:p>
          <a:p>
            <a:r>
              <a:rPr lang="en-GB" dirty="0"/>
              <a:t>Ask questions</a:t>
            </a:r>
          </a:p>
          <a:p>
            <a:pPr lvl="1"/>
            <a:r>
              <a:rPr lang="en-GB" dirty="0"/>
              <a:t>Ask questions</a:t>
            </a:r>
          </a:p>
          <a:p>
            <a:pPr lvl="2"/>
            <a:r>
              <a:rPr lang="en-GB" dirty="0"/>
              <a:t>Ask questions</a:t>
            </a:r>
          </a:p>
          <a:p>
            <a:pPr lvl="3"/>
            <a:r>
              <a:rPr lang="en-GB" dirty="0"/>
              <a:t>Ask questions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874ED9-1389-433C-5D62-4C0F4A345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436B5-BCAB-6D69-F47F-87150AD34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76893-CAE4-60F2-A02D-3DDC86F1C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689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AB539-072A-9817-BECA-010A24E9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Arrangements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FE3A8-1CCA-267A-B065-6CCDFAA5F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Three further 2-hour sessions</a:t>
            </a:r>
          </a:p>
          <a:p>
            <a:pPr lvl="1"/>
            <a:r>
              <a:rPr lang="en-GB" dirty="0"/>
              <a:t>24</a:t>
            </a:r>
            <a:r>
              <a:rPr lang="en-GB" baseline="30000" dirty="0"/>
              <a:t>th</a:t>
            </a:r>
            <a:r>
              <a:rPr lang="en-GB" dirty="0"/>
              <a:t> February 10am (now)</a:t>
            </a:r>
          </a:p>
          <a:p>
            <a:pPr lvl="1"/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March 10am</a:t>
            </a:r>
          </a:p>
          <a:p>
            <a:pPr lvl="1"/>
            <a:r>
              <a:rPr lang="en-GB" dirty="0"/>
              <a:t>10</a:t>
            </a:r>
            <a:r>
              <a:rPr lang="en-GB" baseline="30000" dirty="0"/>
              <a:t>th</a:t>
            </a:r>
            <a:r>
              <a:rPr lang="en-GB" dirty="0"/>
              <a:t> March 10am</a:t>
            </a:r>
          </a:p>
          <a:p>
            <a:pPr lvl="1"/>
            <a:r>
              <a:rPr lang="en-GB" dirty="0"/>
              <a:t>17</a:t>
            </a:r>
            <a:r>
              <a:rPr lang="en-GB" baseline="30000" dirty="0"/>
              <a:t>th</a:t>
            </a:r>
            <a:r>
              <a:rPr lang="en-GB" dirty="0"/>
              <a:t> March 10am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FDD3F-2442-E09A-14A0-548E2BC3B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20061-0E9F-6145-3FA0-9ABDAE90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8839C-6416-788D-42F0-DDA050B4E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992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D4C83-7BC0-2296-10E0-D0BAA38EE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Optional 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676E7-2711-82BC-E03F-121697A3A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Assuming at least some people are interested, can throw in some more technical lectures on some of the tricks we play for hardware-optimising machine-learning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15C03-71E0-D06B-9534-64EDC88D9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B9D17-D0C2-60B7-ED77-598EE686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4A77C-6EC6-9B64-D03D-A6F36592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64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66465-D655-A6AE-957D-CDB7344E5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Caveat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1553D-6E8D-83C9-3545-15654D2A1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2310"/>
            <a:ext cx="10515600" cy="4351338"/>
          </a:xfrm>
        </p:spPr>
        <p:txBody>
          <a:bodyPr/>
          <a:lstStyle/>
          <a:p>
            <a:r>
              <a:rPr lang="en-GB" dirty="0"/>
              <a:t>This is a brand new course</a:t>
            </a:r>
          </a:p>
          <a:p>
            <a:pPr lvl="1"/>
            <a:r>
              <a:rPr lang="en-GB" dirty="0"/>
              <a:t>We don't know you or your prior experience</a:t>
            </a:r>
          </a:p>
          <a:p>
            <a:pPr lvl="1"/>
            <a:r>
              <a:rPr lang="en-GB" dirty="0"/>
              <a:t>We don't know what will work and what won't</a:t>
            </a:r>
          </a:p>
          <a:p>
            <a:r>
              <a:rPr lang="en-GB" dirty="0"/>
              <a:t>The topic of hardware acceleration is too wide to try to teach you everything</a:t>
            </a:r>
          </a:p>
          <a:p>
            <a:pPr lvl="1"/>
            <a:r>
              <a:rPr lang="en-GB" dirty="0"/>
              <a:t>And we do not have enough time, even if we wanted to</a:t>
            </a:r>
          </a:p>
          <a:p>
            <a:r>
              <a:rPr lang="en-GB" dirty="0"/>
              <a:t>So…</a:t>
            </a:r>
          </a:p>
          <a:p>
            <a:pPr lvl="1"/>
            <a:r>
              <a:rPr lang="en-GB" dirty="0"/>
              <a:t>We are not going to prescribe what you are going to do</a:t>
            </a:r>
          </a:p>
          <a:p>
            <a:pPr lvl="1"/>
            <a:r>
              <a:rPr lang="en-GB" dirty="0"/>
              <a:t>This is an MRes… and this is generally how real-life research works </a:t>
            </a:r>
          </a:p>
          <a:p>
            <a:pPr lvl="1"/>
            <a:r>
              <a:rPr lang="en-GB" dirty="0"/>
              <a:t>A few options :)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B978C-FD72-9391-1A34-C1323482E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9E4D6-61BC-11E9-2358-5DC002FA0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3CE5E-BB82-A4A8-DD53-466A3FD8F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219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5BE2F-8715-52BB-34EC-FB71D39E6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 an option 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4AAEA-A2E6-7296-A40F-DCE741B29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15410"/>
          </a:xfrm>
        </p:spPr>
        <p:txBody>
          <a:bodyPr>
            <a:noAutofit/>
          </a:bodyPr>
          <a:lstStyle/>
          <a:p>
            <a:r>
              <a:rPr lang="en-GB" dirty="0"/>
              <a:t>Using a GPU with </a:t>
            </a:r>
            <a:r>
              <a:rPr lang="en-GB" dirty="0" err="1"/>
              <a:t>Pytorch</a:t>
            </a:r>
            <a:r>
              <a:rPr lang="en-GB" dirty="0"/>
              <a:t>/</a:t>
            </a:r>
            <a:r>
              <a:rPr lang="en-GB" dirty="0" err="1"/>
              <a:t>Keras</a:t>
            </a:r>
            <a:r>
              <a:rPr lang="en-GB" dirty="0"/>
              <a:t> :)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D8D12-8638-F625-6394-322DE350D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C285C-6629-6053-2E53-62949272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97545-B5BB-A224-4D46-56F9404F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2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1DDE3-0B56-A651-4C10-3484ADDBE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 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61FA2F-4F0B-A2B0-C833-91BFDE22F7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40E46E-1C18-FDB2-8CFE-8C8E28934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51DC4-98F0-F216-BD08-F64606000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5BF92-2902-8507-CBE6-7273CFD57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96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1AF243-FBF8-D417-A6BA-88E1A734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Hardware acceleration is (becoming) ubiquitous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2D795B-2EF8-2CC4-2D3D-14E4220656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a modern phone, you have dedicated hardware in your pocket for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AES encryption / decryption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H.264 / MPEG decoding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Ray-tracing / rendering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Gzip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inflate / deflate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Systolic neural inference</a:t>
            </a:r>
            <a:b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accelerator</a:t>
            </a:r>
          </a:p>
          <a:p>
            <a:endParaRPr lang="en-GB" dirty="0"/>
          </a:p>
        </p:txBody>
      </p:sp>
      <p:pic>
        <p:nvPicPr>
          <p:cNvPr id="7" name="Content Placeholder 6" descr="Apple-Chips">
            <a:extLst>
              <a:ext uri="{FF2B5EF4-FFF2-40B4-BE49-F238E27FC236}">
                <a16:creationId xmlns:a16="http://schemas.microsoft.com/office/drawing/2014/main" id="{10D60B01-B250-BAC2-502F-AF6300CE176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44950"/>
            <a:ext cx="5181600" cy="29126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B86712-144E-32E5-2D19-86D3B67B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CB4169-6E70-6EDA-0E0A-3BD777233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6B6D6-8FA5-7DDB-A857-9437CCA4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57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1AF243-FBF8-D417-A6BA-88E1A734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Hardware acceleration is (becoming) ubiquitous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2D795B-2EF8-2CC4-2D3D-14E4220656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a modern phone, you have dedicated hardware in your pocket for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AES encryption / decryption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H.264 / MPEG decoding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Ray-tracing / rendering</a:t>
            </a: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Gzip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inflate / deflate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Systolic neural inference</a:t>
            </a:r>
            <a:b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accelerator</a:t>
            </a:r>
          </a:p>
          <a:p>
            <a:endParaRPr lang="en-GB" dirty="0"/>
          </a:p>
        </p:txBody>
      </p:sp>
      <p:pic>
        <p:nvPicPr>
          <p:cNvPr id="7" name="Content Placeholder 6" descr="Apple-Chips">
            <a:extLst>
              <a:ext uri="{FF2B5EF4-FFF2-40B4-BE49-F238E27FC236}">
                <a16:creationId xmlns:a16="http://schemas.microsoft.com/office/drawing/2014/main" id="{10D60B01-B250-BAC2-502F-AF6300CE176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44950"/>
            <a:ext cx="5181600" cy="29126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B6B0970-D3AE-78EF-91B5-56E322613C2E}"/>
              </a:ext>
            </a:extLst>
          </p:cNvPr>
          <p:cNvSpPr/>
          <p:nvPr/>
        </p:nvSpPr>
        <p:spPr>
          <a:xfrm>
            <a:off x="9532062" y="2544950"/>
            <a:ext cx="892098" cy="465879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FFB8C9-BB69-FEBA-30DB-555F9118DAE7}"/>
              </a:ext>
            </a:extLst>
          </p:cNvPr>
          <p:cNvSpPr/>
          <p:nvPr/>
        </p:nvSpPr>
        <p:spPr>
          <a:xfrm>
            <a:off x="6214202" y="4621065"/>
            <a:ext cx="892098" cy="38880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58207F-E182-A149-ABE8-DE003F6FD75E}"/>
              </a:ext>
            </a:extLst>
          </p:cNvPr>
          <p:cNvSpPr/>
          <p:nvPr/>
        </p:nvSpPr>
        <p:spPr>
          <a:xfrm>
            <a:off x="6214202" y="3105243"/>
            <a:ext cx="892098" cy="56573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7EAFD6-6610-DAB8-B817-775BB79658A4}"/>
              </a:ext>
            </a:extLst>
          </p:cNvPr>
          <p:cNvSpPr/>
          <p:nvPr/>
        </p:nvSpPr>
        <p:spPr>
          <a:xfrm>
            <a:off x="9746908" y="4249730"/>
            <a:ext cx="892098" cy="56573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E78E0A-8DBF-19A5-D4BC-D7635A505603}"/>
              </a:ext>
            </a:extLst>
          </p:cNvPr>
          <p:cNvSpPr/>
          <p:nvPr/>
        </p:nvSpPr>
        <p:spPr>
          <a:xfrm>
            <a:off x="6214202" y="4232259"/>
            <a:ext cx="892098" cy="38880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701A8D-A8CF-46EB-FC6E-CB1157AB8912}"/>
              </a:ext>
            </a:extLst>
          </p:cNvPr>
          <p:cNvCxnSpPr>
            <a:endCxn id="2" idx="1"/>
          </p:cNvCxnSpPr>
          <p:nvPr/>
        </p:nvCxnSpPr>
        <p:spPr>
          <a:xfrm>
            <a:off x="3822638" y="2653990"/>
            <a:ext cx="5709424" cy="123900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50CFB63-7E8E-5B18-98B4-DE0BBF51BC44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3541627" y="2930290"/>
            <a:ext cx="2672575" cy="457822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4E9D2FF-E610-794A-C21D-F2A8A0D87045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3484199" y="3242775"/>
            <a:ext cx="6262709" cy="1289824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E6D718-742E-28BC-5D41-A40A271E0AAE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3296300" y="3486303"/>
            <a:ext cx="2917902" cy="940359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831472E-47B1-97DB-2FE3-8B03D32282B5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3541627" y="3914509"/>
            <a:ext cx="2672575" cy="900959"/>
          </a:xfrm>
          <a:prstGeom prst="line">
            <a:avLst/>
          </a:prstGeom>
          <a:ln w="127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8A59ED71-8F62-7A5E-2369-2346D11CF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DFCE100-06B8-0332-3C43-AA84BB2AB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38D87A3-9C85-084B-01BC-F12ECDB30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479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A43E06D-B0B7-5D25-52B0-8B7FA398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algorithms which define the 21</a:t>
            </a:r>
            <a:r>
              <a:rPr lang="en-GB" baseline="30000" dirty="0"/>
              <a:t>st</a:t>
            </a:r>
            <a:r>
              <a:rPr lang="en-GB" dirty="0"/>
              <a:t> Century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3ADB85-3EA5-A095-5CB6-34662EC4E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AES encryption / decryption</a:t>
            </a:r>
          </a:p>
          <a:p>
            <a:pPr>
              <a:lnSpc>
                <a:spcPct val="120000"/>
              </a:lnSpc>
            </a:pPr>
            <a:r>
              <a:rPr lang="en-GB" dirty="0"/>
              <a:t>H.264 / MPEG decoding</a:t>
            </a:r>
          </a:p>
          <a:p>
            <a:pPr>
              <a:lnSpc>
                <a:spcPct val="120000"/>
              </a:lnSpc>
            </a:pPr>
            <a:r>
              <a:rPr lang="en-GB" dirty="0"/>
              <a:t>Ray-tracing / rendering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Gzip</a:t>
            </a:r>
            <a:r>
              <a:rPr lang="en-GB" dirty="0"/>
              <a:t> inflate / deflate</a:t>
            </a:r>
          </a:p>
          <a:p>
            <a:pPr>
              <a:lnSpc>
                <a:spcPct val="120000"/>
              </a:lnSpc>
            </a:pPr>
            <a:r>
              <a:rPr lang="en-GB" dirty="0"/>
              <a:t>Systolic neural inference accelerator</a:t>
            </a:r>
          </a:p>
          <a:p>
            <a:pPr>
              <a:lnSpc>
                <a:spcPct val="120000"/>
              </a:lnSpc>
            </a:pPr>
            <a:r>
              <a:rPr lang="en-GB" dirty="0"/>
              <a:t>FFT / DFT (Everything)</a:t>
            </a:r>
          </a:p>
          <a:p>
            <a:pPr>
              <a:lnSpc>
                <a:spcPct val="120000"/>
              </a:lnSpc>
            </a:pPr>
            <a:r>
              <a:rPr lang="en-GB" dirty="0"/>
              <a:t>PageRank / Sparse matrix multiplier (Web search)</a:t>
            </a:r>
          </a:p>
          <a:p>
            <a:pPr>
              <a:lnSpc>
                <a:spcPct val="120000"/>
              </a:lnSpc>
            </a:pPr>
            <a:r>
              <a:rPr lang="en-GB" dirty="0"/>
              <a:t>Kalman Filter (Drones, Self-driving vehicles)</a:t>
            </a:r>
          </a:p>
          <a:p>
            <a:pPr>
              <a:lnSpc>
                <a:spcPct val="120000"/>
              </a:lnSpc>
            </a:pPr>
            <a:r>
              <a:rPr lang="en-GB" dirty="0"/>
              <a:t>Dijkstra's algorithm (Graph mapping &amp; routing)</a:t>
            </a:r>
          </a:p>
          <a:p>
            <a:pPr>
              <a:lnSpc>
                <a:spcPct val="120000"/>
              </a:lnSpc>
            </a:pPr>
            <a:r>
              <a:rPr lang="en-GB" dirty="0"/>
              <a:t>SHA3-256 Hashing (Digital signatures, Blockchain)</a:t>
            </a:r>
          </a:p>
          <a:p>
            <a:pPr>
              <a:lnSpc>
                <a:spcPct val="120000"/>
              </a:lnSpc>
            </a:pPr>
            <a:r>
              <a:rPr lang="en-GB" dirty="0"/>
              <a:t>Smith–Waterman algorithm and/or FASTA (DNA sequencing)</a:t>
            </a:r>
          </a:p>
          <a:p>
            <a:pPr>
              <a:lnSpc>
                <a:spcPct val="120000"/>
              </a:lnSpc>
            </a:pPr>
            <a:r>
              <a:rPr lang="en-GB" dirty="0"/>
              <a:t>Proof-of-work signature (Bitcoin mining)</a:t>
            </a:r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8CB5C7-DC9D-95F8-1BBF-A7BF1D0E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41DFD7-DD1E-FF14-D5AC-746B56EB0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1C9CA-3B5B-7104-D113-D29AF01DC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5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5BE2F-8715-52BB-34EC-FB71D39E6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4AAEA-A2E6-7296-A40F-DCE741B29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Deep-dive into one of these algorithms</a:t>
            </a:r>
          </a:p>
          <a:p>
            <a:pPr lvl="1"/>
            <a:r>
              <a:rPr lang="en-GB" dirty="0"/>
              <a:t>(or discuss with us if you have your own idea)</a:t>
            </a:r>
          </a:p>
          <a:p>
            <a:pPr lvl="1"/>
            <a:r>
              <a:rPr lang="en-GB" dirty="0"/>
              <a:t>Research the principles, usage, etc.</a:t>
            </a:r>
          </a:p>
          <a:p>
            <a:pPr lvl="1"/>
            <a:r>
              <a:rPr lang="en-GB" dirty="0"/>
              <a:t>Analyse it for bottle-necks</a:t>
            </a:r>
          </a:p>
          <a:p>
            <a:pPr lvl="1"/>
            <a:r>
              <a:rPr lang="en-GB" dirty="0"/>
              <a:t>Analyse it for suitability for hardware acceleration</a:t>
            </a:r>
          </a:p>
          <a:p>
            <a:pPr lvl="2"/>
            <a:r>
              <a:rPr lang="en-GB" dirty="0"/>
              <a:t>Which type? Advantages? Limitations?</a:t>
            </a:r>
          </a:p>
          <a:p>
            <a:pPr lvl="1"/>
            <a:r>
              <a:rPr lang="en-GB" dirty="0"/>
              <a:t>Devise a hardware architecture for the algorithm on paper</a:t>
            </a:r>
          </a:p>
          <a:p>
            <a:r>
              <a:rPr lang="en-GB" dirty="0"/>
              <a:t>Then…</a:t>
            </a: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CC91C-A824-5912-E756-2C0D16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00EAA-BE9C-A55F-336C-541085313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EE2BF-7EBD-C79D-C0FC-FA2818FA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078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5BE2F-8715-52BB-34EC-FB71D39E6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4AAEA-A2E6-7296-A40F-DCE741B29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If you want to play with VHDL/RTL implementation – go ahead</a:t>
            </a:r>
          </a:p>
          <a:p>
            <a:r>
              <a:rPr lang="en-GB" dirty="0"/>
              <a:t>If you want to play with manual multithreading in C++ – go ahead</a:t>
            </a:r>
          </a:p>
          <a:p>
            <a:r>
              <a:rPr lang="en-GB" dirty="0"/>
              <a:t>If you want to play on the Intel </a:t>
            </a:r>
            <a:r>
              <a:rPr lang="en-GB" dirty="0" err="1"/>
              <a:t>OneAPI</a:t>
            </a:r>
            <a:r>
              <a:rPr lang="en-GB" dirty="0"/>
              <a:t> </a:t>
            </a:r>
            <a:r>
              <a:rPr lang="en-GB" dirty="0" err="1"/>
              <a:t>devcloud</a:t>
            </a:r>
            <a:r>
              <a:rPr lang="en-GB" dirty="0"/>
              <a:t> – go ahead</a:t>
            </a:r>
          </a:p>
          <a:p>
            <a:endParaRPr lang="en-GB" dirty="0"/>
          </a:p>
          <a:p>
            <a:r>
              <a:rPr lang="en-GB" dirty="0"/>
              <a:t>We can help you (or find someone to help you) get set up with these</a:t>
            </a:r>
          </a:p>
          <a:p>
            <a:endParaRPr lang="en-GB" dirty="0"/>
          </a:p>
          <a:p>
            <a:r>
              <a:rPr lang="en-GB" dirty="0"/>
              <a:t>If you want to play with CUDA – go ahead</a:t>
            </a: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163C9-687B-76C9-5757-C75DFC11C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24/02/2023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6AAF2-06F0-0117-77F0-C2618DFFE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Andrew Rose, Imperial College London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64C6A-BF78-95F2-E96B-D254E0D72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8E32-6BEC-4F4C-969E-212011100B3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31556"/>
      </p:ext>
    </p:extLst>
  </p:cSld>
  <p:clrMapOvr>
    <a:masterClrMapping/>
  </p:clrMapOvr>
</p:sld>
</file>

<file path=ppt/theme/theme1.xml><?xml version="1.0" encoding="utf-8"?>
<a:theme xmlns:a="http://schemas.openxmlformats.org/drawingml/2006/main" name="AI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" id="{2D500959-F906-4ADE-B76A-835ADBF43142}" vid="{17C4E865-5F5A-4600-98C9-908B472214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</Template>
  <TotalTime>1727</TotalTime>
  <Words>822</Words>
  <Application>Microsoft Office PowerPoint</Application>
  <PresentationFormat>Widescreen</PresentationFormat>
  <Paragraphs>169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AI</vt:lpstr>
      <vt:lpstr>Hardware acceleration "project" time</vt:lpstr>
      <vt:lpstr>Caveat</vt:lpstr>
      <vt:lpstr>Not an option 0</vt:lpstr>
      <vt:lpstr>Option 1</vt:lpstr>
      <vt:lpstr>Hardware acceleration is (becoming) ubiquitous</vt:lpstr>
      <vt:lpstr>Hardware acceleration is (becoming) ubiquitous</vt:lpstr>
      <vt:lpstr>The algorithms which define the 21st Century</vt:lpstr>
      <vt:lpstr>Option 1</vt:lpstr>
      <vt:lpstr>Option 1</vt:lpstr>
      <vt:lpstr>Option 1 - Caveat</vt:lpstr>
      <vt:lpstr>Option 2</vt:lpstr>
      <vt:lpstr>Option 2</vt:lpstr>
      <vt:lpstr>Arrangements</vt:lpstr>
      <vt:lpstr>Arrangements</vt:lpstr>
      <vt:lpstr>Arrangements</vt:lpstr>
      <vt:lpstr>Arrangements</vt:lpstr>
      <vt:lpstr>Arrangements</vt:lpstr>
      <vt:lpstr>Arrangements</vt:lpstr>
      <vt:lpstr>Optional lectures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acceleration "project" time</dc:title>
  <dc:creator>Rose, Andrew W</dc:creator>
  <cp:lastModifiedBy>Rose, Andrew W</cp:lastModifiedBy>
  <cp:revision>82</cp:revision>
  <dcterms:created xsi:type="dcterms:W3CDTF">2023-02-07T10:35:41Z</dcterms:created>
  <dcterms:modified xsi:type="dcterms:W3CDTF">2023-02-24T09:36:16Z</dcterms:modified>
</cp:coreProperties>
</file>