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1"/>
  </p:notesMasterIdLst>
  <p:sldIdLst>
    <p:sldId id="256" r:id="rId2"/>
    <p:sldId id="257" r:id="rId3"/>
    <p:sldId id="267" r:id="rId4"/>
    <p:sldId id="258" r:id="rId5"/>
    <p:sldId id="259" r:id="rId6"/>
    <p:sldId id="260" r:id="rId7"/>
    <p:sldId id="261" r:id="rId8"/>
    <p:sldId id="262" r:id="rId9"/>
    <p:sldId id="268" r:id="rId10"/>
    <p:sldId id="264" r:id="rId11"/>
    <p:sldId id="263" r:id="rId12"/>
    <p:sldId id="265" r:id="rId13"/>
    <p:sldId id="269" r:id="rId14"/>
    <p:sldId id="270" r:id="rId15"/>
    <p:sldId id="273" r:id="rId16"/>
    <p:sldId id="274" r:id="rId17"/>
    <p:sldId id="271" r:id="rId18"/>
    <p:sldId id="272" r:id="rId19"/>
    <p:sldId id="275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93" autoAdjust="0"/>
    <p:restoredTop sz="94660"/>
  </p:normalViewPr>
  <p:slideViewPr>
    <p:cSldViewPr snapToGrid="0" showGuides="1">
      <p:cViewPr varScale="1">
        <p:scale>
          <a:sx n="95" d="100"/>
          <a:sy n="95" d="100"/>
        </p:scale>
        <p:origin x="333" y="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409B8B-7A4C-475F-A147-3E62CE94A671}" type="datetimeFigureOut">
              <a:rPr lang="en-GB" smtClean="0"/>
              <a:t>24/02/2023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5091F6-4089-4E5C-967B-5525DE609B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26855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24/02/2023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Andrew Rose, Imperial College London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D8E32-6BEC-4F4C-969E-212011100B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55526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24/02/2023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Andrew Rose, Imperial College London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D8E32-6BEC-4F4C-969E-212011100B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2052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24/02/2023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Andrew Rose, Imperial College London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D8E32-6BEC-4F4C-969E-212011100B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7067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24/02/2023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Andrew Rose, Imperial College London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D8E32-6BEC-4F4C-969E-212011100B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2957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24/02/2023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Andrew Rose, Imperial College London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D8E32-6BEC-4F4C-969E-212011100B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7512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24/02/2023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Andrew Rose, Imperial College London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D8E32-6BEC-4F4C-969E-212011100B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5632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24/02/2023</a:t>
            </a: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Andrew Rose, Imperial College London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D8E32-6BEC-4F4C-969E-212011100B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2731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24/02/2023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Andrew Rose, Imperial College London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D8E32-6BEC-4F4C-969E-212011100B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7206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24/02/2023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Andrew Rose, Imperial College London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D8E32-6BEC-4F4C-969E-212011100B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342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24/02/2023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Andrew Rose, Imperial College London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D8E32-6BEC-4F4C-969E-212011100B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8075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24/02/2023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Andrew Rose, Imperial College London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D8E32-6BEC-4F4C-969E-212011100B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2484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119D6BC-B309-460C-BBC3-5C9F1B84182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dk1">
              <a:alpha val="70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4"/>
                </a:solidFill>
              </a:defRPr>
            </a:lvl1pPr>
          </a:lstStyle>
          <a:p>
            <a:r>
              <a:rPr lang="en-US"/>
              <a:t>24/02/2023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4"/>
                </a:solidFill>
              </a:defRPr>
            </a:lvl1pPr>
          </a:lstStyle>
          <a:p>
            <a:r>
              <a:rPr lang="en-GB"/>
              <a:t>Andrew Rose, Imperial College London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4"/>
                </a:solidFill>
              </a:defRPr>
            </a:lvl1pPr>
          </a:lstStyle>
          <a:p>
            <a:fld id="{397D8E32-6BEC-4F4C-969E-212011100B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062235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4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4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4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4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4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bb.imperial.ac.uk/webapps/blackboard/content/listContent.jsp?course_id=_36492_1&amp;content_id=_2658215_1&amp;mode=reset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bb.imperial.ac.uk/webapps/blackboard/content/listContent.jsp?course_id=_36492_1&amp;content_id=_2658215_1&amp;mode=reset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A51645-2CF0-330A-A65B-FA93F732772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Hardware acceleration "project" time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137E24-5648-65FD-8467-82AEFAA9E3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44567" y="3624338"/>
            <a:ext cx="4490216" cy="675570"/>
          </a:xfrm>
        </p:spPr>
        <p:txBody>
          <a:bodyPr>
            <a:normAutofit/>
          </a:bodyPr>
          <a:lstStyle/>
          <a:p>
            <a:r>
              <a:rPr lang="en-GB" dirty="0"/>
              <a:t>Andy Rose    Alex Tapper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16C5E70-AF8E-761C-75EF-E18AACE87C18}"/>
              </a:ext>
            </a:extLst>
          </p:cNvPr>
          <p:cNvSpPr txBox="1"/>
          <p:nvPr/>
        </p:nvSpPr>
        <p:spPr>
          <a:xfrm>
            <a:off x="4799475" y="4069075"/>
            <a:ext cx="260047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400" dirty="0">
                <a:solidFill>
                  <a:schemeClr val="accent4"/>
                </a:solidFill>
              </a:rPr>
              <a:t>Ioannis </a:t>
            </a:r>
            <a:r>
              <a:rPr lang="en-GB" sz="2400" dirty="0" err="1">
                <a:solidFill>
                  <a:schemeClr val="accent4"/>
                </a:solidFill>
              </a:rPr>
              <a:t>Xiotidis</a:t>
            </a:r>
            <a:endParaRPr lang="en-GB" sz="2400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19721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35BE2F-8715-52BB-34EC-FB71D39E69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Option 1 - Caveat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74AAEA-A2E6-7296-A40F-DCE741B29D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Would rather not have multiple groups doing the same algorithm</a:t>
            </a:r>
          </a:p>
          <a:p>
            <a:r>
              <a:rPr lang="en-GB" dirty="0"/>
              <a:t>If that happens, please negotiate between yourselves</a:t>
            </a:r>
          </a:p>
          <a:p>
            <a:r>
              <a:rPr lang="en-GB" dirty="0"/>
              <a:t>Else we will flip a coin </a:t>
            </a:r>
            <a:r>
              <a:rPr lang="en-GB" dirty="0">
                <a:sym typeface="Wingdings" panose="05000000000000000000" pitchFamily="2" charset="2"/>
              </a:rPr>
              <a:t></a:t>
            </a:r>
          </a:p>
          <a:p>
            <a:pPr lvl="1"/>
            <a:r>
              <a:rPr lang="en-GB" dirty="0">
                <a:sym typeface="Wingdings" panose="05000000000000000000" pitchFamily="2" charset="2"/>
              </a:rPr>
              <a:t>Or play rock, paper, scissors</a:t>
            </a:r>
          </a:p>
          <a:p>
            <a:pPr lvl="2"/>
            <a:r>
              <a:rPr lang="en-GB" dirty="0">
                <a:sym typeface="Wingdings" panose="05000000000000000000" pitchFamily="2" charset="2"/>
              </a:rPr>
              <a:t>Or something even more frivolous</a:t>
            </a:r>
            <a:endParaRPr lang="en-GB" dirty="0"/>
          </a:p>
          <a:p>
            <a:pPr lvl="1"/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92010B-FADA-6DE3-5F2D-0FCDE265A2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24/02/2023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5DEE51-63C3-640A-F163-22E4FDE644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Andrew Rose, Imperial College London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1755B8-D024-3297-F334-099106B025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D8E32-6BEC-4F4C-969E-212011100B3D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84477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E73F227-3176-9653-2D8D-CC4AC7788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Option 2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B42FECB-D2D0-E40F-F028-16274DBCFA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174498-034D-FA18-FA6E-F3C571BB79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24/02/2023</a:t>
            </a:r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E341CFD-7D7C-6AB2-FCA1-4675A718B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Andrew Rose, Imperial College London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8C5409-C760-9D77-DEA3-857E739CF0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D8E32-6BEC-4F4C-969E-212011100B3D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44351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35BE2F-8715-52BB-34EC-FB71D39E69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Option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74AAEA-A2E6-7296-A40F-DCE741B29D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15410"/>
          </a:xfrm>
        </p:spPr>
        <p:txBody>
          <a:bodyPr>
            <a:noAutofit/>
          </a:bodyPr>
          <a:lstStyle/>
          <a:p>
            <a:r>
              <a:rPr lang="en-GB" dirty="0"/>
              <a:t>Design a </a:t>
            </a:r>
            <a:r>
              <a:rPr lang="en-GB" dirty="0" err="1"/>
              <a:t>PyTorch</a:t>
            </a:r>
            <a:r>
              <a:rPr lang="en-GB" dirty="0"/>
              <a:t>/</a:t>
            </a:r>
            <a:r>
              <a:rPr lang="en-GB" dirty="0" err="1"/>
              <a:t>Keras</a:t>
            </a:r>
            <a:r>
              <a:rPr lang="en-GB" dirty="0"/>
              <a:t> model or adapt a model you already have </a:t>
            </a:r>
          </a:p>
          <a:p>
            <a:r>
              <a:rPr lang="en-GB" dirty="0"/>
              <a:t>Port it to an ultra low-latency implementation with HLS4ML</a:t>
            </a:r>
          </a:p>
          <a:p>
            <a:pPr lvl="1"/>
            <a:r>
              <a:rPr lang="en-GB" dirty="0"/>
              <a:t>Play with the quantisation</a:t>
            </a:r>
          </a:p>
          <a:p>
            <a:pPr lvl="1"/>
            <a:r>
              <a:rPr lang="en-GB" dirty="0"/>
              <a:t>Play with the reuse factors</a:t>
            </a:r>
          </a:p>
          <a:p>
            <a:pPr lvl="1"/>
            <a:r>
              <a:rPr lang="en-GB" dirty="0"/>
              <a:t>Play with the pruning</a:t>
            </a:r>
          </a:p>
          <a:p>
            <a:r>
              <a:rPr lang="en-GB" dirty="0"/>
              <a:t>Look at accuracy, resources, latency, etc.</a:t>
            </a:r>
          </a:p>
          <a:p>
            <a:endParaRPr lang="en-GB" dirty="0"/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  <a:p>
            <a:pPr lvl="1"/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25D102-CCDA-05BF-8145-C45E5B1DA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24/02/2023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472842-D36C-97D8-C4C2-FC06C26558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Andrew Rose, Imperial College London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314347-D157-2574-677B-1CB1EBA653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D8E32-6BEC-4F4C-969E-212011100B3D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8548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75DAA33-B7D1-B038-59C0-CE5C01C47C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Arrangements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3F5AFF9-603E-0BF4-AFE3-D8B9546A1D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A07FB4F-0793-8C32-1947-2E755C890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24/02/2023</a:t>
            </a:r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DDFD8D4-FA97-23B4-F27A-8D77BB4FA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Andrew Rose, Imperial College London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6A88E5-0C9B-0991-C4AF-6479F263D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D8E32-6BEC-4F4C-969E-212011100B3D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48063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B17BF71-2FA0-82B1-F7B4-910FAD0DC5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Arrangements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82D26F1-F301-7C0E-7FB4-9E32397B65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We do not expect you to have prior experience and projects are open-ended</a:t>
            </a:r>
          </a:p>
          <a:p>
            <a:r>
              <a:rPr lang="en-GB" dirty="0"/>
              <a:t>Projects to be done in pairs to maximise how far you get</a:t>
            </a:r>
          </a:p>
          <a:p>
            <a:pPr lvl="1"/>
            <a:r>
              <a:rPr lang="en-GB" dirty="0"/>
              <a:t>Pick amongst yourselves else we'll pick for you :)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EB6312-0D22-21D0-AAE7-0A02E229C7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24/02/2023</a:t>
            </a:r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7241287-CD7A-379E-BF4F-C0B217F54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Andrew Rose, Imperial College London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27E6BB-A9BF-FE75-8F9E-316610E48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D8E32-6BEC-4F4C-969E-212011100B3D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43456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B17BF71-2FA0-82B1-F7B4-910FAD0DC5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Arrangements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82D26F1-F301-7C0E-7FB4-9E32397B65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Report</a:t>
            </a:r>
          </a:p>
          <a:p>
            <a:pPr lvl="1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Individual – very important</a:t>
            </a:r>
          </a:p>
          <a:p>
            <a:pPr lvl="1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Maximum 1</a:t>
            </a:r>
            <a:r>
              <a:rPr lang="en-GB" dirty="0"/>
              <a:t>0 pages</a:t>
            </a:r>
          </a:p>
          <a:p>
            <a:pPr lvl="1"/>
            <a:r>
              <a:rPr lang="en-GB" dirty="0"/>
              <a:t>70% of final mark</a:t>
            </a:r>
          </a:p>
          <a:p>
            <a:pPr lvl="1"/>
            <a:endParaRPr lang="en-GB" dirty="0"/>
          </a:p>
          <a:p>
            <a:pPr lvl="1"/>
            <a:r>
              <a:rPr lang="en-GB" dirty="0"/>
              <a:t>Reports should be submitted via </a:t>
            </a:r>
            <a:r>
              <a:rPr lang="en-GB" dirty="0">
                <a:hlinkClick r:id="rId2"/>
              </a:rPr>
              <a:t>Blackboard [Linked]</a:t>
            </a:r>
            <a:r>
              <a:rPr lang="en-GB" dirty="0"/>
              <a:t> </a:t>
            </a:r>
            <a:r>
              <a:rPr lang="en-GB" dirty="0" err="1"/>
              <a:t>TurnItIn</a:t>
            </a:r>
            <a:endParaRPr lang="en-GB" dirty="0"/>
          </a:p>
          <a:p>
            <a:pPr lvl="1"/>
            <a:r>
              <a:rPr lang="en-GB" dirty="0"/>
              <a:t>Hand-in deadline 2</a:t>
            </a:r>
            <a:r>
              <a:rPr lang="en-GB" baseline="30000" dirty="0"/>
              <a:t>nd</a:t>
            </a:r>
            <a:r>
              <a:rPr lang="en-GB" dirty="0"/>
              <a:t> May (first day of summer term)</a:t>
            </a:r>
          </a:p>
          <a:p>
            <a:pPr lvl="1"/>
            <a:endParaRPr lang="en-GB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EB6312-0D22-21D0-AAE7-0A02E229C7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24/02/2023</a:t>
            </a:r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7241287-CD7A-379E-BF4F-C0B217F54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Andrew Rose, Imperial College London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27E6BB-A9BF-FE75-8F9E-316610E48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D8E32-6BEC-4F4C-969E-212011100B3D}" type="slidenum">
              <a:rPr lang="en-GB" smtClean="0"/>
              <a:t>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029128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B17BF71-2FA0-82B1-F7B4-910FAD0DC5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Arrangements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82D26F1-F301-7C0E-7FB4-9E32397B65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Presentations</a:t>
            </a:r>
          </a:p>
          <a:p>
            <a:pPr lvl="1"/>
            <a:r>
              <a:rPr lang="en-GB" dirty="0"/>
              <a:t>In pairs</a:t>
            </a:r>
          </a:p>
          <a:p>
            <a:pPr lvl="1"/>
            <a:r>
              <a:rPr lang="en-GB" dirty="0"/>
              <a:t>10 minutes per pair</a:t>
            </a:r>
          </a:p>
          <a:p>
            <a:pPr lvl="1"/>
            <a:r>
              <a:rPr lang="en-GB" dirty="0"/>
              <a:t>24</a:t>
            </a:r>
            <a:r>
              <a:rPr lang="en-GB" baseline="30000" dirty="0"/>
              <a:t>th</a:t>
            </a:r>
            <a:r>
              <a:rPr lang="en-GB" dirty="0"/>
              <a:t> March 10am</a:t>
            </a:r>
          </a:p>
          <a:p>
            <a:pPr lvl="1"/>
            <a:r>
              <a:rPr lang="en-GB" dirty="0"/>
              <a:t>20% of final mark</a:t>
            </a:r>
          </a:p>
          <a:p>
            <a:pPr lvl="1"/>
            <a:endParaRPr lang="en-GB" dirty="0"/>
          </a:p>
          <a:p>
            <a:pPr lvl="1"/>
            <a:r>
              <a:rPr lang="en-GB" dirty="0"/>
              <a:t>Presentations should be submitted via </a:t>
            </a:r>
            <a:r>
              <a:rPr lang="en-GB" dirty="0">
                <a:hlinkClick r:id="rId2"/>
              </a:rPr>
              <a:t>Blackboard [Linked]</a:t>
            </a:r>
            <a:r>
              <a:rPr lang="en-GB" dirty="0"/>
              <a:t> </a:t>
            </a:r>
            <a:r>
              <a:rPr lang="en-GB" dirty="0" err="1"/>
              <a:t>TurnItIn</a:t>
            </a:r>
            <a:endParaRPr lang="en-GB" dirty="0"/>
          </a:p>
          <a:p>
            <a:pPr lvl="1"/>
            <a:r>
              <a:rPr lang="en-GB" dirty="0"/>
              <a:t>By midnight on 23</a:t>
            </a:r>
            <a:r>
              <a:rPr lang="en-GB" baseline="30000" dirty="0"/>
              <a:t>rd</a:t>
            </a:r>
            <a:r>
              <a:rPr lang="en-GB" dirty="0"/>
              <a:t> March</a:t>
            </a:r>
          </a:p>
          <a:p>
            <a:endParaRPr lang="en-GB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EB6312-0D22-21D0-AAE7-0A02E229C7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24/02/2023</a:t>
            </a:r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7241287-CD7A-379E-BF4F-C0B217F54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Andrew Rose, Imperial College London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27E6BB-A9BF-FE75-8F9E-316610E48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D8E32-6BEC-4F4C-969E-212011100B3D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77086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B17BF71-2FA0-82B1-F7B4-910FAD0DC5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Arrangements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82D26F1-F301-7C0E-7FB4-9E32397B65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Continuous assessment</a:t>
            </a:r>
          </a:p>
          <a:p>
            <a:pPr lvl="1"/>
            <a:r>
              <a:rPr lang="en-GB" dirty="0"/>
              <a:t>10% of final mark</a:t>
            </a:r>
          </a:p>
          <a:p>
            <a:r>
              <a:rPr lang="en-GB" dirty="0"/>
              <a:t>This is not about getting "a right answer" but about getting a deeper understanding</a:t>
            </a:r>
          </a:p>
          <a:p>
            <a:r>
              <a:rPr lang="en-GB" dirty="0"/>
              <a:t>Ask questions</a:t>
            </a:r>
          </a:p>
          <a:p>
            <a:pPr lvl="1"/>
            <a:r>
              <a:rPr lang="en-GB" dirty="0"/>
              <a:t>Ask questions</a:t>
            </a:r>
          </a:p>
          <a:p>
            <a:pPr lvl="2"/>
            <a:r>
              <a:rPr lang="en-GB" dirty="0"/>
              <a:t>Ask questions</a:t>
            </a:r>
          </a:p>
          <a:p>
            <a:pPr lvl="3"/>
            <a:r>
              <a:rPr lang="en-GB" dirty="0"/>
              <a:t>Ask questions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1874ED9-1389-433C-5D62-4C0F4A345C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24/02/2023</a:t>
            </a:r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C1436B5-BCAB-6D69-F47F-87150AD34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Andrew Rose, Imperial College London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576893-CAE4-60F2-A02D-3DDC86F1C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D8E32-6BEC-4F4C-969E-212011100B3D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06891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6AB539-072A-9817-BECA-010A24E91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Arrangements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4FE3A8-1CCA-267A-B065-6CCDFAA5FD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Three further 2-hour sessions</a:t>
            </a:r>
          </a:p>
          <a:p>
            <a:pPr lvl="1"/>
            <a:r>
              <a:rPr lang="en-GB" dirty="0"/>
              <a:t>24</a:t>
            </a:r>
            <a:r>
              <a:rPr lang="en-GB" baseline="30000" dirty="0"/>
              <a:t>th</a:t>
            </a:r>
            <a:r>
              <a:rPr lang="en-GB" dirty="0"/>
              <a:t> February 10am (now)</a:t>
            </a:r>
          </a:p>
          <a:p>
            <a:pPr lvl="1"/>
            <a:r>
              <a:rPr lang="en-GB" dirty="0"/>
              <a:t>3</a:t>
            </a:r>
            <a:r>
              <a:rPr lang="en-GB" baseline="30000" dirty="0"/>
              <a:t>rd</a:t>
            </a:r>
            <a:r>
              <a:rPr lang="en-GB" dirty="0"/>
              <a:t> March 10am</a:t>
            </a:r>
          </a:p>
          <a:p>
            <a:pPr lvl="1"/>
            <a:r>
              <a:rPr lang="en-GB" dirty="0"/>
              <a:t>10</a:t>
            </a:r>
            <a:r>
              <a:rPr lang="en-GB" baseline="30000" dirty="0"/>
              <a:t>th</a:t>
            </a:r>
            <a:r>
              <a:rPr lang="en-GB" dirty="0"/>
              <a:t> March 10am</a:t>
            </a:r>
          </a:p>
          <a:p>
            <a:pPr lvl="1"/>
            <a:r>
              <a:rPr lang="en-GB" dirty="0"/>
              <a:t>17</a:t>
            </a:r>
            <a:r>
              <a:rPr lang="en-GB" baseline="30000" dirty="0"/>
              <a:t>th</a:t>
            </a:r>
            <a:r>
              <a:rPr lang="en-GB" dirty="0"/>
              <a:t> March 10am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8FDD3F-2442-E09A-14A0-548E2BC3B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24/02/2023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620061-0E9F-6145-3FA0-9ABDAE90E3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Andrew Rose, Imperial College London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18839C-6416-788D-42F0-DDA050B4E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D8E32-6BEC-4F4C-969E-212011100B3D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49927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BD4C83-7BC0-2296-10E0-D0BAA38EE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Optional lectures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C676E7-2711-82BC-E03F-121697A3AA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Assuming at least some people are interested, can throw in some more technical lectures on some of the tricks we play for hardware-optimising machine-learning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415C03-71E0-D06B-9534-64EDC88D98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24/02/2023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7B9D17-D0C2-60B7-ED77-598EE6861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Andrew Rose, Imperial College London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F4A77C-6EC6-9B64-D03D-A6F36592C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D8E32-6BEC-4F4C-969E-212011100B3D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56490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466465-D655-A6AE-957D-CDB7344E5E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Caveat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B1553D-6E8D-83C9-3545-15654D2A1B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52310"/>
            <a:ext cx="10515600" cy="4351338"/>
          </a:xfrm>
        </p:spPr>
        <p:txBody>
          <a:bodyPr/>
          <a:lstStyle/>
          <a:p>
            <a:r>
              <a:rPr lang="en-GB" dirty="0"/>
              <a:t>This is a brand new course</a:t>
            </a:r>
          </a:p>
          <a:p>
            <a:pPr lvl="1"/>
            <a:r>
              <a:rPr lang="en-GB" dirty="0"/>
              <a:t>We don't know you or your prior experience</a:t>
            </a:r>
          </a:p>
          <a:p>
            <a:pPr lvl="1"/>
            <a:r>
              <a:rPr lang="en-GB" dirty="0"/>
              <a:t>We don't know what will work and what won't</a:t>
            </a:r>
          </a:p>
          <a:p>
            <a:r>
              <a:rPr lang="en-GB" dirty="0"/>
              <a:t>The topic of hardware acceleration is too wide to try to teach you everything</a:t>
            </a:r>
          </a:p>
          <a:p>
            <a:pPr lvl="1"/>
            <a:r>
              <a:rPr lang="en-GB" dirty="0"/>
              <a:t>And we do not have enough time, even if we wanted to</a:t>
            </a:r>
          </a:p>
          <a:p>
            <a:r>
              <a:rPr lang="en-GB" dirty="0"/>
              <a:t>So…</a:t>
            </a:r>
          </a:p>
          <a:p>
            <a:pPr lvl="1"/>
            <a:r>
              <a:rPr lang="en-GB" dirty="0"/>
              <a:t>We are not going to prescribe what you are going to do</a:t>
            </a:r>
          </a:p>
          <a:p>
            <a:pPr lvl="1"/>
            <a:r>
              <a:rPr lang="en-GB" dirty="0"/>
              <a:t>This is an MRes… and this is generally how real-life research works </a:t>
            </a:r>
          </a:p>
          <a:p>
            <a:pPr lvl="1"/>
            <a:r>
              <a:rPr lang="en-GB" dirty="0"/>
              <a:t>A few options :)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AB978C-FD72-9391-1A34-C1323482E6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24/02/2023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69E4D6-61BC-11E9-2358-5DC002FA0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Andrew Rose, Imperial College London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63CE5E-BB82-A4A8-DD53-466A3FD8F5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D8E32-6BEC-4F4C-969E-212011100B3D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72197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35BE2F-8715-52BB-34EC-FB71D39E69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Not an option 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74AAEA-A2E6-7296-A40F-DCE741B29D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15410"/>
          </a:xfrm>
        </p:spPr>
        <p:txBody>
          <a:bodyPr>
            <a:noAutofit/>
          </a:bodyPr>
          <a:lstStyle/>
          <a:p>
            <a:r>
              <a:rPr lang="en-GB" dirty="0"/>
              <a:t>Using a GPU with </a:t>
            </a:r>
            <a:r>
              <a:rPr lang="en-GB" dirty="0" err="1"/>
              <a:t>Pytorch</a:t>
            </a:r>
            <a:r>
              <a:rPr lang="en-GB" dirty="0"/>
              <a:t>/</a:t>
            </a:r>
            <a:r>
              <a:rPr lang="en-GB" dirty="0" err="1"/>
              <a:t>Keras</a:t>
            </a:r>
            <a:r>
              <a:rPr lang="en-GB" dirty="0"/>
              <a:t> :)</a:t>
            </a:r>
          </a:p>
          <a:p>
            <a:pPr lvl="1"/>
            <a:endParaRPr lang="en-GB" dirty="0"/>
          </a:p>
          <a:p>
            <a:pPr marL="0" indent="0">
              <a:buNone/>
            </a:pPr>
            <a:endParaRPr lang="en-GB" dirty="0"/>
          </a:p>
          <a:p>
            <a:pPr lvl="1"/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2D8D12-8638-F625-6394-322DE350D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24/02/2023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2C285C-6629-6053-2E53-62949272F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Andrew Rose, Imperial College London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D97545-B5BB-A224-4D46-56F9404F3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D8E32-6BEC-4F4C-969E-212011100B3D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58254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41DDE3-0B56-A651-4C10-3484ADDBE0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Option 1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61FA2F-4F0B-A2B0-C833-91BFDE22F7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F40E46E-1C18-FDB2-8CFE-8C8E28934C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24/02/2023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F51DC4-98F0-F216-BD08-F646060007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Andrew Rose, Imperial College London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55BF92-2902-8507-CBE6-7273CFD57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D8E32-6BEC-4F4C-969E-212011100B3D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69643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C1AF243-FBF8-D417-A6BA-88E1A73446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Hardware acceleration is (becoming) ubiquitous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02D795B-2EF8-2CC4-2D3D-14E42206569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 you have a modern phone, you have dedicated hardware in your pocket for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AES encryption / decryption</a:t>
            </a:r>
          </a:p>
          <a:p>
            <a:pPr marL="800100" lvl="1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H.264 / MPEG decoding</a:t>
            </a:r>
          </a:p>
          <a:p>
            <a:pPr marL="800100" lvl="1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Ray-tracing / rendering</a:t>
            </a:r>
          </a:p>
          <a:p>
            <a:pPr marL="800100" lvl="1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Gzip</a:t>
            </a: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inflate / deflate</a:t>
            </a: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Systolic neural inference</a:t>
            </a:r>
            <a:b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accelerator</a:t>
            </a:r>
          </a:p>
          <a:p>
            <a:endParaRPr lang="en-GB" dirty="0"/>
          </a:p>
        </p:txBody>
      </p:sp>
      <p:pic>
        <p:nvPicPr>
          <p:cNvPr id="7" name="Content Placeholder 6" descr="Apple-Chips">
            <a:extLst>
              <a:ext uri="{FF2B5EF4-FFF2-40B4-BE49-F238E27FC236}">
                <a16:creationId xmlns:a16="http://schemas.microsoft.com/office/drawing/2014/main" id="{10D60B01-B250-BAC2-502F-AF6300CE1769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2544950"/>
            <a:ext cx="5181600" cy="2912687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7B86712-144E-32E5-2D19-86D3B67BCB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24/02/2023</a:t>
            </a:r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7CB4169-6E70-6EDA-0E0A-3BD777233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Andrew Rose, Imperial College London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B6B6D6-8FA5-7DDB-A857-9437CCA4D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D8E32-6BEC-4F4C-969E-212011100B3D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9573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C1AF243-FBF8-D417-A6BA-88E1A73446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Hardware acceleration is (becoming) ubiquitous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02D795B-2EF8-2CC4-2D3D-14E42206569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 you have a modern phone, you have dedicated hardware in your pocket for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AES encryption / decryption</a:t>
            </a:r>
          </a:p>
          <a:p>
            <a:pPr marL="800100" lvl="1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H.264 / MPEG decoding</a:t>
            </a:r>
          </a:p>
          <a:p>
            <a:pPr marL="800100" lvl="1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Ray-tracing / rendering</a:t>
            </a:r>
          </a:p>
          <a:p>
            <a:pPr marL="800100" lvl="1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Gzip</a:t>
            </a: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inflate / deflate</a:t>
            </a: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Systolic neural inference</a:t>
            </a:r>
            <a:b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accelerator</a:t>
            </a:r>
          </a:p>
          <a:p>
            <a:endParaRPr lang="en-GB" dirty="0"/>
          </a:p>
        </p:txBody>
      </p:sp>
      <p:pic>
        <p:nvPicPr>
          <p:cNvPr id="7" name="Content Placeholder 6" descr="Apple-Chips">
            <a:extLst>
              <a:ext uri="{FF2B5EF4-FFF2-40B4-BE49-F238E27FC236}">
                <a16:creationId xmlns:a16="http://schemas.microsoft.com/office/drawing/2014/main" id="{10D60B01-B250-BAC2-502F-AF6300CE1769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2544950"/>
            <a:ext cx="5181600" cy="2912687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DB6B0970-D3AE-78EF-91B5-56E322613C2E}"/>
              </a:ext>
            </a:extLst>
          </p:cNvPr>
          <p:cNvSpPr/>
          <p:nvPr/>
        </p:nvSpPr>
        <p:spPr>
          <a:xfrm>
            <a:off x="9532062" y="2544950"/>
            <a:ext cx="892098" cy="465879"/>
          </a:xfrm>
          <a:prstGeom prst="rect">
            <a:avLst/>
          </a:pr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CFFB8C9-BB69-FEBA-30DB-555F9118DAE7}"/>
              </a:ext>
            </a:extLst>
          </p:cNvPr>
          <p:cNvSpPr/>
          <p:nvPr/>
        </p:nvSpPr>
        <p:spPr>
          <a:xfrm>
            <a:off x="6214202" y="4621065"/>
            <a:ext cx="892098" cy="388806"/>
          </a:xfrm>
          <a:prstGeom prst="rect">
            <a:avLst/>
          </a:pr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E58207F-E182-A149-ABE8-DE003F6FD75E}"/>
              </a:ext>
            </a:extLst>
          </p:cNvPr>
          <p:cNvSpPr/>
          <p:nvPr/>
        </p:nvSpPr>
        <p:spPr>
          <a:xfrm>
            <a:off x="6214202" y="3105243"/>
            <a:ext cx="892098" cy="565738"/>
          </a:xfrm>
          <a:prstGeom prst="rect">
            <a:avLst/>
          </a:pr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97EAFD6-6610-DAB8-B817-775BB79658A4}"/>
              </a:ext>
            </a:extLst>
          </p:cNvPr>
          <p:cNvSpPr/>
          <p:nvPr/>
        </p:nvSpPr>
        <p:spPr>
          <a:xfrm>
            <a:off x="9746908" y="4249730"/>
            <a:ext cx="892098" cy="565738"/>
          </a:xfrm>
          <a:prstGeom prst="rect">
            <a:avLst/>
          </a:pr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CE78E0A-8DBF-19A5-D4BC-D7635A505603}"/>
              </a:ext>
            </a:extLst>
          </p:cNvPr>
          <p:cNvSpPr/>
          <p:nvPr/>
        </p:nvSpPr>
        <p:spPr>
          <a:xfrm>
            <a:off x="6214202" y="4232259"/>
            <a:ext cx="892098" cy="388806"/>
          </a:xfrm>
          <a:prstGeom prst="rect">
            <a:avLst/>
          </a:pr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E701A8D-A8CF-46EB-FC6E-CB1157AB8912}"/>
              </a:ext>
            </a:extLst>
          </p:cNvPr>
          <p:cNvCxnSpPr>
            <a:endCxn id="2" idx="1"/>
          </p:cNvCxnSpPr>
          <p:nvPr/>
        </p:nvCxnSpPr>
        <p:spPr>
          <a:xfrm>
            <a:off x="3822638" y="2653990"/>
            <a:ext cx="5709424" cy="123900"/>
          </a:xfrm>
          <a:prstGeom prst="line">
            <a:avLst/>
          </a:prstGeom>
          <a:ln w="12700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50CFB63-7E8E-5B18-98B4-DE0BBF51BC44}"/>
              </a:ext>
            </a:extLst>
          </p:cNvPr>
          <p:cNvCxnSpPr>
            <a:cxnSpLocks/>
            <a:endCxn id="6" idx="1"/>
          </p:cNvCxnSpPr>
          <p:nvPr/>
        </p:nvCxnSpPr>
        <p:spPr>
          <a:xfrm>
            <a:off x="3541627" y="2930290"/>
            <a:ext cx="2672575" cy="457822"/>
          </a:xfrm>
          <a:prstGeom prst="line">
            <a:avLst/>
          </a:prstGeom>
          <a:ln w="12700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D4E9D2FF-E610-794A-C21D-F2A8A0D87045}"/>
              </a:ext>
            </a:extLst>
          </p:cNvPr>
          <p:cNvCxnSpPr>
            <a:cxnSpLocks/>
            <a:endCxn id="8" idx="1"/>
          </p:cNvCxnSpPr>
          <p:nvPr/>
        </p:nvCxnSpPr>
        <p:spPr>
          <a:xfrm>
            <a:off x="3484199" y="3242775"/>
            <a:ext cx="6262709" cy="1289824"/>
          </a:xfrm>
          <a:prstGeom prst="line">
            <a:avLst/>
          </a:prstGeom>
          <a:ln w="12700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77E6D718-742E-28BC-5D41-A40A271E0AAE}"/>
              </a:ext>
            </a:extLst>
          </p:cNvPr>
          <p:cNvCxnSpPr>
            <a:cxnSpLocks/>
            <a:endCxn id="9" idx="1"/>
          </p:cNvCxnSpPr>
          <p:nvPr/>
        </p:nvCxnSpPr>
        <p:spPr>
          <a:xfrm>
            <a:off x="3296300" y="3486303"/>
            <a:ext cx="2917902" cy="940359"/>
          </a:xfrm>
          <a:prstGeom prst="line">
            <a:avLst/>
          </a:prstGeom>
          <a:ln w="12700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4831472E-47B1-97DB-2FE3-8B03D32282B5}"/>
              </a:ext>
            </a:extLst>
          </p:cNvPr>
          <p:cNvCxnSpPr>
            <a:cxnSpLocks/>
            <a:endCxn id="3" idx="1"/>
          </p:cNvCxnSpPr>
          <p:nvPr/>
        </p:nvCxnSpPr>
        <p:spPr>
          <a:xfrm>
            <a:off x="3541627" y="3914509"/>
            <a:ext cx="2672575" cy="900959"/>
          </a:xfrm>
          <a:prstGeom prst="line">
            <a:avLst/>
          </a:prstGeom>
          <a:ln w="12700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8A59ED71-8F62-7A5E-2369-2346D11CF3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24/02/2023</a:t>
            </a:r>
            <a:endParaRPr lang="en-GB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1DFCE100-06B8-0332-3C43-AA84BB2AB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Andrew Rose, Imperial College London</a:t>
            </a: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E38D87A3-9C85-084B-01BC-F12ECDB30A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D8E32-6BEC-4F4C-969E-212011100B3D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34791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A43E06D-B0B7-5D25-52B0-8B7FA398F0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algorithms which define the 21</a:t>
            </a:r>
            <a:r>
              <a:rPr lang="en-GB" baseline="30000" dirty="0"/>
              <a:t>st</a:t>
            </a:r>
            <a:r>
              <a:rPr lang="en-GB" dirty="0"/>
              <a:t> Century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B3ADB85-3EA5-A095-5CB6-34662EC4EB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lnSpc>
                <a:spcPct val="120000"/>
              </a:lnSpc>
            </a:pPr>
            <a:r>
              <a:rPr lang="en-GB" dirty="0"/>
              <a:t>AES encryption / decryption</a:t>
            </a:r>
          </a:p>
          <a:p>
            <a:pPr>
              <a:lnSpc>
                <a:spcPct val="120000"/>
              </a:lnSpc>
            </a:pPr>
            <a:r>
              <a:rPr lang="en-GB" dirty="0"/>
              <a:t>H.264 / MPEG decoding</a:t>
            </a:r>
          </a:p>
          <a:p>
            <a:pPr>
              <a:lnSpc>
                <a:spcPct val="120000"/>
              </a:lnSpc>
            </a:pPr>
            <a:r>
              <a:rPr lang="en-GB" dirty="0"/>
              <a:t>Ray-tracing / rendering</a:t>
            </a:r>
          </a:p>
          <a:p>
            <a:pPr>
              <a:lnSpc>
                <a:spcPct val="120000"/>
              </a:lnSpc>
            </a:pPr>
            <a:r>
              <a:rPr lang="en-GB" dirty="0" err="1"/>
              <a:t>Gzip</a:t>
            </a:r>
            <a:r>
              <a:rPr lang="en-GB" dirty="0"/>
              <a:t> inflate / deflate</a:t>
            </a:r>
          </a:p>
          <a:p>
            <a:pPr>
              <a:lnSpc>
                <a:spcPct val="120000"/>
              </a:lnSpc>
            </a:pPr>
            <a:r>
              <a:rPr lang="en-GB" dirty="0"/>
              <a:t>Systolic neural inference accelerator</a:t>
            </a:r>
          </a:p>
          <a:p>
            <a:pPr>
              <a:lnSpc>
                <a:spcPct val="120000"/>
              </a:lnSpc>
            </a:pPr>
            <a:r>
              <a:rPr lang="en-GB" dirty="0"/>
              <a:t>FFT / DFT (Everything)</a:t>
            </a:r>
          </a:p>
          <a:p>
            <a:pPr>
              <a:lnSpc>
                <a:spcPct val="120000"/>
              </a:lnSpc>
            </a:pPr>
            <a:r>
              <a:rPr lang="en-GB" dirty="0"/>
              <a:t>PageRank / Sparse matrix multiplier (Web search)</a:t>
            </a:r>
          </a:p>
          <a:p>
            <a:pPr>
              <a:lnSpc>
                <a:spcPct val="120000"/>
              </a:lnSpc>
            </a:pPr>
            <a:r>
              <a:rPr lang="en-GB" dirty="0"/>
              <a:t>Kalman Filter (Drones, Self-driving vehicles)</a:t>
            </a:r>
          </a:p>
          <a:p>
            <a:pPr>
              <a:lnSpc>
                <a:spcPct val="120000"/>
              </a:lnSpc>
            </a:pPr>
            <a:r>
              <a:rPr lang="en-GB" dirty="0"/>
              <a:t>Dijkstra's algorithm (Graph mapping &amp; routing)</a:t>
            </a:r>
          </a:p>
          <a:p>
            <a:pPr>
              <a:lnSpc>
                <a:spcPct val="120000"/>
              </a:lnSpc>
            </a:pPr>
            <a:r>
              <a:rPr lang="en-GB" dirty="0"/>
              <a:t>SHA3-256 Hashing (Digital signatures, Blockchain)</a:t>
            </a:r>
          </a:p>
          <a:p>
            <a:pPr>
              <a:lnSpc>
                <a:spcPct val="120000"/>
              </a:lnSpc>
            </a:pPr>
            <a:r>
              <a:rPr lang="en-GB" dirty="0"/>
              <a:t>Smith–Waterman algorithm and/or FASTA (DNA sequencing)</a:t>
            </a:r>
          </a:p>
          <a:p>
            <a:pPr>
              <a:lnSpc>
                <a:spcPct val="120000"/>
              </a:lnSpc>
            </a:pPr>
            <a:r>
              <a:rPr lang="en-GB" dirty="0"/>
              <a:t>Proof-of-work signature (Bitcoin mining)</a:t>
            </a:r>
          </a:p>
          <a:p>
            <a:pPr>
              <a:lnSpc>
                <a:spcPct val="120000"/>
              </a:lnSpc>
            </a:pPr>
            <a:endParaRPr lang="en-GB" dirty="0"/>
          </a:p>
          <a:p>
            <a:pPr>
              <a:lnSpc>
                <a:spcPct val="120000"/>
              </a:lnSpc>
            </a:pPr>
            <a:endParaRPr lang="en-GB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98CB5C7-DC9D-95F8-1BBF-A7BF1D0EE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24/02/2023</a:t>
            </a:r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C41DFD7-DD1E-FF14-D5AC-746B56EB0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Andrew Rose, Imperial College London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71C9CA-3B5B-7104-D113-D29AF01DC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D8E32-6BEC-4F4C-969E-212011100B3D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84500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35BE2F-8715-52BB-34EC-FB71D39E69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Option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74AAEA-A2E6-7296-A40F-DCE741B29D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dirty="0"/>
              <a:t>Deep-dive into one of these algorithms</a:t>
            </a:r>
          </a:p>
          <a:p>
            <a:pPr lvl="1"/>
            <a:r>
              <a:rPr lang="en-GB" dirty="0"/>
              <a:t>(or discuss with us if you have your own idea)</a:t>
            </a:r>
          </a:p>
          <a:p>
            <a:pPr lvl="1"/>
            <a:r>
              <a:rPr lang="en-GB" dirty="0"/>
              <a:t>Research the principles, usage, etc.</a:t>
            </a:r>
          </a:p>
          <a:p>
            <a:pPr lvl="1"/>
            <a:r>
              <a:rPr lang="en-GB" dirty="0"/>
              <a:t>Analyse it for bottle-necks</a:t>
            </a:r>
          </a:p>
          <a:p>
            <a:pPr lvl="1"/>
            <a:r>
              <a:rPr lang="en-GB" dirty="0"/>
              <a:t>Analyse it for suitability for hardware acceleration</a:t>
            </a:r>
          </a:p>
          <a:p>
            <a:pPr lvl="2"/>
            <a:r>
              <a:rPr lang="en-GB" dirty="0"/>
              <a:t>Which type? Advantages? Limitations?</a:t>
            </a:r>
          </a:p>
          <a:p>
            <a:pPr lvl="1"/>
            <a:r>
              <a:rPr lang="en-GB" dirty="0"/>
              <a:t>Devise a hardware architecture for the algorithm on paper</a:t>
            </a:r>
          </a:p>
          <a:p>
            <a:r>
              <a:rPr lang="en-GB" dirty="0"/>
              <a:t>Then…</a:t>
            </a:r>
          </a:p>
          <a:p>
            <a:pPr marL="0" indent="0">
              <a:buNone/>
            </a:pPr>
            <a:endParaRPr lang="en-GB" dirty="0"/>
          </a:p>
          <a:p>
            <a:pPr lvl="1"/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BCC91C-A824-5912-E756-2C0D168DB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24/02/2023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F00EAA-BE9C-A55F-336C-541085313E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Andrew Rose, Imperial College London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CEE2BF-7EBD-C79D-C0FC-FA2818FA3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D8E32-6BEC-4F4C-969E-212011100B3D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50782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35BE2F-8715-52BB-34EC-FB71D39E69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Option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74AAEA-A2E6-7296-A40F-DCE741B29D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dirty="0"/>
              <a:t>If you want to play with VHDL/RTL implementation – go ahead</a:t>
            </a:r>
          </a:p>
          <a:p>
            <a:r>
              <a:rPr lang="en-GB" dirty="0"/>
              <a:t>If you want to play with manual multithreading in C++ – go ahead</a:t>
            </a:r>
          </a:p>
          <a:p>
            <a:r>
              <a:rPr lang="en-GB" dirty="0"/>
              <a:t>If you want to play on the Intel </a:t>
            </a:r>
            <a:r>
              <a:rPr lang="en-GB" dirty="0" err="1"/>
              <a:t>OneAPI</a:t>
            </a:r>
            <a:r>
              <a:rPr lang="en-GB" dirty="0"/>
              <a:t> </a:t>
            </a:r>
            <a:r>
              <a:rPr lang="en-GB" dirty="0" err="1"/>
              <a:t>devcloud</a:t>
            </a:r>
            <a:r>
              <a:rPr lang="en-GB" dirty="0"/>
              <a:t> – go ahead</a:t>
            </a:r>
          </a:p>
          <a:p>
            <a:endParaRPr lang="en-GB" dirty="0"/>
          </a:p>
          <a:p>
            <a:r>
              <a:rPr lang="en-GB" dirty="0"/>
              <a:t>We can help you (or find someone to help you) get set up with these</a:t>
            </a:r>
          </a:p>
          <a:p>
            <a:endParaRPr lang="en-GB" dirty="0"/>
          </a:p>
          <a:p>
            <a:r>
              <a:rPr lang="en-GB" dirty="0"/>
              <a:t>If you want to play with CUDA – go ahead</a:t>
            </a:r>
          </a:p>
          <a:p>
            <a:pPr marL="0" indent="0">
              <a:buNone/>
            </a:pPr>
            <a:endParaRPr lang="en-GB" dirty="0"/>
          </a:p>
          <a:p>
            <a:pPr lvl="1"/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4163C9-687B-76C9-5757-C75DFC11CA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24/02/2023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36AAF2-06F0-0117-77F0-C2618DFFE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Andrew Rose, Imperial College London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064C6A-BF78-95F2-E96B-D254E0D72B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D8E32-6BEC-4F4C-969E-212011100B3D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4731556"/>
      </p:ext>
    </p:extLst>
  </p:cSld>
  <p:clrMapOvr>
    <a:masterClrMapping/>
  </p:clrMapOvr>
</p:sld>
</file>

<file path=ppt/theme/theme1.xml><?xml version="1.0" encoding="utf-8"?>
<a:theme xmlns:a="http://schemas.openxmlformats.org/drawingml/2006/main" name="AI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I" id="{2D500959-F906-4ADE-B76A-835ADBF43142}" vid="{17C4E865-5F5A-4600-98C9-908B4722142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AI</Template>
  <TotalTime>1727</TotalTime>
  <Words>822</Words>
  <Application>Microsoft Office PowerPoint</Application>
  <PresentationFormat>Widescreen</PresentationFormat>
  <Paragraphs>169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Symbol</vt:lpstr>
      <vt:lpstr>AI</vt:lpstr>
      <vt:lpstr>Hardware acceleration "project" time</vt:lpstr>
      <vt:lpstr>Caveat</vt:lpstr>
      <vt:lpstr>Not an option 0</vt:lpstr>
      <vt:lpstr>Option 1</vt:lpstr>
      <vt:lpstr>Hardware acceleration is (becoming) ubiquitous</vt:lpstr>
      <vt:lpstr>Hardware acceleration is (becoming) ubiquitous</vt:lpstr>
      <vt:lpstr>The algorithms which define the 21st Century</vt:lpstr>
      <vt:lpstr>Option 1</vt:lpstr>
      <vt:lpstr>Option 1</vt:lpstr>
      <vt:lpstr>Option 1 - Caveat</vt:lpstr>
      <vt:lpstr>Option 2</vt:lpstr>
      <vt:lpstr>Option 2</vt:lpstr>
      <vt:lpstr>Arrangements</vt:lpstr>
      <vt:lpstr>Arrangements</vt:lpstr>
      <vt:lpstr>Arrangements</vt:lpstr>
      <vt:lpstr>Arrangements</vt:lpstr>
      <vt:lpstr>Arrangements</vt:lpstr>
      <vt:lpstr>Arrangements</vt:lpstr>
      <vt:lpstr>Optional lectures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Hardware acceleration "project" time</dc:title>
  <dc:creator>Rose, Andrew W</dc:creator>
  <cp:lastModifiedBy>Rose, Andrew W</cp:lastModifiedBy>
  <cp:revision>82</cp:revision>
  <dcterms:created xsi:type="dcterms:W3CDTF">2023-02-07T10:35:41Z</dcterms:created>
  <dcterms:modified xsi:type="dcterms:W3CDTF">2023-02-24T09:36:16Z</dcterms:modified>
</cp:coreProperties>
</file>