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8" r:id="rId1"/>
    <p:sldMasterId id="2147483702" r:id="rId2"/>
    <p:sldMasterId id="2147483722" r:id="rId3"/>
  </p:sldMasterIdLst>
  <p:notesMasterIdLst>
    <p:notesMasterId r:id="rId163"/>
  </p:notesMasterIdLst>
  <p:sldIdLst>
    <p:sldId id="256" r:id="rId4"/>
    <p:sldId id="1009" r:id="rId5"/>
    <p:sldId id="848" r:id="rId6"/>
    <p:sldId id="858" r:id="rId7"/>
    <p:sldId id="973" r:id="rId8"/>
    <p:sldId id="1008" r:id="rId9"/>
    <p:sldId id="975" r:id="rId10"/>
    <p:sldId id="977" r:id="rId11"/>
    <p:sldId id="978" r:id="rId12"/>
    <p:sldId id="980" r:id="rId13"/>
    <p:sldId id="265" r:id="rId14"/>
    <p:sldId id="266" r:id="rId15"/>
    <p:sldId id="979" r:id="rId16"/>
    <p:sldId id="1059" r:id="rId17"/>
    <p:sldId id="1060" r:id="rId18"/>
    <p:sldId id="1061" r:id="rId19"/>
    <p:sldId id="1062" r:id="rId20"/>
    <p:sldId id="1070" r:id="rId21"/>
    <p:sldId id="1072" r:id="rId22"/>
    <p:sldId id="981" r:id="rId23"/>
    <p:sldId id="1071" r:id="rId24"/>
    <p:sldId id="348" r:id="rId25"/>
    <p:sldId id="963" r:id="rId26"/>
    <p:sldId id="962" r:id="rId27"/>
    <p:sldId id="982" r:id="rId28"/>
    <p:sldId id="1011" r:id="rId29"/>
    <p:sldId id="1010" r:id="rId30"/>
    <p:sldId id="1017" r:id="rId31"/>
    <p:sldId id="1013" r:id="rId32"/>
    <p:sldId id="989" r:id="rId33"/>
    <p:sldId id="1055" r:id="rId34"/>
    <p:sldId id="1054" r:id="rId35"/>
    <p:sldId id="1053" r:id="rId36"/>
    <p:sldId id="1002" r:id="rId37"/>
    <p:sldId id="990" r:id="rId38"/>
    <p:sldId id="1042" r:id="rId39"/>
    <p:sldId id="1000" r:id="rId40"/>
    <p:sldId id="1001" r:id="rId41"/>
    <p:sldId id="1051" r:id="rId42"/>
    <p:sldId id="1056" r:id="rId43"/>
    <p:sldId id="1073" r:id="rId44"/>
    <p:sldId id="1045" r:id="rId45"/>
    <p:sldId id="343" r:id="rId46"/>
    <p:sldId id="1004" r:id="rId47"/>
    <p:sldId id="1005" r:id="rId48"/>
    <p:sldId id="992" r:id="rId49"/>
    <p:sldId id="995" r:id="rId50"/>
    <p:sldId id="1006" r:id="rId51"/>
    <p:sldId id="994" r:id="rId52"/>
    <p:sldId id="998" r:id="rId53"/>
    <p:sldId id="782" r:id="rId54"/>
    <p:sldId id="993" r:id="rId55"/>
    <p:sldId id="1052" r:id="rId56"/>
    <p:sldId id="1057" r:id="rId57"/>
    <p:sldId id="1058" r:id="rId58"/>
    <p:sldId id="997" r:id="rId59"/>
    <p:sldId id="778" r:id="rId60"/>
    <p:sldId id="294" r:id="rId61"/>
    <p:sldId id="1063" r:id="rId62"/>
    <p:sldId id="1064" r:id="rId63"/>
    <p:sldId id="996" r:id="rId64"/>
    <p:sldId id="1050" r:id="rId65"/>
    <p:sldId id="1068" r:id="rId66"/>
    <p:sldId id="267" r:id="rId67"/>
    <p:sldId id="999" r:id="rId68"/>
    <p:sldId id="1065" r:id="rId69"/>
    <p:sldId id="1069" r:id="rId70"/>
    <p:sldId id="1066" r:id="rId71"/>
    <p:sldId id="1067" r:id="rId72"/>
    <p:sldId id="1048" r:id="rId73"/>
    <p:sldId id="986" r:id="rId74"/>
    <p:sldId id="1040" r:id="rId75"/>
    <p:sldId id="1041" r:id="rId76"/>
    <p:sldId id="1044" r:id="rId77"/>
    <p:sldId id="1029" r:id="rId78"/>
    <p:sldId id="1030" r:id="rId79"/>
    <p:sldId id="1031" r:id="rId80"/>
    <p:sldId id="1032" r:id="rId81"/>
    <p:sldId id="1021" r:id="rId82"/>
    <p:sldId id="1022" r:id="rId83"/>
    <p:sldId id="1024" r:id="rId84"/>
    <p:sldId id="1026" r:id="rId85"/>
    <p:sldId id="1025" r:id="rId86"/>
    <p:sldId id="1019" r:id="rId87"/>
    <p:sldId id="1027" r:id="rId88"/>
    <p:sldId id="1028" r:id="rId89"/>
    <p:sldId id="1034" r:id="rId90"/>
    <p:sldId id="1035" r:id="rId91"/>
    <p:sldId id="1036" r:id="rId92"/>
    <p:sldId id="1038" r:id="rId93"/>
    <p:sldId id="1037" r:id="rId94"/>
    <p:sldId id="1033" r:id="rId95"/>
    <p:sldId id="1043" r:id="rId96"/>
    <p:sldId id="258" r:id="rId97"/>
    <p:sldId id="314" r:id="rId98"/>
    <p:sldId id="315" r:id="rId99"/>
    <p:sldId id="317" r:id="rId100"/>
    <p:sldId id="318" r:id="rId101"/>
    <p:sldId id="813" r:id="rId102"/>
    <p:sldId id="319" r:id="rId103"/>
    <p:sldId id="259" r:id="rId104"/>
    <p:sldId id="320" r:id="rId105"/>
    <p:sldId id="260" r:id="rId106"/>
    <p:sldId id="261" r:id="rId107"/>
    <p:sldId id="264" r:id="rId108"/>
    <p:sldId id="342" r:id="rId109"/>
    <p:sldId id="268" r:id="rId110"/>
    <p:sldId id="269" r:id="rId111"/>
    <p:sldId id="270" r:id="rId112"/>
    <p:sldId id="323" r:id="rId113"/>
    <p:sldId id="326" r:id="rId114"/>
    <p:sldId id="327" r:id="rId115"/>
    <p:sldId id="329" r:id="rId116"/>
    <p:sldId id="328" r:id="rId117"/>
    <p:sldId id="331" r:id="rId118"/>
    <p:sldId id="333" r:id="rId119"/>
    <p:sldId id="332" r:id="rId120"/>
    <p:sldId id="334" r:id="rId121"/>
    <p:sldId id="335" r:id="rId122"/>
    <p:sldId id="336" r:id="rId123"/>
    <p:sldId id="337" r:id="rId124"/>
    <p:sldId id="338" r:id="rId125"/>
    <p:sldId id="339" r:id="rId126"/>
    <p:sldId id="276" r:id="rId127"/>
    <p:sldId id="279" r:id="rId128"/>
    <p:sldId id="773" r:id="rId129"/>
    <p:sldId id="340" r:id="rId130"/>
    <p:sldId id="774" r:id="rId131"/>
    <p:sldId id="282" r:id="rId132"/>
    <p:sldId id="283" r:id="rId133"/>
    <p:sldId id="775" r:id="rId134"/>
    <p:sldId id="312" r:id="rId135"/>
    <p:sldId id="780" r:id="rId136"/>
    <p:sldId id="301" r:id="rId137"/>
    <p:sldId id="302" r:id="rId138"/>
    <p:sldId id="811" r:id="rId139"/>
    <p:sldId id="809" r:id="rId140"/>
    <p:sldId id="815" r:id="rId141"/>
    <p:sldId id="1047" r:id="rId142"/>
    <p:sldId id="1016" r:id="rId143"/>
    <p:sldId id="764" r:id="rId144"/>
    <p:sldId id="783" r:id="rId145"/>
    <p:sldId id="784" r:id="rId146"/>
    <p:sldId id="799" r:id="rId147"/>
    <p:sldId id="800" r:id="rId148"/>
    <p:sldId id="801" r:id="rId149"/>
    <p:sldId id="1046" r:id="rId150"/>
    <p:sldId id="872" r:id="rId151"/>
    <p:sldId id="873" r:id="rId152"/>
    <p:sldId id="874" r:id="rId153"/>
    <p:sldId id="876" r:id="rId154"/>
    <p:sldId id="877" r:id="rId155"/>
    <p:sldId id="878" r:id="rId156"/>
    <p:sldId id="880" r:id="rId157"/>
    <p:sldId id="881" r:id="rId158"/>
    <p:sldId id="882" r:id="rId159"/>
    <p:sldId id="883" r:id="rId160"/>
    <p:sldId id="884" r:id="rId161"/>
    <p:sldId id="885" r:id="rId162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800000"/>
    <a:srgbClr val="005AD9"/>
    <a:srgbClr val="3275E0"/>
    <a:srgbClr val="1059C8"/>
    <a:srgbClr val="B51927"/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63" autoAdjust="0"/>
    <p:restoredTop sz="96267" autoAdjust="0"/>
  </p:normalViewPr>
  <p:slideViewPr>
    <p:cSldViewPr snapToGrid="0" showGuides="1">
      <p:cViewPr>
        <p:scale>
          <a:sx n="33" d="100"/>
          <a:sy n="33" d="100"/>
        </p:scale>
        <p:origin x="1752" y="6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viewProps" Target="viewProps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6CF76-0B81-4CD1-AD01-7ABED39645F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F4379-5FAB-4690-81CB-66E987CF9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12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054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EAA42-35B3-4F5D-9ADA-B5556BD21DC4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79786-4426-491B-937A-DE24C6DB0CC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</a:endParaRPr>
          </a:p>
        </p:txBody>
      </p:sp>
      <p:sp>
        <p:nvSpPr>
          <p:cNvPr id="834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field-programmable gate array (FPGA) is a large-scale integrated circuit that can be programmed after it is manufactured rather than being limited to a predetermined, unchangeable hardware function. The term "field-programmable" refers to the ability to change the operation of the device "in the field," while "gate array" is a somewhat dated reference to the basic internal architecture that makes this after-the-fact reprogramming possible. 	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211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044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5DDA8-2351-A546-91A9-2672C2503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196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5DDA8-2351-A546-91A9-2672C2503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17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6CF76-0B81-4CD1-AD01-7ABED39645F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F4379-5FAB-4690-81CB-66E987CF9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54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6CF76-0B81-4CD1-AD01-7ABED39645F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F4379-5FAB-4690-81CB-66E987CF9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3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6CF76-0B81-4CD1-AD01-7ABED39645F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F4379-5FAB-4690-81CB-66E987CF9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19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6CF76-0B81-4CD1-AD01-7ABED39645F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F4379-5FAB-4690-81CB-66E987CF9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17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6CF76-0B81-4CD1-AD01-7ABED39645F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F4379-5FAB-4690-81CB-66E987CF9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121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6CF76-0B81-4CD1-AD01-7ABED39645F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F4379-5FAB-4690-81CB-66E987CF9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530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79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74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B84A-18F0-4E99-AD28-DAED5BD8D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265600"/>
            <a:ext cx="18288000" cy="1754326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C06AA-D573-43FF-BB9F-78EB614AA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864211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A7112-443C-4487-8598-4F078A49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1B08-BA01-49C4-9031-62B39861CDBF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9414-6D14-4513-8B24-1829675C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DB260-B2F8-4FE8-90F3-220D7E1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95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C7D6-E252-4CB9-93D3-6CA43FFB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D17C9-367F-49AB-9137-49231B70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67804" y="3651251"/>
            <a:ext cx="14239796" cy="40493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65D0-C185-460C-9703-76F1D48A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F03C-1CF7-46BC-903D-DDD32981B470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75B6E-785D-4BEA-9554-7F7577C3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A1AC-9AA9-45A7-A966-1D1BA629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3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7E15B7-8596-45B1-9C20-20CC32B6B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8750644" y="730250"/>
            <a:ext cx="2656112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B5CDA-48C4-4DFF-9D37-3463A7B00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061831" y="730250"/>
            <a:ext cx="4083169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318C-B39E-4A30-9A45-813E57DD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ADF1-8A68-4E3A-BFFA-FF46AF965958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5337-6AF1-480B-9554-11DFC67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3574-6775-4D36-866D-A5BBECA5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634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1200" y="1476042"/>
            <a:ext cx="14401600" cy="13111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11561714"/>
            <a:ext cx="17068800" cy="1056928"/>
          </a:xfrm>
        </p:spPr>
        <p:txBody>
          <a:bodyPr>
            <a:normAutofit/>
          </a:bodyPr>
          <a:lstStyle>
            <a:lvl1pPr marL="0" indent="0" algn="ctr">
              <a:buNone/>
              <a:defRPr sz="6720" b="1">
                <a:solidFill>
                  <a:srgbClr val="00548F"/>
                </a:solidFill>
              </a:defRPr>
            </a:lvl1pPr>
            <a:lvl2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80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42269" y="12474626"/>
            <a:ext cx="16899466" cy="953344"/>
          </a:xfrm>
        </p:spPr>
        <p:txBody>
          <a:bodyPr>
            <a:noAutofit/>
          </a:bodyPr>
          <a:lstStyle>
            <a:lvl1pPr marL="0" indent="0" algn="ctr">
              <a:buNone/>
              <a:defRPr sz="6720" b="1">
                <a:solidFill>
                  <a:srgbClr val="549DC5"/>
                </a:solidFill>
              </a:defRPr>
            </a:lvl1pPr>
            <a:lvl2pPr marL="1097280" indent="0" algn="ctr">
              <a:buNone/>
              <a:defRPr sz="6720" b="1"/>
            </a:lvl2pPr>
            <a:lvl3pPr marL="2194560" indent="0" algn="ctr">
              <a:buNone/>
              <a:defRPr sz="6720" b="1"/>
            </a:lvl3pPr>
            <a:lvl4pPr marL="3291840" indent="0" algn="ctr">
              <a:buNone/>
              <a:defRPr sz="6720" b="1"/>
            </a:lvl4pPr>
            <a:lvl5pPr marL="4389120" indent="0" algn="ctr">
              <a:buNone/>
              <a:defRPr sz="672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821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939802" y="2926081"/>
            <a:ext cx="20482560" cy="4049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478698" y="13104171"/>
            <a:ext cx="3911600" cy="461665"/>
          </a:xfrm>
          <a:prstGeom prst="rect">
            <a:avLst/>
          </a:prstGeom>
        </p:spPr>
        <p:txBody>
          <a:bodyPr/>
          <a:lstStyle/>
          <a:p>
            <a:fld id="{CA10D5BC-A164-4828-B8E2-9554AFC0769A}" type="datetime1">
              <a:rPr lang="en-GB" smtClean="0"/>
              <a:t>21/03/2023</a:t>
            </a:fld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21568502" y="13104171"/>
            <a:ext cx="2336800" cy="461665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9551093" y="13050737"/>
            <a:ext cx="5220970" cy="4616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Andrew W. Rose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82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606810"/>
            <a:ext cx="18897600" cy="3650192"/>
          </a:xfrm>
        </p:spPr>
        <p:txBody>
          <a:bodyPr anchor="b">
            <a:normAutofit/>
          </a:bodyPr>
          <a:lstStyle>
            <a:lvl1pPr algn="l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7264402"/>
            <a:ext cx="18897600" cy="1371600"/>
          </a:xfrm>
        </p:spPr>
        <p:txBody>
          <a:bodyPr>
            <a:normAutofit/>
          </a:bodyPr>
          <a:lstStyle>
            <a:lvl1pPr marL="0" indent="0" algn="l">
              <a:buNone/>
              <a:defRPr sz="40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819122" y="8628656"/>
            <a:ext cx="5821680" cy="749284"/>
          </a:xfrm>
        </p:spPr>
        <p:txBody>
          <a:bodyPr/>
          <a:lstStyle/>
          <a:p>
            <a:fld id="{AC55FA00-D73B-4481-83C7-ACA57F49C0F2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8647691"/>
            <a:ext cx="12801600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154400" y="2861733"/>
            <a:ext cx="5486400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78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D26B-D07C-414E-8BCB-1530F12BD6D0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34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507067"/>
            <a:ext cx="21640798" cy="5603870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8934" y="7283451"/>
            <a:ext cx="20980400" cy="1911350"/>
          </a:xfrm>
        </p:spPr>
        <p:txBody>
          <a:bodyPr>
            <a:normAutofit/>
          </a:bodyPr>
          <a:lstStyle>
            <a:lvl1pPr marL="0" indent="0" algn="r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390743E8-09B4-4D1E-B536-C55D50A42C12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762003"/>
            <a:ext cx="13982984" cy="7281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716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4389119"/>
            <a:ext cx="10668000" cy="8048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4389119"/>
            <a:ext cx="10668000" cy="8048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9F58-8E50-4F08-BDBC-A70075D13DB9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36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524000"/>
            <a:ext cx="17221200" cy="259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19" y="4367604"/>
            <a:ext cx="10159982" cy="1647824"/>
          </a:xfrm>
        </p:spPr>
        <p:txBody>
          <a:bodyPr anchor="b">
            <a:normAutofit/>
          </a:bodyPr>
          <a:lstStyle>
            <a:lvl1pPr marL="0" indent="0">
              <a:buNone/>
              <a:defRPr sz="56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6265333"/>
            <a:ext cx="10623550" cy="6172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01600" y="4367604"/>
            <a:ext cx="10210800" cy="1647824"/>
          </a:xfrm>
        </p:spPr>
        <p:txBody>
          <a:bodyPr anchor="b">
            <a:normAutofit/>
          </a:bodyPr>
          <a:lstStyle>
            <a:lvl1pPr marL="0" indent="0">
              <a:buNone/>
              <a:defRPr sz="56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6265333"/>
            <a:ext cx="10668000" cy="6172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C9780-4AC6-421A-A206-6DFBDD8B0FF5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109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50B2F-C368-4A9D-B068-6847C91459AD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56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880D-B439-49FF-810C-96B81912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2EF66-9449-49A0-8972-193BDF7D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56B1-8467-4EFF-B2B8-52FFFDB0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46CFD-67D8-4F17-A5D1-1E24B8487386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52FD-EDD6-4214-A18D-A4824700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9B6B-A757-4A62-960D-A3FA5E16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816713" y="12846993"/>
            <a:ext cx="1890886" cy="461665"/>
          </a:xfrm>
        </p:spPr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71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136C-874B-4AA2-BD67-1E05E9DD19EF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08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0"/>
            <a:ext cx="8229600" cy="320040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1164" y="1493519"/>
            <a:ext cx="13021236" cy="1094385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6248399"/>
            <a:ext cx="8229600" cy="618897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485C-2821-468B-90BF-23B007F924C0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482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0"/>
            <a:ext cx="13746480" cy="320040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722476" y="1502483"/>
            <a:ext cx="7289924" cy="10934886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6248399"/>
            <a:ext cx="13746480" cy="618897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21D6-6440-4A89-9871-8E6DFD063235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682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54" y="9394721"/>
            <a:ext cx="21644068" cy="163871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3454" y="1882879"/>
            <a:ext cx="21643680" cy="695632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1033431"/>
            <a:ext cx="21640800" cy="1403938"/>
          </a:xfrm>
        </p:spPr>
        <p:txBody>
          <a:bodyPr/>
          <a:lstStyle>
            <a:lvl1pPr marL="0" indent="0" algn="l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2702-2CB4-4831-B80C-76E3C834B188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779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07065"/>
            <a:ext cx="21640800" cy="5604934"/>
          </a:xfrm>
        </p:spPr>
        <p:txBody>
          <a:bodyPr anchor="ctr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4" y="7298267"/>
            <a:ext cx="20261032" cy="1998134"/>
          </a:xfrm>
        </p:spPr>
        <p:txBody>
          <a:bodyPr anchor="ctr"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2796B4E9-9D56-44E7-A2AC-F9E5B3B63B78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9883"/>
            <a:ext cx="13982984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211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935" y="1507067"/>
            <a:ext cx="20303066" cy="5208990"/>
          </a:xfrm>
        </p:spPr>
        <p:txBody>
          <a:bodyPr anchor="ctr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607730" y="6731113"/>
            <a:ext cx="19185472" cy="88888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5" y="7919725"/>
            <a:ext cx="20303066" cy="1359742"/>
          </a:xfrm>
        </p:spPr>
        <p:txBody>
          <a:bodyPr anchor="ctr">
            <a:normAutofit/>
          </a:bodyPr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3C41BBFF-F360-48FA-81B3-EC25443FEAE7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9883"/>
            <a:ext cx="13982984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52500" y="186690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68460" y="540258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9327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990" y="2249403"/>
            <a:ext cx="20292372" cy="502367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4" y="7296631"/>
            <a:ext cx="20289308" cy="1999770"/>
          </a:xfrm>
        </p:spPr>
        <p:txBody>
          <a:bodyPr anchor="t"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57767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90F05CCB-4FC9-4E35-BA9D-1D33A1A2855C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7767"/>
            <a:ext cx="13982984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12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791201" y="1523999"/>
            <a:ext cx="17221198" cy="26077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404160"/>
            <a:ext cx="6912864" cy="123464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1598" y="5809130"/>
            <a:ext cx="6912864" cy="6628264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37600" y="4402666"/>
            <a:ext cx="6912864" cy="1253068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8733716" y="5808134"/>
            <a:ext cx="6912864" cy="662923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103600" y="4385732"/>
            <a:ext cx="6912864" cy="1253068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6103602" y="5809130"/>
            <a:ext cx="6912864" cy="6628264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0FA1-BCF4-460F-B0A5-5E130707E4C2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968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791201" y="1524000"/>
            <a:ext cx="17221198" cy="259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7236" y="8382001"/>
            <a:ext cx="6903164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7236" y="4724400"/>
            <a:ext cx="6903164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7236" y="9747529"/>
            <a:ext cx="6903164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48527" y="8382001"/>
            <a:ext cx="6897870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8748526" y="4724400"/>
            <a:ext cx="6897872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8748529" y="9747527"/>
            <a:ext cx="6897870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099463" y="8382001"/>
            <a:ext cx="6912938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6099710" y="4724400"/>
            <a:ext cx="6895756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6099463" y="9747523"/>
            <a:ext cx="6904890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CBD6-4041-4B35-A5C0-198B9696D3AA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232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4389119"/>
            <a:ext cx="21640800" cy="80482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97B5-0D2C-4D55-AD3D-BE2140ECA6B4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40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C0CA-42C1-4479-A6EA-B67ACDA3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7370625"/>
            <a:ext cx="21031200" cy="1754326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8FCF9-55CB-4DA1-89D2-928A9150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864211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D1040-215C-4B14-B7A8-75545CB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7C6-8C4C-40D5-9CA2-BD88D5C554B9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0E051-A45C-42B6-947C-CA653E0B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7E0D6-44E9-4DA9-A383-E0E29A13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509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897600" y="1490133"/>
            <a:ext cx="4114800" cy="780626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48933" y="1490135"/>
            <a:ext cx="16408402" cy="78062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28904" y="759883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5EDD9CC6-9B13-4C3D-BFC6-936FAF0793EE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762001"/>
            <a:ext cx="13982984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7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 copy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4833937" y="2594570"/>
            <a:ext cx="14716126" cy="686316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0000" spc="-200">
                <a:solidFill>
                  <a:srgbClr val="FFFFFF"/>
                </a:solidFill>
                <a:effectLst>
                  <a:outerShdw blurRad="76200" dist="25400" dir="3660000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Text"/>
          <p:cNvSpPr txBox="1">
            <a:spLocks noGrp="1"/>
          </p:cNvSpPr>
          <p:nvPr>
            <p:ph type="body" sz="quarter" idx="13"/>
          </p:nvPr>
        </p:nvSpPr>
        <p:spPr>
          <a:xfrm>
            <a:off x="5005387" y="9752012"/>
            <a:ext cx="14716126" cy="1209676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6700" spc="0">
                <a:solidFill>
                  <a:srgbClr val="5C616A"/>
                </a:solidFill>
                <a:effectLst>
                  <a:outerShdw blurRad="76200" dist="25400" dir="3660000" rotWithShape="0">
                    <a:srgbClr val="000000">
                      <a:alpha val="20000"/>
                    </a:srgbClr>
                  </a:outerShdw>
                </a:effectLst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3797" y="13019484"/>
            <a:ext cx="458547" cy="5365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16958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Drawing, Titl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83690" y="13037529"/>
            <a:ext cx="458548" cy="5365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2667000" y="178593"/>
            <a:ext cx="19050000" cy="1696642"/>
          </a:xfrm>
          <a:prstGeom prst="rect">
            <a:avLst/>
          </a:prstGeom>
        </p:spPr>
        <p:txBody>
          <a:bodyPr/>
          <a:lstStyle>
            <a:lvl1pPr>
              <a:defRPr spc="-56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2803300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B84A-18F0-4E99-AD28-DAED5BD8D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265600"/>
            <a:ext cx="18288000" cy="1754326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C06AA-D573-43FF-BB9F-78EB614AA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904863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A7112-443C-4487-8598-4F078A49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4606-3EE2-4268-AFA0-222B87408A10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9414-6D14-4513-8B24-1829675C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DB260-B2F8-4FE8-90F3-220D7E1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87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880D-B439-49FF-810C-96B81912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2EF66-9449-49A0-8972-193BDF7D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56B1-8467-4EFF-B2B8-52FFFDB0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E63C-39D9-48EF-A0DF-035C1AA8E7BD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52FD-EDD6-4214-A18D-A4824700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9B6B-A757-4A62-960D-A3FA5E16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418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C0CA-42C1-4479-A6EA-B67ACDA3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7370625"/>
            <a:ext cx="21031200" cy="1754326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8FCF9-55CB-4DA1-89D2-928A9150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904863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D1040-215C-4B14-B7A8-75545CB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D979-B47B-426D-B47F-6EABBEAD6FE7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0E051-A45C-42B6-947C-CA653E0B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7E0D6-44E9-4DA9-A383-E0E29A13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003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DF76-8A41-4E51-B4BB-910866E4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64F7-4293-4F2A-8600-69808522B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3990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D58EF-B446-405D-8E11-9C6423B28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3990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A2037-7AD2-4F33-8058-A2F88337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D190-7885-4592-A37A-E3A33A0477E6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43CBB-6AC8-4DE6-A0A9-6CB07E09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D6E5C-4159-4A4B-B9E8-381FE2A0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965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7176-F0DD-4F8E-A160-A123A09A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1400250"/>
            <a:ext cx="21031200" cy="13111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B1688-8AF3-48AD-A8B7-4185BA511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4105287"/>
            <a:ext cx="10315574" cy="90486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81B79-6059-406C-9DEC-DB281EECC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3990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21811-665E-48B7-B62F-D08292446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4105287"/>
            <a:ext cx="10366376" cy="90486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9A65E-F653-4064-A5EB-EC2E5D4C8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3990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A7A04-1104-4D0C-9942-3638B8B1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325C-6E5D-4965-8F58-D8A15B9AD437}" type="datetime1">
              <a:rPr lang="en-GB" smtClean="0"/>
              <a:t>21/03/2023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79327-1750-4BDA-B0FA-0231D388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06319-C5BE-4467-9C48-5A02CD13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180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8A19-A817-485A-B47C-0966A1F2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A615A-DE40-420C-A229-C74980D3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BED0-7C8F-424B-85F9-1C37F0B64AC9}" type="datetime1">
              <a:rPr lang="en-GB" smtClean="0"/>
              <a:t>21/03/2023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426F2-A777-4C31-88BD-8DC5CA5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CEA0C-3BB0-4CA8-93AC-6F9222D8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147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24FD0-98B9-4CA1-B27E-182036B6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EEA7-2F25-4781-A5CF-7584E2741DB0}" type="datetime1">
              <a:rPr lang="en-GB" smtClean="0"/>
              <a:t>21/03/2023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9243D-81FB-4BA3-942E-43EA2200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9A1F4-D732-4A1C-B4E9-3F6F87F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39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DF76-8A41-4E51-B4BB-910866E4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64F7-4293-4F2A-8600-69808522B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39569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D58EF-B446-405D-8E11-9C6423B28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39569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A2037-7AD2-4F33-8058-A2F88337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14FA-F5B9-46E0-AE1F-1FCCFFE4D073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43CBB-6AC8-4DE6-A0A9-6CB07E09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D6E5C-4159-4A4B-B9E8-381FE2A0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671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968F-D2E1-4DEB-BC41-33EE3B35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2249674"/>
            <a:ext cx="7864474" cy="18651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5D2DC-4DA1-4097-9857-E30FFF78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480336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AE07F-29DD-4CE9-8B6B-399003C70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63402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1CF26-4CC0-499F-B863-A89A47D2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BC2-AD74-40B7-88B9-2161403D8797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DF76C-B503-4D27-AE07-47E8EDBD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69552-CC89-4C55-AF4F-C5A6742B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025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9B56-93B0-4C4C-A6FA-133F4A77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2249674"/>
            <a:ext cx="7864474" cy="18651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D36FA-41DD-40CE-9BD2-7B6CABBF6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1175706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4B70-C8CE-4401-AEE9-EED4D76B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63402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68FE-17AE-40D2-AE3C-7794435D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80D44-4445-4D64-968A-838F41231FE6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21573-D4FD-41C1-B527-A544193B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2A8AD-FBC3-422F-AB1F-17E51401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814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C7D6-E252-4CB9-93D3-6CA43FFB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D17C9-367F-49AB-9137-49231B70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67804" y="3651251"/>
            <a:ext cx="14239796" cy="40493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65D0-C185-460C-9703-76F1D48A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18CD-6FAF-4666-8FEC-EFF78ED74D17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75B6E-785D-4BEA-9554-7F7577C3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A1AC-9AA9-45A7-A966-1D1BA629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97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7E15B7-8596-45B1-9C20-20CC32B6B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8767572" y="730250"/>
            <a:ext cx="2622256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B5CDA-48C4-4DFF-9D37-3463A7B00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061831" y="730250"/>
            <a:ext cx="4083169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318C-B39E-4A30-9A45-813E57DD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ADE5-B41A-423B-A263-4AE4F2755317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5337-6AF1-480B-9554-11DFC67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3574-6775-4D36-866D-A5BBECA5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36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1200" y="1476042"/>
            <a:ext cx="14401600" cy="13111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11561714"/>
            <a:ext cx="17068800" cy="1056928"/>
          </a:xfrm>
        </p:spPr>
        <p:txBody>
          <a:bodyPr>
            <a:normAutofit/>
          </a:bodyPr>
          <a:lstStyle>
            <a:lvl1pPr marL="0" indent="0" algn="ctr">
              <a:buNone/>
              <a:defRPr sz="6720" b="1">
                <a:solidFill>
                  <a:srgbClr val="00548F"/>
                </a:solidFill>
              </a:defRPr>
            </a:lvl1pPr>
            <a:lvl2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80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42269" y="12474626"/>
            <a:ext cx="16899466" cy="953344"/>
          </a:xfrm>
        </p:spPr>
        <p:txBody>
          <a:bodyPr>
            <a:noAutofit/>
          </a:bodyPr>
          <a:lstStyle>
            <a:lvl1pPr marL="0" indent="0" algn="ctr">
              <a:buNone/>
              <a:defRPr sz="6720" b="1">
                <a:solidFill>
                  <a:srgbClr val="549DC5"/>
                </a:solidFill>
              </a:defRPr>
            </a:lvl1pPr>
            <a:lvl2pPr marL="1097280" indent="0" algn="ctr">
              <a:buNone/>
              <a:defRPr sz="6720" b="1"/>
            </a:lvl2pPr>
            <a:lvl3pPr marL="2194560" indent="0" algn="ctr">
              <a:buNone/>
              <a:defRPr sz="6720" b="1"/>
            </a:lvl3pPr>
            <a:lvl4pPr marL="3291840" indent="0" algn="ctr">
              <a:buNone/>
              <a:defRPr sz="6720" b="1"/>
            </a:lvl4pPr>
            <a:lvl5pPr marL="4389120" indent="0" algn="ctr">
              <a:buNone/>
              <a:defRPr sz="672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1455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939802" y="2926081"/>
            <a:ext cx="20482560" cy="4049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478698" y="13104171"/>
            <a:ext cx="3911600" cy="461665"/>
          </a:xfrm>
          <a:prstGeom prst="rect">
            <a:avLst/>
          </a:prstGeom>
        </p:spPr>
        <p:txBody>
          <a:bodyPr/>
          <a:lstStyle/>
          <a:p>
            <a:fld id="{2C1738E3-A15A-4D89-8CA6-4A5010D1C89E}" type="datetime1">
              <a:rPr lang="en-GB" smtClean="0"/>
              <a:t>21/03/2023</a:t>
            </a:fld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21568502" y="13104171"/>
            <a:ext cx="2336800" cy="461665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9551093" y="13050737"/>
            <a:ext cx="5220970" cy="4616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Andrew W. Rose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8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7176-F0DD-4F8E-A160-A123A09A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1400250"/>
            <a:ext cx="21031200" cy="13111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B1688-8AF3-48AD-A8B7-4185BA511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4145939"/>
            <a:ext cx="10315574" cy="864211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81B79-6059-406C-9DEC-DB281EECC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39569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21811-665E-48B7-B62F-D08292446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4145939"/>
            <a:ext cx="10366376" cy="864211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9A65E-F653-4064-A5EB-EC2E5D4C8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39569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A7A04-1104-4D0C-9942-3638B8B1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7993-ACA4-45F2-8A60-E01804E1F1DC}" type="datetime1">
              <a:rPr lang="en-GB" smtClean="0"/>
              <a:t>21/03/2023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79327-1750-4BDA-B0FA-0231D388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06319-C5BE-4467-9C48-5A02CD13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8A19-A817-485A-B47C-0966A1F2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A615A-DE40-420C-A229-C74980D3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8110-ED14-4258-801C-CCDA5B1B8A3A}" type="datetime1">
              <a:rPr lang="en-GB" smtClean="0"/>
              <a:t>21/03/2023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426F2-A777-4C31-88BD-8DC5CA5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CEA0C-3BB0-4CA8-93AC-6F9222D8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37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24FD0-98B9-4CA1-B27E-182036B6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EC12-403C-4629-9547-D2C7A860B061}" type="datetime1">
              <a:rPr lang="en-GB" smtClean="0"/>
              <a:t>21/03/2023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9243D-81FB-4BA3-942E-43EA2200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9A1F4-D732-4A1C-B4E9-3F6F87F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81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968F-D2E1-4DEB-BC41-33EE3B35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2249674"/>
            <a:ext cx="7864474" cy="18651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5D2DC-4DA1-4097-9857-E30FFF78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4769511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AE07F-29DD-4CE9-8B6B-399003C70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606961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1CF26-4CC0-499F-B863-A89A47D2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AB-E770-46C0-8621-874A2DC81D56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DF76C-B503-4D27-AE07-47E8EDBD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69552-CC89-4C55-AF4F-C5A6742B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4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9B56-93B0-4C4C-A6FA-133F4A77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2249674"/>
            <a:ext cx="7864474" cy="18651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D36FA-41DD-40CE-9BD2-7B6CABBF6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1121525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4B70-C8CE-4401-AEE9-EED4D76B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606961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68FE-17AE-40D2-AE3C-7794435D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ABEC-7950-4698-AAC1-97B15C732692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21573-D4FD-41C1-B527-A544193B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2A8AD-FBC3-422F-AB1F-17E51401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4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7AA3E-6E6A-44A7-BC1F-31208C1C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00250"/>
            <a:ext cx="21031200" cy="131112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9CB8-DF9C-48A9-8C6E-1188DA554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404931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68BD-20E4-4493-9070-C014D52A8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846993"/>
            <a:ext cx="5486400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fld id="{A7B90579-911C-4F22-809C-6BE176A648C4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C0C80-B684-47C6-B0B0-F1AEBCA42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846993"/>
            <a:ext cx="8229600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181AC-C56B-4C4A-BD66-F93B781A6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846993"/>
            <a:ext cx="5486400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96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10000"/>
        </a:lnSpc>
        <a:spcBef>
          <a:spcPts val="2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28829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1200" y="1528746"/>
            <a:ext cx="17221200" cy="2586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389121"/>
            <a:ext cx="21640800" cy="8048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90720" y="12712701"/>
            <a:ext cx="582168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F50DC-DD05-46CF-ABCB-84EEBEDFDD49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12711691"/>
            <a:ext cx="1554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00" y="7620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890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</p:sldLayoutIdLst>
  <p:hf sldNum="0" hdr="0" ftr="0" dt="0"/>
  <p:txStyles>
    <p:titleStyle>
      <a:lvl1pPr algn="r" defTabSz="1828800" rtl="0" eaLnBrk="1" latinLnBrk="0" hangingPunct="1">
        <a:lnSpc>
          <a:spcPct val="90000"/>
        </a:lnSpc>
        <a:spcBef>
          <a:spcPct val="0"/>
        </a:spcBef>
        <a:buNone/>
        <a:defRPr sz="8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7AA3E-6E6A-44A7-BC1F-31208C1C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00250"/>
            <a:ext cx="21031200" cy="131112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9CB8-DF9C-48A9-8C6E-1188DA554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404931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68BD-20E4-4493-9070-C014D52A8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846993"/>
            <a:ext cx="5486400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fld id="{2063EBC7-81FE-4A97-8957-EAF8B3512B39}" type="datetime1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C0C80-B684-47C6-B0B0-F1AEBCA42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846993"/>
            <a:ext cx="8229600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181AC-C56B-4C4A-BD66-F93B781A6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846993"/>
            <a:ext cx="5486400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32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10000"/>
        </a:lnSpc>
        <a:spcBef>
          <a:spcPts val="2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awr01@imperia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6.png"/><Relationship Id="rId5" Type="http://schemas.openxmlformats.org/officeDocument/2006/relationships/image" Target="../media/image19.png"/><Relationship Id="rId4" Type="http://schemas.openxmlformats.org/officeDocument/2006/relationships/image" Target="../media/image8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1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1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1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87.gi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gi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gi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87.gi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png"/><Relationship Id="rId4" Type="http://schemas.openxmlformats.org/officeDocument/2006/relationships/image" Target="../media/image1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421552/files/IN2011_022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421552/files/IN2011_022.pdf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sv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3.svg"/><Relationship Id="rId4" Type="http://schemas.openxmlformats.org/officeDocument/2006/relationships/image" Target="../media/image112.sv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4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2.07659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2.07659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2.07659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gi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19.pn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rigger Architectures and Hardware"/>
          <p:cNvSpPr txBox="1">
            <a:spLocks noGrp="1"/>
          </p:cNvSpPr>
          <p:nvPr>
            <p:ph type="ctrTitle"/>
          </p:nvPr>
        </p:nvSpPr>
        <p:spPr>
          <a:xfrm>
            <a:off x="1967345" y="3117270"/>
            <a:ext cx="20449310" cy="408431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14000" dirty="0"/>
              <a:t>The LHC and the</a:t>
            </a:r>
            <a:br>
              <a:rPr lang="en-GB" sz="14000" dirty="0"/>
            </a:br>
            <a:r>
              <a:rPr lang="en-GB" sz="14000" b="1" i="1" dirty="0"/>
              <a:t>really big data </a:t>
            </a:r>
            <a:r>
              <a:rPr lang="en-GB" sz="14000" dirty="0"/>
              <a:t>challenge</a:t>
            </a:r>
            <a:endParaRPr sz="14000" dirty="0"/>
          </a:p>
        </p:txBody>
      </p:sp>
      <p:sp>
        <p:nvSpPr>
          <p:cNvPr id="256" name="ISOTDAQ 2017…"/>
          <p:cNvSpPr txBox="1">
            <a:spLocks noGrp="1"/>
          </p:cNvSpPr>
          <p:nvPr>
            <p:ph type="subTitle" idx="1"/>
          </p:nvPr>
        </p:nvSpPr>
        <p:spPr>
          <a:xfrm>
            <a:off x="7176655" y="7264402"/>
            <a:ext cx="10030690" cy="3490684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/>
            <a:r>
              <a:rPr lang="en-GB" dirty="0"/>
              <a:t>Instrumentation course guest lecture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Andrew W. Rose, Imperial College London</a:t>
            </a:r>
          </a:p>
          <a:p>
            <a:pPr algn="ctr"/>
            <a:r>
              <a:rPr lang="en-GB" dirty="0">
                <a:hlinkClick r:id="rId2"/>
              </a:rPr>
              <a:t>awr01@imperial.ac.uk</a:t>
            </a:r>
            <a:endParaRPr dirty="0"/>
          </a:p>
        </p:txBody>
      </p:sp>
      <p:pic>
        <p:nvPicPr>
          <p:cNvPr id="1026" name="Picture 2" descr="Image result for imperial colleg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" y="58056"/>
            <a:ext cx="4256768" cy="11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6B70-E043-68C2-1642-31BDF6D1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why the LHC collides…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A9B0-A2AE-9191-7ADD-8AB136C0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265941"/>
            <a:ext cx="21031200" cy="4357283"/>
          </a:xfrm>
        </p:spPr>
        <p:txBody>
          <a:bodyPr/>
          <a:lstStyle/>
          <a:p>
            <a:pPr marL="0" indent="0" algn="ctr">
              <a:buNone/>
            </a:pPr>
            <a:r>
              <a:rPr lang="en-GB" sz="6400" dirty="0"/>
              <a:t>̴50 protons at a time</a:t>
            </a:r>
            <a:br>
              <a:rPr lang="en-GB" sz="6400" dirty="0"/>
            </a:br>
            <a:r>
              <a:rPr lang="en-GB" sz="4800" dirty="0"/>
              <a:t>×</a:t>
            </a:r>
            <a:br>
              <a:rPr lang="en-GB" sz="6400" dirty="0"/>
            </a:br>
            <a:r>
              <a:rPr lang="en-GB" sz="6400" dirty="0"/>
              <a:t>40 million times a second</a:t>
            </a:r>
          </a:p>
          <a:p>
            <a:pPr marL="0" indent="0" algn="ctr">
              <a:buNone/>
            </a:pPr>
            <a:r>
              <a:rPr lang="en-GB" sz="6400" dirty="0"/>
              <a:t>1 Higgs boson every   ̴5 seconds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F3B22-92F5-BB24-E338-7A5BE94A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10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277ABC-A135-A90B-829B-1DF40D8078AF}"/>
              </a:ext>
            </a:extLst>
          </p:cNvPr>
          <p:cNvCxnSpPr>
            <a:cxnSpLocks/>
          </p:cNvCxnSpPr>
          <p:nvPr/>
        </p:nvCxnSpPr>
        <p:spPr>
          <a:xfrm>
            <a:off x="7700123" y="8482116"/>
            <a:ext cx="89758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Left 3">
            <a:extLst>
              <a:ext uri="{FF2B5EF4-FFF2-40B4-BE49-F238E27FC236}">
                <a16:creationId xmlns:a16="http://schemas.microsoft.com/office/drawing/2014/main" id="{EF1C934C-3101-0173-10F8-CCFABADA9AA5}"/>
              </a:ext>
            </a:extLst>
          </p:cNvPr>
          <p:cNvSpPr/>
          <p:nvPr/>
        </p:nvSpPr>
        <p:spPr>
          <a:xfrm>
            <a:off x="16676017" y="4813996"/>
            <a:ext cx="7419542" cy="2319448"/>
          </a:xfrm>
          <a:prstGeom prst="leftArrow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sz="4800" dirty="0">
                <a:solidFill>
                  <a:srgbClr val="FFFF00"/>
                </a:solidFill>
                <a:latin typeface="Calibri" panose="020F0502020204030204"/>
              </a:rPr>
              <a:t>But this causes problems</a:t>
            </a:r>
          </a:p>
        </p:txBody>
      </p:sp>
    </p:spTree>
    <p:extLst>
      <p:ext uri="{BB962C8B-B14F-4D97-AF65-F5344CB8AC3E}">
        <p14:creationId xmlns:p14="http://schemas.microsoft.com/office/powerpoint/2010/main" val="15648440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earliest trigger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599" y="4389119"/>
            <a:ext cx="11103430" cy="80482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 err="1"/>
              <a:t>Blackett</a:t>
            </a:r>
            <a:r>
              <a:rPr lang="en-GB" sz="4000" dirty="0"/>
              <a:t> pioneered a technique to trigger the camera of cloud chambers (and got the Nobel prize for this and other work)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Just missed out on discovering the positron in 1932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Stevenson and Street used this to confirm the discovery of the muon in 1937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76"/>
          <a:stretch/>
        </p:blipFill>
        <p:spPr>
          <a:xfrm>
            <a:off x="13219937" y="4114802"/>
            <a:ext cx="9642640" cy="85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222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he simplest trigger syst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simplest trigger system</a:t>
            </a:r>
            <a:r>
              <a:rPr lang="en-GB" dirty="0"/>
              <a:t>s</a:t>
            </a:r>
            <a:endParaRPr dirty="0"/>
          </a:p>
        </p:txBody>
      </p:sp>
      <p:sp>
        <p:nvSpPr>
          <p:cNvPr id="267" name="Source: signals from the Front-End of the detector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Source</a:t>
            </a:r>
            <a:r>
              <a:rPr lang="en-GB" sz="4000" dirty="0"/>
              <a:t>: Use the signals from the Front-End of the detectors themselves</a:t>
            </a:r>
          </a:p>
          <a:p>
            <a:pPr lvl="1"/>
            <a:r>
              <a:rPr lang="en-GB" sz="3600" dirty="0">
                <a:solidFill>
                  <a:srgbClr val="FF6A00"/>
                </a:solidFill>
                <a:ea typeface="Source Sans Pro Semibold"/>
                <a:cs typeface="Source Sans Pro Semibold"/>
                <a:sym typeface="Source Sans Pro Semibold"/>
              </a:rPr>
              <a:t>Binary</a:t>
            </a:r>
            <a:r>
              <a:rPr lang="en-GB" sz="3600" dirty="0"/>
              <a:t>: tracking detectors (pixels, strips)</a:t>
            </a:r>
          </a:p>
          <a:p>
            <a:pPr lvl="1"/>
            <a:r>
              <a:rPr lang="en-GB" sz="3600" dirty="0">
                <a:solidFill>
                  <a:srgbClr val="FF6A00"/>
                </a:solidFill>
                <a:ea typeface="Source Sans Pro Semibold"/>
                <a:cs typeface="Source Sans Pro Semibold"/>
                <a:sym typeface="Source Sans Pro Semibold"/>
              </a:rPr>
              <a:t>Analog</a:t>
            </a:r>
            <a:r>
              <a:rPr lang="en-GB" sz="3600" dirty="0"/>
              <a:t>: tracking detectors, time of flight detectors, calorimeters, …</a:t>
            </a:r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marL="914400" lvl="1" indent="0">
              <a:buNone/>
            </a:pPr>
            <a:endParaRPr lang="en-GB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788274" y="6689372"/>
            <a:ext cx="8156384" cy="3679565"/>
            <a:chOff x="3014265" y="4936291"/>
            <a:chExt cx="9436101" cy="4256879"/>
          </a:xfrm>
        </p:grpSpPr>
        <p:pic>
          <p:nvPicPr>
            <p:cNvPr id="268" name="mod 6 proportional counter circuit fig 9.PNG" descr="mod 6 proportional counter circuit fig 9.PNG"/>
            <p:cNvPicPr>
              <a:picLocks noChangeAspect="1"/>
            </p:cNvPicPr>
            <p:nvPr/>
          </p:nvPicPr>
          <p:blipFill>
            <a:blip r:embed="rId2"/>
            <a:srcRect l="4182" t="3604" r="29714" b="62365"/>
            <a:stretch>
              <a:fillRect/>
            </a:stretch>
          </p:blipFill>
          <p:spPr>
            <a:xfrm>
              <a:off x="3014265" y="4936291"/>
              <a:ext cx="9436101" cy="2877061"/>
            </a:xfrm>
            <a:prstGeom prst="rect">
              <a:avLst/>
            </a:prstGeom>
            <a:ln w="12700">
              <a:solidFill>
                <a:srgbClr val="53585F"/>
              </a:solidFill>
              <a:miter lim="400000"/>
            </a:ln>
            <a:effectLst>
              <a:outerShdw blurRad="63500" dist="254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7" name="Front-End"/>
            <p:cNvSpPr txBox="1"/>
            <p:nvPr/>
          </p:nvSpPr>
          <p:spPr>
            <a:xfrm>
              <a:off x="4607176" y="8495109"/>
              <a:ext cx="2023658" cy="6980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1828800">
                <a:defRPr sz="3600" i="1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1" u="none" strike="noStrike" kern="1200" cap="none" spc="0" normalizeH="0" baseline="0" noProof="0">
                  <a:ln>
                    <a:noFill/>
                  </a:ln>
                  <a:solidFill>
                    <a:srgbClr val="32C7A9">
                      <a:hueOff val="-444211"/>
                      <a:satOff val="-14915"/>
                      <a:lumOff val="22857"/>
                    </a:srgbClr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Front-End</a:t>
              </a:r>
            </a:p>
          </p:txBody>
        </p:sp>
        <p:sp>
          <p:nvSpPr>
            <p:cNvPr id="278" name="Pre-amplifier"/>
            <p:cNvSpPr txBox="1"/>
            <p:nvPr/>
          </p:nvSpPr>
          <p:spPr>
            <a:xfrm>
              <a:off x="7483627" y="8495109"/>
              <a:ext cx="2523573" cy="6980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1828800">
                <a:defRPr sz="3600" i="1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1" u="none" strike="noStrike" kern="1200" cap="none" spc="0" normalizeH="0" baseline="0" noProof="0">
                  <a:ln>
                    <a:noFill/>
                  </a:ln>
                  <a:solidFill>
                    <a:srgbClr val="32C7A9">
                      <a:hueOff val="-444211"/>
                      <a:satOff val="-14915"/>
                      <a:lumOff val="22857"/>
                    </a:srgbClr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Pre-amplifier</a:t>
              </a:r>
            </a:p>
          </p:txBody>
        </p:sp>
        <p:sp>
          <p:nvSpPr>
            <p:cNvPr id="279" name="Amplifier"/>
            <p:cNvSpPr txBox="1"/>
            <p:nvPr/>
          </p:nvSpPr>
          <p:spPr>
            <a:xfrm>
              <a:off x="10233784" y="8495109"/>
              <a:ext cx="1796424" cy="6980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1828800">
                <a:defRPr sz="3600" i="1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1" u="none" strike="noStrike" kern="1200" cap="none" spc="0" normalizeH="0" baseline="0" noProof="0">
                  <a:ln>
                    <a:noFill/>
                  </a:ln>
                  <a:solidFill>
                    <a:srgbClr val="32C7A9">
                      <a:hueOff val="-444211"/>
                      <a:satOff val="-14915"/>
                      <a:lumOff val="22857"/>
                    </a:srgbClr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Amplifier</a:t>
              </a:r>
            </a:p>
          </p:txBody>
        </p:sp>
        <p:pic>
          <p:nvPicPr>
            <p:cNvPr id="286" name="Line" descr="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0896721" y="8217557"/>
              <a:ext cx="609811" cy="308752"/>
            </a:xfrm>
            <a:prstGeom prst="rect">
              <a:avLst/>
            </a:prstGeom>
          </p:spPr>
        </p:pic>
        <p:pic>
          <p:nvPicPr>
            <p:cNvPr id="288" name="Line" descr="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8544556" y="8217557"/>
              <a:ext cx="609811" cy="308752"/>
            </a:xfrm>
            <a:prstGeom prst="rect">
              <a:avLst/>
            </a:prstGeom>
          </p:spPr>
        </p:pic>
        <p:pic>
          <p:nvPicPr>
            <p:cNvPr id="290" name="Line" descr="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338006" y="8115957"/>
              <a:ext cx="609811" cy="3087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he simplest trigger syst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simplest trigger system</a:t>
            </a:r>
            <a:r>
              <a:rPr lang="en-GB" dirty="0"/>
              <a:t>s</a:t>
            </a:r>
            <a:endParaRPr dirty="0"/>
          </a:p>
        </p:txBody>
      </p:sp>
      <p:sp>
        <p:nvSpPr>
          <p:cNvPr id="267" name="Source: signals from the Front-End of the detectors…"/>
          <p:cNvSpPr txBox="1">
            <a:spLocks noGrp="1"/>
          </p:cNvSpPr>
          <p:nvPr>
            <p:ph idx="1"/>
          </p:nvPr>
        </p:nvSpPr>
        <p:spPr>
          <a:xfrm>
            <a:off x="1371600" y="4389121"/>
            <a:ext cx="21640800" cy="851045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Source</a:t>
            </a:r>
            <a:r>
              <a:rPr lang="en-GB" sz="4000" dirty="0"/>
              <a:t>: Use the signals from the Front-End of the detectors themselves</a:t>
            </a:r>
          </a:p>
          <a:p>
            <a:pPr lvl="1"/>
            <a:r>
              <a:rPr lang="en-GB" sz="3600" dirty="0">
                <a:solidFill>
                  <a:srgbClr val="FF6A00"/>
                </a:solidFill>
                <a:ea typeface="Source Sans Pro Semibold"/>
                <a:cs typeface="Source Sans Pro Semibold"/>
                <a:sym typeface="Source Sans Pro Semibold"/>
              </a:rPr>
              <a:t>Binary</a:t>
            </a:r>
            <a:r>
              <a:rPr lang="en-GB" sz="3600" dirty="0"/>
              <a:t>: tracking detectors (pixels, strips)</a:t>
            </a:r>
          </a:p>
          <a:p>
            <a:pPr lvl="1"/>
            <a:r>
              <a:rPr lang="en-GB" sz="3600" dirty="0">
                <a:solidFill>
                  <a:srgbClr val="FF6A00"/>
                </a:solidFill>
                <a:ea typeface="Source Sans Pro Semibold"/>
                <a:cs typeface="Source Sans Pro Semibold"/>
                <a:sym typeface="Source Sans Pro Semibold"/>
              </a:rPr>
              <a:t>Analog</a:t>
            </a:r>
            <a:r>
              <a:rPr lang="en-GB" sz="3600" dirty="0"/>
              <a:t>: tracking detectors, time of flight detectors, calorimeters, …</a:t>
            </a:r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lvl="1"/>
            <a:endParaRPr lang="en-GB" sz="3600" dirty="0"/>
          </a:p>
          <a:p>
            <a:pPr marL="914400" lvl="1" indent="0">
              <a:buNone/>
            </a:pPr>
            <a:endParaRPr lang="en-GB" sz="3600" dirty="0"/>
          </a:p>
          <a:p>
            <a:r>
              <a:rPr lang="en-GB" sz="4000" dirty="0"/>
              <a:t>The most trivial trigger algorithm: </a:t>
            </a:r>
            <a:r>
              <a:rPr lang="en-GB" sz="4000" b="1" i="1" dirty="0">
                <a:solidFill>
                  <a:srgbClr val="FF6A00"/>
                </a:solidFill>
              </a:rPr>
              <a:t>Signal &gt; Threshold</a:t>
            </a:r>
          </a:p>
          <a:p>
            <a:pPr lvl="1"/>
            <a:r>
              <a:rPr lang="en-GB" sz="3600" dirty="0"/>
              <a:t>Apply the </a:t>
            </a:r>
            <a:r>
              <a:rPr lang="en-GB" sz="3600" dirty="0">
                <a:ea typeface="Source Sans Pro Semibold"/>
                <a:cs typeface="Source Sans Pro Semibold"/>
                <a:sym typeface="Source Sans Pro Semibold"/>
              </a:rPr>
              <a:t>lowest possible threshold</a:t>
            </a:r>
            <a:endParaRPr lang="en-GB" sz="3600" dirty="0"/>
          </a:p>
          <a:p>
            <a:pPr lvl="1"/>
            <a:r>
              <a:rPr lang="en-GB" sz="3600" dirty="0"/>
              <a:t>Identify best compromise between </a:t>
            </a:r>
            <a:r>
              <a:rPr lang="en-GB" sz="3600" dirty="0">
                <a:solidFill>
                  <a:srgbClr val="FF6A00"/>
                </a:solidFill>
                <a:ea typeface="Source Sans Pro Semibold"/>
                <a:cs typeface="Source Sans Pro Semibold"/>
                <a:sym typeface="Source Sans Pro Semibold"/>
              </a:rPr>
              <a:t>hit efficiency and noise rate</a:t>
            </a:r>
          </a:p>
        </p:txBody>
      </p:sp>
      <p:grpSp>
        <p:nvGrpSpPr>
          <p:cNvPr id="276" name="Group"/>
          <p:cNvGrpSpPr/>
          <p:nvPr/>
        </p:nvGrpSpPr>
        <p:grpSpPr>
          <a:xfrm>
            <a:off x="16631757" y="6217510"/>
            <a:ext cx="6858293" cy="4899727"/>
            <a:chOff x="-38878" y="0"/>
            <a:chExt cx="6858292" cy="4899725"/>
          </a:xfrm>
        </p:grpSpPr>
        <p:pic>
          <p:nvPicPr>
            <p:cNvPr id="271" name="IMG_0009.jpg" descr="IMG_0009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6819414" cy="489972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55600" dist="1778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2" name="Source"/>
            <p:cNvSpPr txBox="1"/>
            <p:nvPr/>
          </p:nvSpPr>
          <p:spPr>
            <a:xfrm>
              <a:off x="3761261" y="982011"/>
              <a:ext cx="1574651" cy="794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sz="3600" b="1" i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kumimoji="0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Source</a:t>
              </a:r>
            </a:p>
          </p:txBody>
        </p:sp>
        <p:sp>
          <p:nvSpPr>
            <p:cNvPr id="273" name="Trigger signal"/>
            <p:cNvSpPr txBox="1"/>
            <p:nvPr/>
          </p:nvSpPr>
          <p:spPr>
            <a:xfrm>
              <a:off x="-38878" y="3754366"/>
              <a:ext cx="2960745" cy="794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sz="3600" b="1" i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kumimoji="0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Trigger signal</a:t>
              </a:r>
            </a:p>
          </p:txBody>
        </p:sp>
        <p:sp>
          <p:nvSpPr>
            <p:cNvPr id="274" name="Line"/>
            <p:cNvSpPr/>
            <p:nvPr/>
          </p:nvSpPr>
          <p:spPr>
            <a:xfrm flipH="1">
              <a:off x="3022626" y="1343581"/>
              <a:ext cx="738636" cy="381015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75" name="Line"/>
            <p:cNvSpPr/>
            <p:nvPr/>
          </p:nvSpPr>
          <p:spPr>
            <a:xfrm flipV="1">
              <a:off x="1364873" y="3135023"/>
              <a:ext cx="1333554" cy="731953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285" name="Group"/>
          <p:cNvGrpSpPr/>
          <p:nvPr/>
        </p:nvGrpSpPr>
        <p:grpSpPr>
          <a:xfrm>
            <a:off x="9097577" y="6608764"/>
            <a:ext cx="5924710" cy="2627461"/>
            <a:chOff x="-50800" y="-173362"/>
            <a:chExt cx="6878201" cy="3050309"/>
          </a:xfrm>
        </p:grpSpPr>
        <p:pic>
          <p:nvPicPr>
            <p:cNvPr id="280" name="Rounded Rectangle" descr="Rounded Rectangl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0800" y="-173362"/>
              <a:ext cx="4689475" cy="3050309"/>
            </a:xfrm>
            <a:prstGeom prst="rect">
              <a:avLst/>
            </a:prstGeom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</p:pic>
        <p:pic>
          <p:nvPicPr>
            <p:cNvPr id="281" name="Untitled 11.png" descr="Untitled 11.png"/>
            <p:cNvPicPr>
              <a:picLocks noChangeAspect="1"/>
            </p:cNvPicPr>
            <p:nvPr/>
          </p:nvPicPr>
          <p:blipFill>
            <a:blip r:embed="rId4"/>
            <a:srcRect l="44151" r="28866" b="59550"/>
            <a:stretch>
              <a:fillRect/>
            </a:stretch>
          </p:blipFill>
          <p:spPr>
            <a:xfrm>
              <a:off x="346075" y="387746"/>
              <a:ext cx="3632200" cy="1828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Discriminator"/>
            <p:cNvSpPr txBox="1"/>
            <p:nvPr/>
          </p:nvSpPr>
          <p:spPr>
            <a:xfrm>
              <a:off x="895642" y="2046366"/>
              <a:ext cx="2652269" cy="714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800">
                <a:defRPr sz="3600" i="1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32C7A9">
                      <a:hueOff val="-444211"/>
                      <a:satOff val="-14915"/>
                      <a:lumOff val="22857"/>
                    </a:srgbClr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Discriminator</a:t>
              </a:r>
            </a:p>
          </p:txBody>
        </p:sp>
        <p:sp>
          <p:nvSpPr>
            <p:cNvPr id="283" name="Accept"/>
            <p:cNvSpPr/>
            <p:nvPr/>
          </p:nvSpPr>
          <p:spPr>
            <a:xfrm>
              <a:off x="5084052" y="512468"/>
              <a:ext cx="1743349" cy="67314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2700000" scaled="0"/>
            </a:gradFill>
            <a:ln w="25400" cap="flat">
              <a:solidFill>
                <a:schemeClr val="accent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b="1"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Accept</a:t>
              </a:r>
            </a:p>
          </p:txBody>
        </p:sp>
        <p:sp>
          <p:nvSpPr>
            <p:cNvPr id="284" name="Reject"/>
            <p:cNvSpPr/>
            <p:nvPr/>
          </p:nvSpPr>
          <p:spPr>
            <a:xfrm>
              <a:off x="5084052" y="1360522"/>
              <a:ext cx="1743349" cy="67314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444211"/>
                    <a:satOff val="-14915"/>
                    <a:lumOff val="22857"/>
                  </a:schemeClr>
                </a:gs>
                <a:gs pos="100000">
                  <a:schemeClr val="accent5"/>
                </a:gs>
              </a:gsLst>
              <a:lin ang="2700000" scaled="0"/>
            </a:gradFill>
            <a:ln w="25400" cap="flat">
              <a:solidFill>
                <a:schemeClr val="accent5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b="1"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Reject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88274" y="6689372"/>
            <a:ext cx="8156384" cy="3679565"/>
            <a:chOff x="3014265" y="4936291"/>
            <a:chExt cx="9436101" cy="4256879"/>
          </a:xfrm>
        </p:grpSpPr>
        <p:pic>
          <p:nvPicPr>
            <p:cNvPr id="268" name="mod 6 proportional counter circuit fig 9.PNG" descr="mod 6 proportional counter circuit fig 9.PNG"/>
            <p:cNvPicPr>
              <a:picLocks noChangeAspect="1"/>
            </p:cNvPicPr>
            <p:nvPr/>
          </p:nvPicPr>
          <p:blipFill>
            <a:blip r:embed="rId5"/>
            <a:srcRect l="4182" t="3604" r="29714" b="62365"/>
            <a:stretch>
              <a:fillRect/>
            </a:stretch>
          </p:blipFill>
          <p:spPr>
            <a:xfrm>
              <a:off x="3014265" y="4936291"/>
              <a:ext cx="9436101" cy="2877061"/>
            </a:xfrm>
            <a:prstGeom prst="rect">
              <a:avLst/>
            </a:prstGeom>
            <a:ln w="12700">
              <a:solidFill>
                <a:srgbClr val="53585F"/>
              </a:solidFill>
              <a:miter lim="400000"/>
            </a:ln>
            <a:effectLst>
              <a:outerShdw blurRad="63500" dist="254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7" name="Front-End"/>
            <p:cNvSpPr txBox="1"/>
            <p:nvPr/>
          </p:nvSpPr>
          <p:spPr>
            <a:xfrm>
              <a:off x="4607176" y="8495109"/>
              <a:ext cx="2023658" cy="6980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1828800">
                <a:defRPr sz="3600" i="1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1" u="none" strike="noStrike" kern="1200" cap="none" spc="0" normalizeH="0" baseline="0" noProof="0">
                  <a:ln>
                    <a:noFill/>
                  </a:ln>
                  <a:solidFill>
                    <a:srgbClr val="32C7A9">
                      <a:hueOff val="-444211"/>
                      <a:satOff val="-14915"/>
                      <a:lumOff val="22857"/>
                    </a:srgbClr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Front-End</a:t>
              </a:r>
            </a:p>
          </p:txBody>
        </p:sp>
        <p:sp>
          <p:nvSpPr>
            <p:cNvPr id="278" name="Pre-amplifier"/>
            <p:cNvSpPr txBox="1"/>
            <p:nvPr/>
          </p:nvSpPr>
          <p:spPr>
            <a:xfrm>
              <a:off x="7483627" y="8495109"/>
              <a:ext cx="2523573" cy="6980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1828800">
                <a:defRPr sz="3600" i="1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1" u="none" strike="noStrike" kern="1200" cap="none" spc="0" normalizeH="0" baseline="0" noProof="0">
                  <a:ln>
                    <a:noFill/>
                  </a:ln>
                  <a:solidFill>
                    <a:srgbClr val="32C7A9">
                      <a:hueOff val="-444211"/>
                      <a:satOff val="-14915"/>
                      <a:lumOff val="22857"/>
                    </a:srgbClr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Pre-amplifier</a:t>
              </a:r>
            </a:p>
          </p:txBody>
        </p:sp>
        <p:sp>
          <p:nvSpPr>
            <p:cNvPr id="279" name="Amplifier"/>
            <p:cNvSpPr txBox="1"/>
            <p:nvPr/>
          </p:nvSpPr>
          <p:spPr>
            <a:xfrm>
              <a:off x="10233784" y="8495109"/>
              <a:ext cx="1796424" cy="6980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1828800">
                <a:defRPr sz="3600" i="1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1" u="none" strike="noStrike" kern="1200" cap="none" spc="0" normalizeH="0" baseline="0" noProof="0">
                  <a:ln>
                    <a:noFill/>
                  </a:ln>
                  <a:solidFill>
                    <a:srgbClr val="32C7A9">
                      <a:hueOff val="-444211"/>
                      <a:satOff val="-14915"/>
                      <a:lumOff val="22857"/>
                    </a:srgbClr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Amplifier</a:t>
              </a:r>
            </a:p>
          </p:txBody>
        </p:sp>
        <p:pic>
          <p:nvPicPr>
            <p:cNvPr id="286" name="Line" descr="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10896721" y="8217557"/>
              <a:ext cx="609811" cy="308752"/>
            </a:xfrm>
            <a:prstGeom prst="rect">
              <a:avLst/>
            </a:prstGeom>
          </p:spPr>
        </p:pic>
        <p:pic>
          <p:nvPicPr>
            <p:cNvPr id="288" name="Line" descr="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8544556" y="8217557"/>
              <a:ext cx="609811" cy="308752"/>
            </a:xfrm>
            <a:prstGeom prst="rect">
              <a:avLst/>
            </a:prstGeom>
          </p:spPr>
        </p:pic>
        <p:pic>
          <p:nvPicPr>
            <p:cNvPr id="290" name="Line" descr="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5338006" y="8115957"/>
              <a:ext cx="609811" cy="308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2369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"/>
          <p:cNvGrpSpPr/>
          <p:nvPr/>
        </p:nvGrpSpPr>
        <p:grpSpPr>
          <a:xfrm>
            <a:off x="17112343" y="4474029"/>
            <a:ext cx="7308431" cy="8945425"/>
            <a:chOff x="0" y="0"/>
            <a:chExt cx="7500343" cy="9180324"/>
          </a:xfrm>
        </p:grpSpPr>
        <p:pic>
          <p:nvPicPr>
            <p:cNvPr id="297" name="Untitled 10.png" descr="Untitled 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50078" cy="7977867"/>
            </a:xfrm>
            <a:prstGeom prst="rect">
              <a:avLst/>
            </a:prstGeom>
            <a:ln w="12700" cap="flat">
              <a:solidFill>
                <a:srgbClr val="53585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98" name="Leading edge"/>
            <p:cNvSpPr txBox="1"/>
            <p:nvPr/>
          </p:nvSpPr>
          <p:spPr>
            <a:xfrm>
              <a:off x="374612" y="8341607"/>
              <a:ext cx="3744788" cy="838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defRPr sz="3600" b="1" i="1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1" i="1" u="none" strike="noStrike" kern="1200" cap="none" spc="0" normalizeH="0" baseline="0" noProof="0">
                  <a:ln>
                    <a:noFill/>
                  </a:ln>
                  <a:solidFill>
                    <a:srgbClr val="32C7A9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Leading edge</a:t>
              </a:r>
            </a:p>
          </p:txBody>
        </p:sp>
        <p:sp>
          <p:nvSpPr>
            <p:cNvPr id="299" name="Trailing edge"/>
            <p:cNvSpPr txBox="1"/>
            <p:nvPr/>
          </p:nvSpPr>
          <p:spPr>
            <a:xfrm>
              <a:off x="3956619" y="8341607"/>
              <a:ext cx="3543725" cy="838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defRPr sz="3600" b="1" i="1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1" i="1" u="none" strike="noStrike" kern="1200" cap="none" spc="0" normalizeH="0" baseline="0" noProof="0">
                  <a:ln>
                    <a:noFill/>
                  </a:ln>
                  <a:solidFill>
                    <a:srgbClr val="32C7A9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Trailing edge</a:t>
              </a:r>
            </a:p>
          </p:txBody>
        </p:sp>
        <p:pic>
          <p:nvPicPr>
            <p:cNvPr id="300" name="Line" descr="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653254" y="6597138"/>
              <a:ext cx="2978320" cy="494003"/>
            </a:xfrm>
            <a:prstGeom prst="rect">
              <a:avLst/>
            </a:prstGeom>
            <a:effectLst/>
          </p:spPr>
        </p:pic>
        <p:pic>
          <p:nvPicPr>
            <p:cNvPr id="302" name="Line" descr="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497379" y="6509334"/>
              <a:ext cx="3395855" cy="494002"/>
            </a:xfrm>
            <a:prstGeom prst="rect">
              <a:avLst/>
            </a:prstGeom>
            <a:effectLst/>
          </p:spPr>
        </p:pic>
      </p:grpSp>
      <p:sp>
        <p:nvSpPr>
          <p:cNvPr id="295" name="Detector signals characteristics"/>
          <p:cNvSpPr txBox="1">
            <a:spLocks noGrp="1"/>
          </p:cNvSpPr>
          <p:nvPr>
            <p:ph type="title"/>
          </p:nvPr>
        </p:nvSpPr>
        <p:spPr>
          <a:xfrm>
            <a:off x="2438400" y="1528746"/>
            <a:ext cx="20574000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Detector signals characteristics</a:t>
            </a:r>
          </a:p>
        </p:txBody>
      </p:sp>
      <p:sp>
        <p:nvSpPr>
          <p:cNvPr id="293" name="Pulse width…"/>
          <p:cNvSpPr txBox="1">
            <a:spLocks noGrp="1"/>
          </p:cNvSpPr>
          <p:nvPr>
            <p:ph idx="1"/>
          </p:nvPr>
        </p:nvSpPr>
        <p:spPr>
          <a:xfrm>
            <a:off x="1371599" y="3768636"/>
            <a:ext cx="16785772" cy="919231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defTabSz="722947">
              <a:lnSpc>
                <a:spcPct val="150000"/>
              </a:lnSpc>
              <a:defRPr sz="3343" spc="-33"/>
            </a:pPr>
            <a:r>
              <a:rPr lang="en-GB" sz="4000" dirty="0"/>
              <a:t>Pulse width</a:t>
            </a:r>
          </a:p>
          <a:p>
            <a:pPr lvl="1" defTabSz="722947">
              <a:lnSpc>
                <a:spcPct val="150000"/>
              </a:lnSpc>
              <a:defRPr sz="3343" spc="-33"/>
            </a:pPr>
            <a:r>
              <a:rPr lang="en-GB" sz="3600" dirty="0"/>
              <a:t>Limits the effective hit rate</a:t>
            </a:r>
          </a:p>
          <a:p>
            <a:pPr lvl="1" defTabSz="722947">
              <a:lnSpc>
                <a:spcPct val="150000"/>
              </a:lnSpc>
              <a:defRPr sz="3343" spc="-33"/>
            </a:pPr>
            <a:r>
              <a:rPr lang="en-GB" sz="3600" dirty="0"/>
              <a:t>Must be adapted to the desired trigger rate</a:t>
            </a:r>
          </a:p>
          <a:p>
            <a:pPr defTabSz="722947">
              <a:lnSpc>
                <a:spcPct val="150000"/>
              </a:lnSpc>
              <a:defRPr sz="3343" spc="-33"/>
            </a:pPr>
            <a:r>
              <a:rPr lang="en-GB" sz="4000" dirty="0"/>
              <a:t>Time walk</a:t>
            </a:r>
          </a:p>
          <a:p>
            <a:pPr lvl="1" defTabSz="722947">
              <a:lnSpc>
                <a:spcPct val="150000"/>
              </a:lnSpc>
              <a:defRPr sz="3343" spc="-33"/>
            </a:pPr>
            <a:r>
              <a:rPr lang="en-GB" sz="3600" dirty="0"/>
              <a:t>The threshold-crossing time depends on the signal amplitude</a:t>
            </a:r>
          </a:p>
          <a:p>
            <a:pPr lvl="1" defTabSz="722947">
              <a:lnSpc>
                <a:spcPct val="150000"/>
              </a:lnSpc>
              <a:defRPr sz="3343" spc="-33"/>
            </a:pPr>
            <a:r>
              <a:rPr lang="en-GB" sz="3600" dirty="0"/>
              <a:t>Must be minimal good trigger systems</a:t>
            </a:r>
            <a:endParaRPr lang="en-GB" dirty="0"/>
          </a:p>
          <a:p>
            <a:pPr defTabSz="722947">
              <a:lnSpc>
                <a:spcPct val="150000"/>
              </a:lnSpc>
              <a:defRPr sz="3343" spc="-33"/>
            </a:pPr>
            <a:r>
              <a:rPr lang="en-GB" sz="4000" dirty="0"/>
              <a:t>Time walk can be suppressed by triggering on </a:t>
            </a:r>
            <a:r>
              <a:rPr lang="en-GB" sz="4000" dirty="0">
                <a:solidFill>
                  <a:schemeClr val="accent2"/>
                </a:solidFill>
                <a:highlight>
                  <a:srgbClr val="000000"/>
                </a:highlight>
              </a:rPr>
              <a:t>total signal fraction</a:t>
            </a:r>
          </a:p>
          <a:p>
            <a:pPr lvl="1" defTabSz="722947">
              <a:lnSpc>
                <a:spcPct val="150000"/>
              </a:lnSpc>
              <a:defRPr sz="3343" spc="-33"/>
            </a:pPr>
            <a:r>
              <a:rPr lang="en-GB" sz="3600" dirty="0"/>
              <a:t>Applicable on same-shape input signals with different amplitude</a:t>
            </a:r>
          </a:p>
          <a:p>
            <a:pPr lvl="1" defTabSz="722947">
              <a:lnSpc>
                <a:spcPct val="150000"/>
              </a:lnSpc>
              <a:defRPr sz="3343" spc="-33"/>
            </a:pPr>
            <a:r>
              <a:rPr lang="en-GB" sz="3600" dirty="0"/>
              <a:t>Scintillator detectors and photomultipliers</a:t>
            </a:r>
          </a:p>
          <a:p>
            <a:pPr defTabSz="722947">
              <a:lnSpc>
                <a:spcPct val="150000"/>
              </a:lnSpc>
              <a:defRPr sz="3343" spc="-33"/>
            </a:pPr>
            <a:endParaRPr lang="en-GB" sz="4000" dirty="0"/>
          </a:p>
          <a:p>
            <a:pPr defTabSz="722947">
              <a:lnSpc>
                <a:spcPct val="150000"/>
              </a:lnSpc>
              <a:defRPr sz="3343" spc="-33"/>
            </a:pPr>
            <a:endParaRPr sz="40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he constant fraction discriminator"/>
          <p:cNvSpPr txBox="1">
            <a:spLocks noGrp="1"/>
          </p:cNvSpPr>
          <p:nvPr>
            <p:ph type="title"/>
          </p:nvPr>
        </p:nvSpPr>
        <p:spPr>
          <a:xfrm>
            <a:off x="1175657" y="1528746"/>
            <a:ext cx="21836743" cy="25860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The constant fraction discriminator</a:t>
            </a:r>
          </a:p>
        </p:txBody>
      </p:sp>
      <p:sp>
        <p:nvSpPr>
          <p:cNvPr id="306" name="Attenuation + configurable delay…"/>
          <p:cNvSpPr txBox="1">
            <a:spLocks noGrp="1"/>
          </p:cNvSpPr>
          <p:nvPr>
            <p:ph idx="1"/>
          </p:nvPr>
        </p:nvSpPr>
        <p:spPr>
          <a:xfrm>
            <a:off x="932049" y="6395501"/>
            <a:ext cx="15386231" cy="4969187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dirty="0">
                <a:solidFill>
                  <a:srgbClr val="FF6A00"/>
                </a:solidFill>
                <a:ea typeface="Source Sans Pro Semibold"/>
                <a:cs typeface="Source Sans Pro Semibold"/>
                <a:sym typeface="Source Sans Pro Semibold"/>
              </a:rPr>
              <a:t>Attenuation + configurable delay</a:t>
            </a:r>
            <a:r>
              <a:rPr dirty="0"/>
              <a:t> applied before the</a:t>
            </a:r>
            <a:r>
              <a:rPr lang="en-GB" dirty="0"/>
              <a:t> </a:t>
            </a:r>
            <a:r>
              <a:rPr dirty="0"/>
              <a:t>discrimination determines </a:t>
            </a:r>
            <a:r>
              <a:rPr i="1" dirty="0" err="1">
                <a:ea typeface="Source Sans Pro Semibold"/>
                <a:cs typeface="Source Sans Pro Semibold"/>
                <a:sym typeface="Source Sans Pro Semibold"/>
              </a:rPr>
              <a:t>t</a:t>
            </a:r>
            <a:r>
              <a:rPr i="1" baseline="-5999" dirty="0" err="1">
                <a:ea typeface="Source Sans Pro Semibold"/>
                <a:cs typeface="Source Sans Pro Semibold"/>
                <a:sym typeface="Source Sans Pro Semibold"/>
              </a:rPr>
              <a:t>CFD</a:t>
            </a:r>
            <a:endParaRPr i="1" baseline="-5999" dirty="0">
              <a:ea typeface="Source Sans Pro Semibold"/>
              <a:cs typeface="Source Sans Pro Semibold"/>
              <a:sym typeface="Source Sans Pro Semibold"/>
            </a:endParaRPr>
          </a:p>
          <a:p>
            <a:pPr lvl="1">
              <a:lnSpc>
                <a:spcPct val="150000"/>
              </a:lnSpc>
            </a:pPr>
            <a:r>
              <a:rPr dirty="0"/>
              <a:t>If delay too short, the unit works as a normal discriminator</a:t>
            </a:r>
            <a:r>
              <a:rPr lang="en-GB" dirty="0"/>
              <a:t> since </a:t>
            </a:r>
            <a:r>
              <a:rPr dirty="0"/>
              <a:t>the output of the normal discriminator fires later than the CFD part</a:t>
            </a:r>
          </a:p>
        </p:txBody>
      </p:sp>
      <p:grpSp>
        <p:nvGrpSpPr>
          <p:cNvPr id="319" name="Group"/>
          <p:cNvGrpSpPr/>
          <p:nvPr/>
        </p:nvGrpSpPr>
        <p:grpSpPr>
          <a:xfrm>
            <a:off x="16231882" y="3531029"/>
            <a:ext cx="8152118" cy="9934375"/>
            <a:chOff x="0" y="0"/>
            <a:chExt cx="8276851" cy="10086379"/>
          </a:xfrm>
        </p:grpSpPr>
        <p:sp>
          <p:nvSpPr>
            <p:cNvPr id="309" name="Rectangle"/>
            <p:cNvSpPr/>
            <p:nvPr/>
          </p:nvSpPr>
          <p:spPr>
            <a:xfrm>
              <a:off x="0" y="0"/>
              <a:ext cx="8276851" cy="1008637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pic>
          <p:nvPicPr>
            <p:cNvPr id="310" name="Untitled 11.png" descr="Untitled 11.png"/>
            <p:cNvPicPr>
              <a:picLocks noChangeAspect="1"/>
            </p:cNvPicPr>
            <p:nvPr/>
          </p:nvPicPr>
          <p:blipFill>
            <a:blip r:embed="rId2"/>
            <a:srcRect t="8232" r="5075" b="2564"/>
            <a:stretch>
              <a:fillRect/>
            </a:stretch>
          </p:blipFill>
          <p:spPr>
            <a:xfrm>
              <a:off x="87720" y="1705532"/>
              <a:ext cx="8101212" cy="3469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Untitled 12.png" descr="Untitled 12.png"/>
            <p:cNvPicPr>
              <a:picLocks noChangeAspect="1"/>
            </p:cNvPicPr>
            <p:nvPr/>
          </p:nvPicPr>
          <p:blipFill>
            <a:blip r:embed="rId3"/>
            <a:srcRect l="412" r="3106"/>
            <a:stretch>
              <a:fillRect/>
            </a:stretch>
          </p:blipFill>
          <p:spPr>
            <a:xfrm>
              <a:off x="90895" y="6522828"/>
              <a:ext cx="8098096" cy="3494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7" name="Group"/>
            <p:cNvGrpSpPr/>
            <p:nvPr/>
          </p:nvGrpSpPr>
          <p:grpSpPr>
            <a:xfrm>
              <a:off x="3636011" y="31834"/>
              <a:ext cx="4640641" cy="1934363"/>
              <a:chOff x="-114024" y="44534"/>
              <a:chExt cx="4640640" cy="1934362"/>
            </a:xfrm>
          </p:grpSpPr>
          <p:sp>
            <p:nvSpPr>
              <p:cNvPr id="312" name="Input pulse…"/>
              <p:cNvSpPr txBox="1"/>
              <p:nvPr/>
            </p:nvSpPr>
            <p:spPr>
              <a:xfrm>
                <a:off x="687034" y="44534"/>
                <a:ext cx="3839582" cy="19343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Source Sans Pro"/>
                  </a:defRPr>
                </a:pPr>
                <a:r>
                  <a:rPr kumimoji="0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  <a:sym typeface="Source Sans Pro"/>
                  </a:rPr>
                  <a:t>Input pulse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Source Sans Pro"/>
                  </a:defRPr>
                </a:pPr>
                <a:r>
                  <a:rPr kumimoji="0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  <a:sym typeface="Source Sans Pro"/>
                  </a:rPr>
                  <a:t>Delayed input pulse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Source Sans Pro"/>
                  </a:defRPr>
                </a:pPr>
                <a:r>
                  <a:rPr kumimoji="0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  <a:sym typeface="Source Sans Pro"/>
                  </a:rPr>
                  <a:t>Attenuated inverted input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Source Sans Pro"/>
                  </a:defRPr>
                </a:pPr>
                <a:r>
                  <a:rPr kumimoji="0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  <a:sym typeface="Source Sans Pro"/>
                  </a:rPr>
                  <a:t>Bipolar pulse </a:t>
                </a:r>
              </a:p>
            </p:txBody>
          </p:sp>
          <p:sp>
            <p:nvSpPr>
              <p:cNvPr id="313" name="Line"/>
              <p:cNvSpPr/>
              <p:nvPr/>
            </p:nvSpPr>
            <p:spPr>
              <a:xfrm>
                <a:off x="-114024" y="377824"/>
                <a:ext cx="736602" cy="317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dash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314" name="Line"/>
              <p:cNvSpPr/>
              <p:nvPr/>
            </p:nvSpPr>
            <p:spPr>
              <a:xfrm>
                <a:off x="-114024" y="752473"/>
                <a:ext cx="736602" cy="3178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dot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315" name="Line"/>
              <p:cNvSpPr/>
              <p:nvPr/>
            </p:nvSpPr>
            <p:spPr>
              <a:xfrm>
                <a:off x="-114024" y="1254123"/>
                <a:ext cx="736602" cy="317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lgDashDot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316" name="Line"/>
              <p:cNvSpPr/>
              <p:nvPr/>
            </p:nvSpPr>
            <p:spPr>
              <a:xfrm>
                <a:off x="-114022" y="1635123"/>
                <a:ext cx="7366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318" name="The output of the CFD fires when the bipolar pulse changes polarity"/>
            <p:cNvSpPr txBox="1"/>
            <p:nvPr/>
          </p:nvSpPr>
          <p:spPr>
            <a:xfrm>
              <a:off x="87720" y="5162313"/>
              <a:ext cx="8094393" cy="114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l" defTabSz="1828800">
                <a:defRPr i="1">
                  <a:solidFill>
                    <a:srgbClr val="0076AF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1" u="none" strike="noStrike" kern="1200" cap="none" spc="0" normalizeH="0" baseline="0" noProof="0">
                  <a:ln>
                    <a:noFill/>
                  </a:ln>
                  <a:solidFill>
                    <a:srgbClr val="0076AF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The output of the CFD fires when the bipolar pulse changes polarity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643032" y="3506739"/>
            <a:ext cx="9548968" cy="3056168"/>
            <a:chOff x="2611868" y="8557943"/>
            <a:chExt cx="10000616" cy="3200719"/>
          </a:xfrm>
        </p:grpSpPr>
        <p:pic>
          <p:nvPicPr>
            <p:cNvPr id="321" name="CDF-circuit.png" descr="CDF-circui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1868" y="8557943"/>
              <a:ext cx="10000616" cy="3119006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</p:pic>
        <p:pic>
          <p:nvPicPr>
            <p:cNvPr id="322" name="Oval" descr="Oval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2404" y="9709468"/>
              <a:ext cx="2693731" cy="1782078"/>
            </a:xfrm>
            <a:prstGeom prst="rect">
              <a:avLst/>
            </a:prstGeom>
            <a:noFill/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</p:pic>
        <p:pic>
          <p:nvPicPr>
            <p:cNvPr id="324" name="Line" descr="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412036">
              <a:off x="3429155" y="11310972"/>
              <a:ext cx="1068769" cy="4476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7363CC-47BC-48CF-8363-AEA95B60C82F}"/>
              </a:ext>
            </a:extLst>
          </p:cNvPr>
          <p:cNvGrpSpPr/>
          <p:nvPr/>
        </p:nvGrpSpPr>
        <p:grpSpPr>
          <a:xfrm>
            <a:off x="6106886" y="11218114"/>
            <a:ext cx="9873068" cy="2408950"/>
            <a:chOff x="1648769" y="3617623"/>
            <a:chExt cx="11488978" cy="2803219"/>
          </a:xfrm>
        </p:grpSpPr>
        <p:pic>
          <p:nvPicPr>
            <p:cNvPr id="326" name="Rounded Rectangle" descr="Rounded Rectangl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8769" y="3617623"/>
              <a:ext cx="11488978" cy="2803219"/>
            </a:xfrm>
            <a:prstGeom prst="rect">
              <a:avLst/>
            </a:prstGeom>
            <a:effectLst/>
          </p:spPr>
        </p:pic>
        <p:pic>
          <p:nvPicPr>
            <p:cNvPr id="329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46825" y="4643147"/>
              <a:ext cx="7035802" cy="60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0" name="at"/>
            <p:cNvSpPr txBox="1"/>
            <p:nvPr/>
          </p:nvSpPr>
          <p:spPr>
            <a:xfrm>
              <a:off x="9262505" y="5130814"/>
              <a:ext cx="2639490" cy="102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4200"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sym typeface="Source Sans Pro Semibold"/>
                </a:rPr>
                <a:t>a</a:t>
              </a:r>
              <a:r>
                <a: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sym typeface="Source Sans Pro Semibold"/>
                </a:rPr>
                <a:t>t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sym typeface="Source Sans Pro Semibold"/>
                </a:rPr>
                <a:t> </a:t>
              </a: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Source Sans Pro Semibold"/>
                </a:rPr>
                <a:t>t = </a:t>
              </a:r>
              <a:r>
                <a:rPr kumimoji="0" lang="en-GB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Source Sans Pro Semibold"/>
                </a:rPr>
                <a:t>t</a:t>
              </a:r>
              <a:r>
                <a:rPr kumimoji="0" lang="en-GB" sz="4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Source Sans Pro Semibold"/>
                </a:rPr>
                <a:t>cfd</a:t>
              </a:r>
              <a:endParaRPr kumimoji="0" sz="4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ource Sans Pro Semibold"/>
              </a:endParaRPr>
            </a:p>
          </p:txBody>
        </p:sp>
        <p:pic>
          <p:nvPicPr>
            <p:cNvPr id="332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06728" y="5395233"/>
              <a:ext cx="6845302" cy="76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9C96C2-E065-4C02-B59B-4A3E1B95B8C8}"/>
                </a:ext>
              </a:extLst>
            </p:cNvPr>
            <p:cNvSpPr txBox="1"/>
            <p:nvPr/>
          </p:nvSpPr>
          <p:spPr>
            <a:xfrm>
              <a:off x="1973670" y="3824557"/>
              <a:ext cx="10877311" cy="1253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Signals with the same rising time, at a fraction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rigger logic imple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Trigger logic implementation</a:t>
            </a:r>
          </a:p>
        </p:txBody>
      </p:sp>
      <p:sp>
        <p:nvSpPr>
          <p:cNvPr id="365" name="Analog systems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Once we are in the digital domain, all manipulations can be broken down to a Boolean operations</a:t>
            </a:r>
            <a:endParaRPr sz="4000" dirty="0"/>
          </a:p>
          <a:p>
            <a:pPr>
              <a:lnSpc>
                <a:spcPct val="150000"/>
              </a:lnSpc>
            </a:pPr>
            <a:r>
              <a:rPr sz="4000" dirty="0">
                <a:ea typeface="Source Sans Pro Semibold"/>
                <a:cs typeface="Source Sans Pro Semibold"/>
                <a:sym typeface="Source Sans Pro Semibold"/>
              </a:rPr>
              <a:t>Combinatorial</a:t>
            </a: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Summing, Decoders, Multiplexers</a:t>
            </a:r>
            <a:r>
              <a:rPr sz="3600" dirty="0"/>
              <a:t>,…</a:t>
            </a:r>
          </a:p>
          <a:p>
            <a:pPr>
              <a:lnSpc>
                <a:spcPct val="150000"/>
              </a:lnSpc>
            </a:pPr>
            <a:r>
              <a:rPr sz="4000" dirty="0">
                <a:ea typeface="Source Sans Pro Semibold"/>
                <a:cs typeface="Source Sans Pro Semibold"/>
                <a:sym typeface="Source Sans Pro Semibold"/>
              </a:rPr>
              <a:t>Sequential</a:t>
            </a:r>
            <a:endParaRPr lang="en-GB" sz="4000" dirty="0">
              <a:ea typeface="Source Sans Pro Semibold"/>
              <a:cs typeface="Source Sans Pro Semibold"/>
              <a:sym typeface="Source Sans Pro Semibold"/>
            </a:endParaRPr>
          </a:p>
          <a:p>
            <a:pPr lvl="1">
              <a:lnSpc>
                <a:spcPct val="150000"/>
              </a:lnSpc>
            </a:pPr>
            <a:r>
              <a:rPr lang="en-GB" sz="3600" dirty="0"/>
              <a:t>F</a:t>
            </a:r>
            <a:r>
              <a:rPr sz="3600" dirty="0"/>
              <a:t>lip-flop</a:t>
            </a:r>
            <a:r>
              <a:rPr lang="en-GB" sz="3600" dirty="0"/>
              <a:t>s, Registers, Counters</a:t>
            </a:r>
            <a:r>
              <a:rPr sz="3600" dirty="0"/>
              <a:t>,…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401800" y="4404974"/>
            <a:ext cx="8323309" cy="7191600"/>
            <a:chOff x="14401800" y="5479028"/>
            <a:chExt cx="8323309" cy="7191600"/>
          </a:xfrm>
        </p:grpSpPr>
        <p:pic>
          <p:nvPicPr>
            <p:cNvPr id="30" name="Untitled 8.png" descr="Untitled 8.png"/>
            <p:cNvPicPr>
              <a:picLocks noChangeAspect="1"/>
            </p:cNvPicPr>
            <p:nvPr/>
          </p:nvPicPr>
          <p:blipFill>
            <a:blip r:embed="rId2"/>
            <a:srcRect r="5647"/>
            <a:stretch>
              <a:fillRect/>
            </a:stretch>
          </p:blipFill>
          <p:spPr>
            <a:xfrm>
              <a:off x="14401800" y="8134481"/>
              <a:ext cx="8323309" cy="453614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1" name="Arrow"/>
            <p:cNvGrpSpPr/>
            <p:nvPr/>
          </p:nvGrpSpPr>
          <p:grpSpPr>
            <a:xfrm rot="5400000">
              <a:off x="18016009" y="6153446"/>
              <a:ext cx="1367429" cy="2309272"/>
              <a:chOff x="0" y="0"/>
              <a:chExt cx="1367428" cy="2309271"/>
            </a:xfrm>
          </p:grpSpPr>
          <p:sp>
            <p:nvSpPr>
              <p:cNvPr id="37" name="Arrow"/>
              <p:cNvSpPr/>
              <p:nvPr/>
            </p:nvSpPr>
            <p:spPr>
              <a:xfrm>
                <a:off x="31750" y="90752"/>
                <a:ext cx="1295072" cy="2127767"/>
              </a:xfrm>
              <a:prstGeom prst="rightArrow">
                <a:avLst>
                  <a:gd name="adj1" fmla="val 39329"/>
                  <a:gd name="adj2" fmla="val 65497"/>
                </a:avLst>
              </a:prstGeom>
              <a:solidFill>
                <a:srgbClr val="CDE9FF"/>
              </a:solidFill>
              <a:ln>
                <a:noFill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600">
                    <a:latin typeface="+mj-lt"/>
                    <a:ea typeface="+mj-ea"/>
                    <a:cs typeface="+mj-cs"/>
                    <a:sym typeface="Source Sans Pro"/>
                  </a:defRPr>
                </a:pPr>
                <a:endParaRPr kumimoji="0" sz="4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endParaRPr>
              </a:p>
            </p:txBody>
          </p:sp>
          <p:pic>
            <p:nvPicPr>
              <p:cNvPr id="38" name="Arrow" descr="Arrow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367429" cy="230927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15406487" y="5479028"/>
              <a:ext cx="6313933" cy="994662"/>
              <a:chOff x="13405551" y="5666504"/>
              <a:chExt cx="6313933" cy="994662"/>
            </a:xfrm>
          </p:grpSpPr>
          <p:pic>
            <p:nvPicPr>
              <p:cNvPr id="33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05551" y="5666504"/>
                <a:ext cx="6313933" cy="994662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</p:spPr>
          </p:pic>
          <p:sp>
            <p:nvSpPr>
              <p:cNvPr id="34" name="AND"/>
              <p:cNvSpPr txBox="1"/>
              <p:nvPr/>
            </p:nvSpPr>
            <p:spPr>
              <a:xfrm>
                <a:off x="14059485" y="5747578"/>
                <a:ext cx="1154204" cy="8557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>
                    <a:latin typeface="+mj-lt"/>
                    <a:ea typeface="+mj-ea"/>
                    <a:cs typeface="+mj-cs"/>
                    <a:sym typeface="Source Sans Pro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j-ea"/>
                    <a:cs typeface="+mj-cs"/>
                    <a:sym typeface="Source Sans Pro"/>
                  </a:rPr>
                  <a:t>AND</a:t>
                </a:r>
              </a:p>
            </p:txBody>
          </p:sp>
          <p:sp>
            <p:nvSpPr>
              <p:cNvPr id="35" name="OR"/>
              <p:cNvSpPr txBox="1"/>
              <p:nvPr/>
            </p:nvSpPr>
            <p:spPr>
              <a:xfrm>
                <a:off x="16267895" y="5727689"/>
                <a:ext cx="861787" cy="855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>
                    <a:latin typeface="+mj-lt"/>
                    <a:ea typeface="+mj-ea"/>
                    <a:cs typeface="+mj-cs"/>
                    <a:sym typeface="Source Sans Pro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j-ea"/>
                    <a:cs typeface="+mj-cs"/>
                    <a:sym typeface="Source Sans Pro"/>
                  </a:rPr>
                  <a:t>OR</a:t>
                </a:r>
              </a:p>
            </p:txBody>
          </p:sp>
          <p:sp>
            <p:nvSpPr>
              <p:cNvPr id="36" name="NOT"/>
              <p:cNvSpPr txBox="1"/>
              <p:nvPr/>
            </p:nvSpPr>
            <p:spPr>
              <a:xfrm>
                <a:off x="18270972" y="5727689"/>
                <a:ext cx="1165150" cy="855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>
                    <a:latin typeface="+mj-lt"/>
                    <a:ea typeface="+mj-ea"/>
                    <a:cs typeface="+mj-cs"/>
                    <a:sym typeface="Source Sans Pro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j-ea"/>
                    <a:cs typeface="+mj-cs"/>
                    <a:sym typeface="Source Sans Pro"/>
                  </a:rPr>
                  <a:t>NOT</a:t>
                </a:r>
              </a:p>
            </p:txBody>
          </p:sp>
        </p:grp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rigger logic imple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Trigger logic implementation</a:t>
            </a:r>
          </a:p>
        </p:txBody>
      </p:sp>
      <p:sp>
        <p:nvSpPr>
          <p:cNvPr id="365" name="Analog systems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Once we are in the digital domain, all manipulations can be broken down to a Boolean operations</a:t>
            </a:r>
            <a:endParaRPr sz="4000" dirty="0"/>
          </a:p>
          <a:p>
            <a:pPr>
              <a:lnSpc>
                <a:spcPct val="150000"/>
              </a:lnSpc>
            </a:pPr>
            <a:r>
              <a:rPr sz="4000" dirty="0">
                <a:ea typeface="Source Sans Pro Semibold"/>
                <a:cs typeface="Source Sans Pro Semibold"/>
                <a:sym typeface="Source Sans Pro Semibold"/>
              </a:rPr>
              <a:t>Combinatorial</a:t>
            </a: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Summing, Decoders, Multiplexers</a:t>
            </a:r>
            <a:r>
              <a:rPr sz="3600" dirty="0"/>
              <a:t>,…</a:t>
            </a:r>
          </a:p>
          <a:p>
            <a:pPr>
              <a:lnSpc>
                <a:spcPct val="150000"/>
              </a:lnSpc>
            </a:pPr>
            <a:r>
              <a:rPr sz="4000" dirty="0">
                <a:ea typeface="Source Sans Pro Semibold"/>
                <a:cs typeface="Source Sans Pro Semibold"/>
                <a:sym typeface="Source Sans Pro Semibold"/>
              </a:rPr>
              <a:t>Sequential</a:t>
            </a:r>
            <a:endParaRPr lang="en-GB" sz="4000" dirty="0">
              <a:ea typeface="Source Sans Pro Semibold"/>
              <a:cs typeface="Source Sans Pro Semibold"/>
              <a:sym typeface="Source Sans Pro Semibold"/>
            </a:endParaRPr>
          </a:p>
          <a:p>
            <a:pPr lvl="1">
              <a:lnSpc>
                <a:spcPct val="150000"/>
              </a:lnSpc>
            </a:pPr>
            <a:r>
              <a:rPr lang="en-GB" sz="3600" dirty="0"/>
              <a:t>F</a:t>
            </a:r>
            <a:r>
              <a:rPr sz="3600" dirty="0"/>
              <a:t>lip-flop</a:t>
            </a:r>
            <a:r>
              <a:rPr lang="en-GB" sz="3600" dirty="0"/>
              <a:t>s, Registers, Counters</a:t>
            </a:r>
            <a:r>
              <a:rPr sz="3600" dirty="0"/>
              <a:t>,…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401800" y="4404974"/>
            <a:ext cx="8323309" cy="7191600"/>
            <a:chOff x="14401800" y="5479028"/>
            <a:chExt cx="8323309" cy="7191600"/>
          </a:xfrm>
        </p:grpSpPr>
        <p:pic>
          <p:nvPicPr>
            <p:cNvPr id="30" name="Untitled 8.png" descr="Untitled 8.png"/>
            <p:cNvPicPr>
              <a:picLocks noChangeAspect="1"/>
            </p:cNvPicPr>
            <p:nvPr/>
          </p:nvPicPr>
          <p:blipFill>
            <a:blip r:embed="rId2"/>
            <a:srcRect r="5647"/>
            <a:stretch>
              <a:fillRect/>
            </a:stretch>
          </p:blipFill>
          <p:spPr>
            <a:xfrm>
              <a:off x="14401800" y="8134481"/>
              <a:ext cx="8323309" cy="453614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1" name="Arrow"/>
            <p:cNvGrpSpPr/>
            <p:nvPr/>
          </p:nvGrpSpPr>
          <p:grpSpPr>
            <a:xfrm rot="5400000">
              <a:off x="18016009" y="6153446"/>
              <a:ext cx="1367429" cy="2309272"/>
              <a:chOff x="0" y="0"/>
              <a:chExt cx="1367428" cy="2309271"/>
            </a:xfrm>
          </p:grpSpPr>
          <p:sp>
            <p:nvSpPr>
              <p:cNvPr id="37" name="Arrow"/>
              <p:cNvSpPr/>
              <p:nvPr/>
            </p:nvSpPr>
            <p:spPr>
              <a:xfrm>
                <a:off x="31750" y="90752"/>
                <a:ext cx="1295072" cy="2127767"/>
              </a:xfrm>
              <a:prstGeom prst="rightArrow">
                <a:avLst>
                  <a:gd name="adj1" fmla="val 39329"/>
                  <a:gd name="adj2" fmla="val 65497"/>
                </a:avLst>
              </a:prstGeom>
              <a:solidFill>
                <a:srgbClr val="CDE9FF"/>
              </a:solidFill>
              <a:ln>
                <a:noFill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600">
                    <a:latin typeface="+mj-lt"/>
                    <a:ea typeface="+mj-ea"/>
                    <a:cs typeface="+mj-cs"/>
                    <a:sym typeface="Source Sans Pro"/>
                  </a:defRPr>
                </a:pPr>
                <a:endParaRPr kumimoji="0" sz="4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endParaRPr>
              </a:p>
            </p:txBody>
          </p:sp>
          <p:pic>
            <p:nvPicPr>
              <p:cNvPr id="38" name="Arrow" descr="Arrow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367429" cy="230927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15406487" y="5479028"/>
              <a:ext cx="6313933" cy="994662"/>
              <a:chOff x="13405551" y="5666504"/>
              <a:chExt cx="6313933" cy="994662"/>
            </a:xfrm>
          </p:grpSpPr>
          <p:pic>
            <p:nvPicPr>
              <p:cNvPr id="33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05551" y="5666504"/>
                <a:ext cx="6313933" cy="994662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</p:spPr>
          </p:pic>
          <p:sp>
            <p:nvSpPr>
              <p:cNvPr id="34" name="AND"/>
              <p:cNvSpPr txBox="1"/>
              <p:nvPr/>
            </p:nvSpPr>
            <p:spPr>
              <a:xfrm>
                <a:off x="14059485" y="5747578"/>
                <a:ext cx="1154204" cy="8557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>
                    <a:latin typeface="+mj-lt"/>
                    <a:ea typeface="+mj-ea"/>
                    <a:cs typeface="+mj-cs"/>
                    <a:sym typeface="Source Sans Pro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j-ea"/>
                    <a:cs typeface="+mj-cs"/>
                    <a:sym typeface="Source Sans Pro"/>
                  </a:rPr>
                  <a:t>AND</a:t>
                </a:r>
              </a:p>
            </p:txBody>
          </p:sp>
          <p:sp>
            <p:nvSpPr>
              <p:cNvPr id="35" name="OR"/>
              <p:cNvSpPr txBox="1"/>
              <p:nvPr/>
            </p:nvSpPr>
            <p:spPr>
              <a:xfrm>
                <a:off x="16267895" y="5727689"/>
                <a:ext cx="861787" cy="855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>
                    <a:latin typeface="+mj-lt"/>
                    <a:ea typeface="+mj-ea"/>
                    <a:cs typeface="+mj-cs"/>
                    <a:sym typeface="Source Sans Pro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j-ea"/>
                    <a:cs typeface="+mj-cs"/>
                    <a:sym typeface="Source Sans Pro"/>
                  </a:rPr>
                  <a:t>OR</a:t>
                </a:r>
              </a:p>
            </p:txBody>
          </p:sp>
          <p:sp>
            <p:nvSpPr>
              <p:cNvPr id="36" name="NOT"/>
              <p:cNvSpPr txBox="1"/>
              <p:nvPr/>
            </p:nvSpPr>
            <p:spPr>
              <a:xfrm>
                <a:off x="18270972" y="5727689"/>
                <a:ext cx="1165150" cy="855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>
                    <a:latin typeface="+mj-lt"/>
                    <a:ea typeface="+mj-ea"/>
                    <a:cs typeface="+mj-cs"/>
                    <a:sym typeface="Source Sans Pro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j-ea"/>
                    <a:cs typeface="+mj-cs"/>
                    <a:sym typeface="Source Sans Pro"/>
                  </a:rPr>
                  <a:t>NOT</a:t>
                </a:r>
              </a:p>
            </p:txBody>
          </p:sp>
        </p:grpSp>
      </p:grp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CC55265-ACD7-403A-AC4E-B91A58B96FCF}"/>
              </a:ext>
            </a:extLst>
          </p:cNvPr>
          <p:cNvSpPr/>
          <p:nvPr/>
        </p:nvSpPr>
        <p:spPr>
          <a:xfrm>
            <a:off x="10589622" y="7217282"/>
            <a:ext cx="406400" cy="2390588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E801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0C91-E724-4282-8C02-157EF79F065F}"/>
              </a:ext>
            </a:extLst>
          </p:cNvPr>
          <p:cNvSpPr txBox="1"/>
          <p:nvPr/>
        </p:nvSpPr>
        <p:spPr>
          <a:xfrm>
            <a:off x="11178173" y="7477131"/>
            <a:ext cx="2825209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Data propagates as a wave through the logic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2F611EC-5BB0-4060-95C1-7F993811E1D7}"/>
              </a:ext>
            </a:extLst>
          </p:cNvPr>
          <p:cNvSpPr/>
          <p:nvPr/>
        </p:nvSpPr>
        <p:spPr>
          <a:xfrm>
            <a:off x="10589622" y="9796666"/>
            <a:ext cx="406400" cy="2390588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E801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15EFC7-A79B-4907-87E6-35414C091A0B}"/>
              </a:ext>
            </a:extLst>
          </p:cNvPr>
          <p:cNvSpPr txBox="1"/>
          <p:nvPr/>
        </p:nvSpPr>
        <p:spPr>
          <a:xfrm>
            <a:off x="11178173" y="9565264"/>
            <a:ext cx="2825209" cy="27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Operations happen at well defined times and in a well defined order</a:t>
            </a:r>
          </a:p>
        </p:txBody>
      </p:sp>
    </p:spTree>
    <p:extLst>
      <p:ext uri="{BB962C8B-B14F-4D97-AF65-F5344CB8AC3E}">
        <p14:creationId xmlns:p14="http://schemas.microsoft.com/office/powerpoint/2010/main" val="25439869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simple trigger system</a:t>
            </a:r>
          </a:p>
        </p:txBody>
      </p:sp>
      <p:sp>
        <p:nvSpPr>
          <p:cNvPr id="475" name="Detector"/>
          <p:cNvSpPr txBox="1"/>
          <p:nvPr/>
        </p:nvSpPr>
        <p:spPr>
          <a:xfrm>
            <a:off x="742112" y="4031714"/>
            <a:ext cx="2743201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3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Detector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3619500"/>
            <a:ext cx="24384000" cy="8515350"/>
            <a:chOff x="0" y="5200650"/>
            <a:chExt cx="24384000" cy="8515350"/>
          </a:xfrm>
        </p:grpSpPr>
        <p:sp>
          <p:nvSpPr>
            <p:cNvPr id="3" name="Rectangle 2"/>
            <p:cNvSpPr/>
            <p:nvPr/>
          </p:nvSpPr>
          <p:spPr>
            <a:xfrm>
              <a:off x="0" y="5200650"/>
              <a:ext cx="24384000" cy="8515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09" name="Line"/>
            <p:cNvSpPr/>
            <p:nvPr/>
          </p:nvSpPr>
          <p:spPr>
            <a:xfrm>
              <a:off x="17908345" y="7935815"/>
              <a:ext cx="2671268" cy="362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2" y="21600"/>
                  </a:lnTo>
                  <a:lnTo>
                    <a:pt x="21600" y="0"/>
                  </a:lnTo>
                </a:path>
              </a:pathLst>
            </a:custGeom>
            <a:ln w="50800">
              <a:solidFill>
                <a:srgbClr val="000000"/>
              </a:solidFill>
              <a:tailEnd type="triangle"/>
            </a:ln>
          </p:spPr>
          <p:txBody>
            <a:bodyPr tIns="91439" bIns="91439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sp>
          <p:nvSpPr>
            <p:cNvPr id="410" name="Line"/>
            <p:cNvSpPr/>
            <p:nvPr/>
          </p:nvSpPr>
          <p:spPr>
            <a:xfrm>
              <a:off x="9968086" y="11254104"/>
              <a:ext cx="6638926" cy="1"/>
            </a:xfrm>
            <a:prstGeom prst="line">
              <a:avLst/>
            </a:prstGeom>
            <a:ln w="50800">
              <a:solidFill>
                <a:srgbClr val="000000"/>
              </a:solidFill>
            </a:ln>
          </p:spPr>
          <p:txBody>
            <a:bodyPr tIns="91439" bIns="91439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sp>
          <p:nvSpPr>
            <p:cNvPr id="411" name="Line"/>
            <p:cNvSpPr/>
            <p:nvPr/>
          </p:nvSpPr>
          <p:spPr>
            <a:xfrm>
              <a:off x="10224045" y="11522619"/>
              <a:ext cx="6638926" cy="1"/>
            </a:xfrm>
            <a:prstGeom prst="line">
              <a:avLst/>
            </a:prstGeom>
            <a:ln w="50800">
              <a:solidFill>
                <a:srgbClr val="000000"/>
              </a:solidFill>
            </a:ln>
          </p:spPr>
          <p:txBody>
            <a:bodyPr tIns="91439" bIns="91439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sp>
          <p:nvSpPr>
            <p:cNvPr id="412" name="Line"/>
            <p:cNvSpPr/>
            <p:nvPr/>
          </p:nvSpPr>
          <p:spPr>
            <a:xfrm>
              <a:off x="10439390" y="11766866"/>
              <a:ext cx="6638926" cy="1"/>
            </a:xfrm>
            <a:prstGeom prst="line">
              <a:avLst/>
            </a:prstGeom>
            <a:ln w="50800">
              <a:solidFill>
                <a:srgbClr val="000000"/>
              </a:solidFill>
            </a:ln>
          </p:spPr>
          <p:txBody>
            <a:bodyPr tIns="91439" bIns="91439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sp>
          <p:nvSpPr>
            <p:cNvPr id="413" name="Line"/>
            <p:cNvSpPr/>
            <p:nvPr/>
          </p:nvSpPr>
          <p:spPr>
            <a:xfrm>
              <a:off x="10521784" y="12020866"/>
              <a:ext cx="6638926" cy="1"/>
            </a:xfrm>
            <a:prstGeom prst="line">
              <a:avLst/>
            </a:prstGeom>
            <a:ln w="50800">
              <a:solidFill>
                <a:srgbClr val="000000"/>
              </a:solidFill>
            </a:ln>
          </p:spPr>
          <p:txBody>
            <a:bodyPr tIns="91439" bIns="91439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sp>
          <p:nvSpPr>
            <p:cNvPr id="414" name="Rounded Rectangle"/>
            <p:cNvSpPr/>
            <p:nvPr/>
          </p:nvSpPr>
          <p:spPr>
            <a:xfrm>
              <a:off x="7861845" y="5897879"/>
              <a:ext cx="6096001" cy="4537076"/>
            </a:xfrm>
            <a:prstGeom prst="roundRect">
              <a:avLst>
                <a:gd name="adj" fmla="val 5673"/>
              </a:avLst>
            </a:prstGeom>
            <a:solidFill>
              <a:srgbClr val="FF7E79"/>
            </a:solidFill>
            <a:ln w="50800">
              <a:solidFill>
                <a:srgbClr val="8C3A38"/>
              </a:solidFill>
              <a:bevel/>
            </a:ln>
          </p:spPr>
          <p:txBody>
            <a:bodyPr tIns="91439" bIns="91439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15" name="discriminators"/>
            <p:cNvSpPr txBox="1"/>
            <p:nvPr/>
          </p:nvSpPr>
          <p:spPr>
            <a:xfrm>
              <a:off x="8047634" y="9255146"/>
              <a:ext cx="2196435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discriminators</a:t>
              </a:r>
            </a:p>
          </p:txBody>
        </p:sp>
        <p:sp>
          <p:nvSpPr>
            <p:cNvPr id="416" name="coincidence logic"/>
            <p:cNvSpPr txBox="1"/>
            <p:nvPr/>
          </p:nvSpPr>
          <p:spPr>
            <a:xfrm>
              <a:off x="11471448" y="8687752"/>
              <a:ext cx="2743201" cy="923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coincidence logic</a:t>
              </a:r>
            </a:p>
          </p:txBody>
        </p:sp>
        <p:sp>
          <p:nvSpPr>
            <p:cNvPr id="417" name="Front-Ends"/>
            <p:cNvSpPr txBox="1"/>
            <p:nvPr/>
          </p:nvSpPr>
          <p:spPr>
            <a:xfrm>
              <a:off x="1788705" y="10561817"/>
              <a:ext cx="2743201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>
              <a:spAutoFit/>
            </a:bodyPr>
            <a:lstStyle>
              <a:lvl1pPr defTabSz="1828800">
                <a:defRPr sz="38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 Front-Ends</a:t>
              </a:r>
            </a:p>
          </p:txBody>
        </p:sp>
        <p:cxnSp>
          <p:nvCxnSpPr>
            <p:cNvPr id="418" name="Connection Line"/>
            <p:cNvCxnSpPr>
              <a:stCxn id="471" idx="0"/>
              <a:endCxn id="419" idx="0"/>
            </p:cNvCxnSpPr>
            <p:nvPr/>
          </p:nvCxnSpPr>
          <p:spPr>
            <a:xfrm flipV="1">
              <a:off x="2725533" y="6886971"/>
              <a:ext cx="5892800" cy="1739900"/>
            </a:xfrm>
            <a:prstGeom prst="bentConnector3">
              <a:avLst>
                <a:gd name="adj1" fmla="val 35560"/>
              </a:avLst>
            </a:prstGeom>
            <a:ln w="50800">
              <a:solidFill>
                <a:srgbClr val="000000"/>
              </a:solidFill>
            </a:ln>
          </p:spPr>
        </p:cxnSp>
        <p:sp>
          <p:nvSpPr>
            <p:cNvPr id="419" name="Triangle"/>
            <p:cNvSpPr/>
            <p:nvPr/>
          </p:nvSpPr>
          <p:spPr>
            <a:xfrm rot="5400000">
              <a:off x="8246020" y="6434454"/>
              <a:ext cx="1060451" cy="914401"/>
            </a:xfrm>
            <a:prstGeom prst="triangle">
              <a:avLst/>
            </a:prstGeom>
            <a:solidFill>
              <a:srgbClr val="FFFFFF"/>
            </a:solidFill>
            <a:ln w="50800">
              <a:solidFill>
                <a:srgbClr val="000000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tIns="91439" bIns="91439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cxnSp>
          <p:nvCxnSpPr>
            <p:cNvPr id="420" name="Connection Line"/>
            <p:cNvCxnSpPr>
              <a:stCxn id="472" idx="0"/>
              <a:endCxn id="421" idx="0"/>
            </p:cNvCxnSpPr>
            <p:nvPr/>
          </p:nvCxnSpPr>
          <p:spPr>
            <a:xfrm flipV="1">
              <a:off x="2877933" y="7547371"/>
              <a:ext cx="6045200" cy="1485900"/>
            </a:xfrm>
            <a:prstGeom prst="bentConnector3">
              <a:avLst>
                <a:gd name="adj1" fmla="val 37605"/>
              </a:avLst>
            </a:prstGeom>
            <a:ln w="50800">
              <a:solidFill>
                <a:srgbClr val="000000"/>
              </a:solidFill>
            </a:ln>
          </p:spPr>
        </p:cxnSp>
        <p:sp>
          <p:nvSpPr>
            <p:cNvPr id="421" name="Triangle"/>
            <p:cNvSpPr/>
            <p:nvPr/>
          </p:nvSpPr>
          <p:spPr>
            <a:xfrm rot="5400000">
              <a:off x="8542353" y="7084271"/>
              <a:ext cx="1060451" cy="914401"/>
            </a:xfrm>
            <a:prstGeom prst="triangle">
              <a:avLst/>
            </a:prstGeom>
            <a:solidFill>
              <a:srgbClr val="FFFFFF"/>
            </a:solidFill>
            <a:ln w="50800">
              <a:solidFill>
                <a:srgbClr val="000000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tIns="91439" bIns="91439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cxnSp>
          <p:nvCxnSpPr>
            <p:cNvPr id="422" name="Connection Line"/>
            <p:cNvCxnSpPr>
              <a:stCxn id="473" idx="0"/>
              <a:endCxn id="423" idx="0"/>
            </p:cNvCxnSpPr>
            <p:nvPr/>
          </p:nvCxnSpPr>
          <p:spPr>
            <a:xfrm flipV="1">
              <a:off x="3017633" y="8195071"/>
              <a:ext cx="6197600" cy="1219200"/>
            </a:xfrm>
            <a:prstGeom prst="bentConnector3">
              <a:avLst>
                <a:gd name="adj1" fmla="val 39754"/>
              </a:avLst>
            </a:prstGeom>
            <a:ln w="50800">
              <a:solidFill>
                <a:srgbClr val="000000"/>
              </a:solidFill>
            </a:ln>
          </p:spPr>
        </p:cxnSp>
        <p:sp>
          <p:nvSpPr>
            <p:cNvPr id="423" name="Triangle"/>
            <p:cNvSpPr/>
            <p:nvPr/>
          </p:nvSpPr>
          <p:spPr>
            <a:xfrm rot="5400000">
              <a:off x="8838686" y="7734088"/>
              <a:ext cx="1060451" cy="914401"/>
            </a:xfrm>
            <a:prstGeom prst="triangle">
              <a:avLst/>
            </a:prstGeom>
            <a:solidFill>
              <a:srgbClr val="FFFFFF"/>
            </a:solidFill>
            <a:ln w="50800">
              <a:solidFill>
                <a:srgbClr val="000000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tIns="91439" bIns="91439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cxnSp>
          <p:nvCxnSpPr>
            <p:cNvPr id="424" name="Connection Line"/>
            <p:cNvCxnSpPr>
              <a:stCxn id="474" idx="0"/>
              <a:endCxn id="425" idx="0"/>
            </p:cNvCxnSpPr>
            <p:nvPr/>
          </p:nvCxnSpPr>
          <p:spPr>
            <a:xfrm flipV="1">
              <a:off x="3157333" y="8842771"/>
              <a:ext cx="6350000" cy="977900"/>
            </a:xfrm>
            <a:prstGeom prst="bentConnector3">
              <a:avLst>
                <a:gd name="adj1" fmla="val 41400"/>
              </a:avLst>
            </a:prstGeom>
            <a:ln w="50800">
              <a:solidFill>
                <a:srgbClr val="000000"/>
              </a:solidFill>
            </a:ln>
          </p:spPr>
        </p:cxnSp>
        <p:sp>
          <p:nvSpPr>
            <p:cNvPr id="425" name="Triangle"/>
            <p:cNvSpPr/>
            <p:nvPr/>
          </p:nvSpPr>
          <p:spPr>
            <a:xfrm rot="5400000">
              <a:off x="9135020" y="8383904"/>
              <a:ext cx="1060451" cy="914401"/>
            </a:xfrm>
            <a:prstGeom prst="triangle">
              <a:avLst/>
            </a:prstGeom>
            <a:solidFill>
              <a:srgbClr val="FFFFFF"/>
            </a:solidFill>
            <a:ln w="50800">
              <a:solidFill>
                <a:srgbClr val="000000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tIns="91439" bIns="91439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26" name="start"/>
            <p:cNvSpPr txBox="1"/>
            <p:nvPr/>
          </p:nvSpPr>
          <p:spPr>
            <a:xfrm>
              <a:off x="14926220" y="7073444"/>
              <a:ext cx="1241426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start</a:t>
              </a:r>
            </a:p>
          </p:txBody>
        </p:sp>
        <p:grpSp>
          <p:nvGrpSpPr>
            <p:cNvPr id="429" name="Group"/>
            <p:cNvGrpSpPr/>
            <p:nvPr/>
          </p:nvGrpSpPr>
          <p:grpSpPr>
            <a:xfrm>
              <a:off x="9462045" y="11079479"/>
              <a:ext cx="990601" cy="358776"/>
              <a:chOff x="0" y="0"/>
              <a:chExt cx="990600" cy="358775"/>
            </a:xfrm>
          </p:grpSpPr>
          <p:sp>
            <p:nvSpPr>
              <p:cNvPr id="427" name="Shape"/>
              <p:cNvSpPr/>
              <p:nvPr/>
            </p:nvSpPr>
            <p:spPr>
              <a:xfrm>
                <a:off x="0" y="0"/>
                <a:ext cx="990600" cy="35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9997" y="21600"/>
                      <a:pt x="18019" y="21600"/>
                    </a:cubicBezTo>
                    <a:lnTo>
                      <a:pt x="3581" y="21600"/>
                    </a:lnTo>
                    <a:cubicBezTo>
                      <a:pt x="1603" y="21600"/>
                      <a:pt x="0" y="16765"/>
                      <a:pt x="0" y="10800"/>
                    </a:cubicBezTo>
                    <a:cubicBezTo>
                      <a:pt x="0" y="4835"/>
                      <a:pt x="1603" y="0"/>
                      <a:pt x="3581" y="0"/>
                    </a:cubicBezTo>
                    <a:lnTo>
                      <a:pt x="18019" y="0"/>
                    </a:lnTo>
                    <a:cubicBezTo>
                      <a:pt x="19997" y="0"/>
                      <a:pt x="21600" y="4835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6599969" rotWithShape="0">
                  <a:srgbClr val="808080">
                    <a:alpha val="7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Line"/>
              <p:cNvSpPr/>
              <p:nvPr/>
            </p:nvSpPr>
            <p:spPr>
              <a:xfrm>
                <a:off x="662142" y="0"/>
                <a:ext cx="164230" cy="35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671" y="21600"/>
                      <a:pt x="0" y="16765"/>
                      <a:pt x="0" y="10800"/>
                    </a:cubicBezTo>
                    <a:cubicBezTo>
                      <a:pt x="0" y="4835"/>
                      <a:pt x="9671" y="0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0" name="delays"/>
            <p:cNvSpPr txBox="1"/>
            <p:nvPr/>
          </p:nvSpPr>
          <p:spPr>
            <a:xfrm>
              <a:off x="9634579" y="12254229"/>
              <a:ext cx="1152880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42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delays</a:t>
              </a:r>
            </a:p>
          </p:txBody>
        </p:sp>
        <p:sp>
          <p:nvSpPr>
            <p:cNvPr id="433" name="Digitizers (ADC, TDC,….)"/>
            <p:cNvSpPr txBox="1"/>
            <p:nvPr/>
          </p:nvSpPr>
          <p:spPr>
            <a:xfrm>
              <a:off x="14567445" y="12625704"/>
              <a:ext cx="3730508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800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Digitizers (ADC, TDC,….)</a:t>
              </a:r>
            </a:p>
          </p:txBody>
        </p:sp>
        <p:sp>
          <p:nvSpPr>
            <p:cNvPr id="434" name="Rectangle"/>
            <p:cNvSpPr/>
            <p:nvPr/>
          </p:nvSpPr>
          <p:spPr>
            <a:xfrm>
              <a:off x="15659645" y="10504804"/>
              <a:ext cx="457201" cy="2073276"/>
            </a:xfrm>
            <a:prstGeom prst="rect">
              <a:avLst/>
            </a:prstGeom>
            <a:solidFill>
              <a:srgbClr val="FFFFFF"/>
            </a:solidFill>
            <a:ln w="101600">
              <a:solidFill>
                <a:srgbClr val="C0504D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tIns="91439" bIns="91439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35" name="busy"/>
            <p:cNvSpPr txBox="1"/>
            <p:nvPr/>
          </p:nvSpPr>
          <p:spPr>
            <a:xfrm>
              <a:off x="14896058" y="8141089"/>
              <a:ext cx="867545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busy</a:t>
              </a:r>
            </a:p>
          </p:txBody>
        </p:sp>
        <p:sp>
          <p:nvSpPr>
            <p:cNvPr id="436" name="Trigger system"/>
            <p:cNvSpPr txBox="1"/>
            <p:nvPr/>
          </p:nvSpPr>
          <p:spPr>
            <a:xfrm>
              <a:off x="11592580" y="5908992"/>
              <a:ext cx="2260555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r" defTabSz="1828800">
                <a:defRPr sz="4500">
                  <a:solidFill>
                    <a:srgbClr val="00000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sym typeface="Source Sans Pro Semibold"/>
                </a:rPr>
                <a:t>Trigger system</a:t>
              </a:r>
            </a:p>
          </p:txBody>
        </p:sp>
        <p:sp>
          <p:nvSpPr>
            <p:cNvPr id="437" name="Rectangle"/>
            <p:cNvSpPr/>
            <p:nvPr/>
          </p:nvSpPr>
          <p:spPr>
            <a:xfrm>
              <a:off x="15024645" y="10504804"/>
              <a:ext cx="457201" cy="2073276"/>
            </a:xfrm>
            <a:prstGeom prst="rect">
              <a:avLst/>
            </a:prstGeom>
            <a:solidFill>
              <a:srgbClr val="FFFFFF"/>
            </a:solidFill>
            <a:ln w="101600">
              <a:solidFill>
                <a:srgbClr val="C0504D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tIns="91439" bIns="91439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440" name="Group"/>
            <p:cNvGrpSpPr/>
            <p:nvPr/>
          </p:nvGrpSpPr>
          <p:grpSpPr>
            <a:xfrm>
              <a:off x="9716045" y="11333479"/>
              <a:ext cx="990601" cy="358776"/>
              <a:chOff x="0" y="0"/>
              <a:chExt cx="990600" cy="358775"/>
            </a:xfrm>
          </p:grpSpPr>
          <p:sp>
            <p:nvSpPr>
              <p:cNvPr id="438" name="Shape"/>
              <p:cNvSpPr/>
              <p:nvPr/>
            </p:nvSpPr>
            <p:spPr>
              <a:xfrm>
                <a:off x="0" y="0"/>
                <a:ext cx="990600" cy="35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9997" y="21600"/>
                      <a:pt x="18019" y="21600"/>
                    </a:cubicBezTo>
                    <a:lnTo>
                      <a:pt x="3581" y="21600"/>
                    </a:lnTo>
                    <a:cubicBezTo>
                      <a:pt x="1603" y="21600"/>
                      <a:pt x="0" y="16765"/>
                      <a:pt x="0" y="10800"/>
                    </a:cubicBezTo>
                    <a:cubicBezTo>
                      <a:pt x="0" y="4835"/>
                      <a:pt x="1603" y="0"/>
                      <a:pt x="3581" y="0"/>
                    </a:cubicBezTo>
                    <a:lnTo>
                      <a:pt x="18019" y="0"/>
                    </a:lnTo>
                    <a:cubicBezTo>
                      <a:pt x="19997" y="0"/>
                      <a:pt x="21600" y="4835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6599969" rotWithShape="0">
                  <a:srgbClr val="808080">
                    <a:alpha val="7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Line"/>
              <p:cNvSpPr/>
              <p:nvPr/>
            </p:nvSpPr>
            <p:spPr>
              <a:xfrm>
                <a:off x="662142" y="0"/>
                <a:ext cx="164230" cy="35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671" y="21600"/>
                      <a:pt x="0" y="16765"/>
                      <a:pt x="0" y="10800"/>
                    </a:cubicBezTo>
                    <a:cubicBezTo>
                      <a:pt x="0" y="4835"/>
                      <a:pt x="9671" y="0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3" name="Group"/>
            <p:cNvGrpSpPr/>
            <p:nvPr/>
          </p:nvGrpSpPr>
          <p:grpSpPr>
            <a:xfrm>
              <a:off x="9970045" y="11587479"/>
              <a:ext cx="990601" cy="358776"/>
              <a:chOff x="0" y="0"/>
              <a:chExt cx="990600" cy="358775"/>
            </a:xfrm>
          </p:grpSpPr>
          <p:sp>
            <p:nvSpPr>
              <p:cNvPr id="441" name="Shape"/>
              <p:cNvSpPr/>
              <p:nvPr/>
            </p:nvSpPr>
            <p:spPr>
              <a:xfrm>
                <a:off x="0" y="0"/>
                <a:ext cx="990600" cy="35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9997" y="21600"/>
                      <a:pt x="18019" y="21600"/>
                    </a:cubicBezTo>
                    <a:lnTo>
                      <a:pt x="3581" y="21600"/>
                    </a:lnTo>
                    <a:cubicBezTo>
                      <a:pt x="1603" y="21600"/>
                      <a:pt x="0" y="16765"/>
                      <a:pt x="0" y="10800"/>
                    </a:cubicBezTo>
                    <a:cubicBezTo>
                      <a:pt x="0" y="4835"/>
                      <a:pt x="1603" y="0"/>
                      <a:pt x="3581" y="0"/>
                    </a:cubicBezTo>
                    <a:lnTo>
                      <a:pt x="18019" y="0"/>
                    </a:lnTo>
                    <a:cubicBezTo>
                      <a:pt x="19997" y="0"/>
                      <a:pt x="21600" y="4835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6599969" rotWithShape="0">
                  <a:srgbClr val="808080">
                    <a:alpha val="7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Line"/>
              <p:cNvSpPr/>
              <p:nvPr/>
            </p:nvSpPr>
            <p:spPr>
              <a:xfrm>
                <a:off x="662142" y="0"/>
                <a:ext cx="164230" cy="35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671" y="21600"/>
                      <a:pt x="0" y="16765"/>
                      <a:pt x="0" y="10800"/>
                    </a:cubicBezTo>
                    <a:cubicBezTo>
                      <a:pt x="0" y="4835"/>
                      <a:pt x="9671" y="0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roup"/>
            <p:cNvGrpSpPr/>
            <p:nvPr/>
          </p:nvGrpSpPr>
          <p:grpSpPr>
            <a:xfrm>
              <a:off x="10224045" y="11841479"/>
              <a:ext cx="990601" cy="358776"/>
              <a:chOff x="0" y="0"/>
              <a:chExt cx="990600" cy="358775"/>
            </a:xfrm>
          </p:grpSpPr>
          <p:sp>
            <p:nvSpPr>
              <p:cNvPr id="444" name="Shape"/>
              <p:cNvSpPr/>
              <p:nvPr/>
            </p:nvSpPr>
            <p:spPr>
              <a:xfrm>
                <a:off x="0" y="0"/>
                <a:ext cx="990600" cy="35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9997" y="21600"/>
                      <a:pt x="18019" y="21600"/>
                    </a:cubicBezTo>
                    <a:lnTo>
                      <a:pt x="3581" y="21600"/>
                    </a:lnTo>
                    <a:cubicBezTo>
                      <a:pt x="1603" y="21600"/>
                      <a:pt x="0" y="16765"/>
                      <a:pt x="0" y="10800"/>
                    </a:cubicBezTo>
                    <a:cubicBezTo>
                      <a:pt x="0" y="4835"/>
                      <a:pt x="1603" y="0"/>
                      <a:pt x="3581" y="0"/>
                    </a:cubicBezTo>
                    <a:lnTo>
                      <a:pt x="18019" y="0"/>
                    </a:lnTo>
                    <a:cubicBezTo>
                      <a:pt x="19997" y="0"/>
                      <a:pt x="21600" y="4835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6599969" rotWithShape="0">
                  <a:srgbClr val="808080">
                    <a:alpha val="7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Line"/>
              <p:cNvSpPr/>
              <p:nvPr/>
            </p:nvSpPr>
            <p:spPr>
              <a:xfrm>
                <a:off x="662142" y="0"/>
                <a:ext cx="164230" cy="35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671" y="21600"/>
                      <a:pt x="0" y="16765"/>
                      <a:pt x="0" y="10800"/>
                    </a:cubicBezTo>
                    <a:cubicBezTo>
                      <a:pt x="0" y="4835"/>
                      <a:pt x="9671" y="0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47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500" y="5670269"/>
              <a:ext cx="1930302" cy="1930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48" name="Shape"/>
            <p:cNvSpPr/>
            <p:nvPr/>
          </p:nvSpPr>
          <p:spPr>
            <a:xfrm>
              <a:off x="11994605" y="7404497"/>
              <a:ext cx="63501" cy="6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cxnSp>
          <p:nvCxnSpPr>
            <p:cNvPr id="449" name="Connection Line"/>
            <p:cNvCxnSpPr>
              <a:stCxn id="419" idx="0"/>
              <a:endCxn id="448" idx="0"/>
            </p:cNvCxnSpPr>
            <p:nvPr/>
          </p:nvCxnSpPr>
          <p:spPr>
            <a:xfrm>
              <a:off x="9233446" y="6891655"/>
              <a:ext cx="2792910" cy="544593"/>
            </a:xfrm>
            <a:prstGeom prst="bentConnector3">
              <a:avLst>
                <a:gd name="adj1" fmla="val 87495"/>
              </a:avLst>
            </a:prstGeom>
            <a:ln w="50800">
              <a:solidFill>
                <a:srgbClr val="000000"/>
              </a:solidFill>
            </a:ln>
          </p:spPr>
        </p:cxnSp>
        <p:sp>
          <p:nvSpPr>
            <p:cNvPr id="450" name="Shape"/>
            <p:cNvSpPr/>
            <p:nvPr/>
          </p:nvSpPr>
          <p:spPr>
            <a:xfrm>
              <a:off x="11994605" y="7692688"/>
              <a:ext cx="63501" cy="6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sp>
          <p:nvSpPr>
            <p:cNvPr id="451" name="Shape"/>
            <p:cNvSpPr/>
            <p:nvPr/>
          </p:nvSpPr>
          <p:spPr>
            <a:xfrm>
              <a:off x="11994605" y="7980880"/>
              <a:ext cx="63501" cy="6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sp>
          <p:nvSpPr>
            <p:cNvPr id="452" name="Shape"/>
            <p:cNvSpPr/>
            <p:nvPr/>
          </p:nvSpPr>
          <p:spPr>
            <a:xfrm>
              <a:off x="11994605" y="8269071"/>
              <a:ext cx="63501" cy="6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cxnSp>
          <p:nvCxnSpPr>
            <p:cNvPr id="453" name="Connection Line"/>
            <p:cNvCxnSpPr>
              <a:stCxn id="450" idx="0"/>
              <a:endCxn id="421" idx="0"/>
            </p:cNvCxnSpPr>
            <p:nvPr/>
          </p:nvCxnSpPr>
          <p:spPr>
            <a:xfrm flipH="1" flipV="1">
              <a:off x="9529779" y="7541472"/>
              <a:ext cx="2496577" cy="182967"/>
            </a:xfrm>
            <a:prstGeom prst="bentConnector3">
              <a:avLst>
                <a:gd name="adj1" fmla="val 47563"/>
              </a:avLst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454" name="Connection Line"/>
            <p:cNvCxnSpPr>
              <a:stCxn id="423" idx="0"/>
              <a:endCxn id="451" idx="0"/>
            </p:cNvCxnSpPr>
            <p:nvPr/>
          </p:nvCxnSpPr>
          <p:spPr>
            <a:xfrm flipV="1">
              <a:off x="9826112" y="8012631"/>
              <a:ext cx="2200244" cy="178658"/>
            </a:xfrm>
            <a:prstGeom prst="bentConnector3">
              <a:avLst>
                <a:gd name="adj1" fmla="val 46897"/>
              </a:avLst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455" name="Connection Line"/>
            <p:cNvCxnSpPr>
              <a:stCxn id="425" idx="0"/>
              <a:endCxn id="452" idx="0"/>
            </p:cNvCxnSpPr>
            <p:nvPr/>
          </p:nvCxnSpPr>
          <p:spPr>
            <a:xfrm flipV="1">
              <a:off x="10122446" y="8300822"/>
              <a:ext cx="1903910" cy="540283"/>
            </a:xfrm>
            <a:prstGeom prst="bentConnector3">
              <a:avLst>
                <a:gd name="adj1" fmla="val 78654"/>
              </a:avLst>
            </a:prstGeom>
            <a:ln w="50800">
              <a:solidFill>
                <a:srgbClr val="000000"/>
              </a:solidFill>
            </a:ln>
          </p:spPr>
        </p:cxnSp>
        <p:sp>
          <p:nvSpPr>
            <p:cNvPr id="478" name="Connection Line"/>
            <p:cNvSpPr/>
            <p:nvPr/>
          </p:nvSpPr>
          <p:spPr>
            <a:xfrm>
              <a:off x="3667873" y="8630680"/>
              <a:ext cx="5768341" cy="2627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309" y="0"/>
                  </a:lnTo>
                  <a:lnTo>
                    <a:pt x="4309" y="21600"/>
                  </a:lnTo>
                  <a:lnTo>
                    <a:pt x="21600" y="21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79" name="Connection Line"/>
            <p:cNvSpPr/>
            <p:nvPr/>
          </p:nvSpPr>
          <p:spPr>
            <a:xfrm>
              <a:off x="3811383" y="9028191"/>
              <a:ext cx="5878830" cy="248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918" y="0"/>
                  </a:lnTo>
                  <a:lnTo>
                    <a:pt x="4918" y="21600"/>
                  </a:lnTo>
                  <a:lnTo>
                    <a:pt x="21600" y="21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80" name="Connection Line"/>
            <p:cNvSpPr/>
            <p:nvPr/>
          </p:nvSpPr>
          <p:spPr>
            <a:xfrm>
              <a:off x="3956163" y="9413001"/>
              <a:ext cx="5988051" cy="235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497" y="0"/>
                  </a:lnTo>
                  <a:lnTo>
                    <a:pt x="5497" y="21600"/>
                  </a:lnTo>
                  <a:lnTo>
                    <a:pt x="21600" y="21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81" name="Connection Line"/>
            <p:cNvSpPr/>
            <p:nvPr/>
          </p:nvSpPr>
          <p:spPr>
            <a:xfrm>
              <a:off x="4099673" y="9821941"/>
              <a:ext cx="6098541" cy="2198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987" y="21600"/>
                  </a:lnTo>
                  <a:lnTo>
                    <a:pt x="5987" y="0"/>
                  </a:lnTo>
                  <a:lnTo>
                    <a:pt x="0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82" name="Connection Line"/>
            <p:cNvSpPr/>
            <p:nvPr/>
          </p:nvSpPr>
          <p:spPr>
            <a:xfrm>
              <a:off x="2728073" y="6634241"/>
              <a:ext cx="1169670" cy="1513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09" y="0"/>
                  </a:moveTo>
                  <a:lnTo>
                    <a:pt x="21600" y="0"/>
                  </a:lnTo>
                  <a:lnTo>
                    <a:pt x="21600" y="15403"/>
                  </a:lnTo>
                  <a:lnTo>
                    <a:pt x="0" y="15403"/>
                  </a:lnTo>
                  <a:lnTo>
                    <a:pt x="0" y="21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83" name="Connection Line"/>
            <p:cNvSpPr/>
            <p:nvPr/>
          </p:nvSpPr>
          <p:spPr>
            <a:xfrm>
              <a:off x="2871583" y="6634241"/>
              <a:ext cx="1026160" cy="1911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3" y="0"/>
                  </a:moveTo>
                  <a:lnTo>
                    <a:pt x="21600" y="0"/>
                  </a:lnTo>
                  <a:lnTo>
                    <a:pt x="21600" y="12314"/>
                  </a:lnTo>
                  <a:lnTo>
                    <a:pt x="0" y="12314"/>
                  </a:lnTo>
                  <a:lnTo>
                    <a:pt x="0" y="21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84" name="Connection Line"/>
            <p:cNvSpPr/>
            <p:nvPr/>
          </p:nvSpPr>
          <p:spPr>
            <a:xfrm>
              <a:off x="3016363" y="6634241"/>
              <a:ext cx="881380" cy="2296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75" y="0"/>
                  </a:moveTo>
                  <a:lnTo>
                    <a:pt x="21600" y="0"/>
                  </a:lnTo>
                  <a:lnTo>
                    <a:pt x="21600" y="10250"/>
                  </a:lnTo>
                  <a:lnTo>
                    <a:pt x="0" y="10250"/>
                  </a:lnTo>
                  <a:lnTo>
                    <a:pt x="0" y="21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85" name="Connection Line"/>
            <p:cNvSpPr/>
            <p:nvPr/>
          </p:nvSpPr>
          <p:spPr>
            <a:xfrm>
              <a:off x="3159873" y="6634241"/>
              <a:ext cx="737870" cy="270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65" y="0"/>
                  </a:moveTo>
                  <a:lnTo>
                    <a:pt x="21600" y="0"/>
                  </a:lnTo>
                  <a:lnTo>
                    <a:pt x="21600" y="8620"/>
                  </a:lnTo>
                  <a:lnTo>
                    <a:pt x="0" y="8620"/>
                  </a:lnTo>
                  <a:lnTo>
                    <a:pt x="0" y="21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64" name="Line"/>
            <p:cNvSpPr/>
            <p:nvPr/>
          </p:nvSpPr>
          <p:spPr>
            <a:xfrm>
              <a:off x="12339369" y="7865924"/>
              <a:ext cx="4814991" cy="2553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ln w="76200">
              <a:solidFill>
                <a:srgbClr val="C0504D"/>
              </a:solidFill>
              <a:tailEnd type="triangle"/>
            </a:ln>
          </p:spPr>
          <p:txBody>
            <a:bodyPr tIns="91439" bIns="9143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467" name="Group"/>
            <p:cNvGrpSpPr/>
            <p:nvPr/>
          </p:nvGrpSpPr>
          <p:grpSpPr>
            <a:xfrm>
              <a:off x="11976645" y="7263129"/>
              <a:ext cx="1225551" cy="1225551"/>
              <a:chOff x="0" y="0"/>
              <a:chExt cx="1225550" cy="1225550"/>
            </a:xfrm>
          </p:grpSpPr>
          <p:sp>
            <p:nvSpPr>
              <p:cNvPr id="465" name="Shape"/>
              <p:cNvSpPr/>
              <p:nvPr/>
            </p:nvSpPr>
            <p:spPr>
              <a:xfrm>
                <a:off x="0" y="0"/>
                <a:ext cx="1225550" cy="1225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lnTo>
                      <a:pt x="21600" y="10800"/>
                    </a:ln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6599969" rotWithShape="0">
                  <a:srgbClr val="808080">
                    <a:alpha val="7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1F497D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&amp;"/>
              <p:cNvSpPr txBox="1"/>
              <p:nvPr/>
            </p:nvSpPr>
            <p:spPr>
              <a:xfrm>
                <a:off x="0" y="335777"/>
                <a:ext cx="1046087" cy="553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defTabSz="1828800">
                  <a:defRPr sz="36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/>
                    <a:cs typeface="Calibri"/>
                    <a:sym typeface="Calibri"/>
                  </a:rPr>
                  <a:t>&amp;</a:t>
                </a:r>
              </a:p>
            </p:txBody>
          </p:sp>
        </p:grpSp>
        <p:sp>
          <p:nvSpPr>
            <p:cNvPr id="468" name="Line"/>
            <p:cNvSpPr/>
            <p:nvPr/>
          </p:nvSpPr>
          <p:spPr>
            <a:xfrm>
              <a:off x="13221662" y="8204517"/>
              <a:ext cx="3557760" cy="2577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ln w="76200">
              <a:solidFill>
                <a:srgbClr val="4F8F00"/>
              </a:solidFill>
              <a:headEnd type="triangle"/>
            </a:ln>
          </p:spPr>
          <p:txBody>
            <a:bodyPr tIns="91439" bIns="9143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9" name="Shape"/>
            <p:cNvSpPr/>
            <p:nvPr/>
          </p:nvSpPr>
          <p:spPr>
            <a:xfrm rot="5400000">
              <a:off x="16306393" y="10517732"/>
              <a:ext cx="2049781" cy="20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7" y="0"/>
                  </a:moveTo>
                  <a:lnTo>
                    <a:pt x="18123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600"/>
                  </a:lnTo>
                  <a:lnTo>
                    <a:pt x="3477" y="0"/>
                  </a:lnTo>
                  <a:close/>
                </a:path>
              </a:pathLst>
            </a:custGeom>
            <a:solidFill>
              <a:srgbClr val="FFFFFF"/>
            </a:solidFill>
            <a:ln w="114300">
              <a:solidFill>
                <a:srgbClr val="C0504D"/>
              </a:solidFill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tIns="91439" bIns="91439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ReadOut"/>
            <p:cNvSpPr txBox="1"/>
            <p:nvPr/>
          </p:nvSpPr>
          <p:spPr>
            <a:xfrm>
              <a:off x="16313715" y="11300956"/>
              <a:ext cx="1553630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 anchor="ctr">
              <a:spAutoFit/>
            </a:bodyPr>
            <a:lstStyle>
              <a:lvl1pPr defTabSz="1828800">
                <a:defRPr sz="3800">
                  <a:solidFill>
                    <a:srgbClr val="00000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sym typeface="Source Sans Pro Semibold"/>
                </a:rPr>
                <a:t>ReadOut</a:t>
              </a:r>
            </a:p>
          </p:txBody>
        </p:sp>
        <p:sp>
          <p:nvSpPr>
            <p:cNvPr id="471" name="FE"/>
            <p:cNvSpPr/>
            <p:nvPr/>
          </p:nvSpPr>
          <p:spPr>
            <a:xfrm>
              <a:off x="1814105" y="8173720"/>
              <a:ext cx="1828801" cy="9144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0800">
              <a:solidFill>
                <a:srgbClr val="4A7EBB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FE</a:t>
              </a:r>
            </a:p>
          </p:txBody>
        </p:sp>
        <p:sp>
          <p:nvSpPr>
            <p:cNvPr id="472" name="FE"/>
            <p:cNvSpPr/>
            <p:nvPr/>
          </p:nvSpPr>
          <p:spPr>
            <a:xfrm>
              <a:off x="1958038" y="8571124"/>
              <a:ext cx="1828801" cy="9144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0800">
              <a:solidFill>
                <a:srgbClr val="4A7EBB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FE</a:t>
              </a:r>
            </a:p>
          </p:txBody>
        </p:sp>
        <p:sp>
          <p:nvSpPr>
            <p:cNvPr id="473" name="FE"/>
            <p:cNvSpPr/>
            <p:nvPr/>
          </p:nvSpPr>
          <p:spPr>
            <a:xfrm>
              <a:off x="2101971" y="8955828"/>
              <a:ext cx="1828801" cy="9144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0800">
              <a:solidFill>
                <a:srgbClr val="4A7EBB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FE</a:t>
              </a:r>
            </a:p>
          </p:txBody>
        </p:sp>
        <p:sp>
          <p:nvSpPr>
            <p:cNvPr id="474" name="FE"/>
            <p:cNvSpPr/>
            <p:nvPr/>
          </p:nvSpPr>
          <p:spPr>
            <a:xfrm>
              <a:off x="2245905" y="9365933"/>
              <a:ext cx="1828801" cy="9144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0800">
              <a:solidFill>
                <a:srgbClr val="4A7EBB"/>
              </a:solidFill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FE</a:t>
              </a:r>
            </a:p>
          </p:txBody>
        </p:sp>
        <p:sp>
          <p:nvSpPr>
            <p:cNvPr id="476" name="Fast links"/>
            <p:cNvSpPr txBox="1"/>
            <p:nvPr/>
          </p:nvSpPr>
          <p:spPr>
            <a:xfrm>
              <a:off x="4754472" y="6136184"/>
              <a:ext cx="2743201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>
              <a:spAutoFit/>
            </a:bodyPr>
            <a:lstStyle>
              <a:lvl1pPr defTabSz="1828800">
                <a:defRPr sz="38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Fast links</a:t>
              </a:r>
            </a:p>
          </p:txBody>
        </p:sp>
        <p:pic>
          <p:nvPicPr>
            <p:cNvPr id="477" name="Computer.png" descr="Comput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42354" y="5731553"/>
              <a:ext cx="3670301" cy="218440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Dead Ti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DeadTime</a:t>
            </a:r>
            <a:endParaRPr dirty="0"/>
          </a:p>
        </p:txBody>
      </p:sp>
      <p:sp>
        <p:nvSpPr>
          <p:cNvPr id="487" name="The key parameter in high speed T/DAQ systems design…"/>
          <p:cNvSpPr txBox="1">
            <a:spLocks noGrp="1"/>
          </p:cNvSpPr>
          <p:nvPr>
            <p:ph idx="1"/>
          </p:nvPr>
        </p:nvSpPr>
        <p:spPr>
          <a:xfrm>
            <a:off x="5467350" y="4389121"/>
            <a:ext cx="17865196" cy="804825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The key parameter</a:t>
            </a:r>
            <a:r>
              <a:rPr lang="en-GB" sz="4000" dirty="0"/>
              <a:t> in high speed trigger systems design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The fraction of the acquisition time when no events can be recorded.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Typically of the order of </a:t>
            </a:r>
            <a:r>
              <a:rPr lang="en-GB" sz="3600" b="1" dirty="0">
                <a:solidFill>
                  <a:srgbClr val="FF6A00"/>
                </a:solidFill>
              </a:rPr>
              <a:t>few %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Reduces the overall system efficiency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Arises when a given processing  step takes a finite amount of time</a:t>
            </a:r>
          </a:p>
          <a:p>
            <a:pPr lvl="1">
              <a:lnSpc>
                <a:spcPct val="150000"/>
              </a:lnSpc>
            </a:pPr>
            <a:r>
              <a:rPr lang="en-GB" sz="3600" dirty="0">
                <a:ea typeface="Source Sans Pro Semibold"/>
                <a:cs typeface="Source Sans Pro Semibold"/>
                <a:sym typeface="Source Sans Pro Semibold"/>
              </a:rPr>
              <a:t>Readout dead-time</a:t>
            </a:r>
          </a:p>
          <a:p>
            <a:pPr lvl="1">
              <a:lnSpc>
                <a:spcPct val="150000"/>
              </a:lnSpc>
            </a:pPr>
            <a:r>
              <a:rPr lang="en-GB" sz="3600" dirty="0">
                <a:ea typeface="Source Sans Pro Semibold"/>
                <a:cs typeface="Source Sans Pro Semibold"/>
                <a:sym typeface="Source Sans Pro Semibold"/>
              </a:rPr>
              <a:t>Trigger dead-time</a:t>
            </a:r>
          </a:p>
          <a:p>
            <a:pPr lvl="1">
              <a:lnSpc>
                <a:spcPct val="150000"/>
              </a:lnSpc>
            </a:pPr>
            <a:r>
              <a:rPr lang="en-GB" sz="3600" dirty="0">
                <a:ea typeface="Source Sans Pro Semibold"/>
                <a:cs typeface="Source Sans Pro Semibold"/>
                <a:sym typeface="Source Sans Pro Semibold"/>
              </a:rPr>
              <a:t>Operational dead-time</a:t>
            </a:r>
            <a:r>
              <a:rPr lang="en-GB" sz="3600" dirty="0"/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00262" y="939866"/>
            <a:ext cx="3108326" cy="12046104"/>
            <a:chOff x="1300262" y="939866"/>
            <a:chExt cx="3108326" cy="12046104"/>
          </a:xfrm>
        </p:grpSpPr>
        <p:pic>
          <p:nvPicPr>
            <p:cNvPr id="490" name="fotogrammi.jpg" descr="fotogrammi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0262" y="939866"/>
              <a:ext cx="3108326" cy="1173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1" name="Shape"/>
            <p:cNvSpPr/>
            <p:nvPr/>
          </p:nvSpPr>
          <p:spPr>
            <a:xfrm>
              <a:off x="1895348" y="3458588"/>
              <a:ext cx="1489529" cy="1258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34"/>
                  </a:moveTo>
                  <a:lnTo>
                    <a:pt x="1407" y="0"/>
                  </a:lnTo>
                  <a:lnTo>
                    <a:pt x="10800" y="9101"/>
                  </a:lnTo>
                  <a:lnTo>
                    <a:pt x="20193" y="0"/>
                  </a:lnTo>
                  <a:lnTo>
                    <a:pt x="21600" y="2034"/>
                  </a:lnTo>
                  <a:lnTo>
                    <a:pt x="12553" y="10800"/>
                  </a:lnTo>
                  <a:lnTo>
                    <a:pt x="21600" y="19566"/>
                  </a:lnTo>
                  <a:lnTo>
                    <a:pt x="20193" y="21600"/>
                  </a:lnTo>
                  <a:lnTo>
                    <a:pt x="10800" y="12499"/>
                  </a:lnTo>
                  <a:lnTo>
                    <a:pt x="1407" y="21600"/>
                  </a:lnTo>
                  <a:lnTo>
                    <a:pt x="0" y="19566"/>
                  </a:lnTo>
                  <a:lnTo>
                    <a:pt x="9047" y="10800"/>
                  </a:lnTo>
                  <a:lnTo>
                    <a:pt x="0" y="20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-176146"/>
                    <a:satOff val="3665"/>
                    <a:lumOff val="-13986"/>
                  </a:schemeClr>
                </a:gs>
                <a:gs pos="100000">
                  <a:schemeClr val="accent5">
                    <a:hueOff val="-444211"/>
                    <a:satOff val="-14915"/>
                    <a:lumOff val="22857"/>
                  </a:schemeClr>
                </a:gs>
              </a:gsLst>
              <a:lin ang="16200000" scaled="0"/>
            </a:gradFill>
            <a:ln w="25400" cap="flat">
              <a:solidFill>
                <a:schemeClr val="accent5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Shape"/>
            <p:cNvSpPr/>
            <p:nvPr/>
          </p:nvSpPr>
          <p:spPr>
            <a:xfrm>
              <a:off x="2019173" y="7636888"/>
              <a:ext cx="1489529" cy="1258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34"/>
                  </a:moveTo>
                  <a:lnTo>
                    <a:pt x="1407" y="0"/>
                  </a:lnTo>
                  <a:lnTo>
                    <a:pt x="10800" y="9101"/>
                  </a:lnTo>
                  <a:lnTo>
                    <a:pt x="20193" y="0"/>
                  </a:lnTo>
                  <a:lnTo>
                    <a:pt x="21600" y="2034"/>
                  </a:lnTo>
                  <a:lnTo>
                    <a:pt x="12553" y="10800"/>
                  </a:lnTo>
                  <a:lnTo>
                    <a:pt x="21600" y="19566"/>
                  </a:lnTo>
                  <a:lnTo>
                    <a:pt x="20193" y="21600"/>
                  </a:lnTo>
                  <a:lnTo>
                    <a:pt x="10800" y="12499"/>
                  </a:lnTo>
                  <a:lnTo>
                    <a:pt x="1407" y="21600"/>
                  </a:lnTo>
                  <a:lnTo>
                    <a:pt x="0" y="19566"/>
                  </a:lnTo>
                  <a:lnTo>
                    <a:pt x="9047" y="10800"/>
                  </a:lnTo>
                  <a:lnTo>
                    <a:pt x="0" y="20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-176146"/>
                    <a:satOff val="3665"/>
                    <a:lumOff val="-13986"/>
                  </a:schemeClr>
                </a:gs>
                <a:gs pos="100000">
                  <a:schemeClr val="accent5">
                    <a:hueOff val="-444211"/>
                    <a:satOff val="-14915"/>
                    <a:lumOff val="22857"/>
                  </a:schemeClr>
                </a:gs>
              </a:gsLst>
              <a:lin ang="16200000" scaled="0"/>
            </a:gradFill>
            <a:ln w="25400" cap="flat">
              <a:solidFill>
                <a:schemeClr val="accent5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"/>
            <p:cNvSpPr/>
            <p:nvPr/>
          </p:nvSpPr>
          <p:spPr>
            <a:xfrm>
              <a:off x="2070034" y="11727389"/>
              <a:ext cx="1489529" cy="1258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34"/>
                  </a:moveTo>
                  <a:lnTo>
                    <a:pt x="1407" y="0"/>
                  </a:lnTo>
                  <a:lnTo>
                    <a:pt x="10800" y="9101"/>
                  </a:lnTo>
                  <a:lnTo>
                    <a:pt x="20193" y="0"/>
                  </a:lnTo>
                  <a:lnTo>
                    <a:pt x="21600" y="2034"/>
                  </a:lnTo>
                  <a:lnTo>
                    <a:pt x="12553" y="10800"/>
                  </a:lnTo>
                  <a:lnTo>
                    <a:pt x="21600" y="19566"/>
                  </a:lnTo>
                  <a:lnTo>
                    <a:pt x="20193" y="21600"/>
                  </a:lnTo>
                  <a:lnTo>
                    <a:pt x="10800" y="12499"/>
                  </a:lnTo>
                  <a:lnTo>
                    <a:pt x="1407" y="21600"/>
                  </a:lnTo>
                  <a:lnTo>
                    <a:pt x="0" y="19566"/>
                  </a:lnTo>
                  <a:lnTo>
                    <a:pt x="9047" y="10800"/>
                  </a:lnTo>
                  <a:lnTo>
                    <a:pt x="0" y="20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-176146"/>
                    <a:satOff val="3665"/>
                    <a:lumOff val="-13986"/>
                  </a:schemeClr>
                </a:gs>
                <a:gs pos="100000">
                  <a:schemeClr val="accent5">
                    <a:hueOff val="-444211"/>
                    <a:satOff val="-14915"/>
                    <a:lumOff val="22857"/>
                  </a:schemeClr>
                </a:gs>
              </a:gsLst>
              <a:lin ang="16200000" scaled="0"/>
            </a:gradFill>
            <a:ln w="25400" cap="flat">
              <a:solidFill>
                <a:schemeClr val="accent5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Maximising data-recording r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Deadtime Example</a:t>
            </a:r>
            <a:endParaRPr dirty="0"/>
          </a:p>
        </p:txBody>
      </p:sp>
      <p:sp>
        <p:nvSpPr>
          <p:cNvPr id="512" name="= Trigger rate (average)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tabLst>
                <a:tab pos="990600" algn="l"/>
              </a:tabLst>
            </a:pPr>
            <a:r>
              <a:rPr lang="en-GB" sz="4000" dirty="0"/>
              <a:t>Writing to disk or tape is much slow than accepting data into RAM</a:t>
            </a:r>
          </a:p>
          <a:p>
            <a:pPr>
              <a:lnSpc>
                <a:spcPct val="150000"/>
              </a:lnSpc>
              <a:tabLst>
                <a:tab pos="990600" algn="l"/>
              </a:tabLst>
            </a:pPr>
            <a:r>
              <a:rPr lang="en-GB" sz="4000" dirty="0"/>
              <a:t>If you select an event and start writing it to disk, you cannot accept  any more events until you finish writing, even if they are interesting</a:t>
            </a:r>
            <a:br>
              <a:rPr lang="en-GB" sz="4000" dirty="0"/>
            </a:br>
            <a:endParaRPr lang="en-GB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proton-proton collision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945AB-F1F7-FFE6-1A13-B6280A48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11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A8DDA7AF-9E0D-4274-8BEF-EBA997267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20439" r="24780" b="18276"/>
          <a:stretch/>
        </p:blipFill>
        <p:spPr bwMode="auto">
          <a:xfrm>
            <a:off x="4083182" y="3584003"/>
            <a:ext cx="16271156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5842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Maximising data-recording r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Deadtime example</a:t>
            </a:r>
            <a:endParaRPr dirty="0"/>
          </a:p>
        </p:txBody>
      </p:sp>
      <p:sp>
        <p:nvSpPr>
          <p:cNvPr id="512" name="= Trigger rate (average)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tabLst>
                <a:tab pos="990600" algn="l"/>
              </a:tabLst>
            </a:pPr>
            <a:r>
              <a:rPr lang="en-GB" sz="4000" dirty="0"/>
              <a:t>For input rate, “R</a:t>
            </a:r>
            <a:r>
              <a:rPr lang="en-GB" sz="4000" baseline="-25000" dirty="0"/>
              <a:t>in</a:t>
            </a:r>
            <a:r>
              <a:rPr lang="en-GB" sz="4000" dirty="0"/>
              <a:t>”, Readout rate, “R</a:t>
            </a:r>
            <a:r>
              <a:rPr lang="en-GB" sz="4000" baseline="-25000" dirty="0"/>
              <a:t>out</a:t>
            </a:r>
            <a:r>
              <a:rPr lang="en-GB" sz="4000" dirty="0"/>
              <a:t>”, and time taken to write to disk, “T</a:t>
            </a:r>
            <a:r>
              <a:rPr lang="en-GB" sz="4000" baseline="-25000" dirty="0"/>
              <a:t>d</a:t>
            </a:r>
            <a:r>
              <a:rPr lang="en-GB" sz="4000" dirty="0"/>
              <a:t>”</a:t>
            </a:r>
          </a:p>
          <a:p>
            <a:pPr>
              <a:lnSpc>
                <a:spcPct val="150000"/>
              </a:lnSpc>
              <a:tabLst>
                <a:tab pos="990600" algn="l"/>
              </a:tabLst>
            </a:pPr>
            <a:r>
              <a:rPr lang="en-GB" sz="4000" dirty="0"/>
              <a:t>Fraction of lost events = </a:t>
            </a:r>
            <a:r>
              <a:rPr lang="en-GB" sz="4000" dirty="0" err="1"/>
              <a:t>R</a:t>
            </a:r>
            <a:r>
              <a:rPr lang="en-GB" sz="4000" baseline="-25000" dirty="0" err="1"/>
              <a:t>out</a:t>
            </a:r>
            <a:r>
              <a:rPr lang="en-GB" sz="4000" dirty="0" err="1"/>
              <a:t>•T</a:t>
            </a:r>
            <a:r>
              <a:rPr lang="en-GB" sz="4000" baseline="-25000" dirty="0" err="1"/>
              <a:t>d</a:t>
            </a:r>
            <a:endParaRPr lang="en-GB" sz="4000" dirty="0"/>
          </a:p>
          <a:p>
            <a:pPr>
              <a:lnSpc>
                <a:spcPct val="150000"/>
              </a:lnSpc>
              <a:tabLst>
                <a:tab pos="990600" algn="l"/>
              </a:tabLst>
            </a:pPr>
            <a:r>
              <a:rPr lang="en-GB" sz="4000" dirty="0"/>
              <a:t>Event output rate R</a:t>
            </a:r>
            <a:r>
              <a:rPr lang="en-GB" sz="4000" baseline="-25000" dirty="0"/>
              <a:t>out </a:t>
            </a:r>
            <a:r>
              <a:rPr lang="en-GB" sz="4000" dirty="0"/>
              <a:t>= (1-R</a:t>
            </a:r>
            <a:r>
              <a:rPr lang="en-GB" sz="4000" baseline="-25000" dirty="0"/>
              <a:t>out</a:t>
            </a:r>
            <a:r>
              <a:rPr lang="en-GB" sz="4000" dirty="0"/>
              <a:t>•T</a:t>
            </a:r>
            <a:r>
              <a:rPr lang="en-GB" sz="4000" baseline="-25000" dirty="0"/>
              <a:t>d</a:t>
            </a:r>
            <a:r>
              <a:rPr lang="en-GB" sz="4000" dirty="0"/>
              <a:t>)•R</a:t>
            </a:r>
            <a:r>
              <a:rPr lang="en-GB" sz="4000" baseline="-25000" dirty="0"/>
              <a:t>in</a:t>
            </a:r>
            <a:br>
              <a:rPr lang="en-GB" sz="4000" dirty="0"/>
            </a:br>
            <a:endParaRPr lang="en-GB" sz="4000" dirty="0"/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097" y="9281148"/>
            <a:ext cx="6044407" cy="188159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14267596" y="4572000"/>
            <a:ext cx="8586772" cy="6606997"/>
            <a:chOff x="13486546" y="5105400"/>
            <a:chExt cx="8586772" cy="6606997"/>
          </a:xfrm>
        </p:grpSpPr>
        <p:pic>
          <p:nvPicPr>
            <p:cNvPr id="520" name="Image" descr="Image"/>
            <p:cNvPicPr>
              <a:picLocks noChangeAspect="1"/>
            </p:cNvPicPr>
            <p:nvPr/>
          </p:nvPicPr>
          <p:blipFill rotWithShape="1">
            <a:blip r:embed="rId3"/>
            <a:srcRect l="-6047" t="-11804" r="-1632" b="-12665"/>
            <a:stretch/>
          </p:blipFill>
          <p:spPr>
            <a:xfrm>
              <a:off x="13525500" y="5105400"/>
              <a:ext cx="8515350" cy="6591300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</p:pic>
        <p:sp>
          <p:nvSpPr>
            <p:cNvPr id="521" name="Rout(Hz)"/>
            <p:cNvSpPr txBox="1"/>
            <p:nvPr/>
          </p:nvSpPr>
          <p:spPr>
            <a:xfrm rot="16200000">
              <a:off x="13007408" y="5852643"/>
              <a:ext cx="1635382" cy="677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pPr>
              <a:r>
                <a:rPr kumimoji="0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R</a:t>
              </a:r>
              <a:r>
                <a:rPr kumimoji="0" sz="3200" b="0" i="0" u="none" strike="noStrike" kern="1200" cap="none" spc="0" normalizeH="0" baseline="-5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out</a:t>
              </a:r>
              <a:r>
                <a:rPr kumimoji="0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(Hz)</a:t>
              </a:r>
            </a:p>
          </p:txBody>
        </p:sp>
        <p:sp>
          <p:nvSpPr>
            <p:cNvPr id="522" name="Rin(Hz)"/>
            <p:cNvSpPr txBox="1"/>
            <p:nvPr/>
          </p:nvSpPr>
          <p:spPr>
            <a:xfrm>
              <a:off x="20343094" y="10973735"/>
              <a:ext cx="1697756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pPr>
              <a:r>
                <a:rPr kumimoji="0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R</a:t>
              </a:r>
              <a:r>
                <a:rPr kumimoji="0" sz="3600" b="0" i="0" u="none" strike="noStrike" kern="1200" cap="none" spc="0" normalizeH="0" baseline="-155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in</a:t>
              </a:r>
              <a:r>
                <a: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(Hz)</a:t>
              </a:r>
            </a:p>
          </p:txBody>
        </p:sp>
        <p:sp>
          <p:nvSpPr>
            <p:cNvPr id="523" name="Td=1s"/>
            <p:cNvSpPr txBox="1"/>
            <p:nvPr/>
          </p:nvSpPr>
          <p:spPr>
            <a:xfrm>
              <a:off x="19241963" y="6076571"/>
              <a:ext cx="1394932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pPr>
              <a:r>
                <a: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T</a:t>
              </a:r>
              <a:r>
                <a:rPr kumimoji="0" sz="3600" b="0" i="0" u="none" strike="noStrike" kern="1200" cap="none" spc="0" normalizeH="0" baseline="-155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d</a:t>
              </a:r>
              <a:r>
                <a: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=1s</a:t>
              </a:r>
            </a:p>
          </p:txBody>
        </p:sp>
        <p:sp>
          <p:nvSpPr>
            <p:cNvPr id="524" name="Td=2s"/>
            <p:cNvSpPr txBox="1"/>
            <p:nvPr/>
          </p:nvSpPr>
          <p:spPr>
            <a:xfrm>
              <a:off x="19241963" y="8729919"/>
              <a:ext cx="1394932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pPr>
              <a:r>
                <a: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T</a:t>
              </a:r>
              <a:r>
                <a:rPr kumimoji="0" sz="3600" b="0" i="0" u="none" strike="noStrike" kern="1200" cap="none" spc="0" normalizeH="0" baseline="-155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d</a:t>
              </a:r>
              <a:r>
                <a: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Semibold"/>
                  <a:sym typeface="Source Sans Pro Semibold"/>
                </a:rPr>
                <a:t>=2s</a:t>
              </a:r>
            </a:p>
          </p:txBody>
        </p:sp>
        <p:sp>
          <p:nvSpPr>
            <p:cNvPr id="526" name="for Td = 1s →…"/>
            <p:cNvSpPr txBox="1"/>
            <p:nvPr/>
          </p:nvSpPr>
          <p:spPr>
            <a:xfrm>
              <a:off x="14595440" y="7313037"/>
              <a:ext cx="7477878" cy="677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marL="457200" marR="0" lvl="1" indent="45720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kumimoji="0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for T</a:t>
              </a:r>
              <a:r>
                <a:rPr kumimoji="0" sz="3200" b="1" i="1" u="none" strike="noStrike" kern="1200" cap="none" spc="0" normalizeH="0" baseline="-155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d</a:t>
              </a:r>
              <a:r>
                <a:rPr kumimoji="0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 = 1s </a:t>
              </a:r>
              <a:r>
                <a:rPr kumimoji="0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apf Dingbats"/>
                  <a:ea typeface="Zapf Dingbats"/>
                  <a:cs typeface="Zapf Dingbats"/>
                  <a:sym typeface="Zapf Dingbats"/>
                </a:rPr>
                <a:t>→</a:t>
              </a:r>
              <a:r>
                <a:rPr kumimoji="0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max rate = 1Hz</a:t>
              </a:r>
            </a:p>
          </p:txBody>
        </p:sp>
        <p:sp>
          <p:nvSpPr>
            <p:cNvPr id="528" name="IRREDUCIBLE!!!"/>
            <p:cNvSpPr txBox="1"/>
            <p:nvPr/>
          </p:nvSpPr>
          <p:spPr>
            <a:xfrm rot="1130328">
              <a:off x="14712159" y="9378224"/>
              <a:ext cx="3095717" cy="738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>
                  <a:solidFill>
                    <a:srgbClr val="C050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IRREDUCIBLE!!!</a:t>
              </a:r>
            </a:p>
          </p:txBody>
        </p:sp>
        <p:pic>
          <p:nvPicPr>
            <p:cNvPr id="527" name="IRREDUCIBLE!!!" descr="IRREDUCIBLE!!!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30328">
              <a:off x="14519337" y="9173515"/>
              <a:ext cx="3481361" cy="1148082"/>
            </a:xfrm>
            <a:prstGeom prst="rect">
              <a:avLst/>
            </a:prstGeom>
            <a:effectLst/>
          </p:spPr>
        </p:pic>
      </p:grpSp>
      <p:sp>
        <p:nvSpPr>
          <p:cNvPr id="532" name="Fraction of surviving events"/>
          <p:cNvSpPr txBox="1"/>
          <p:nvPr/>
        </p:nvSpPr>
        <p:spPr>
          <a:xfrm>
            <a:off x="418621" y="9498709"/>
            <a:ext cx="3926075" cy="135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1">
                <a:solidFill>
                  <a:srgbClr val="FF6A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kumimoji="0" sz="3800" b="1" i="1" u="none" strike="noStrike" kern="1200" cap="none" spc="0" normalizeH="0" baseline="0" noProof="0" dirty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Fraction of</a:t>
            </a:r>
            <a:br>
              <a:rPr kumimoji="0" sz="3800" b="1" i="1" u="none" strike="noStrike" kern="1200" cap="none" spc="0" normalizeH="0" baseline="0" noProof="0" dirty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</a:br>
            <a:r>
              <a:rPr kumimoji="0" sz="3800" b="1" i="1" u="none" strike="noStrike" kern="1200" cap="none" spc="0" normalizeH="0" baseline="0" noProof="0" dirty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surviving events</a:t>
            </a:r>
          </a:p>
        </p:txBody>
      </p:sp>
      <p:pic>
        <p:nvPicPr>
          <p:cNvPr id="533" name="Oval" descr="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5126113">
            <a:off x="4486138" y="8598938"/>
            <a:ext cx="2732038" cy="3096660"/>
          </a:xfrm>
          <a:prstGeom prst="rect">
            <a:avLst/>
          </a:prstGeom>
        </p:spPr>
      </p:pic>
      <p:grpSp>
        <p:nvGrpSpPr>
          <p:cNvPr id="540" name="Group"/>
          <p:cNvGrpSpPr/>
          <p:nvPr/>
        </p:nvGrpSpPr>
        <p:grpSpPr>
          <a:xfrm>
            <a:off x="5087167" y="11852337"/>
            <a:ext cx="14230996" cy="1270001"/>
            <a:chOff x="755687" y="0"/>
            <a:chExt cx="14230995" cy="1270000"/>
          </a:xfrm>
        </p:grpSpPr>
        <p:sp>
          <p:nvSpPr>
            <p:cNvPr id="538" name="To achieve high efficiency ⟹"/>
            <p:cNvSpPr/>
            <p:nvPr/>
          </p:nvSpPr>
          <p:spPr>
            <a:xfrm>
              <a:off x="755687" y="0"/>
              <a:ext cx="14230995" cy="1270000"/>
            </a:xfrm>
            <a:prstGeom prst="roundRect">
              <a:avLst>
                <a:gd name="adj" fmla="val 10066"/>
              </a:avLst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91439" tIns="91439" rIns="91439" bIns="91439" numCol="1" anchor="ctr">
              <a:noAutofit/>
            </a:bodyPr>
            <a:lstStyle>
              <a:lvl1pPr algn="l">
                <a:defRPr sz="5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 To achieve high efficiency ⟹ </a:t>
              </a:r>
            </a:p>
          </p:txBody>
        </p:sp>
        <p:pic>
          <p:nvPicPr>
            <p:cNvPr id="539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26007" y="122395"/>
              <a:ext cx="3962401" cy="1016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</p:grpSp>
    </p:spTree>
    <p:extLst>
      <p:ext uri="{BB962C8B-B14F-4D97-AF65-F5344CB8AC3E}">
        <p14:creationId xmlns:p14="http://schemas.microsoft.com/office/powerpoint/2010/main" val="8360185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Maximising data-recording r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err="1"/>
              <a:t>Deadtime</a:t>
            </a:r>
            <a:endParaRPr dirty="0"/>
          </a:p>
        </p:txBody>
      </p:sp>
      <p:sp>
        <p:nvSpPr>
          <p:cNvPr id="512" name="= Trigger rate (average)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tabLst>
                <a:tab pos="990600" algn="l"/>
              </a:tabLst>
            </a:pPr>
            <a:r>
              <a:rPr lang="en-GB" sz="4000" dirty="0"/>
              <a:t>Writing to disk or tape is much slow than accepting data into RAM</a:t>
            </a:r>
          </a:p>
          <a:p>
            <a:pPr>
              <a:lnSpc>
                <a:spcPct val="150000"/>
              </a:lnSpc>
              <a:tabLst>
                <a:tab pos="990600" algn="l"/>
              </a:tabLst>
            </a:pPr>
            <a:r>
              <a:rPr lang="en-GB" sz="4000" dirty="0"/>
              <a:t>If you select an event and start writing it to disk, you cannot accept  any more events until you finish writing, even if they are interesting</a:t>
            </a:r>
          </a:p>
          <a:p>
            <a:pPr>
              <a:lnSpc>
                <a:spcPct val="150000"/>
              </a:lnSpc>
              <a:tabLst>
                <a:tab pos="990600" algn="l"/>
              </a:tabLst>
            </a:pPr>
            <a:r>
              <a:rPr lang="en-GB" sz="4000" dirty="0"/>
              <a:t>Same principle applies to processing time</a:t>
            </a:r>
          </a:p>
          <a:p>
            <a:pPr lvl="1">
              <a:lnSpc>
                <a:spcPct val="150000"/>
              </a:lnSpc>
              <a:tabLst>
                <a:tab pos="990600" algn="l"/>
              </a:tabLst>
            </a:pPr>
            <a:r>
              <a:rPr lang="en-GB" sz="3600" dirty="0"/>
              <a:t>For example, ADCs</a:t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756658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1" name="Line"/>
          <p:cNvSpPr/>
          <p:nvPr/>
        </p:nvSpPr>
        <p:spPr>
          <a:xfrm>
            <a:off x="12339370" y="6284774"/>
            <a:ext cx="2664580" cy="3402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3956163" y="1528746"/>
            <a:ext cx="19056237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simple trigger system</a:t>
            </a:r>
            <a:r>
              <a:rPr lang="en-GB" dirty="0"/>
              <a:t>: </a:t>
            </a:r>
            <a:r>
              <a:rPr lang="en-GB" dirty="0" err="1"/>
              <a:t>Deadtime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9968086" y="9672955"/>
            <a:ext cx="330946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10224045" y="9941470"/>
            <a:ext cx="305350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10439390" y="10185717"/>
            <a:ext cx="282079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10521784" y="10439717"/>
            <a:ext cx="2738398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6" name="start"/>
          <p:cNvSpPr txBox="1"/>
          <p:nvPr/>
        </p:nvSpPr>
        <p:spPr>
          <a:xfrm>
            <a:off x="14926220" y="5492294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9462045" y="9498329"/>
            <a:ext cx="990601" cy="358776"/>
            <a:chOff x="0" y="0"/>
            <a:chExt cx="990600" cy="358775"/>
          </a:xfrm>
        </p:grpSpPr>
        <p:sp>
          <p:nvSpPr>
            <p:cNvPr id="427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28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30" name="delays"/>
          <p:cNvSpPr txBox="1"/>
          <p:nvPr/>
        </p:nvSpPr>
        <p:spPr>
          <a:xfrm>
            <a:off x="9634579" y="10673079"/>
            <a:ext cx="115288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delays</a:t>
            </a:r>
          </a:p>
        </p:txBody>
      </p:sp>
      <p:sp>
        <p:nvSpPr>
          <p:cNvPr id="435" name="busy"/>
          <p:cNvSpPr txBox="1"/>
          <p:nvPr/>
        </p:nvSpPr>
        <p:spPr>
          <a:xfrm>
            <a:off x="14896058" y="6559939"/>
            <a:ext cx="86754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busy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grpSp>
        <p:nvGrpSpPr>
          <p:cNvPr id="440" name="Group"/>
          <p:cNvGrpSpPr/>
          <p:nvPr/>
        </p:nvGrpSpPr>
        <p:grpSpPr>
          <a:xfrm>
            <a:off x="9716045" y="9752329"/>
            <a:ext cx="990601" cy="358776"/>
            <a:chOff x="0" y="0"/>
            <a:chExt cx="990600" cy="358775"/>
          </a:xfrm>
        </p:grpSpPr>
        <p:sp>
          <p:nvSpPr>
            <p:cNvPr id="438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39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roup"/>
          <p:cNvGrpSpPr/>
          <p:nvPr/>
        </p:nvGrpSpPr>
        <p:grpSpPr>
          <a:xfrm>
            <a:off x="9970045" y="10006329"/>
            <a:ext cx="990601" cy="358776"/>
            <a:chOff x="0" y="0"/>
            <a:chExt cx="990600" cy="358775"/>
          </a:xfrm>
        </p:grpSpPr>
        <p:sp>
          <p:nvSpPr>
            <p:cNvPr id="441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2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roup"/>
          <p:cNvGrpSpPr/>
          <p:nvPr/>
        </p:nvGrpSpPr>
        <p:grpSpPr>
          <a:xfrm>
            <a:off x="10224045" y="10260329"/>
            <a:ext cx="990601" cy="358776"/>
            <a:chOff x="0" y="0"/>
            <a:chExt cx="990600" cy="358775"/>
          </a:xfrm>
        </p:grpSpPr>
        <p:sp>
          <p:nvSpPr>
            <p:cNvPr id="444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5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68" name="Line"/>
          <p:cNvSpPr/>
          <p:nvPr/>
        </p:nvSpPr>
        <p:spPr>
          <a:xfrm>
            <a:off x="13221662" y="6623367"/>
            <a:ext cx="1525202" cy="304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4F8F00"/>
            </a:solidFill>
            <a:head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3099528" y="9658985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>
            <a:off x="14113622" y="10068560"/>
            <a:ext cx="330946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14449335" y="9698354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3286734" y="10544852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14746864" y="10563813"/>
            <a:ext cx="89159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181885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3956163" y="1528746"/>
            <a:ext cx="19056237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simple trigger system</a:t>
            </a:r>
            <a:r>
              <a:rPr lang="en-GB" dirty="0"/>
              <a:t>: </a:t>
            </a:r>
            <a:r>
              <a:rPr lang="en-GB" dirty="0" err="1"/>
              <a:t>Deadtime</a:t>
            </a:r>
            <a:endParaRPr dirty="0"/>
          </a:p>
        </p:txBody>
      </p:sp>
      <p:sp>
        <p:nvSpPr>
          <p:cNvPr id="475" name="Detector"/>
          <p:cNvSpPr txBox="1"/>
          <p:nvPr/>
        </p:nvSpPr>
        <p:spPr>
          <a:xfrm>
            <a:off x="742112" y="4031714"/>
            <a:ext cx="2743201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3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Detector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9968086" y="9672955"/>
            <a:ext cx="330946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10224045" y="9941470"/>
            <a:ext cx="305350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10439390" y="10185717"/>
            <a:ext cx="282079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10521784" y="10439717"/>
            <a:ext cx="2738398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6" name="start"/>
          <p:cNvSpPr txBox="1"/>
          <p:nvPr/>
        </p:nvSpPr>
        <p:spPr>
          <a:xfrm>
            <a:off x="14926220" y="5492294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9462045" y="9498329"/>
            <a:ext cx="990601" cy="358776"/>
            <a:chOff x="0" y="0"/>
            <a:chExt cx="990600" cy="358775"/>
          </a:xfrm>
        </p:grpSpPr>
        <p:sp>
          <p:nvSpPr>
            <p:cNvPr id="427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28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30" name="delays"/>
          <p:cNvSpPr txBox="1"/>
          <p:nvPr/>
        </p:nvSpPr>
        <p:spPr>
          <a:xfrm>
            <a:off x="9634579" y="10673079"/>
            <a:ext cx="115288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delays</a:t>
            </a:r>
          </a:p>
        </p:txBody>
      </p:sp>
      <p:sp>
        <p:nvSpPr>
          <p:cNvPr id="435" name="busy"/>
          <p:cNvSpPr txBox="1"/>
          <p:nvPr/>
        </p:nvSpPr>
        <p:spPr>
          <a:xfrm>
            <a:off x="14896058" y="6559939"/>
            <a:ext cx="86754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busy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grpSp>
        <p:nvGrpSpPr>
          <p:cNvPr id="440" name="Group"/>
          <p:cNvGrpSpPr/>
          <p:nvPr/>
        </p:nvGrpSpPr>
        <p:grpSpPr>
          <a:xfrm>
            <a:off x="9716045" y="9752329"/>
            <a:ext cx="990601" cy="358776"/>
            <a:chOff x="0" y="0"/>
            <a:chExt cx="990600" cy="358775"/>
          </a:xfrm>
        </p:grpSpPr>
        <p:sp>
          <p:nvSpPr>
            <p:cNvPr id="438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39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roup"/>
          <p:cNvGrpSpPr/>
          <p:nvPr/>
        </p:nvGrpSpPr>
        <p:grpSpPr>
          <a:xfrm>
            <a:off x="9970045" y="10006329"/>
            <a:ext cx="990601" cy="358776"/>
            <a:chOff x="0" y="0"/>
            <a:chExt cx="990600" cy="358775"/>
          </a:xfrm>
        </p:grpSpPr>
        <p:sp>
          <p:nvSpPr>
            <p:cNvPr id="441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2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roup"/>
          <p:cNvGrpSpPr/>
          <p:nvPr/>
        </p:nvGrpSpPr>
        <p:grpSpPr>
          <a:xfrm>
            <a:off x="10224045" y="10260329"/>
            <a:ext cx="990601" cy="358776"/>
            <a:chOff x="0" y="0"/>
            <a:chExt cx="990600" cy="358775"/>
          </a:xfrm>
        </p:grpSpPr>
        <p:sp>
          <p:nvSpPr>
            <p:cNvPr id="444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5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2339370" y="6284774"/>
            <a:ext cx="2664580" cy="3402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3099528" y="9658985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>
            <a:off x="14113622" y="10068560"/>
            <a:ext cx="330946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14449335" y="9698354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3286734" y="10544852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14746864" y="10563813"/>
            <a:ext cx="89159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pic>
        <p:nvPicPr>
          <p:cNvPr id="77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841528" y="8148264"/>
            <a:ext cx="3387813" cy="3839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2038" y="12153618"/>
            <a:ext cx="807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If ADC is the critical step for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deadtime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this is clearly a really bad plan</a:t>
            </a:r>
          </a:p>
        </p:txBody>
      </p:sp>
      <p:pic>
        <p:nvPicPr>
          <p:cNvPr id="81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9412036">
            <a:off x="12641876" y="11698217"/>
            <a:ext cx="1068769" cy="447690"/>
          </a:xfrm>
          <a:prstGeom prst="rect">
            <a:avLst/>
          </a:prstGeom>
        </p:spPr>
      </p:pic>
      <p:sp>
        <p:nvSpPr>
          <p:cNvPr id="82" name="Line"/>
          <p:cNvSpPr/>
          <p:nvPr/>
        </p:nvSpPr>
        <p:spPr>
          <a:xfrm>
            <a:off x="13221662" y="6623367"/>
            <a:ext cx="1525202" cy="304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4F8F00"/>
            </a:solidFill>
            <a:head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90914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3016363" y="1528746"/>
            <a:ext cx="19996037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simple trigger system</a:t>
            </a:r>
            <a:r>
              <a:rPr lang="en-GB" dirty="0"/>
              <a:t>: Parallelism</a:t>
            </a:r>
            <a:endParaRPr dirty="0"/>
          </a:p>
        </p:txBody>
      </p:sp>
      <p:sp>
        <p:nvSpPr>
          <p:cNvPr id="475" name="Detector"/>
          <p:cNvSpPr txBox="1"/>
          <p:nvPr/>
        </p:nvSpPr>
        <p:spPr>
          <a:xfrm>
            <a:off x="742112" y="4031714"/>
            <a:ext cx="2743201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3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Detector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9968086" y="9672955"/>
            <a:ext cx="5071528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10224044" y="9941470"/>
            <a:ext cx="4815569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10439390" y="10185717"/>
            <a:ext cx="4600224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10521784" y="10439717"/>
            <a:ext cx="451783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6" name="start"/>
          <p:cNvSpPr txBox="1"/>
          <p:nvPr/>
        </p:nvSpPr>
        <p:spPr>
          <a:xfrm>
            <a:off x="14926220" y="5492294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9462045" y="9498329"/>
            <a:ext cx="990601" cy="358776"/>
            <a:chOff x="0" y="0"/>
            <a:chExt cx="990600" cy="358775"/>
          </a:xfrm>
        </p:grpSpPr>
        <p:sp>
          <p:nvSpPr>
            <p:cNvPr id="427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28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30" name="delays"/>
          <p:cNvSpPr txBox="1"/>
          <p:nvPr/>
        </p:nvSpPr>
        <p:spPr>
          <a:xfrm>
            <a:off x="9634579" y="10673079"/>
            <a:ext cx="115288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delays</a:t>
            </a:r>
          </a:p>
        </p:txBody>
      </p:sp>
      <p:sp>
        <p:nvSpPr>
          <p:cNvPr id="435" name="busy"/>
          <p:cNvSpPr txBox="1"/>
          <p:nvPr/>
        </p:nvSpPr>
        <p:spPr>
          <a:xfrm>
            <a:off x="14896058" y="6559939"/>
            <a:ext cx="86754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busy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grpSp>
        <p:nvGrpSpPr>
          <p:cNvPr id="440" name="Group"/>
          <p:cNvGrpSpPr/>
          <p:nvPr/>
        </p:nvGrpSpPr>
        <p:grpSpPr>
          <a:xfrm>
            <a:off x="9716045" y="9752329"/>
            <a:ext cx="990601" cy="358776"/>
            <a:chOff x="0" y="0"/>
            <a:chExt cx="990600" cy="358775"/>
          </a:xfrm>
        </p:grpSpPr>
        <p:sp>
          <p:nvSpPr>
            <p:cNvPr id="438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39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roup"/>
          <p:cNvGrpSpPr/>
          <p:nvPr/>
        </p:nvGrpSpPr>
        <p:grpSpPr>
          <a:xfrm>
            <a:off x="9970045" y="10006329"/>
            <a:ext cx="990601" cy="358776"/>
            <a:chOff x="0" y="0"/>
            <a:chExt cx="990600" cy="358775"/>
          </a:xfrm>
        </p:grpSpPr>
        <p:sp>
          <p:nvSpPr>
            <p:cNvPr id="441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2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roup"/>
          <p:cNvGrpSpPr/>
          <p:nvPr/>
        </p:nvGrpSpPr>
        <p:grpSpPr>
          <a:xfrm>
            <a:off x="10224045" y="10260329"/>
            <a:ext cx="990601" cy="358776"/>
            <a:chOff x="0" y="0"/>
            <a:chExt cx="990600" cy="358775"/>
          </a:xfrm>
        </p:grpSpPr>
        <p:sp>
          <p:nvSpPr>
            <p:cNvPr id="444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5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68" name="Line"/>
          <p:cNvSpPr/>
          <p:nvPr/>
        </p:nvSpPr>
        <p:spPr>
          <a:xfrm rot="5400000">
            <a:off x="11885833" y="8994214"/>
            <a:ext cx="849922" cy="562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4F8F00"/>
            </a:solidFill>
            <a:head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11634986" y="9303067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12705595" y="10821412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11962658" y="9557066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12290330" y="981106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12618002" y="10065064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8152038" y="12153618"/>
            <a:ext cx="807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Much more sensible!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Potentially much more expensive!</a:t>
            </a:r>
          </a:p>
        </p:txBody>
      </p:sp>
      <p:pic>
        <p:nvPicPr>
          <p:cNvPr id="100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9412036">
            <a:off x="11663400" y="11638007"/>
            <a:ext cx="1068769" cy="447690"/>
          </a:xfrm>
          <a:prstGeom prst="rect">
            <a:avLst/>
          </a:prstGeom>
        </p:spPr>
      </p:pic>
      <p:sp>
        <p:nvSpPr>
          <p:cNvPr id="102" name="Line"/>
          <p:cNvSpPr/>
          <p:nvPr/>
        </p:nvSpPr>
        <p:spPr>
          <a:xfrm>
            <a:off x="9696169" y="5890985"/>
            <a:ext cx="2664580" cy="3402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16110" y="4138547"/>
            <a:ext cx="10951780" cy="387352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1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Independent readout and trigger paths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one for each sensor element</a:t>
            </a:r>
          </a:p>
          <a:p>
            <a:pPr marL="914400" marR="0" lvl="1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Digitisation and DAQ processed in parallel (as much as affordable!)</a:t>
            </a:r>
          </a:p>
        </p:txBody>
      </p:sp>
      <p:pic>
        <p:nvPicPr>
          <p:cNvPr id="98" name="Oval" descr="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2169412" y="7354755"/>
            <a:ext cx="3387813" cy="54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990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2" name="Line"/>
          <p:cNvSpPr/>
          <p:nvPr/>
        </p:nvSpPr>
        <p:spPr>
          <a:xfrm rot="5400000">
            <a:off x="11885833" y="8994214"/>
            <a:ext cx="849922" cy="562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4F8F00"/>
            </a:solidFill>
            <a:head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Line"/>
          <p:cNvSpPr/>
          <p:nvPr/>
        </p:nvSpPr>
        <p:spPr>
          <a:xfrm>
            <a:off x="9696169" y="5890985"/>
            <a:ext cx="2664580" cy="3402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3016363" y="1528746"/>
            <a:ext cx="19996037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simple trigger system</a:t>
            </a:r>
            <a:r>
              <a:rPr lang="en-GB" dirty="0"/>
              <a:t>: Latency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9968086" y="9672955"/>
            <a:ext cx="5071528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10224044" y="9941470"/>
            <a:ext cx="4815569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10439390" y="10185717"/>
            <a:ext cx="4600224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10521784" y="10439717"/>
            <a:ext cx="451783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29" name="Group"/>
          <p:cNvGrpSpPr/>
          <p:nvPr/>
        </p:nvGrpSpPr>
        <p:grpSpPr>
          <a:xfrm>
            <a:off x="9462045" y="9498329"/>
            <a:ext cx="990601" cy="358776"/>
            <a:chOff x="0" y="0"/>
            <a:chExt cx="990600" cy="358775"/>
          </a:xfrm>
        </p:grpSpPr>
        <p:sp>
          <p:nvSpPr>
            <p:cNvPr id="427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28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30" name="delays"/>
          <p:cNvSpPr txBox="1"/>
          <p:nvPr/>
        </p:nvSpPr>
        <p:spPr>
          <a:xfrm>
            <a:off x="9634579" y="10673079"/>
            <a:ext cx="115288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delays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grpSp>
        <p:nvGrpSpPr>
          <p:cNvPr id="440" name="Group"/>
          <p:cNvGrpSpPr/>
          <p:nvPr/>
        </p:nvGrpSpPr>
        <p:grpSpPr>
          <a:xfrm>
            <a:off x="9716045" y="9752329"/>
            <a:ext cx="990601" cy="358776"/>
            <a:chOff x="0" y="0"/>
            <a:chExt cx="990600" cy="358775"/>
          </a:xfrm>
        </p:grpSpPr>
        <p:sp>
          <p:nvSpPr>
            <p:cNvPr id="438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39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roup"/>
          <p:cNvGrpSpPr/>
          <p:nvPr/>
        </p:nvGrpSpPr>
        <p:grpSpPr>
          <a:xfrm>
            <a:off x="9970045" y="10006329"/>
            <a:ext cx="990601" cy="358776"/>
            <a:chOff x="0" y="0"/>
            <a:chExt cx="990600" cy="358775"/>
          </a:xfrm>
        </p:grpSpPr>
        <p:sp>
          <p:nvSpPr>
            <p:cNvPr id="441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2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roup"/>
          <p:cNvGrpSpPr/>
          <p:nvPr/>
        </p:nvGrpSpPr>
        <p:grpSpPr>
          <a:xfrm>
            <a:off x="10224045" y="10260329"/>
            <a:ext cx="990601" cy="358776"/>
            <a:chOff x="0" y="0"/>
            <a:chExt cx="990600" cy="358775"/>
          </a:xfrm>
        </p:grpSpPr>
        <p:sp>
          <p:nvSpPr>
            <p:cNvPr id="444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5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11634986" y="9303067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12705595" y="10821412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11962658" y="9557066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12290330" y="981106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12618002" y="10065064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88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472440" y="8212856"/>
            <a:ext cx="3387813" cy="3839956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16495124" y="3619500"/>
            <a:ext cx="7939243" cy="85153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1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Latency: Time to form the trigger decision and distribute to the digitisers</a:t>
            </a:r>
          </a:p>
          <a:p>
            <a:pPr marL="914400" marR="0" lvl="1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Signals must be  delayed until the trigger decision is available</a:t>
            </a:r>
          </a:p>
          <a:p>
            <a:pPr marL="914400" marR="0" lvl="1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The more complex is the selection, the longer is the latency</a:t>
            </a:r>
          </a:p>
        </p:txBody>
      </p:sp>
    </p:spTree>
    <p:extLst>
      <p:ext uri="{BB962C8B-B14F-4D97-AF65-F5344CB8AC3E}">
        <p14:creationId xmlns:p14="http://schemas.microsoft.com/office/powerpoint/2010/main" val="12128228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2" name="Line"/>
          <p:cNvSpPr/>
          <p:nvPr/>
        </p:nvSpPr>
        <p:spPr>
          <a:xfrm rot="5400000">
            <a:off x="11885833" y="8994214"/>
            <a:ext cx="849922" cy="562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4F8F00"/>
            </a:solidFill>
            <a:head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Line"/>
          <p:cNvSpPr/>
          <p:nvPr/>
        </p:nvSpPr>
        <p:spPr>
          <a:xfrm>
            <a:off x="9696169" y="5890985"/>
            <a:ext cx="2664580" cy="3402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3016363" y="1528746"/>
            <a:ext cx="19996037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simple trigger system</a:t>
            </a:r>
            <a:r>
              <a:rPr lang="en-GB" dirty="0"/>
              <a:t>: Latency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9968086" y="9672955"/>
            <a:ext cx="5071528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10224044" y="9941470"/>
            <a:ext cx="4815569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10439390" y="10185717"/>
            <a:ext cx="4600224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10521784" y="10439717"/>
            <a:ext cx="451783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29" name="Group"/>
          <p:cNvGrpSpPr/>
          <p:nvPr/>
        </p:nvGrpSpPr>
        <p:grpSpPr>
          <a:xfrm>
            <a:off x="9462045" y="9498329"/>
            <a:ext cx="990601" cy="358776"/>
            <a:chOff x="0" y="0"/>
            <a:chExt cx="990600" cy="358775"/>
          </a:xfrm>
        </p:grpSpPr>
        <p:sp>
          <p:nvSpPr>
            <p:cNvPr id="427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28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30" name="delays"/>
          <p:cNvSpPr txBox="1"/>
          <p:nvPr/>
        </p:nvSpPr>
        <p:spPr>
          <a:xfrm>
            <a:off x="9634579" y="10673079"/>
            <a:ext cx="115288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delays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grpSp>
        <p:nvGrpSpPr>
          <p:cNvPr id="440" name="Group"/>
          <p:cNvGrpSpPr/>
          <p:nvPr/>
        </p:nvGrpSpPr>
        <p:grpSpPr>
          <a:xfrm>
            <a:off x="9716045" y="9752329"/>
            <a:ext cx="990601" cy="358776"/>
            <a:chOff x="0" y="0"/>
            <a:chExt cx="990600" cy="358775"/>
          </a:xfrm>
        </p:grpSpPr>
        <p:sp>
          <p:nvSpPr>
            <p:cNvPr id="438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39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roup"/>
          <p:cNvGrpSpPr/>
          <p:nvPr/>
        </p:nvGrpSpPr>
        <p:grpSpPr>
          <a:xfrm>
            <a:off x="9970045" y="10006329"/>
            <a:ext cx="990601" cy="358776"/>
            <a:chOff x="0" y="0"/>
            <a:chExt cx="990600" cy="358775"/>
          </a:xfrm>
        </p:grpSpPr>
        <p:sp>
          <p:nvSpPr>
            <p:cNvPr id="441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2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roup"/>
          <p:cNvGrpSpPr/>
          <p:nvPr/>
        </p:nvGrpSpPr>
        <p:grpSpPr>
          <a:xfrm>
            <a:off x="10224045" y="10260329"/>
            <a:ext cx="990601" cy="358776"/>
            <a:chOff x="0" y="0"/>
            <a:chExt cx="990600" cy="358775"/>
          </a:xfrm>
        </p:grpSpPr>
        <p:sp>
          <p:nvSpPr>
            <p:cNvPr id="444" name="Shape"/>
            <p:cNvSpPr/>
            <p:nvPr/>
          </p:nvSpPr>
          <p:spPr>
            <a:xfrm>
              <a:off x="0" y="0"/>
              <a:ext cx="99060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9997" y="21600"/>
                    <a:pt x="18019" y="21600"/>
                  </a:cubicBezTo>
                  <a:lnTo>
                    <a:pt x="3581" y="21600"/>
                  </a:lnTo>
                  <a:cubicBezTo>
                    <a:pt x="1603" y="21600"/>
                    <a:pt x="0" y="16765"/>
                    <a:pt x="0" y="10800"/>
                  </a:cubicBezTo>
                  <a:cubicBezTo>
                    <a:pt x="0" y="4835"/>
                    <a:pt x="1603" y="0"/>
                    <a:pt x="3581" y="0"/>
                  </a:cubicBezTo>
                  <a:lnTo>
                    <a:pt x="18019" y="0"/>
                  </a:lnTo>
                  <a:cubicBezTo>
                    <a:pt x="19997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5" name="Line"/>
            <p:cNvSpPr/>
            <p:nvPr/>
          </p:nvSpPr>
          <p:spPr>
            <a:xfrm>
              <a:off x="662142" y="0"/>
              <a:ext cx="164230" cy="35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11634986" y="9303067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12705595" y="10821412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11962658" y="9557066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12290330" y="981106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12618002" y="10065064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88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472440" y="8212856"/>
            <a:ext cx="3387813" cy="3839956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6285076" y="12151421"/>
            <a:ext cx="11863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Analogue delay-lines are a bit risky, don’t you think?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Especially for more than one channel</a:t>
            </a:r>
          </a:p>
        </p:txBody>
      </p:sp>
      <p:pic>
        <p:nvPicPr>
          <p:cNvPr id="99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3500000">
            <a:off x="11355130" y="11589188"/>
            <a:ext cx="1068769" cy="44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213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6" name="Line"/>
          <p:cNvSpPr/>
          <p:nvPr/>
        </p:nvSpPr>
        <p:spPr>
          <a:xfrm rot="5400000">
            <a:off x="11885833" y="8994214"/>
            <a:ext cx="849922" cy="562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4F8F00"/>
            </a:solidFill>
            <a:head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3016363" y="1528746"/>
            <a:ext cx="19996037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simple trigger system</a:t>
            </a:r>
            <a:r>
              <a:rPr lang="en-GB" dirty="0"/>
              <a:t>: Pre-trigger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89231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9145852" y="9928770"/>
            <a:ext cx="589376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92152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93689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6" name="start"/>
          <p:cNvSpPr txBox="1"/>
          <p:nvPr/>
        </p:nvSpPr>
        <p:spPr>
          <a:xfrm>
            <a:off x="14888511" y="5800649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sp>
        <p:nvSpPr>
          <p:cNvPr id="435" name="busy"/>
          <p:cNvSpPr txBox="1"/>
          <p:nvPr/>
        </p:nvSpPr>
        <p:spPr>
          <a:xfrm>
            <a:off x="12647258" y="8769444"/>
            <a:ext cx="86754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busy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2339369" y="6284774"/>
            <a:ext cx="4332779" cy="25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11634986" y="9303067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12705595" y="10821412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11962658" y="9557066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12290330" y="981106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12618002" y="10065064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98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472440" y="8212856"/>
            <a:ext cx="3387813" cy="38399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5615187" y="5800522"/>
            <a:ext cx="2536827" cy="876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Pre-trigger</a:t>
            </a:r>
          </a:p>
        </p:txBody>
      </p:sp>
      <p:cxnSp>
        <p:nvCxnSpPr>
          <p:cNvPr id="6" name="Elbow Connector 5"/>
          <p:cNvCxnSpPr>
            <a:stCxn id="4" idx="3"/>
          </p:cNvCxnSpPr>
          <p:nvPr/>
        </p:nvCxnSpPr>
        <p:spPr>
          <a:xfrm rot="16200000" flipH="1">
            <a:off x="8250984" y="6139589"/>
            <a:ext cx="1974213" cy="4708980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9" name="busy"/>
          <p:cNvSpPr txBox="1"/>
          <p:nvPr/>
        </p:nvSpPr>
        <p:spPr>
          <a:xfrm>
            <a:off x="6941808" y="8949553"/>
            <a:ext cx="164179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 ADC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16979833" y="3619500"/>
            <a:ext cx="7446571" cy="8515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1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Pre-Trigger stage: very fast indicator of some minimal activity in the detector</a:t>
            </a:r>
          </a:p>
          <a:p>
            <a:pPr marL="914400" marR="0" lvl="1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Used to START the digitisers, with no delay</a:t>
            </a:r>
          </a:p>
          <a:p>
            <a:pPr marL="914400" marR="0" lvl="1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The complex trigger decision comes later</a:t>
            </a:r>
          </a:p>
        </p:txBody>
      </p:sp>
    </p:spTree>
    <p:extLst>
      <p:ext uri="{BB962C8B-B14F-4D97-AF65-F5344CB8AC3E}">
        <p14:creationId xmlns:p14="http://schemas.microsoft.com/office/powerpoint/2010/main" val="25727936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6" name="Line"/>
          <p:cNvSpPr/>
          <p:nvPr/>
        </p:nvSpPr>
        <p:spPr>
          <a:xfrm rot="5400000">
            <a:off x="11885833" y="8994214"/>
            <a:ext cx="849922" cy="562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4F8F00"/>
            </a:solidFill>
            <a:head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3016363" y="1528746"/>
            <a:ext cx="19996037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simple trigger system</a:t>
            </a:r>
            <a:r>
              <a:rPr lang="en-GB" dirty="0"/>
              <a:t>: Pre-trigger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89231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9145852" y="9928770"/>
            <a:ext cx="589376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92152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93689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6" name="start"/>
          <p:cNvSpPr txBox="1"/>
          <p:nvPr/>
        </p:nvSpPr>
        <p:spPr>
          <a:xfrm>
            <a:off x="14888511" y="5800649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sp>
        <p:nvSpPr>
          <p:cNvPr id="435" name="busy"/>
          <p:cNvSpPr txBox="1"/>
          <p:nvPr/>
        </p:nvSpPr>
        <p:spPr>
          <a:xfrm>
            <a:off x="12647258" y="8769444"/>
            <a:ext cx="86754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busy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2339369" y="6284774"/>
            <a:ext cx="4332779" cy="25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11634986" y="9303067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12705595" y="10821412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11962658" y="9557066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12290330" y="981106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12618002" y="10065064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 rot="5400000">
            <a:off x="5615187" y="5800522"/>
            <a:ext cx="2536827" cy="876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Pre-trigger</a:t>
            </a:r>
          </a:p>
        </p:txBody>
      </p:sp>
      <p:cxnSp>
        <p:nvCxnSpPr>
          <p:cNvPr id="6" name="Elbow Connector 5"/>
          <p:cNvCxnSpPr>
            <a:stCxn id="4" idx="3"/>
          </p:cNvCxnSpPr>
          <p:nvPr/>
        </p:nvCxnSpPr>
        <p:spPr>
          <a:xfrm rot="16200000" flipH="1">
            <a:off x="8250984" y="6139589"/>
            <a:ext cx="1974213" cy="4708980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9" name="busy"/>
          <p:cNvSpPr txBox="1"/>
          <p:nvPr/>
        </p:nvSpPr>
        <p:spPr>
          <a:xfrm>
            <a:off x="6941808" y="8949553"/>
            <a:ext cx="164179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 ADC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pic>
        <p:nvPicPr>
          <p:cNvPr id="77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453062" y="5753494"/>
            <a:ext cx="3387813" cy="8161666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075214" y="12151421"/>
            <a:ext cx="16282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Assumes the digitization time is longer than the latency of the trigger system!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if that is not true?</a:t>
            </a:r>
          </a:p>
        </p:txBody>
      </p:sp>
      <p:pic>
        <p:nvPicPr>
          <p:cNvPr id="82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7100000">
            <a:off x="12055035" y="11487202"/>
            <a:ext cx="1068769" cy="44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150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3016363" y="1528746"/>
            <a:ext cx="19996037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simple trigger system</a:t>
            </a:r>
            <a:r>
              <a:rPr lang="en-GB" dirty="0"/>
              <a:t>: Pre-trigger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89231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9145852" y="9941470"/>
            <a:ext cx="589376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92152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93689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6" name="start"/>
          <p:cNvSpPr txBox="1"/>
          <p:nvPr/>
        </p:nvSpPr>
        <p:spPr>
          <a:xfrm>
            <a:off x="14888511" y="5800649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2339369" y="6284774"/>
            <a:ext cx="4332779" cy="25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8891786" y="9303067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9962395" y="10821412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9219458" y="9557066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9547130" y="981106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9874802" y="10065064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 rot="5400000">
            <a:off x="5615187" y="5800522"/>
            <a:ext cx="2536827" cy="876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Pre-trigger</a:t>
            </a:r>
          </a:p>
        </p:txBody>
      </p:sp>
      <p:cxnSp>
        <p:nvCxnSpPr>
          <p:cNvPr id="6" name="Elbow Connector 5"/>
          <p:cNvCxnSpPr>
            <a:stCxn id="4" idx="3"/>
          </p:cNvCxnSpPr>
          <p:nvPr/>
        </p:nvCxnSpPr>
        <p:spPr>
          <a:xfrm rot="16200000" flipH="1">
            <a:off x="6900586" y="7489987"/>
            <a:ext cx="1974215" cy="2008186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9" name="busy"/>
          <p:cNvSpPr txBox="1"/>
          <p:nvPr/>
        </p:nvSpPr>
        <p:spPr>
          <a:xfrm>
            <a:off x="6941808" y="8949553"/>
            <a:ext cx="164179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 ADC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6845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118130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119416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120701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sp>
        <p:nvSpPr>
          <p:cNvPr id="100" name="delays"/>
          <p:cNvSpPr txBox="1"/>
          <p:nvPr/>
        </p:nvSpPr>
        <p:spPr>
          <a:xfrm>
            <a:off x="120581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Digital delay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 PIPELINE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542458" y="12163324"/>
            <a:ext cx="15304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Since each digitization takes a finite time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Can store the result of each digitization in RAM until trigger decision is made </a:t>
            </a:r>
          </a:p>
        </p:txBody>
      </p:sp>
      <p:pic>
        <p:nvPicPr>
          <p:cNvPr id="102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9412036">
            <a:off x="11194796" y="11675386"/>
            <a:ext cx="1068769" cy="447690"/>
          </a:xfrm>
          <a:prstGeom prst="rect">
            <a:avLst/>
          </a:prstGeom>
        </p:spPr>
      </p:pic>
      <p:pic>
        <p:nvPicPr>
          <p:cNvPr id="103" name="Oval" descr="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344275" y="8679628"/>
            <a:ext cx="3387813" cy="3108151"/>
          </a:xfrm>
          <a:prstGeom prst="rect">
            <a:avLst/>
          </a:prstGeom>
        </p:spPr>
      </p:pic>
      <p:cxnSp>
        <p:nvCxnSpPr>
          <p:cNvPr id="104" name="Elbow Connector 103"/>
          <p:cNvCxnSpPr/>
          <p:nvPr/>
        </p:nvCxnSpPr>
        <p:spPr>
          <a:xfrm>
            <a:off x="10285071" y="9412333"/>
            <a:ext cx="1367881" cy="135161"/>
          </a:xfrm>
          <a:prstGeom prst="bentConnector3">
            <a:avLst>
              <a:gd name="adj1" fmla="val 50000"/>
            </a:avLst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5" name="busy"/>
          <p:cNvSpPr txBox="1"/>
          <p:nvPr/>
        </p:nvSpPr>
        <p:spPr>
          <a:xfrm>
            <a:off x="10130196" y="8937304"/>
            <a:ext cx="178286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Data Valid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280412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proton-proton collisions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62DE3-49D0-79ED-82AE-FD127E4C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12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92CC4A3-EF5D-4A24-B4D9-C17C022C1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9699" r="23087" b="17058"/>
          <a:stretch/>
        </p:blipFill>
        <p:spPr bwMode="auto">
          <a:xfrm>
            <a:off x="4119714" y="3601844"/>
            <a:ext cx="16267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876FFB-A8F4-46E1-AB7D-48481FB8E08E}"/>
              </a:ext>
            </a:extLst>
          </p:cNvPr>
          <p:cNvSpPr/>
          <p:nvPr/>
        </p:nvSpPr>
        <p:spPr>
          <a:xfrm>
            <a:off x="2" y="2561221"/>
            <a:ext cx="1954892" cy="705352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GB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DCB84-48E3-1952-3784-516DC31F7710}"/>
              </a:ext>
            </a:extLst>
          </p:cNvPr>
          <p:cNvSpPr txBox="1"/>
          <p:nvPr/>
        </p:nvSpPr>
        <p:spPr>
          <a:xfrm>
            <a:off x="17342377" y="10071782"/>
            <a:ext cx="300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25 proton-proton collisions</a:t>
            </a:r>
          </a:p>
        </p:txBody>
      </p:sp>
    </p:spTree>
    <p:extLst>
      <p:ext uri="{BB962C8B-B14F-4D97-AF65-F5344CB8AC3E}">
        <p14:creationId xmlns:p14="http://schemas.microsoft.com/office/powerpoint/2010/main" val="3255340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14423" y="1528746"/>
            <a:ext cx="22997978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Simple</a:t>
            </a:r>
            <a:r>
              <a:rPr dirty="0"/>
              <a:t> trigger system</a:t>
            </a:r>
            <a:r>
              <a:rPr lang="en-GB" dirty="0"/>
              <a:t>: Bunched Colliders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89231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9145852" y="9941470"/>
            <a:ext cx="589376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92152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93689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4" name="Rounded Rectangle"/>
          <p:cNvSpPr/>
          <p:nvPr/>
        </p:nvSpPr>
        <p:spPr>
          <a:xfrm>
            <a:off x="7861845" y="4316729"/>
            <a:ext cx="6096001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5" name="discriminators"/>
          <p:cNvSpPr txBox="1"/>
          <p:nvPr/>
        </p:nvSpPr>
        <p:spPr>
          <a:xfrm>
            <a:off x="8047634" y="7673996"/>
            <a:ext cx="219643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discriminators</a:t>
            </a:r>
          </a:p>
        </p:txBody>
      </p:sp>
      <p:sp>
        <p:nvSpPr>
          <p:cNvPr id="416" name="coincidence logic"/>
          <p:cNvSpPr txBox="1"/>
          <p:nvPr/>
        </p:nvSpPr>
        <p:spPr>
          <a:xfrm>
            <a:off x="11471448" y="7106602"/>
            <a:ext cx="274320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coincidence logic</a:t>
            </a: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3556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19" name="Triangle"/>
          <p:cNvSpPr/>
          <p:nvPr/>
        </p:nvSpPr>
        <p:spPr>
          <a:xfrm rot="5400000">
            <a:off x="8246020" y="485330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3760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1" name="Triangle"/>
          <p:cNvSpPr/>
          <p:nvPr/>
        </p:nvSpPr>
        <p:spPr>
          <a:xfrm rot="5400000">
            <a:off x="8542353" y="5503121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397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3" name="Triangle"/>
          <p:cNvSpPr/>
          <p:nvPr/>
        </p:nvSpPr>
        <p:spPr>
          <a:xfrm rot="5400000">
            <a:off x="8838686" y="6152938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414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5" name="Triangle"/>
          <p:cNvSpPr/>
          <p:nvPr/>
        </p:nvSpPr>
        <p:spPr>
          <a:xfrm rot="5400000">
            <a:off x="9135020" y="6802754"/>
            <a:ext cx="1060451" cy="914401"/>
          </a:xfrm>
          <a:prstGeom prst="triangle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6" name="start"/>
          <p:cNvSpPr txBox="1"/>
          <p:nvPr/>
        </p:nvSpPr>
        <p:spPr>
          <a:xfrm>
            <a:off x="14888511" y="5800649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sp>
        <p:nvSpPr>
          <p:cNvPr id="436" name="Trigger system"/>
          <p:cNvSpPr txBox="1"/>
          <p:nvPr/>
        </p:nvSpPr>
        <p:spPr>
          <a:xfrm>
            <a:off x="11592580" y="4327842"/>
            <a:ext cx="226055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"/>
          <p:cNvSpPr/>
          <p:nvPr/>
        </p:nvSpPr>
        <p:spPr>
          <a:xfrm>
            <a:off x="11994605" y="5823347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49" name="Connection Line"/>
          <p:cNvCxnSpPr>
            <a:stCxn id="419" idx="0"/>
            <a:endCxn id="448" idx="0"/>
          </p:cNvCxnSpPr>
          <p:nvPr/>
        </p:nvCxnSpPr>
        <p:spPr>
          <a:xfrm>
            <a:off x="9233446" y="5310505"/>
            <a:ext cx="2792910" cy="544593"/>
          </a:xfrm>
          <a:prstGeom prst="bentConnector3">
            <a:avLst>
              <a:gd name="adj1" fmla="val 87495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50" name="Shape"/>
          <p:cNvSpPr/>
          <p:nvPr/>
        </p:nvSpPr>
        <p:spPr>
          <a:xfrm>
            <a:off x="11994605" y="6111538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1" name="Shape"/>
          <p:cNvSpPr/>
          <p:nvPr/>
        </p:nvSpPr>
        <p:spPr>
          <a:xfrm>
            <a:off x="11994605" y="6399730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52" name="Shape"/>
          <p:cNvSpPr/>
          <p:nvPr/>
        </p:nvSpPr>
        <p:spPr>
          <a:xfrm>
            <a:off x="11994605" y="6687921"/>
            <a:ext cx="635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53" name="Connection Line"/>
          <p:cNvCxnSpPr>
            <a:stCxn id="450" idx="0"/>
            <a:endCxn id="421" idx="0"/>
          </p:cNvCxnSpPr>
          <p:nvPr/>
        </p:nvCxnSpPr>
        <p:spPr>
          <a:xfrm flipH="1" flipV="1">
            <a:off x="9529779" y="5960322"/>
            <a:ext cx="2496577" cy="182967"/>
          </a:xfrm>
          <a:prstGeom prst="bentConnector3">
            <a:avLst>
              <a:gd name="adj1" fmla="val 4756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4" name="Connection Line"/>
          <p:cNvCxnSpPr>
            <a:stCxn id="423" idx="0"/>
            <a:endCxn id="451" idx="0"/>
          </p:cNvCxnSpPr>
          <p:nvPr/>
        </p:nvCxnSpPr>
        <p:spPr>
          <a:xfrm flipV="1">
            <a:off x="9826112" y="6431481"/>
            <a:ext cx="2200244" cy="178658"/>
          </a:xfrm>
          <a:prstGeom prst="bentConnector3">
            <a:avLst>
              <a:gd name="adj1" fmla="val 46897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55" name="Connection Line"/>
          <p:cNvCxnSpPr>
            <a:stCxn id="425" idx="0"/>
            <a:endCxn id="452" idx="0"/>
          </p:cNvCxnSpPr>
          <p:nvPr/>
        </p:nvCxnSpPr>
        <p:spPr>
          <a:xfrm flipV="1">
            <a:off x="10122446" y="6719672"/>
            <a:ext cx="1903910" cy="540283"/>
          </a:xfrm>
          <a:prstGeom prst="bentConnector3">
            <a:avLst>
              <a:gd name="adj1" fmla="val 7865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78" name="Connection Line"/>
          <p:cNvSpPr/>
          <p:nvPr/>
        </p:nvSpPr>
        <p:spPr>
          <a:xfrm>
            <a:off x="3667873" y="7049530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3811383" y="7447041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3956163" y="7831851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4099673" y="8240791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2339369" y="6284774"/>
            <a:ext cx="4332779" cy="25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67" name="Group"/>
          <p:cNvGrpSpPr/>
          <p:nvPr/>
        </p:nvGrpSpPr>
        <p:grpSpPr>
          <a:xfrm>
            <a:off x="11976645" y="5681979"/>
            <a:ext cx="1225551" cy="1225551"/>
            <a:chOff x="0" y="0"/>
            <a:chExt cx="1225550" cy="1225550"/>
          </a:xfrm>
        </p:grpSpPr>
        <p:sp>
          <p:nvSpPr>
            <p:cNvPr id="465" name="Shape"/>
            <p:cNvSpPr/>
            <p:nvPr/>
          </p:nvSpPr>
          <p:spPr>
            <a:xfrm>
              <a:off x="0" y="0"/>
              <a:ext cx="1225550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6" name="&amp;"/>
            <p:cNvSpPr txBox="1"/>
            <p:nvPr/>
          </p:nvSpPr>
          <p:spPr>
            <a:xfrm>
              <a:off x="0" y="335777"/>
              <a:ext cx="1046087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cs typeface="Calibri"/>
                  <a:sym typeface="Calibri"/>
                </a:rPr>
                <a:t>&amp;</a:t>
              </a:r>
            </a:p>
          </p:txBody>
        </p:sp>
      </p:grp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8891786" y="9303067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9962395" y="10821412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9219458" y="9557066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9547130" y="981106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9874802" y="10065064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Elbow Connector 5"/>
          <p:cNvCxnSpPr>
            <a:stCxn id="1032" idx="0"/>
            <a:endCxn id="447" idx="1"/>
          </p:cNvCxnSpPr>
          <p:nvPr/>
        </p:nvCxnSpPr>
        <p:spPr>
          <a:xfrm rot="5400000" flipH="1" flipV="1">
            <a:off x="-557993" y="7030572"/>
            <a:ext cx="4248795" cy="29619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6845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118130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119416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120701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pic>
        <p:nvPicPr>
          <p:cNvPr id="1032" name="Picture 8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" y="9303065"/>
            <a:ext cx="2829612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106" name="Elbow Connector 105"/>
          <p:cNvCxnSpPr>
            <a:stCxn id="1032" idx="3"/>
          </p:cNvCxnSpPr>
          <p:nvPr/>
        </p:nvCxnSpPr>
        <p:spPr>
          <a:xfrm>
            <a:off x="2833114" y="10717872"/>
            <a:ext cx="7041688" cy="136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98" idx="2"/>
          </p:cNvCxnSpPr>
          <p:nvPr/>
        </p:nvCxnSpPr>
        <p:spPr>
          <a:xfrm flipV="1">
            <a:off x="2832204" y="10591210"/>
            <a:ext cx="10279344" cy="988055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186279" y="12302843"/>
            <a:ext cx="15304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 have a master-clock – the bunch-crossings themselves!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 need for a pre-trigger</a:t>
            </a:r>
          </a:p>
        </p:txBody>
      </p:sp>
      <p:pic>
        <p:nvPicPr>
          <p:cNvPr id="109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3500000">
            <a:off x="2293075" y="11903130"/>
            <a:ext cx="1068769" cy="447690"/>
          </a:xfrm>
          <a:prstGeom prst="rect">
            <a:avLst/>
          </a:prstGeom>
        </p:spPr>
      </p:pic>
      <p:pic>
        <p:nvPicPr>
          <p:cNvPr id="110" name="Oval" descr="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4360" y="9291779"/>
            <a:ext cx="2879682" cy="2802116"/>
          </a:xfrm>
          <a:prstGeom prst="rect">
            <a:avLst/>
          </a:prstGeom>
        </p:spPr>
      </p:pic>
      <p:sp>
        <p:nvSpPr>
          <p:cNvPr id="100" name="delays"/>
          <p:cNvSpPr txBox="1"/>
          <p:nvPr/>
        </p:nvSpPr>
        <p:spPr>
          <a:xfrm>
            <a:off x="120581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Digital delay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 PIPELINE</a:t>
            </a:r>
          </a:p>
        </p:txBody>
      </p:sp>
    </p:spTree>
    <p:extLst>
      <p:ext uri="{BB962C8B-B14F-4D97-AF65-F5344CB8AC3E}">
        <p14:creationId xmlns:p14="http://schemas.microsoft.com/office/powerpoint/2010/main" val="34520733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596901" y="1528746"/>
            <a:ext cx="22415500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</a:t>
            </a:r>
            <a:r>
              <a:rPr lang="en-GB" dirty="0"/>
              <a:t>Simple </a:t>
            </a:r>
            <a:r>
              <a:rPr dirty="0"/>
              <a:t>trigger system</a:t>
            </a:r>
            <a:r>
              <a:rPr lang="en-GB" dirty="0"/>
              <a:t>: Digital Triggers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89231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9145852" y="9955118"/>
            <a:ext cx="589376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92152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93689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7780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7962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8135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828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6" name="start"/>
          <p:cNvSpPr txBox="1"/>
          <p:nvPr/>
        </p:nvSpPr>
        <p:spPr>
          <a:xfrm>
            <a:off x="14888511" y="5800649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onnection Line"/>
          <p:cNvSpPr/>
          <p:nvPr/>
        </p:nvSpPr>
        <p:spPr>
          <a:xfrm>
            <a:off x="6157937" y="7048603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6349161" y="7459390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6546126" y="7832723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6729321" y="8241345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2339369" y="6284774"/>
            <a:ext cx="4332779" cy="25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4585404" y="6663425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5697006" y="8711368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4786157" y="7068350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4991368" y="746151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5200860" y="7881865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Elbow Connector 5"/>
          <p:cNvCxnSpPr>
            <a:stCxn id="1032" idx="0"/>
            <a:endCxn id="447" idx="1"/>
          </p:cNvCxnSpPr>
          <p:nvPr/>
        </p:nvCxnSpPr>
        <p:spPr>
          <a:xfrm rot="5400000" flipH="1" flipV="1">
            <a:off x="-557993" y="7030572"/>
            <a:ext cx="4248795" cy="29619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6845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118130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119416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120701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pic>
        <p:nvPicPr>
          <p:cNvPr id="1032" name="Picture 8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" y="9303065"/>
            <a:ext cx="2829612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106" name="Elbow Connector 105"/>
          <p:cNvCxnSpPr>
            <a:stCxn id="1032" idx="3"/>
            <a:endCxn id="97" idx="2"/>
          </p:cNvCxnSpPr>
          <p:nvPr/>
        </p:nvCxnSpPr>
        <p:spPr>
          <a:xfrm flipV="1">
            <a:off x="2833114" y="8621641"/>
            <a:ext cx="2593171" cy="2096231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98" idx="2"/>
          </p:cNvCxnSpPr>
          <p:nvPr/>
        </p:nvCxnSpPr>
        <p:spPr>
          <a:xfrm flipV="1">
            <a:off x="2832204" y="10591210"/>
            <a:ext cx="10279344" cy="988055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0" name="delays"/>
          <p:cNvSpPr txBox="1"/>
          <p:nvPr/>
        </p:nvSpPr>
        <p:spPr>
          <a:xfrm>
            <a:off x="120581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Digital delay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 PIPELINE</a:t>
            </a:r>
          </a:p>
        </p:txBody>
      </p:sp>
      <p:sp>
        <p:nvSpPr>
          <p:cNvPr id="414" name="Rounded Rectangle"/>
          <p:cNvSpPr/>
          <p:nvPr/>
        </p:nvSpPr>
        <p:spPr>
          <a:xfrm>
            <a:off x="8613663" y="4316729"/>
            <a:ext cx="5344184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6" name="Trigger system"/>
          <p:cNvSpPr txBox="1"/>
          <p:nvPr/>
        </p:nvSpPr>
        <p:spPr>
          <a:xfrm>
            <a:off x="10574673" y="4327842"/>
            <a:ext cx="327846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Digital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</p:spTree>
    <p:extLst>
      <p:ext uri="{BB962C8B-B14F-4D97-AF65-F5344CB8AC3E}">
        <p14:creationId xmlns:p14="http://schemas.microsoft.com/office/powerpoint/2010/main" val="277961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596901" y="1528746"/>
            <a:ext cx="22415500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</a:t>
            </a:r>
            <a:r>
              <a:rPr lang="en-GB" dirty="0"/>
              <a:t>Simple </a:t>
            </a:r>
            <a:r>
              <a:rPr dirty="0"/>
              <a:t>trigger system</a:t>
            </a:r>
            <a:r>
              <a:rPr lang="en-GB" dirty="0"/>
              <a:t>: Digital Triggers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89231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9145852" y="9955118"/>
            <a:ext cx="589376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92152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93689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7780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7962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8135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828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6" name="start"/>
          <p:cNvSpPr txBox="1"/>
          <p:nvPr/>
        </p:nvSpPr>
        <p:spPr>
          <a:xfrm>
            <a:off x="14888511" y="5800649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start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onnection Line"/>
          <p:cNvSpPr/>
          <p:nvPr/>
        </p:nvSpPr>
        <p:spPr>
          <a:xfrm>
            <a:off x="6157937" y="7048603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6349161" y="7459390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6546126" y="7832723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6729321" y="8241345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2339369" y="6284774"/>
            <a:ext cx="4332779" cy="25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grpSp>
        <p:nvGrpSpPr>
          <p:cNvPr id="74" name="Group"/>
          <p:cNvGrpSpPr/>
          <p:nvPr/>
        </p:nvGrpSpPr>
        <p:grpSpPr>
          <a:xfrm>
            <a:off x="4585404" y="6663425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Mux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5697006" y="8711368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4786157" y="7068350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4991368" y="746151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5200860" y="7881865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Elbow Connector 5"/>
          <p:cNvCxnSpPr>
            <a:stCxn id="1032" idx="0"/>
            <a:endCxn id="447" idx="1"/>
          </p:cNvCxnSpPr>
          <p:nvPr/>
        </p:nvCxnSpPr>
        <p:spPr>
          <a:xfrm rot="5400000" flipH="1" flipV="1">
            <a:off x="-557993" y="7030572"/>
            <a:ext cx="4248795" cy="29619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6845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118130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119416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120701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pic>
        <p:nvPicPr>
          <p:cNvPr id="1032" name="Picture 8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" y="9303065"/>
            <a:ext cx="2829612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106" name="Elbow Connector 105"/>
          <p:cNvCxnSpPr>
            <a:stCxn id="1032" idx="3"/>
            <a:endCxn id="97" idx="2"/>
          </p:cNvCxnSpPr>
          <p:nvPr/>
        </p:nvCxnSpPr>
        <p:spPr>
          <a:xfrm flipV="1">
            <a:off x="2833114" y="8621641"/>
            <a:ext cx="2593171" cy="2096231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98" idx="2"/>
          </p:cNvCxnSpPr>
          <p:nvPr/>
        </p:nvCxnSpPr>
        <p:spPr>
          <a:xfrm flipV="1">
            <a:off x="2832204" y="10591210"/>
            <a:ext cx="10279344" cy="988055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0" name="delays"/>
          <p:cNvSpPr txBox="1"/>
          <p:nvPr/>
        </p:nvSpPr>
        <p:spPr>
          <a:xfrm>
            <a:off x="120581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Digital delay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 PIPELINE</a:t>
            </a:r>
          </a:p>
        </p:txBody>
      </p:sp>
      <p:sp>
        <p:nvSpPr>
          <p:cNvPr id="414" name="Rounded Rectangle"/>
          <p:cNvSpPr/>
          <p:nvPr/>
        </p:nvSpPr>
        <p:spPr>
          <a:xfrm>
            <a:off x="8613663" y="4316729"/>
            <a:ext cx="5344184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6" name="Trigger system"/>
          <p:cNvSpPr txBox="1"/>
          <p:nvPr/>
        </p:nvSpPr>
        <p:spPr>
          <a:xfrm>
            <a:off x="10574673" y="4327842"/>
            <a:ext cx="327846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Digital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7300093" y="4881839"/>
            <a:ext cx="6887015" cy="62912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This is the fundamental design behind all modern collider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trigger-systems</a:t>
            </a:r>
          </a:p>
        </p:txBody>
      </p:sp>
    </p:spTree>
    <p:extLst>
      <p:ext uri="{BB962C8B-B14F-4D97-AF65-F5344CB8AC3E}">
        <p14:creationId xmlns:p14="http://schemas.microsoft.com/office/powerpoint/2010/main" val="37488940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596901" y="1528746"/>
            <a:ext cx="22415500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 </a:t>
            </a:r>
            <a:r>
              <a:rPr dirty="0"/>
              <a:t>trigger system</a:t>
            </a:r>
            <a:r>
              <a:rPr lang="en-GB" dirty="0"/>
              <a:t>: Multilayer Triggers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112345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11926278" y="9941470"/>
            <a:ext cx="5424736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115266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116803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18" name="Connection Line"/>
          <p:cNvCxnSpPr>
            <a:stCxn id="471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7780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0" name="Connection Line"/>
          <p:cNvCxnSpPr>
            <a:stCxn id="472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7962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2" name="Connection Line"/>
          <p:cNvCxnSpPr>
            <a:stCxn id="47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8135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4" name="Connection Line"/>
          <p:cNvCxnSpPr>
            <a:stCxn id="474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828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6" name="start"/>
          <p:cNvSpPr txBox="1"/>
          <p:nvPr/>
        </p:nvSpPr>
        <p:spPr>
          <a:xfrm>
            <a:off x="11671894" y="5753777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Accept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onnection Line"/>
          <p:cNvSpPr/>
          <p:nvPr/>
        </p:nvSpPr>
        <p:spPr>
          <a:xfrm>
            <a:off x="6157937" y="7048603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6349161" y="7459390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6546126" y="7832723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6729321" y="8241345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1609323" y="6284774"/>
            <a:ext cx="593990" cy="300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Group"/>
          <p:cNvGrpSpPr/>
          <p:nvPr/>
        </p:nvGrpSpPr>
        <p:grpSpPr>
          <a:xfrm>
            <a:off x="4585404" y="6663425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82494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82568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5697006" y="8711368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4786157" y="7068350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4991368" y="746151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5200860" y="7881865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Elbow Connector 5"/>
          <p:cNvCxnSpPr>
            <a:stCxn id="1032" idx="0"/>
            <a:endCxn id="447" idx="1"/>
          </p:cNvCxnSpPr>
          <p:nvPr/>
        </p:nvCxnSpPr>
        <p:spPr>
          <a:xfrm rot="5400000" flipH="1" flipV="1">
            <a:off x="-557993" y="7030572"/>
            <a:ext cx="4248795" cy="29619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0429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91714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93000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94285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pic>
        <p:nvPicPr>
          <p:cNvPr id="1032" name="Picture 8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" y="9303065"/>
            <a:ext cx="2829612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106" name="Elbow Connector 105"/>
          <p:cNvCxnSpPr>
            <a:stCxn id="1032" idx="3"/>
            <a:endCxn id="97" idx="2"/>
          </p:cNvCxnSpPr>
          <p:nvPr/>
        </p:nvCxnSpPr>
        <p:spPr>
          <a:xfrm flipV="1">
            <a:off x="2833114" y="8621641"/>
            <a:ext cx="2593171" cy="2096231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98" idx="2"/>
          </p:cNvCxnSpPr>
          <p:nvPr/>
        </p:nvCxnSpPr>
        <p:spPr>
          <a:xfrm flipV="1">
            <a:off x="2832204" y="10591210"/>
            <a:ext cx="7637744" cy="988056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0" name="delays"/>
          <p:cNvSpPr txBox="1"/>
          <p:nvPr/>
        </p:nvSpPr>
        <p:spPr>
          <a:xfrm>
            <a:off x="94165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Digital delay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 PIPELINE</a:t>
            </a:r>
          </a:p>
        </p:txBody>
      </p:sp>
      <p:sp>
        <p:nvSpPr>
          <p:cNvPr id="414" name="Rounded Rectangle"/>
          <p:cNvSpPr/>
          <p:nvPr/>
        </p:nvSpPr>
        <p:spPr>
          <a:xfrm>
            <a:off x="8613663" y="4316729"/>
            <a:ext cx="2971776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6" name="Trigger system"/>
          <p:cNvSpPr txBox="1"/>
          <p:nvPr/>
        </p:nvSpPr>
        <p:spPr>
          <a:xfrm>
            <a:off x="10193673" y="4327842"/>
            <a:ext cx="135160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Digital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sp>
        <p:nvSpPr>
          <p:cNvPr id="60" name="Rectangle 59"/>
          <p:cNvSpPr/>
          <p:nvPr/>
        </p:nvSpPr>
        <p:spPr>
          <a:xfrm rot="5400000">
            <a:off x="11507149" y="9533929"/>
            <a:ext cx="139057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3" name="start"/>
          <p:cNvSpPr txBox="1"/>
          <p:nvPr/>
        </p:nvSpPr>
        <p:spPr>
          <a:xfrm>
            <a:off x="16996074" y="5753777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Accept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sp>
        <p:nvSpPr>
          <p:cNvPr id="84" name="Line"/>
          <p:cNvSpPr/>
          <p:nvPr/>
        </p:nvSpPr>
        <p:spPr>
          <a:xfrm>
            <a:off x="16933503" y="6284774"/>
            <a:ext cx="593990" cy="300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85" name="Table 84"/>
          <p:cNvGraphicFramePr>
            <a:graphicFrameLocks noGrp="1"/>
          </p:cNvGraphicFramePr>
          <p:nvPr/>
        </p:nvGraphicFramePr>
        <p:xfrm>
          <a:off x="1436712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6" name="Table 85"/>
          <p:cNvGraphicFramePr>
            <a:graphicFrameLocks noGrp="1"/>
          </p:cNvGraphicFramePr>
          <p:nvPr/>
        </p:nvGraphicFramePr>
        <p:xfrm>
          <a:off x="1449566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9" name="Table 98"/>
          <p:cNvGraphicFramePr>
            <a:graphicFrameLocks noGrp="1"/>
          </p:cNvGraphicFramePr>
          <p:nvPr/>
        </p:nvGraphicFramePr>
        <p:xfrm>
          <a:off x="1462419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101" name="Table 100"/>
          <p:cNvGraphicFramePr>
            <a:graphicFrameLocks noGrp="1"/>
          </p:cNvGraphicFramePr>
          <p:nvPr/>
        </p:nvGraphicFramePr>
        <p:xfrm>
          <a:off x="1475272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sp>
        <p:nvSpPr>
          <p:cNvPr id="105" name="Rectangle 104"/>
          <p:cNvSpPr/>
          <p:nvPr/>
        </p:nvSpPr>
        <p:spPr>
          <a:xfrm rot="5400000">
            <a:off x="16831329" y="9533929"/>
            <a:ext cx="139057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8" name="start"/>
          <p:cNvSpPr txBox="1"/>
          <p:nvPr/>
        </p:nvSpPr>
        <p:spPr>
          <a:xfrm>
            <a:off x="11802817" y="10681922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Filter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sp>
        <p:nvSpPr>
          <p:cNvPr id="109" name="start"/>
          <p:cNvSpPr txBox="1"/>
          <p:nvPr/>
        </p:nvSpPr>
        <p:spPr>
          <a:xfrm>
            <a:off x="17126997" y="10644172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Filter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cxnSp>
        <p:nvCxnSpPr>
          <p:cNvPr id="110" name="Connection Line"/>
          <p:cNvCxnSpPr/>
          <p:nvPr/>
        </p:nvCxnSpPr>
        <p:spPr>
          <a:xfrm rot="5400000" flipH="1" flipV="1">
            <a:off x="11359460" y="7032420"/>
            <a:ext cx="4395085" cy="944521"/>
          </a:xfrm>
          <a:prstGeom prst="bentConnector3">
            <a:avLst>
              <a:gd name="adj1" fmla="val 99990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1" name="Connection Line"/>
          <p:cNvCxnSpPr/>
          <p:nvPr/>
        </p:nvCxnSpPr>
        <p:spPr>
          <a:xfrm rot="5400000" flipH="1" flipV="1">
            <a:off x="11777693" y="7516684"/>
            <a:ext cx="3991217" cy="892924"/>
          </a:xfrm>
          <a:prstGeom prst="bentConnector3">
            <a:avLst>
              <a:gd name="adj1" fmla="val 99321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2" name="Connection Line"/>
          <p:cNvCxnSpPr/>
          <p:nvPr/>
        </p:nvCxnSpPr>
        <p:spPr>
          <a:xfrm rot="5400000" flipH="1" flipV="1">
            <a:off x="12306018" y="7865258"/>
            <a:ext cx="3570165" cy="1070125"/>
          </a:xfrm>
          <a:prstGeom prst="bentConnector3">
            <a:avLst>
              <a:gd name="adj1" fmla="val 99446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3" name="Connection Line"/>
          <p:cNvCxnSpPr/>
          <p:nvPr/>
        </p:nvCxnSpPr>
        <p:spPr>
          <a:xfrm rot="5400000" flipH="1" flipV="1">
            <a:off x="12798614" y="8221487"/>
            <a:ext cx="3154399" cy="1237300"/>
          </a:xfrm>
          <a:prstGeom prst="bentConnector3">
            <a:avLst>
              <a:gd name="adj1" fmla="val 9992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103" name="Rounded Rectangle"/>
          <p:cNvSpPr/>
          <p:nvPr/>
        </p:nvSpPr>
        <p:spPr>
          <a:xfrm>
            <a:off x="13937843" y="4316729"/>
            <a:ext cx="2971776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Trigger system"/>
          <p:cNvSpPr txBox="1"/>
          <p:nvPr/>
        </p:nvSpPr>
        <p:spPr>
          <a:xfrm>
            <a:off x="15517853" y="4327842"/>
            <a:ext cx="135160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Digital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cxnSp>
        <p:nvCxnSpPr>
          <p:cNvPr id="114" name="Elbow Connector 113"/>
          <p:cNvCxnSpPr>
            <a:endCxn id="101" idx="2"/>
          </p:cNvCxnSpPr>
          <p:nvPr/>
        </p:nvCxnSpPr>
        <p:spPr>
          <a:xfrm flipV="1">
            <a:off x="8208972" y="10591210"/>
            <a:ext cx="7585156" cy="988056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2" name="delays"/>
          <p:cNvSpPr txBox="1"/>
          <p:nvPr/>
        </p:nvSpPr>
        <p:spPr>
          <a:xfrm>
            <a:off x="1474068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Digital delay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 PIPELINE</a:t>
            </a:r>
          </a:p>
        </p:txBody>
      </p:sp>
    </p:spTree>
    <p:extLst>
      <p:ext uri="{BB962C8B-B14F-4D97-AF65-F5344CB8AC3E}">
        <p14:creationId xmlns:p14="http://schemas.microsoft.com/office/powerpoint/2010/main" val="27646589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rigger and Readout dead time coup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Multilayer triggers</a:t>
            </a:r>
            <a:endParaRPr dirty="0"/>
          </a:p>
        </p:txBody>
      </p:sp>
      <p:sp>
        <p:nvSpPr>
          <p:cNvPr id="926" name="Extend the idea…  multiple trigger level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Each stage reduces the rate, so later stages have longer latency</a:t>
            </a:r>
          </a:p>
          <a:p>
            <a:pPr>
              <a:lnSpc>
                <a:spcPct val="150000"/>
              </a:lnSpc>
            </a:pPr>
            <a:r>
              <a:rPr lang="en-GB" dirty="0"/>
              <a:t>Complexity of algorithms increases at each level</a:t>
            </a:r>
          </a:p>
          <a:p>
            <a:pPr>
              <a:lnSpc>
                <a:spcPct val="150000"/>
              </a:lnSpc>
            </a:pPr>
            <a:r>
              <a:rPr lang="en-GB" dirty="0"/>
              <a:t>Dead-time is the sum of the trigger dead-time, summed over the trigger levels, and the readout dead-time</a:t>
            </a:r>
          </a:p>
        </p:txBody>
      </p:sp>
      <p:sp>
        <p:nvSpPr>
          <p:cNvPr id="941" name="Pre-trigger: i=1"/>
          <p:cNvSpPr txBox="1"/>
          <p:nvPr/>
        </p:nvSpPr>
        <p:spPr>
          <a:xfrm>
            <a:off x="20205700" y="7855346"/>
            <a:ext cx="4178300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Pre-trigger: i=1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Larger buffers…"/>
          <p:cNvSpPr txBox="1"/>
          <p:nvPr/>
        </p:nvSpPr>
        <p:spPr>
          <a:xfrm>
            <a:off x="8843185" y="9966325"/>
            <a:ext cx="7311216" cy="61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57200" marR="0" lvl="1" indent="45720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i="1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Semibold"/>
              <a:sym typeface="Source Sans Pro Semibold"/>
            </a:endParaRPr>
          </a:p>
        </p:txBody>
      </p:sp>
      <p:sp>
        <p:nvSpPr>
          <p:cNvPr id="1005" name="Multi-level trigg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Multi</a:t>
            </a:r>
            <a:r>
              <a:rPr lang="en-GB" dirty="0"/>
              <a:t>LAYER</a:t>
            </a:r>
            <a:r>
              <a:rPr dirty="0"/>
              <a:t> triggers</a:t>
            </a:r>
          </a:p>
        </p:txBody>
      </p:sp>
      <p:sp>
        <p:nvSpPr>
          <p:cNvPr id="1003" name="Adopted in large experiments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sz="4000" dirty="0"/>
              <a:t>Adopted in large experiments</a:t>
            </a:r>
          </a:p>
          <a:p>
            <a:pPr lvl="1">
              <a:lnSpc>
                <a:spcPct val="150000"/>
              </a:lnSpc>
            </a:pPr>
            <a:r>
              <a:rPr sz="3600" dirty="0"/>
              <a:t>More and more complex algorithms are applied on lower and lower data rates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Efficiency for the desired physics must be kept high </a:t>
            </a:r>
            <a:r>
              <a:rPr lang="en-GB" sz="4000" b="1" dirty="0"/>
              <a:t>AT ALL LEVELS</a:t>
            </a:r>
            <a:r>
              <a:rPr lang="en-GB" sz="4000" dirty="0"/>
              <a:t>, since rejected events are lost for ever</a:t>
            </a:r>
          </a:p>
          <a:p>
            <a:pPr lvl="1">
              <a:lnSpc>
                <a:spcPct val="150000"/>
              </a:lnSpc>
            </a:pPr>
            <a:endParaRPr sz="3600" dirty="0"/>
          </a:p>
        </p:txBody>
      </p:sp>
      <p:sp>
        <p:nvSpPr>
          <p:cNvPr id="1012" name="LHC experiments @ Run1"/>
          <p:cNvSpPr txBox="1"/>
          <p:nvPr/>
        </p:nvSpPr>
        <p:spPr>
          <a:xfrm>
            <a:off x="2065127" y="8885957"/>
            <a:ext cx="184731" cy="67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2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/>
              <a:sym typeface="Source Sans Pro Semibold"/>
            </a:endParaRPr>
          </a:p>
        </p:txBody>
      </p:sp>
      <p:graphicFrame>
        <p:nvGraphicFramePr>
          <p:cNvPr id="1013" name="Table"/>
          <p:cNvGraphicFramePr/>
          <p:nvPr/>
        </p:nvGraphicFramePr>
        <p:xfrm>
          <a:off x="15495379" y="10276311"/>
          <a:ext cx="5167332" cy="3270025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2131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3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82700" algn="l"/>
                        </a:tabLst>
                        <a:defRPr sz="1800"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LHC experiments @ Run1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endParaRPr sz="3600" dirty="0">
                        <a:solidFill>
                          <a:schemeClr val="tx1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50800" marR="50800" marT="50800" marB="50800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27635"/>
                  </a:ext>
                </a:extLst>
              </a:tr>
              <a:tr h="75838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 err="1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Exp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eriment</a:t>
                      </a:r>
                      <a:endParaRPr sz="2200" dirty="0">
                        <a:solidFill>
                          <a:schemeClr val="tx1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umber</a:t>
                      </a: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 of Levels</a:t>
                      </a:r>
                      <a:br>
                        <a:rPr lang="en-GB"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</a:br>
                      <a:r>
                        <a:rPr lang="en-GB"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(excl. analysis)</a:t>
                      </a:r>
                      <a:endParaRPr sz="2200" dirty="0">
                        <a:solidFill>
                          <a:schemeClr val="tx1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32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ATLAS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3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32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CMS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2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32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LHCB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3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32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ALICE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4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2053247" y="3747682"/>
            <a:ext cx="12474479" cy="4791512"/>
            <a:chOff x="3730625" y="5248909"/>
            <a:chExt cx="12496800" cy="4857116"/>
          </a:xfrm>
        </p:grpSpPr>
        <p:pic>
          <p:nvPicPr>
            <p:cNvPr id="1006" name="lattice.png" descr="lattic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0625" y="5753100"/>
              <a:ext cx="12496800" cy="43529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07" name="Level-1"/>
            <p:cNvSpPr txBox="1"/>
            <p:nvPr/>
          </p:nvSpPr>
          <p:spPr>
            <a:xfrm>
              <a:off x="4661357" y="5248909"/>
              <a:ext cx="1582104" cy="686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FF6A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6A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Level-1</a:t>
              </a:r>
            </a:p>
          </p:txBody>
        </p:sp>
        <p:pic>
          <p:nvPicPr>
            <p:cNvPr id="1008" name="lattice.png" descr="lattice.png"/>
            <p:cNvPicPr>
              <a:picLocks noChangeAspect="1"/>
            </p:cNvPicPr>
            <p:nvPr/>
          </p:nvPicPr>
          <p:blipFill rotWithShape="1">
            <a:blip r:embed="rId4"/>
            <a:srcRect l="5770" t="3290" r="6305" b="5787"/>
            <a:stretch/>
          </p:blipFill>
          <p:spPr>
            <a:xfrm>
              <a:off x="6966614" y="5898788"/>
              <a:ext cx="2947917" cy="39578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09" name="lattice.png" descr="lattice.png"/>
            <p:cNvPicPr>
              <a:picLocks noChangeAspect="1"/>
            </p:cNvPicPr>
            <p:nvPr/>
          </p:nvPicPr>
          <p:blipFill rotWithShape="1">
            <a:blip r:embed="rId5"/>
            <a:srcRect l="5892" t="3512" r="6922" b="5564"/>
            <a:stretch/>
          </p:blipFill>
          <p:spPr>
            <a:xfrm>
              <a:off x="9940543" y="5903116"/>
              <a:ext cx="2934269" cy="39578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10" name="Level-2"/>
            <p:cNvSpPr txBox="1"/>
            <p:nvPr/>
          </p:nvSpPr>
          <p:spPr>
            <a:xfrm>
              <a:off x="7559799" y="5248909"/>
              <a:ext cx="1582104" cy="686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FF6A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6A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Level-2</a:t>
              </a:r>
            </a:p>
          </p:txBody>
        </p:sp>
        <p:sp>
          <p:nvSpPr>
            <p:cNvPr id="1011" name="Level-3"/>
            <p:cNvSpPr txBox="1"/>
            <p:nvPr/>
          </p:nvSpPr>
          <p:spPr>
            <a:xfrm>
              <a:off x="10545789" y="5248909"/>
              <a:ext cx="1582104" cy="686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FF6A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6A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Level-3</a:t>
              </a:r>
            </a:p>
          </p:txBody>
        </p:sp>
        <p:sp>
          <p:nvSpPr>
            <p:cNvPr id="1028" name="Analysis"/>
            <p:cNvSpPr txBox="1"/>
            <p:nvPr/>
          </p:nvSpPr>
          <p:spPr>
            <a:xfrm>
              <a:off x="13541161" y="5248909"/>
              <a:ext cx="1721815" cy="686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FF6A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6A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Analysis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928669" y="8445436"/>
            <a:ext cx="3455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Longer latency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Lower event rate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Larger event fragment size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Higher algorithmic complexity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Access to higher granularity information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192000" y="8448987"/>
            <a:ext cx="3455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Low latency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Full event rate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Small event fragment size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Lower algorithmic complexity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Access to coarse granularity information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596901" y="1528746"/>
            <a:ext cx="22415500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 </a:t>
            </a:r>
            <a:r>
              <a:rPr dirty="0"/>
              <a:t>trigger system</a:t>
            </a:r>
            <a:r>
              <a:rPr lang="en-GB" dirty="0"/>
              <a:t>: Multilayer Triggers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0" name="Line"/>
          <p:cNvSpPr/>
          <p:nvPr/>
        </p:nvSpPr>
        <p:spPr>
          <a:xfrm>
            <a:off x="112345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1" name="Line"/>
          <p:cNvSpPr/>
          <p:nvPr/>
        </p:nvSpPr>
        <p:spPr>
          <a:xfrm>
            <a:off x="11926278" y="9941470"/>
            <a:ext cx="5424736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2" name="Line"/>
          <p:cNvSpPr/>
          <p:nvPr/>
        </p:nvSpPr>
        <p:spPr>
          <a:xfrm>
            <a:off x="115266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sp>
        <p:nvSpPr>
          <p:cNvPr id="413" name="Line"/>
          <p:cNvSpPr/>
          <p:nvPr/>
        </p:nvSpPr>
        <p:spPr>
          <a:xfrm>
            <a:off x="116803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</p:txBody>
      </p:sp>
      <p:cxnSp>
        <p:nvCxnSpPr>
          <p:cNvPr id="418" name="Connection Line"/>
          <p:cNvCxnSpPr>
            <a:stCxn id="471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7780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0" name="Connection Line"/>
          <p:cNvCxnSpPr>
            <a:stCxn id="472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7962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2" name="Connection Line"/>
          <p:cNvCxnSpPr>
            <a:stCxn id="47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8135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4" name="Connection Line"/>
          <p:cNvCxnSpPr>
            <a:stCxn id="474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828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6" name="start"/>
          <p:cNvSpPr txBox="1"/>
          <p:nvPr/>
        </p:nvSpPr>
        <p:spPr>
          <a:xfrm>
            <a:off x="11671894" y="5753777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Accept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onnection Line"/>
          <p:cNvSpPr/>
          <p:nvPr/>
        </p:nvSpPr>
        <p:spPr>
          <a:xfrm>
            <a:off x="6157937" y="7048603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9" name="Connection Line"/>
          <p:cNvSpPr/>
          <p:nvPr/>
        </p:nvSpPr>
        <p:spPr>
          <a:xfrm>
            <a:off x="6349161" y="7459390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0" name="Connection Line"/>
          <p:cNvSpPr/>
          <p:nvPr/>
        </p:nvSpPr>
        <p:spPr>
          <a:xfrm>
            <a:off x="6546126" y="7832723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" name="Connection Line"/>
          <p:cNvSpPr/>
          <p:nvPr/>
        </p:nvSpPr>
        <p:spPr>
          <a:xfrm>
            <a:off x="6729321" y="8241345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4" name="Line"/>
          <p:cNvSpPr/>
          <p:nvPr/>
        </p:nvSpPr>
        <p:spPr>
          <a:xfrm>
            <a:off x="11609323" y="6284774"/>
            <a:ext cx="593990" cy="300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Calibri"/>
                <a:sym typeface="Calibri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Group"/>
          <p:cNvGrpSpPr/>
          <p:nvPr/>
        </p:nvGrpSpPr>
        <p:grpSpPr>
          <a:xfrm>
            <a:off x="4585404" y="6663425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82494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ReadOut"/>
          <p:cNvSpPr txBox="1"/>
          <p:nvPr/>
        </p:nvSpPr>
        <p:spPr>
          <a:xfrm>
            <a:off x="182568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5697006" y="8711368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ADCs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sym typeface="Source Sans Pro Semibold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4786157" y="7068350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4991368" y="746151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5200860" y="7881865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Elbow Connector 5"/>
          <p:cNvCxnSpPr>
            <a:stCxn id="1032" idx="0"/>
            <a:endCxn id="447" idx="1"/>
          </p:cNvCxnSpPr>
          <p:nvPr/>
        </p:nvCxnSpPr>
        <p:spPr>
          <a:xfrm rot="5400000" flipH="1" flipV="1">
            <a:off x="-557993" y="7030572"/>
            <a:ext cx="4248795" cy="29619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0429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91714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93000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94285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pic>
        <p:nvPicPr>
          <p:cNvPr id="1032" name="Picture 8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" y="9303065"/>
            <a:ext cx="2829612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 Front-Ends</a:t>
            </a:r>
          </a:p>
        </p:txBody>
      </p:sp>
      <p:cxnSp>
        <p:nvCxnSpPr>
          <p:cNvPr id="106" name="Elbow Connector 105"/>
          <p:cNvCxnSpPr>
            <a:stCxn id="1032" idx="3"/>
            <a:endCxn id="97" idx="2"/>
          </p:cNvCxnSpPr>
          <p:nvPr/>
        </p:nvCxnSpPr>
        <p:spPr>
          <a:xfrm flipV="1">
            <a:off x="2833114" y="8621641"/>
            <a:ext cx="2593171" cy="2096231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98" idx="2"/>
          </p:cNvCxnSpPr>
          <p:nvPr/>
        </p:nvCxnSpPr>
        <p:spPr>
          <a:xfrm flipV="1">
            <a:off x="2832204" y="10591210"/>
            <a:ext cx="7637744" cy="988056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0" name="delays"/>
          <p:cNvSpPr txBox="1"/>
          <p:nvPr/>
        </p:nvSpPr>
        <p:spPr>
          <a:xfrm>
            <a:off x="94165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Digital delay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 PIPELINE</a:t>
            </a:r>
          </a:p>
        </p:txBody>
      </p:sp>
      <p:sp>
        <p:nvSpPr>
          <p:cNvPr id="414" name="Rounded Rectangle"/>
          <p:cNvSpPr/>
          <p:nvPr/>
        </p:nvSpPr>
        <p:spPr>
          <a:xfrm>
            <a:off x="8613663" y="4316729"/>
            <a:ext cx="2971776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6" name="Trigger system"/>
          <p:cNvSpPr txBox="1"/>
          <p:nvPr/>
        </p:nvSpPr>
        <p:spPr>
          <a:xfrm>
            <a:off x="10193673" y="4327842"/>
            <a:ext cx="135160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Digital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sym typeface="Source Sans Pro Semibold"/>
              </a:rPr>
              <a:t>Trigger system</a:t>
            </a:r>
          </a:p>
        </p:txBody>
      </p:sp>
      <p:sp>
        <p:nvSpPr>
          <p:cNvPr id="60" name="Rectangle 59"/>
          <p:cNvSpPr/>
          <p:nvPr/>
        </p:nvSpPr>
        <p:spPr>
          <a:xfrm rot="5400000">
            <a:off x="11507149" y="9533929"/>
            <a:ext cx="139057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3" name="start"/>
          <p:cNvSpPr txBox="1"/>
          <p:nvPr/>
        </p:nvSpPr>
        <p:spPr>
          <a:xfrm>
            <a:off x="16996074" y="5753777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Accept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sp>
        <p:nvSpPr>
          <p:cNvPr id="84" name="Line"/>
          <p:cNvSpPr/>
          <p:nvPr/>
        </p:nvSpPr>
        <p:spPr>
          <a:xfrm>
            <a:off x="16933503" y="6284774"/>
            <a:ext cx="593990" cy="300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5" name="Rectangle 104"/>
          <p:cNvSpPr/>
          <p:nvPr/>
        </p:nvSpPr>
        <p:spPr>
          <a:xfrm rot="5400000">
            <a:off x="16831329" y="9533929"/>
            <a:ext cx="139057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8" name="start"/>
          <p:cNvSpPr txBox="1"/>
          <p:nvPr/>
        </p:nvSpPr>
        <p:spPr>
          <a:xfrm>
            <a:off x="11802817" y="10681922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Filter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sp>
        <p:nvSpPr>
          <p:cNvPr id="109" name="start"/>
          <p:cNvSpPr txBox="1"/>
          <p:nvPr/>
        </p:nvSpPr>
        <p:spPr>
          <a:xfrm>
            <a:off x="17126997" y="10644172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Filter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cxnSp>
        <p:nvCxnSpPr>
          <p:cNvPr id="110" name="Connection Line"/>
          <p:cNvCxnSpPr/>
          <p:nvPr/>
        </p:nvCxnSpPr>
        <p:spPr>
          <a:xfrm rot="5400000" flipH="1" flipV="1">
            <a:off x="11359460" y="7032420"/>
            <a:ext cx="4395085" cy="944521"/>
          </a:xfrm>
          <a:prstGeom prst="bentConnector3">
            <a:avLst>
              <a:gd name="adj1" fmla="val 99990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1" name="Connection Line"/>
          <p:cNvCxnSpPr/>
          <p:nvPr/>
        </p:nvCxnSpPr>
        <p:spPr>
          <a:xfrm rot="5400000" flipH="1" flipV="1">
            <a:off x="11777693" y="7516684"/>
            <a:ext cx="3991217" cy="892924"/>
          </a:xfrm>
          <a:prstGeom prst="bentConnector3">
            <a:avLst>
              <a:gd name="adj1" fmla="val 99321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2" name="Connection Line"/>
          <p:cNvCxnSpPr/>
          <p:nvPr/>
        </p:nvCxnSpPr>
        <p:spPr>
          <a:xfrm rot="5400000" flipH="1" flipV="1">
            <a:off x="12306018" y="7865258"/>
            <a:ext cx="3570165" cy="1070125"/>
          </a:xfrm>
          <a:prstGeom prst="bentConnector3">
            <a:avLst>
              <a:gd name="adj1" fmla="val 99446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3" name="Connection Line"/>
          <p:cNvCxnSpPr/>
          <p:nvPr/>
        </p:nvCxnSpPr>
        <p:spPr>
          <a:xfrm rot="5400000" flipH="1" flipV="1">
            <a:off x="12798614" y="8221487"/>
            <a:ext cx="3154399" cy="1237300"/>
          </a:xfrm>
          <a:prstGeom prst="bentConnector3">
            <a:avLst>
              <a:gd name="adj1" fmla="val 9992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103" name="Rounded Rectangle"/>
          <p:cNvSpPr/>
          <p:nvPr/>
        </p:nvSpPr>
        <p:spPr>
          <a:xfrm>
            <a:off x="13937843" y="4316729"/>
            <a:ext cx="2971776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114" name="Elbow Connector 113"/>
          <p:cNvCxnSpPr>
            <a:cxnSpLocks/>
            <a:endCxn id="2" idx="3"/>
          </p:cNvCxnSpPr>
          <p:nvPr/>
        </p:nvCxnSpPr>
        <p:spPr>
          <a:xfrm flipV="1">
            <a:off x="8208972" y="10729337"/>
            <a:ext cx="7203321" cy="849930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2" name="delays"/>
          <p:cNvSpPr txBox="1"/>
          <p:nvPr/>
        </p:nvSpPr>
        <p:spPr>
          <a:xfrm>
            <a:off x="14982744" y="10883354"/>
            <a:ext cx="88197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0"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rPr>
              <a:t>RAM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FE801A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  <a:sym typeface="Source Sans Pro"/>
            </a:endParaRPr>
          </a:p>
        </p:txBody>
      </p:sp>
      <p:pic>
        <p:nvPicPr>
          <p:cNvPr id="77" name="Computer.png" descr="Computer.png">
            <a:extLst>
              <a:ext uri="{FF2B5EF4-FFF2-40B4-BE49-F238E27FC236}">
                <a16:creationId xmlns:a16="http://schemas.microsoft.com/office/drawing/2014/main" id="{1521AE8F-A342-4425-8C7D-00FC9D09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735" y="5216619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lowchart: Magnetic Disk 1">
            <a:extLst>
              <a:ext uri="{FF2B5EF4-FFF2-40B4-BE49-F238E27FC236}">
                <a16:creationId xmlns:a16="http://schemas.microsoft.com/office/drawing/2014/main" id="{B8C2EBC6-D07C-4C5D-A6B1-ACAAB57C0636}"/>
              </a:ext>
            </a:extLst>
          </p:cNvPr>
          <p:cNvSpPr/>
          <p:nvPr/>
        </p:nvSpPr>
        <p:spPr>
          <a:xfrm>
            <a:off x="14351412" y="9361148"/>
            <a:ext cx="2121761" cy="1368189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EC21B7-FC27-4449-A9FA-B2A29367733D}"/>
              </a:ext>
            </a:extLst>
          </p:cNvPr>
          <p:cNvSpPr txBox="1"/>
          <p:nvPr/>
        </p:nvSpPr>
        <p:spPr>
          <a:xfrm>
            <a:off x="4542454" y="12163324"/>
            <a:ext cx="1530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If your input rate is low enough</a:t>
            </a:r>
          </a:p>
        </p:txBody>
      </p:sp>
      <p:pic>
        <p:nvPicPr>
          <p:cNvPr id="79" name="Line" descr="Line">
            <a:extLst>
              <a:ext uri="{FF2B5EF4-FFF2-40B4-BE49-F238E27FC236}">
                <a16:creationId xmlns:a16="http://schemas.microsoft.com/office/drawing/2014/main" id="{5162F44B-76A3-4815-814C-0B4D9ADE1A4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9412036">
            <a:off x="13023594" y="11675386"/>
            <a:ext cx="1068769" cy="447690"/>
          </a:xfrm>
          <a:prstGeom prst="rect">
            <a:avLst/>
          </a:prstGeom>
        </p:spPr>
      </p:pic>
      <p:pic>
        <p:nvPicPr>
          <p:cNvPr id="81" name="Oval" descr="Oval">
            <a:extLst>
              <a:ext uri="{FF2B5EF4-FFF2-40B4-BE49-F238E27FC236}">
                <a16:creationId xmlns:a16="http://schemas.microsoft.com/office/drawing/2014/main" id="{BB94A2F3-D2FE-4B38-AEE0-FC33A50375B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164716" y="5083941"/>
            <a:ext cx="8543823" cy="56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525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9" y="1528746"/>
            <a:ext cx="21052971" cy="2586056"/>
          </a:xfrm>
        </p:spPr>
        <p:txBody>
          <a:bodyPr/>
          <a:lstStyle/>
          <a:p>
            <a:r>
              <a:rPr lang="en-GB" dirty="0"/>
              <a:t>A trigger system: Multilayer Triggers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603CF-BD27-44B3-B2B6-56509DAEDC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And this is exactly what the CMS Trigger does</a:t>
            </a:r>
            <a:endParaRPr lang="en-GB" sz="4000" dirty="0"/>
          </a:p>
          <a:p>
            <a:endParaRPr lang="en-GB" dirty="0"/>
          </a:p>
        </p:txBody>
      </p:sp>
      <p:pic>
        <p:nvPicPr>
          <p:cNvPr id="15" name="Picture 2" descr="Image result for cms trigger">
            <a:extLst>
              <a:ext uri="{FF2B5EF4-FFF2-40B4-BE49-F238E27FC236}">
                <a16:creationId xmlns:a16="http://schemas.microsoft.com/office/drawing/2014/main" id="{263EDA4E-CFB6-4092-B1A0-AE915445FF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095637"/>
            <a:ext cx="7805058" cy="965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D12276-8299-4C0B-B28D-9D806063A494}"/>
              </a:ext>
            </a:extLst>
          </p:cNvPr>
          <p:cNvSpPr txBox="1"/>
          <p:nvPr/>
        </p:nvSpPr>
        <p:spPr>
          <a:xfrm>
            <a:off x="7285647" y="12891750"/>
            <a:ext cx="1530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“Standard” figure for the CMS Trigger &amp; DAQ</a:t>
            </a:r>
          </a:p>
        </p:txBody>
      </p:sp>
      <p:pic>
        <p:nvPicPr>
          <p:cNvPr id="7" name="Line" descr="Line">
            <a:extLst>
              <a:ext uri="{FF2B5EF4-FFF2-40B4-BE49-F238E27FC236}">
                <a16:creationId xmlns:a16="http://schemas.microsoft.com/office/drawing/2014/main" id="{3399F868-B27C-47BB-BFD3-67120992DB5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2600000">
            <a:off x="9556673" y="12629935"/>
            <a:ext cx="1068769" cy="44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051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1796143" y="1528746"/>
            <a:ext cx="21216257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Of course, “Low enough” is relative…</a:t>
            </a:r>
            <a:endParaRPr dirty="0"/>
          </a:p>
        </p:txBody>
      </p:sp>
      <p:pic>
        <p:nvPicPr>
          <p:cNvPr id="6" name="Picture 2" descr="https://image1.slideserve.com/2072690/lhc-trigger-daq-challenges-n.jpg">
            <a:extLst>
              <a:ext uri="{FF2B5EF4-FFF2-40B4-BE49-F238E27FC236}">
                <a16:creationId xmlns:a16="http://schemas.microsoft.com/office/drawing/2014/main" id="{C9B72572-8DD4-4F09-AD13-5B6FFFC4ED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5701" r="33393" b="5037"/>
          <a:stretch/>
        </p:blipFill>
        <p:spPr bwMode="auto">
          <a:xfrm>
            <a:off x="13177472" y="4073138"/>
            <a:ext cx="10335673" cy="96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val" descr="Oval">
            <a:extLst>
              <a:ext uri="{FF2B5EF4-FFF2-40B4-BE49-F238E27FC236}">
                <a16:creationId xmlns:a16="http://schemas.microsoft.com/office/drawing/2014/main" id="{CADAC8F9-1275-4530-A8C7-C5AEBA141C8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865662" y="8424093"/>
            <a:ext cx="2232513" cy="3108151"/>
          </a:xfrm>
          <a:prstGeom prst="rect">
            <a:avLst/>
          </a:prstGeom>
        </p:spPr>
      </p:pic>
      <p:pic>
        <p:nvPicPr>
          <p:cNvPr id="9" name="Picture 2" descr="Image result for cms trigger">
            <a:extLst>
              <a:ext uri="{FF2B5EF4-FFF2-40B4-BE49-F238E27FC236}">
                <a16:creationId xmlns:a16="http://schemas.microsoft.com/office/drawing/2014/main" id="{408A9E4E-DD13-4707-9671-86899515BA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8" y="4073138"/>
            <a:ext cx="7796845" cy="96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8865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ynchronous or asynchronous?"/>
          <p:cNvSpPr txBox="1">
            <a:spLocks noGrp="1"/>
          </p:cNvSpPr>
          <p:nvPr>
            <p:ph type="title"/>
          </p:nvPr>
        </p:nvSpPr>
        <p:spPr>
          <a:xfrm>
            <a:off x="1665027" y="1528746"/>
            <a:ext cx="21347373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Synchronous or asynchronous?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Synchronous: operates phase-locked with master clock 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Data move in lockstep with the clock through the trigger chain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Fixed latency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The data, held in storage pipelines, are either sent forward or discarded 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Used for L1 triggers in collider experiments, exploiting the accelerator bunch crossing clock </a:t>
            </a:r>
          </a:p>
          <a:p>
            <a:pPr>
              <a:lnSpc>
                <a:spcPct val="150000"/>
              </a:lnSpc>
            </a:pPr>
            <a:endParaRPr lang="en-GB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1" y="10004209"/>
            <a:ext cx="11078935" cy="3478482"/>
          </a:xfrm>
        </p:spPr>
        <p:txBody>
          <a:bodyPr>
            <a:normAutofit/>
          </a:bodyPr>
          <a:lstStyle/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 spc="-107"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Pro’s</a:t>
            </a:r>
            <a:r>
              <a:rPr lang="en-GB" sz="2800" spc="-107" dirty="0">
                <a:solidFill>
                  <a:schemeClr val="accent2"/>
                </a:solidFill>
                <a:sym typeface="Source Sans Pro"/>
              </a:rPr>
              <a:t>: dead-time free (just few clock cycles to protect buffers)</a:t>
            </a:r>
          </a:p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 spc="-107"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lang="en-GB" sz="2800" spc="-107" dirty="0">
              <a:solidFill>
                <a:schemeClr val="accent2"/>
              </a:solidFill>
              <a:sym typeface="Source Sans Pro"/>
            </a:endParaRPr>
          </a:p>
          <a:p>
            <a:pPr marL="855578" lvl="1" indent="-601578">
              <a:lnSpc>
                <a:spcPct val="100000"/>
              </a:lnSpc>
              <a:buClr>
                <a:schemeClr val="accent5"/>
              </a:buClr>
              <a:buSzPct val="200000"/>
              <a:buChar char="✗"/>
              <a:defRPr spc="-107">
                <a:solidFill>
                  <a:schemeClr val="accent5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Con’s</a:t>
            </a:r>
            <a:r>
              <a:rPr lang="en-GB" sz="2800" spc="-107" dirty="0">
                <a:solidFill>
                  <a:schemeClr val="accent5"/>
                </a:solidFill>
                <a:sym typeface="Source Sans Pro"/>
              </a:rPr>
              <a:t>: cost (high frequency stable electronics, sometimes needs to be custom made); maintain synchronicity throughout the entire system, complicated alignment procedures if the system is large (software, hardware, human…)</a:t>
            </a:r>
            <a:endParaRPr lang="en-GB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67B3D2-C6F3-4A53-A66D-77DE59697C5F}"/>
              </a:ext>
            </a:extLst>
          </p:cNvPr>
          <p:cNvGrpSpPr/>
          <p:nvPr/>
        </p:nvGrpSpPr>
        <p:grpSpPr>
          <a:xfrm>
            <a:off x="11313994" y="9403307"/>
            <a:ext cx="13070006" cy="4312693"/>
            <a:chOff x="11313994" y="9403307"/>
            <a:chExt cx="13070006" cy="4312693"/>
          </a:xfrm>
        </p:grpSpPr>
        <p:sp>
          <p:nvSpPr>
            <p:cNvPr id="4" name="Rectangle 3"/>
            <p:cNvSpPr/>
            <p:nvPr/>
          </p:nvSpPr>
          <p:spPr>
            <a:xfrm>
              <a:off x="11313994" y="9403307"/>
              <a:ext cx="13070006" cy="43126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10" name="Line"/>
            <p:cNvSpPr/>
            <p:nvPr/>
          </p:nvSpPr>
          <p:spPr>
            <a:xfrm flipV="1">
              <a:off x="13322438" y="10795963"/>
              <a:ext cx="10271917" cy="5480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11" name="T1"/>
            <p:cNvSpPr/>
            <p:nvPr/>
          </p:nvSpPr>
          <p:spPr>
            <a:xfrm>
              <a:off x="16319902" y="10471913"/>
              <a:ext cx="1188979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T1</a:t>
              </a:r>
            </a:p>
          </p:txBody>
        </p:sp>
        <p:sp>
          <p:nvSpPr>
            <p:cNvPr id="1212" name="T4"/>
            <p:cNvSpPr/>
            <p:nvPr/>
          </p:nvSpPr>
          <p:spPr>
            <a:xfrm>
              <a:off x="20858988" y="10471913"/>
              <a:ext cx="1188980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T4</a:t>
              </a:r>
            </a:p>
          </p:txBody>
        </p:sp>
        <p:sp>
          <p:nvSpPr>
            <p:cNvPr id="1213" name="T3"/>
            <p:cNvSpPr/>
            <p:nvPr/>
          </p:nvSpPr>
          <p:spPr>
            <a:xfrm>
              <a:off x="19345960" y="10471913"/>
              <a:ext cx="1188979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T3</a:t>
              </a:r>
            </a:p>
          </p:txBody>
        </p:sp>
        <p:sp>
          <p:nvSpPr>
            <p:cNvPr id="1214" name="T2"/>
            <p:cNvSpPr/>
            <p:nvPr/>
          </p:nvSpPr>
          <p:spPr>
            <a:xfrm>
              <a:off x="17837694" y="10471913"/>
              <a:ext cx="1188981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T2</a:t>
              </a:r>
            </a:p>
          </p:txBody>
        </p:sp>
        <p:sp>
          <p:nvSpPr>
            <p:cNvPr id="1215" name="Shape"/>
            <p:cNvSpPr/>
            <p:nvPr/>
          </p:nvSpPr>
          <p:spPr>
            <a:xfrm>
              <a:off x="13617894" y="11120014"/>
              <a:ext cx="972151" cy="175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16" name="Line"/>
            <p:cNvSpPr/>
            <p:nvPr/>
          </p:nvSpPr>
          <p:spPr>
            <a:xfrm>
              <a:off x="14590044" y="12418597"/>
              <a:ext cx="8644518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ash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17" name="FE buffers"/>
            <p:cNvSpPr txBox="1"/>
            <p:nvPr/>
          </p:nvSpPr>
          <p:spPr>
            <a:xfrm rot="16598932">
              <a:off x="12660205" y="11927937"/>
              <a:ext cx="1351650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FE buffers</a:t>
              </a:r>
            </a:p>
          </p:txBody>
        </p:sp>
        <p:pic>
          <p:nvPicPr>
            <p:cNvPr id="1218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6482160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19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8068039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20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9581109" y="9643014"/>
              <a:ext cx="700283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21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21094179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22" name="Line"/>
            <p:cNvSpPr/>
            <p:nvPr/>
          </p:nvSpPr>
          <p:spPr>
            <a:xfrm flipH="1">
              <a:off x="13782301" y="11603706"/>
              <a:ext cx="7005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23" name="Line"/>
            <p:cNvSpPr/>
            <p:nvPr/>
          </p:nvSpPr>
          <p:spPr>
            <a:xfrm flipH="1">
              <a:off x="13725116" y="11820534"/>
              <a:ext cx="700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24" name="Line"/>
            <p:cNvSpPr/>
            <p:nvPr/>
          </p:nvSpPr>
          <p:spPr>
            <a:xfrm flipH="1">
              <a:off x="13725116" y="12049276"/>
              <a:ext cx="700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25" name="Line"/>
            <p:cNvSpPr/>
            <p:nvPr/>
          </p:nvSpPr>
          <p:spPr>
            <a:xfrm flipH="1">
              <a:off x="13725116" y="12251807"/>
              <a:ext cx="700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26" name="Line"/>
            <p:cNvSpPr/>
            <p:nvPr/>
          </p:nvSpPr>
          <p:spPr>
            <a:xfrm flipH="1">
              <a:off x="13672696" y="12480548"/>
              <a:ext cx="700520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27" name="Line"/>
            <p:cNvSpPr/>
            <p:nvPr/>
          </p:nvSpPr>
          <p:spPr>
            <a:xfrm flipH="1">
              <a:off x="13672696" y="12709290"/>
              <a:ext cx="7005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28" name="Local…"/>
            <p:cNvSpPr txBox="1"/>
            <p:nvPr/>
          </p:nvSpPr>
          <p:spPr>
            <a:xfrm>
              <a:off x="22177571" y="9770451"/>
              <a:ext cx="2097047" cy="800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Local 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trigger decision</a:t>
              </a:r>
            </a:p>
          </p:txBody>
        </p:sp>
        <p:sp>
          <p:nvSpPr>
            <p:cNvPr id="1229" name="Global trigger decision going back to FE"/>
            <p:cNvSpPr txBox="1"/>
            <p:nvPr/>
          </p:nvSpPr>
          <p:spPr>
            <a:xfrm>
              <a:off x="15375065" y="11857615"/>
              <a:ext cx="5179621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Global trigger decision going back to FE</a:t>
              </a:r>
            </a:p>
          </p:txBody>
        </p:sp>
        <p:sp>
          <p:nvSpPr>
            <p:cNvPr id="1230" name="Shape"/>
            <p:cNvSpPr/>
            <p:nvPr/>
          </p:nvSpPr>
          <p:spPr>
            <a:xfrm rot="10800000" flipH="1">
              <a:off x="13934796" y="12849872"/>
              <a:ext cx="3902901" cy="4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2150"/>
                  </a:lnTo>
                  <a:cubicBezTo>
                    <a:pt x="0" y="6931"/>
                    <a:pt x="452" y="2700"/>
                    <a:pt x="1009" y="2700"/>
                  </a:cubicBezTo>
                  <a:lnTo>
                    <a:pt x="21023" y="2700"/>
                  </a:lnTo>
                  <a:lnTo>
                    <a:pt x="21023" y="0"/>
                  </a:lnTo>
                  <a:lnTo>
                    <a:pt x="21600" y="5400"/>
                  </a:lnTo>
                  <a:lnTo>
                    <a:pt x="21023" y="10800"/>
                  </a:lnTo>
                  <a:lnTo>
                    <a:pt x="21023" y="8100"/>
                  </a:lnTo>
                  <a:lnTo>
                    <a:pt x="1009" y="8100"/>
                  </a:lnTo>
                  <a:cubicBezTo>
                    <a:pt x="770" y="8100"/>
                    <a:pt x="577" y="9913"/>
                    <a:pt x="577" y="12150"/>
                  </a:cubicBezTo>
                  <a:cubicBezTo>
                    <a:pt x="577" y="15300"/>
                    <a:pt x="577" y="18450"/>
                    <a:pt x="577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Shape"/>
            <p:cNvSpPr/>
            <p:nvPr/>
          </p:nvSpPr>
          <p:spPr>
            <a:xfrm>
              <a:off x="11661678" y="10255084"/>
              <a:ext cx="1660758" cy="118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4035" y="21600"/>
                  </a:lnTo>
                  <a:lnTo>
                    <a:pt x="14035" y="13500"/>
                  </a:lnTo>
                  <a:lnTo>
                    <a:pt x="17735" y="13500"/>
                  </a:lnTo>
                  <a:lnTo>
                    <a:pt x="17735" y="16200"/>
                  </a:lnTo>
                  <a:lnTo>
                    <a:pt x="21600" y="10800"/>
                  </a:lnTo>
                  <a:lnTo>
                    <a:pt x="17735" y="5400"/>
                  </a:lnTo>
                  <a:lnTo>
                    <a:pt x="17735" y="8100"/>
                  </a:lnTo>
                  <a:lnTo>
                    <a:pt x="14035" y="8100"/>
                  </a:lnTo>
                  <a:lnTo>
                    <a:pt x="14035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32" name="FE data"/>
            <p:cNvSpPr txBox="1"/>
            <p:nvPr/>
          </p:nvSpPr>
          <p:spPr>
            <a:xfrm>
              <a:off x="11518715" y="9654933"/>
              <a:ext cx="1130436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/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FE data</a:t>
              </a:r>
            </a:p>
          </p:txBody>
        </p:sp>
        <p:sp>
          <p:nvSpPr>
            <p:cNvPr id="1233" name="Line"/>
            <p:cNvSpPr/>
            <p:nvPr/>
          </p:nvSpPr>
          <p:spPr>
            <a:xfrm>
              <a:off x="14225487" y="10846001"/>
              <a:ext cx="1" cy="27401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34" name="to the DAQ"/>
            <p:cNvSpPr txBox="1"/>
            <p:nvPr/>
          </p:nvSpPr>
          <p:spPr>
            <a:xfrm>
              <a:off x="17968899" y="12790053"/>
              <a:ext cx="1593704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/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to the DAQ</a:t>
              </a:r>
            </a:p>
          </p:txBody>
        </p:sp>
        <p:pic>
          <p:nvPicPr>
            <p:cNvPr id="1235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4" r="4646" b="4302"/>
            <a:stretch>
              <a:fillRect/>
            </a:stretch>
          </p:blipFill>
          <p:spPr>
            <a:xfrm>
              <a:off x="13124040" y="9752546"/>
              <a:ext cx="700580" cy="75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6" extrusionOk="0">
                  <a:moveTo>
                    <a:pt x="11320" y="7"/>
                  </a:moveTo>
                  <a:cubicBezTo>
                    <a:pt x="10429" y="-19"/>
                    <a:pt x="9496" y="33"/>
                    <a:pt x="8518" y="163"/>
                  </a:cubicBezTo>
                  <a:cubicBezTo>
                    <a:pt x="3216" y="868"/>
                    <a:pt x="-71" y="4790"/>
                    <a:pt x="1" y="10336"/>
                  </a:cubicBezTo>
                  <a:cubicBezTo>
                    <a:pt x="59" y="14839"/>
                    <a:pt x="2122" y="17968"/>
                    <a:pt x="6345" y="19943"/>
                  </a:cubicBezTo>
                  <a:cubicBezTo>
                    <a:pt x="9848" y="21581"/>
                    <a:pt x="16238" y="20424"/>
                    <a:pt x="18960" y="17660"/>
                  </a:cubicBezTo>
                  <a:cubicBezTo>
                    <a:pt x="20738" y="15855"/>
                    <a:pt x="21438" y="13818"/>
                    <a:pt x="21470" y="10336"/>
                  </a:cubicBezTo>
                  <a:cubicBezTo>
                    <a:pt x="21529" y="4088"/>
                    <a:pt x="17555" y="188"/>
                    <a:pt x="11320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36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46" b="4305"/>
            <a:stretch>
              <a:fillRect/>
            </a:stretch>
          </p:blipFill>
          <p:spPr>
            <a:xfrm>
              <a:off x="14637069" y="11372901"/>
              <a:ext cx="700580" cy="752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5" extrusionOk="0">
                  <a:moveTo>
                    <a:pt x="11320" y="7"/>
                  </a:moveTo>
                  <a:cubicBezTo>
                    <a:pt x="10429" y="-19"/>
                    <a:pt x="9496" y="32"/>
                    <a:pt x="8518" y="162"/>
                  </a:cubicBezTo>
                  <a:cubicBezTo>
                    <a:pt x="3216" y="868"/>
                    <a:pt x="-71" y="4793"/>
                    <a:pt x="1" y="10339"/>
                  </a:cubicBezTo>
                  <a:cubicBezTo>
                    <a:pt x="59" y="14842"/>
                    <a:pt x="2122" y="17968"/>
                    <a:pt x="6345" y="19943"/>
                  </a:cubicBezTo>
                  <a:cubicBezTo>
                    <a:pt x="9848" y="21581"/>
                    <a:pt x="16238" y="20423"/>
                    <a:pt x="18960" y="17659"/>
                  </a:cubicBezTo>
                  <a:cubicBezTo>
                    <a:pt x="20738" y="15853"/>
                    <a:pt x="21438" y="13821"/>
                    <a:pt x="21470" y="10339"/>
                  </a:cubicBezTo>
                  <a:cubicBezTo>
                    <a:pt x="21529" y="4091"/>
                    <a:pt x="17555" y="188"/>
                    <a:pt x="11320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37" name="YES"/>
            <p:cNvSpPr txBox="1"/>
            <p:nvPr/>
          </p:nvSpPr>
          <p:spPr>
            <a:xfrm>
              <a:off x="14666292" y="12487695"/>
              <a:ext cx="609460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b="1">
                  <a:solidFill>
                    <a:srgbClr val="C0504D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kumimoji="0" sz="20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YES</a:t>
              </a:r>
            </a:p>
          </p:txBody>
        </p:sp>
        <p:sp>
          <p:nvSpPr>
            <p:cNvPr id="1238" name="data"/>
            <p:cNvSpPr txBox="1"/>
            <p:nvPr/>
          </p:nvSpPr>
          <p:spPr>
            <a:xfrm>
              <a:off x="14578129" y="13133415"/>
              <a:ext cx="797011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>
                  <a:solidFill>
                    <a:srgbClr val="000000"/>
                  </a:solidFill>
                </a:defRPr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data</a:t>
              </a:r>
            </a:p>
          </p:txBody>
        </p:sp>
        <p:sp>
          <p:nvSpPr>
            <p:cNvPr id="1239" name="Fixed time"/>
            <p:cNvSpPr txBox="1"/>
            <p:nvPr/>
          </p:nvSpPr>
          <p:spPr>
            <a:xfrm>
              <a:off x="17599424" y="11384495"/>
              <a:ext cx="1443022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>
                  <a:solidFill>
                    <a:srgbClr val="000000"/>
                  </a:solidFill>
                </a:defRPr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Fixed time</a:t>
              </a:r>
            </a:p>
          </p:txBody>
        </p:sp>
        <p:pic>
          <p:nvPicPr>
            <p:cNvPr id="1240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46411" y="12259302"/>
              <a:ext cx="945942" cy="702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proton-proton collisions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29AB2-6FDA-33DD-09F7-3B96C2B8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13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92CC4A3-EF5D-4A24-B4D9-C17C022C1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9699" r="23087" b="17058"/>
          <a:stretch/>
        </p:blipFill>
        <p:spPr bwMode="auto">
          <a:xfrm>
            <a:off x="4119714" y="3601844"/>
            <a:ext cx="16267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876FFB-A8F4-46E1-AB7D-48481FB8E08E}"/>
              </a:ext>
            </a:extLst>
          </p:cNvPr>
          <p:cNvSpPr/>
          <p:nvPr/>
        </p:nvSpPr>
        <p:spPr>
          <a:xfrm>
            <a:off x="2" y="2561221"/>
            <a:ext cx="1954892" cy="705352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GB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DCB84-48E3-1952-3784-516DC31F7710}"/>
              </a:ext>
            </a:extLst>
          </p:cNvPr>
          <p:cNvSpPr txBox="1"/>
          <p:nvPr/>
        </p:nvSpPr>
        <p:spPr>
          <a:xfrm>
            <a:off x="17342377" y="10071782"/>
            <a:ext cx="300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25 proton-proton collisions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C621B-6384-6794-D5C4-07EB19364C9D}"/>
              </a:ext>
            </a:extLst>
          </p:cNvPr>
          <p:cNvSpPr txBox="1"/>
          <p:nvPr/>
        </p:nvSpPr>
        <p:spPr>
          <a:xfrm>
            <a:off x="3468891" y="4514787"/>
            <a:ext cx="17446218" cy="4686426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  <a:t>Even if you get a Higgs boson, the</a:t>
            </a:r>
            <a:b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</a:br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RUBBISH</a:t>
            </a:r>
            <a:b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</a:br>
            <a: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  <a:t>makes it hard to find</a:t>
            </a:r>
            <a:endParaRPr lang="en-GB" sz="6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1365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ynchronous or asynchronous?"/>
          <p:cNvSpPr txBox="1">
            <a:spLocks noGrp="1"/>
          </p:cNvSpPr>
          <p:nvPr>
            <p:ph type="title"/>
          </p:nvPr>
        </p:nvSpPr>
        <p:spPr>
          <a:xfrm>
            <a:off x="1371601" y="1528746"/>
            <a:ext cx="21640800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Synchronous or asynchronous?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Asynchronous: operations start at given conditions (when data ready or last processing is finished)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Used for larger time windows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Average latency (with large buffers to absorb fluctuations)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If buffer size ≠ dead-time → lost events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Used also for “software filters”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EACA43-EAA7-467B-846E-32E518DF9044}"/>
              </a:ext>
            </a:extLst>
          </p:cNvPr>
          <p:cNvGrpSpPr/>
          <p:nvPr/>
        </p:nvGrpSpPr>
        <p:grpSpPr>
          <a:xfrm>
            <a:off x="11313994" y="9376012"/>
            <a:ext cx="13070006" cy="4394578"/>
            <a:chOff x="11313994" y="9376012"/>
            <a:chExt cx="13070006" cy="4394578"/>
          </a:xfrm>
        </p:grpSpPr>
        <p:sp>
          <p:nvSpPr>
            <p:cNvPr id="32" name="Rectangle 31"/>
            <p:cNvSpPr/>
            <p:nvPr/>
          </p:nvSpPr>
          <p:spPr>
            <a:xfrm>
              <a:off x="11313994" y="9376012"/>
              <a:ext cx="13070006" cy="43399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43" name="Oval"/>
            <p:cNvSpPr/>
            <p:nvPr/>
          </p:nvSpPr>
          <p:spPr>
            <a:xfrm>
              <a:off x="18603647" y="9479237"/>
              <a:ext cx="1403193" cy="1298064"/>
            </a:xfrm>
            <a:prstGeom prst="ellipse">
              <a:avLst/>
            </a:prstGeom>
            <a:solidFill>
              <a:srgbClr val="FFFFFF"/>
            </a:solidFill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44" name="Line"/>
            <p:cNvSpPr/>
            <p:nvPr/>
          </p:nvSpPr>
          <p:spPr>
            <a:xfrm flipV="1">
              <a:off x="13319081" y="10803308"/>
              <a:ext cx="10252820" cy="5438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45" name="Shape"/>
            <p:cNvSpPr/>
            <p:nvPr/>
          </p:nvSpPr>
          <p:spPr>
            <a:xfrm>
              <a:off x="13613989" y="10294959"/>
              <a:ext cx="970343" cy="257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46" name="Line"/>
            <p:cNvSpPr/>
            <p:nvPr/>
          </p:nvSpPr>
          <p:spPr>
            <a:xfrm>
              <a:off x="14584332" y="12278701"/>
              <a:ext cx="862844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ash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47" name="FE buffers"/>
            <p:cNvSpPr txBox="1"/>
            <p:nvPr/>
          </p:nvSpPr>
          <p:spPr>
            <a:xfrm rot="16598932">
              <a:off x="12554997" y="11886161"/>
              <a:ext cx="1555130" cy="56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FE buffers</a:t>
              </a:r>
            </a:p>
          </p:txBody>
        </p:sp>
        <p:sp>
          <p:nvSpPr>
            <p:cNvPr id="1248" name="Line"/>
            <p:cNvSpPr/>
            <p:nvPr/>
          </p:nvSpPr>
          <p:spPr>
            <a:xfrm flipH="1">
              <a:off x="13775713" y="11604844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49" name="Line"/>
            <p:cNvSpPr/>
            <p:nvPr/>
          </p:nvSpPr>
          <p:spPr>
            <a:xfrm flipH="1">
              <a:off x="13721012" y="11820005"/>
              <a:ext cx="69921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50" name="Line"/>
            <p:cNvSpPr/>
            <p:nvPr/>
          </p:nvSpPr>
          <p:spPr>
            <a:xfrm flipH="1">
              <a:off x="13721012" y="12046987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51" name="Line"/>
            <p:cNvSpPr/>
            <p:nvPr/>
          </p:nvSpPr>
          <p:spPr>
            <a:xfrm flipH="1">
              <a:off x="13721012" y="12247963"/>
              <a:ext cx="69921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52" name="Line"/>
            <p:cNvSpPr/>
            <p:nvPr/>
          </p:nvSpPr>
          <p:spPr>
            <a:xfrm flipH="1">
              <a:off x="13668689" y="12474947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53" name="Line"/>
            <p:cNvSpPr/>
            <p:nvPr/>
          </p:nvSpPr>
          <p:spPr>
            <a:xfrm flipH="1">
              <a:off x="13668689" y="12701930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54" name="Local trigger…"/>
            <p:cNvSpPr txBox="1"/>
            <p:nvPr/>
          </p:nvSpPr>
          <p:spPr>
            <a:xfrm>
              <a:off x="20471768" y="9717029"/>
              <a:ext cx="3122586" cy="920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Local trigger 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kumimoji="0" sz="2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decision</a:t>
              </a:r>
              <a:r>
                <a:rPr kumimoji="0" sz="2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+timestamp</a:t>
              </a:r>
              <a:endParaRPr kumimoji="0" sz="20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sp>
          <p:nvSpPr>
            <p:cNvPr id="1255" name="Global trigger decision back to the FE"/>
            <p:cNvSpPr txBox="1"/>
            <p:nvPr/>
          </p:nvSpPr>
          <p:spPr>
            <a:xfrm>
              <a:off x="16230528" y="11728481"/>
              <a:ext cx="5632605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Global trigger decision back to the FE</a:t>
              </a:r>
            </a:p>
          </p:txBody>
        </p:sp>
        <p:sp>
          <p:nvSpPr>
            <p:cNvPr id="1256" name="Shape"/>
            <p:cNvSpPr/>
            <p:nvPr/>
          </p:nvSpPr>
          <p:spPr>
            <a:xfrm rot="10800000" flipH="1">
              <a:off x="13930302" y="12841431"/>
              <a:ext cx="3893267" cy="41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2150"/>
                  </a:lnTo>
                  <a:cubicBezTo>
                    <a:pt x="0" y="6931"/>
                    <a:pt x="452" y="2700"/>
                    <a:pt x="1010" y="2700"/>
                  </a:cubicBezTo>
                  <a:lnTo>
                    <a:pt x="21023" y="2700"/>
                  </a:lnTo>
                  <a:lnTo>
                    <a:pt x="21023" y="0"/>
                  </a:lnTo>
                  <a:lnTo>
                    <a:pt x="21600" y="5400"/>
                  </a:lnTo>
                  <a:lnTo>
                    <a:pt x="21023" y="10800"/>
                  </a:lnTo>
                  <a:lnTo>
                    <a:pt x="21023" y="8100"/>
                  </a:lnTo>
                  <a:lnTo>
                    <a:pt x="1010" y="8100"/>
                  </a:lnTo>
                  <a:cubicBezTo>
                    <a:pt x="771" y="8100"/>
                    <a:pt x="577" y="9913"/>
                    <a:pt x="577" y="12150"/>
                  </a:cubicBezTo>
                  <a:lnTo>
                    <a:pt x="577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Shape"/>
            <p:cNvSpPr/>
            <p:nvPr/>
          </p:nvSpPr>
          <p:spPr>
            <a:xfrm>
              <a:off x="11661411" y="10268951"/>
              <a:ext cx="1657671" cy="117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4035" y="21600"/>
                  </a:lnTo>
                  <a:lnTo>
                    <a:pt x="14035" y="13500"/>
                  </a:lnTo>
                  <a:lnTo>
                    <a:pt x="17734" y="13500"/>
                  </a:lnTo>
                  <a:lnTo>
                    <a:pt x="17734" y="16200"/>
                  </a:lnTo>
                  <a:lnTo>
                    <a:pt x="21600" y="10800"/>
                  </a:lnTo>
                  <a:lnTo>
                    <a:pt x="17734" y="5400"/>
                  </a:lnTo>
                  <a:lnTo>
                    <a:pt x="17734" y="8100"/>
                  </a:lnTo>
                  <a:lnTo>
                    <a:pt x="14035" y="8100"/>
                  </a:lnTo>
                  <a:lnTo>
                    <a:pt x="14035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58" name="FE data"/>
            <p:cNvSpPr txBox="1"/>
            <p:nvPr/>
          </p:nvSpPr>
          <p:spPr>
            <a:xfrm>
              <a:off x="11518713" y="9672163"/>
              <a:ext cx="1308250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/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FE data</a:t>
              </a:r>
            </a:p>
          </p:txBody>
        </p:sp>
        <p:sp>
          <p:nvSpPr>
            <p:cNvPr id="1259" name="to DAQ or clear"/>
            <p:cNvSpPr txBox="1"/>
            <p:nvPr/>
          </p:nvSpPr>
          <p:spPr>
            <a:xfrm>
              <a:off x="17956400" y="12782334"/>
              <a:ext cx="2471429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/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to DAQ or clear</a:t>
              </a:r>
            </a:p>
          </p:txBody>
        </p:sp>
        <p:pic>
          <p:nvPicPr>
            <p:cNvPr id="1260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59" b="4311"/>
            <a:stretch>
              <a:fillRect/>
            </a:stretch>
          </p:blipFill>
          <p:spPr>
            <a:xfrm>
              <a:off x="18299757" y="9512617"/>
              <a:ext cx="69898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6" extrusionOk="0">
                  <a:moveTo>
                    <a:pt x="11325" y="7"/>
                  </a:moveTo>
                  <a:cubicBezTo>
                    <a:pt x="10434" y="-19"/>
                    <a:pt x="9500" y="33"/>
                    <a:pt x="8521" y="163"/>
                  </a:cubicBezTo>
                  <a:cubicBezTo>
                    <a:pt x="3219" y="868"/>
                    <a:pt x="-71" y="4796"/>
                    <a:pt x="1" y="10344"/>
                  </a:cubicBezTo>
                  <a:cubicBezTo>
                    <a:pt x="59" y="14847"/>
                    <a:pt x="2124" y="17967"/>
                    <a:pt x="6348" y="19943"/>
                  </a:cubicBezTo>
                  <a:cubicBezTo>
                    <a:pt x="9852" y="21581"/>
                    <a:pt x="16236" y="20428"/>
                    <a:pt x="18959" y="17664"/>
                  </a:cubicBezTo>
                  <a:cubicBezTo>
                    <a:pt x="20737" y="15858"/>
                    <a:pt x="21438" y="13826"/>
                    <a:pt x="21470" y="10344"/>
                  </a:cubicBezTo>
                  <a:cubicBezTo>
                    <a:pt x="21529" y="4094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1264" name="Group"/>
            <p:cNvGrpSpPr/>
            <p:nvPr/>
          </p:nvGrpSpPr>
          <p:grpSpPr>
            <a:xfrm>
              <a:off x="18809675" y="10005191"/>
              <a:ext cx="1195970" cy="766070"/>
              <a:chOff x="0" y="0"/>
              <a:chExt cx="1596608" cy="1028700"/>
            </a:xfrm>
          </p:grpSpPr>
          <p:sp>
            <p:nvSpPr>
              <p:cNvPr id="1261" name="Shape"/>
              <p:cNvSpPr/>
              <p:nvPr/>
            </p:nvSpPr>
            <p:spPr>
              <a:xfrm rot="4260000">
                <a:off x="510966" y="-231015"/>
                <a:ext cx="574676" cy="1490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203"/>
                      <a:pt x="21600" y="9388"/>
                    </a:cubicBezTo>
                    <a:lnTo>
                      <a:pt x="21600" y="11470"/>
                    </a:lnTo>
                    <a:cubicBezTo>
                      <a:pt x="21600" y="15751"/>
                      <a:pt x="14937" y="19490"/>
                      <a:pt x="5400" y="20560"/>
                    </a:cubicBezTo>
                    <a:lnTo>
                      <a:pt x="5400" y="21600"/>
                    </a:lnTo>
                    <a:lnTo>
                      <a:pt x="0" y="19817"/>
                    </a:lnTo>
                    <a:lnTo>
                      <a:pt x="5400" y="17437"/>
                    </a:lnTo>
                    <a:lnTo>
                      <a:pt x="5400" y="18477"/>
                    </a:lnTo>
                    <a:cubicBezTo>
                      <a:pt x="14079" y="17503"/>
                      <a:pt x="20473" y="14301"/>
                      <a:pt x="21467" y="10429"/>
                    </a:cubicBezTo>
                    <a:lnTo>
                      <a:pt x="21467" y="10429"/>
                    </a:lnTo>
                    <a:cubicBezTo>
                      <a:pt x="20247" y="5677"/>
                      <a:pt x="11002" y="2082"/>
                      <a:pt x="0" y="20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F73B9"/>
                  </a:gs>
                  <a:gs pos="100000">
                    <a:srgbClr val="347FD8"/>
                  </a:gs>
                </a:gsLst>
                <a:lin ang="162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6599969" rotWithShape="0">
                  <a:srgbClr val="808080">
                    <a:alpha val="7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Shape"/>
              <p:cNvSpPr/>
              <p:nvPr/>
            </p:nvSpPr>
            <p:spPr>
              <a:xfrm rot="4260000">
                <a:off x="841480" y="4738"/>
                <a:ext cx="574676" cy="791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7915"/>
                      <a:pt x="21600" y="17679"/>
                    </a:cubicBezTo>
                    <a:lnTo>
                      <a:pt x="21600" y="21600"/>
                    </a:lnTo>
                    <a:cubicBezTo>
                      <a:pt x="21600" y="11836"/>
                      <a:pt x="11929" y="3921"/>
                      <a:pt x="0" y="3921"/>
                    </a:cubicBezTo>
                    <a:close/>
                  </a:path>
                </a:pathLst>
              </a:custGeom>
              <a:solidFill>
                <a:srgbClr val="325C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Line"/>
              <p:cNvSpPr/>
              <p:nvPr/>
            </p:nvSpPr>
            <p:spPr>
              <a:xfrm rot="4260000">
                <a:off x="879744" y="751789"/>
                <a:ext cx="3546" cy="71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4383"/>
                      <a:pt x="14389" y="7172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65" name="Take data when ready"/>
            <p:cNvSpPr txBox="1"/>
            <p:nvPr/>
          </p:nvSpPr>
          <p:spPr>
            <a:xfrm>
              <a:off x="14612522" y="10227018"/>
              <a:ext cx="3569678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Take data when ready </a:t>
              </a:r>
            </a:p>
          </p:txBody>
        </p:sp>
        <p:sp>
          <p:nvSpPr>
            <p:cNvPr id="1266" name="YES/NO"/>
            <p:cNvSpPr txBox="1"/>
            <p:nvPr/>
          </p:nvSpPr>
          <p:spPr>
            <a:xfrm>
              <a:off x="14504655" y="12234445"/>
              <a:ext cx="1310105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b="1">
                  <a:solidFill>
                    <a:srgbClr val="C0504D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kumimoji="0" sz="20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YES/NO</a:t>
              </a:r>
            </a:p>
          </p:txBody>
        </p:sp>
        <p:sp>
          <p:nvSpPr>
            <p:cNvPr id="1267" name="data+timestamp"/>
            <p:cNvSpPr txBox="1"/>
            <p:nvPr/>
          </p:nvSpPr>
          <p:spPr>
            <a:xfrm>
              <a:off x="13930985" y="13204017"/>
              <a:ext cx="2630972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>
                  <a:solidFill>
                    <a:srgbClr val="000000"/>
                  </a:solidFill>
                </a:defRPr>
              </a:pPr>
              <a:r>
                <a:rPr kumimoji="0" sz="2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data+timestamp</a:t>
              </a:r>
              <a:endParaRPr kumimoji="0" sz="20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Source Sans Pro"/>
              </a:endParaRPr>
            </a:p>
          </p:txBody>
        </p:sp>
        <p:pic>
          <p:nvPicPr>
            <p:cNvPr id="1268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7346" y="12243610"/>
              <a:ext cx="944183" cy="697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9" name="Average maximum time"/>
            <p:cNvSpPr txBox="1"/>
            <p:nvPr/>
          </p:nvSpPr>
          <p:spPr>
            <a:xfrm>
              <a:off x="17424012" y="10919163"/>
              <a:ext cx="3688407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>
                  <a:solidFill>
                    <a:srgbClr val="000000"/>
                  </a:solidFill>
                </a:defRPr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Average maximum time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306" y="10721952"/>
            <a:ext cx="10305740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855578" marR="0" lvl="1" indent="-60157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801A"/>
              </a:buClr>
              <a:buSzPct val="200000"/>
              <a:buFontTx/>
              <a:buChar char="✓"/>
              <a:tabLst/>
              <a:defRPr>
                <a:solidFill>
                  <a:srgbClr val="FE801A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Pro’s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: more resilient to data burst; running on conventional CPUs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E801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</a:b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E801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Source Sans Pro"/>
            </a:endParaRPr>
          </a:p>
          <a:p>
            <a:pPr marL="855578" marR="0" lvl="1" indent="-60157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C7A9"/>
              </a:buClr>
              <a:buSzPct val="200000"/>
              <a:buFontTx/>
              <a:buChar char="✗"/>
              <a:tabLst/>
              <a:defRPr>
                <a:solidFill>
                  <a:srgbClr val="32C7A9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32C7A9"/>
                </a:solidFill>
                <a:effectLst/>
                <a:uLnTx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Con’s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32C7A9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: needs a timing signal synchronised to the FE to latch the data, needs time-marker stored in the data, data transfer protocol is more complex)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ynchronous or asynchronous?"/>
          <p:cNvSpPr txBox="1">
            <a:spLocks noGrp="1"/>
          </p:cNvSpPr>
          <p:nvPr>
            <p:ph type="title"/>
          </p:nvPr>
        </p:nvSpPr>
        <p:spPr>
          <a:xfrm>
            <a:off x="1665027" y="1528746"/>
            <a:ext cx="21347373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Synchronous or asynchronous?</a:t>
            </a:r>
            <a:br>
              <a:rPr lang="en-GB" dirty="0"/>
            </a:br>
            <a:r>
              <a:rPr lang="en-GB" dirty="0">
                <a:solidFill>
                  <a:schemeClr val="accent2"/>
                </a:solidFill>
              </a:rPr>
              <a:t>Why not both?</a:t>
            </a:r>
            <a:r>
              <a:rPr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Pseudo-synchronous: operates </a:t>
            </a:r>
            <a:r>
              <a:rPr lang="en-GB" sz="4000" b="1" dirty="0">
                <a:solidFill>
                  <a:schemeClr val="accent2"/>
                </a:solidFill>
              </a:rPr>
              <a:t>locally</a:t>
            </a:r>
            <a:r>
              <a:rPr lang="en-GB" sz="4000" dirty="0"/>
              <a:t> phase-locked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Data move in lockstep through the trigger chain from a set of local clocks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Buffering required whenever you move between clocks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Clocks run slightly faster than source data to prevent overflow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Realignment to global clock only after the final trigger stage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Fixed latency</a:t>
            </a:r>
          </a:p>
          <a:p>
            <a:pPr lvl="1">
              <a:lnSpc>
                <a:spcPct val="150000"/>
              </a:lnSpc>
            </a:pPr>
            <a:endParaRPr lang="en-GB" sz="3600" dirty="0"/>
          </a:p>
          <a:p>
            <a:pPr>
              <a:lnSpc>
                <a:spcPct val="150000"/>
              </a:lnSpc>
            </a:pPr>
            <a:endParaRPr lang="en-GB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1" y="10575708"/>
            <a:ext cx="11078935" cy="3140291"/>
          </a:xfrm>
        </p:spPr>
        <p:txBody>
          <a:bodyPr>
            <a:noAutofit/>
          </a:bodyPr>
          <a:lstStyle/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 spc="-107"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Pro’s</a:t>
            </a:r>
            <a:r>
              <a:rPr lang="en-GB" sz="2800" spc="-107" dirty="0">
                <a:solidFill>
                  <a:schemeClr val="accent2"/>
                </a:solidFill>
                <a:sym typeface="Source Sans Pro"/>
              </a:rPr>
              <a:t>: dead-time free (just few clock cycles to protect buffers), no need for expensive globally-distributed clock, simpler  alignment procedure</a:t>
            </a:r>
          </a:p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 spc="-107"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lang="en-GB" sz="2800" spc="-107" dirty="0">
              <a:solidFill>
                <a:schemeClr val="accent2"/>
              </a:solidFill>
              <a:sym typeface="Source Sans Pro"/>
            </a:endParaRPr>
          </a:p>
          <a:p>
            <a:pPr marL="855578" lvl="1" indent="-601578">
              <a:lnSpc>
                <a:spcPct val="100000"/>
              </a:lnSpc>
              <a:buClr>
                <a:schemeClr val="accent5"/>
              </a:buClr>
              <a:buSzPct val="200000"/>
              <a:buChar char="✗"/>
              <a:defRPr spc="-107">
                <a:solidFill>
                  <a:schemeClr val="accent5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Con’s</a:t>
            </a:r>
            <a:r>
              <a:rPr lang="en-GB" sz="2800" spc="-107" dirty="0">
                <a:solidFill>
                  <a:schemeClr val="accent5"/>
                </a:solidFill>
                <a:sym typeface="Source Sans Pro"/>
              </a:rPr>
              <a:t>: must propagate timing info with data, buffering required to handle clock-domain change</a:t>
            </a:r>
            <a:endParaRPr lang="en-GB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0DA876-F492-4389-9BCF-54C4C49F1580}"/>
              </a:ext>
            </a:extLst>
          </p:cNvPr>
          <p:cNvGrpSpPr/>
          <p:nvPr/>
        </p:nvGrpSpPr>
        <p:grpSpPr>
          <a:xfrm>
            <a:off x="11313994" y="9403307"/>
            <a:ext cx="13070006" cy="4312693"/>
            <a:chOff x="11313994" y="9403307"/>
            <a:chExt cx="13070006" cy="4312693"/>
          </a:xfrm>
        </p:grpSpPr>
        <p:sp>
          <p:nvSpPr>
            <p:cNvPr id="4" name="Rectangle 3"/>
            <p:cNvSpPr/>
            <p:nvPr/>
          </p:nvSpPr>
          <p:spPr>
            <a:xfrm>
              <a:off x="11313994" y="9403307"/>
              <a:ext cx="13070006" cy="43126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10" name="Line"/>
            <p:cNvSpPr/>
            <p:nvPr/>
          </p:nvSpPr>
          <p:spPr>
            <a:xfrm flipV="1">
              <a:off x="13322438" y="10795963"/>
              <a:ext cx="10271917" cy="5480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11" name="T1"/>
            <p:cNvSpPr/>
            <p:nvPr/>
          </p:nvSpPr>
          <p:spPr>
            <a:xfrm>
              <a:off x="16319902" y="10471913"/>
              <a:ext cx="1188979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T1</a:t>
              </a:r>
            </a:p>
          </p:txBody>
        </p:sp>
        <p:sp>
          <p:nvSpPr>
            <p:cNvPr id="1212" name="T4"/>
            <p:cNvSpPr/>
            <p:nvPr/>
          </p:nvSpPr>
          <p:spPr>
            <a:xfrm>
              <a:off x="20858988" y="10471913"/>
              <a:ext cx="1188980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T4</a:t>
              </a:r>
            </a:p>
          </p:txBody>
        </p:sp>
        <p:sp>
          <p:nvSpPr>
            <p:cNvPr id="1213" name="T3"/>
            <p:cNvSpPr/>
            <p:nvPr/>
          </p:nvSpPr>
          <p:spPr>
            <a:xfrm>
              <a:off x="19345960" y="10471913"/>
              <a:ext cx="1188979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T3</a:t>
              </a:r>
            </a:p>
          </p:txBody>
        </p:sp>
        <p:sp>
          <p:nvSpPr>
            <p:cNvPr id="1214" name="T2"/>
            <p:cNvSpPr/>
            <p:nvPr/>
          </p:nvSpPr>
          <p:spPr>
            <a:xfrm>
              <a:off x="17837694" y="10471913"/>
              <a:ext cx="1188981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T2</a:t>
              </a:r>
            </a:p>
          </p:txBody>
        </p:sp>
        <p:sp>
          <p:nvSpPr>
            <p:cNvPr id="1216" name="Line"/>
            <p:cNvSpPr/>
            <p:nvPr/>
          </p:nvSpPr>
          <p:spPr>
            <a:xfrm>
              <a:off x="14590044" y="12418597"/>
              <a:ext cx="8644518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ash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pic>
          <p:nvPicPr>
            <p:cNvPr id="1218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6482160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19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8068039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20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9581109" y="9643014"/>
              <a:ext cx="700283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21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21094179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28" name="Local…"/>
            <p:cNvSpPr txBox="1"/>
            <p:nvPr/>
          </p:nvSpPr>
          <p:spPr>
            <a:xfrm>
              <a:off x="22177571" y="9770451"/>
              <a:ext cx="2097047" cy="800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Local 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Source Sans Pro"/>
                </a:rPr>
                <a:t>trigger decision</a:t>
              </a:r>
            </a:p>
          </p:txBody>
        </p:sp>
        <p:sp>
          <p:nvSpPr>
            <p:cNvPr id="1229" name="Global trigger decision going back to FE"/>
            <p:cNvSpPr txBox="1"/>
            <p:nvPr/>
          </p:nvSpPr>
          <p:spPr>
            <a:xfrm>
              <a:off x="15375065" y="11857615"/>
              <a:ext cx="5179621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/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Global trigger decision going back to FE</a:t>
              </a:r>
            </a:p>
          </p:txBody>
        </p:sp>
        <p:sp>
          <p:nvSpPr>
            <p:cNvPr id="1230" name="Shape"/>
            <p:cNvSpPr/>
            <p:nvPr/>
          </p:nvSpPr>
          <p:spPr>
            <a:xfrm rot="10800000" flipH="1">
              <a:off x="13934796" y="12849872"/>
              <a:ext cx="3902901" cy="4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2150"/>
                  </a:lnTo>
                  <a:cubicBezTo>
                    <a:pt x="0" y="6931"/>
                    <a:pt x="452" y="2700"/>
                    <a:pt x="1009" y="2700"/>
                  </a:cubicBezTo>
                  <a:lnTo>
                    <a:pt x="21023" y="2700"/>
                  </a:lnTo>
                  <a:lnTo>
                    <a:pt x="21023" y="0"/>
                  </a:lnTo>
                  <a:lnTo>
                    <a:pt x="21600" y="5400"/>
                  </a:lnTo>
                  <a:lnTo>
                    <a:pt x="21023" y="10800"/>
                  </a:lnTo>
                  <a:lnTo>
                    <a:pt x="21023" y="8100"/>
                  </a:lnTo>
                  <a:lnTo>
                    <a:pt x="1009" y="8100"/>
                  </a:lnTo>
                  <a:cubicBezTo>
                    <a:pt x="770" y="8100"/>
                    <a:pt x="577" y="9913"/>
                    <a:pt x="577" y="12150"/>
                  </a:cubicBezTo>
                  <a:cubicBezTo>
                    <a:pt x="577" y="15300"/>
                    <a:pt x="577" y="18450"/>
                    <a:pt x="577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Shape"/>
            <p:cNvSpPr/>
            <p:nvPr/>
          </p:nvSpPr>
          <p:spPr>
            <a:xfrm>
              <a:off x="11661678" y="10255084"/>
              <a:ext cx="1660758" cy="118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4035" y="21600"/>
                  </a:lnTo>
                  <a:lnTo>
                    <a:pt x="14035" y="13500"/>
                  </a:lnTo>
                  <a:lnTo>
                    <a:pt x="17735" y="13500"/>
                  </a:lnTo>
                  <a:lnTo>
                    <a:pt x="17735" y="16200"/>
                  </a:lnTo>
                  <a:lnTo>
                    <a:pt x="21600" y="10800"/>
                  </a:lnTo>
                  <a:lnTo>
                    <a:pt x="17735" y="5400"/>
                  </a:lnTo>
                  <a:lnTo>
                    <a:pt x="17735" y="8100"/>
                  </a:lnTo>
                  <a:lnTo>
                    <a:pt x="14035" y="8100"/>
                  </a:lnTo>
                  <a:lnTo>
                    <a:pt x="14035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32" name="FE data"/>
            <p:cNvSpPr txBox="1"/>
            <p:nvPr/>
          </p:nvSpPr>
          <p:spPr>
            <a:xfrm>
              <a:off x="11518715" y="9654933"/>
              <a:ext cx="1130436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/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FE data</a:t>
              </a:r>
            </a:p>
          </p:txBody>
        </p:sp>
        <p:sp>
          <p:nvSpPr>
            <p:cNvPr id="1234" name="to the DAQ"/>
            <p:cNvSpPr txBox="1"/>
            <p:nvPr/>
          </p:nvSpPr>
          <p:spPr>
            <a:xfrm>
              <a:off x="17968899" y="12790053"/>
              <a:ext cx="1593704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/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to the DAQ</a:t>
              </a:r>
            </a:p>
          </p:txBody>
        </p:sp>
        <p:pic>
          <p:nvPicPr>
            <p:cNvPr id="1235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4" r="4646" b="4302"/>
            <a:stretch>
              <a:fillRect/>
            </a:stretch>
          </p:blipFill>
          <p:spPr>
            <a:xfrm>
              <a:off x="13124040" y="9752546"/>
              <a:ext cx="700580" cy="75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6" extrusionOk="0">
                  <a:moveTo>
                    <a:pt x="11320" y="7"/>
                  </a:moveTo>
                  <a:cubicBezTo>
                    <a:pt x="10429" y="-19"/>
                    <a:pt x="9496" y="33"/>
                    <a:pt x="8518" y="163"/>
                  </a:cubicBezTo>
                  <a:cubicBezTo>
                    <a:pt x="3216" y="868"/>
                    <a:pt x="-71" y="4790"/>
                    <a:pt x="1" y="10336"/>
                  </a:cubicBezTo>
                  <a:cubicBezTo>
                    <a:pt x="59" y="14839"/>
                    <a:pt x="2122" y="17968"/>
                    <a:pt x="6345" y="19943"/>
                  </a:cubicBezTo>
                  <a:cubicBezTo>
                    <a:pt x="9848" y="21581"/>
                    <a:pt x="16238" y="20424"/>
                    <a:pt x="18960" y="17660"/>
                  </a:cubicBezTo>
                  <a:cubicBezTo>
                    <a:pt x="20738" y="15855"/>
                    <a:pt x="21438" y="13818"/>
                    <a:pt x="21470" y="10336"/>
                  </a:cubicBezTo>
                  <a:cubicBezTo>
                    <a:pt x="21529" y="4088"/>
                    <a:pt x="17555" y="188"/>
                    <a:pt x="11320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36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46" b="4305"/>
            <a:stretch>
              <a:fillRect/>
            </a:stretch>
          </p:blipFill>
          <p:spPr>
            <a:xfrm>
              <a:off x="14637069" y="11372901"/>
              <a:ext cx="700580" cy="752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5" extrusionOk="0">
                  <a:moveTo>
                    <a:pt x="11320" y="7"/>
                  </a:moveTo>
                  <a:cubicBezTo>
                    <a:pt x="10429" y="-19"/>
                    <a:pt x="9496" y="32"/>
                    <a:pt x="8518" y="162"/>
                  </a:cubicBezTo>
                  <a:cubicBezTo>
                    <a:pt x="3216" y="868"/>
                    <a:pt x="-71" y="4793"/>
                    <a:pt x="1" y="10339"/>
                  </a:cubicBezTo>
                  <a:cubicBezTo>
                    <a:pt x="59" y="14842"/>
                    <a:pt x="2122" y="17968"/>
                    <a:pt x="6345" y="19943"/>
                  </a:cubicBezTo>
                  <a:cubicBezTo>
                    <a:pt x="9848" y="21581"/>
                    <a:pt x="16238" y="20423"/>
                    <a:pt x="18960" y="17659"/>
                  </a:cubicBezTo>
                  <a:cubicBezTo>
                    <a:pt x="20738" y="15853"/>
                    <a:pt x="21438" y="13821"/>
                    <a:pt x="21470" y="10339"/>
                  </a:cubicBezTo>
                  <a:cubicBezTo>
                    <a:pt x="21529" y="4091"/>
                    <a:pt x="17555" y="188"/>
                    <a:pt x="11320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37" name="YES"/>
            <p:cNvSpPr txBox="1"/>
            <p:nvPr/>
          </p:nvSpPr>
          <p:spPr>
            <a:xfrm>
              <a:off x="14666292" y="12487695"/>
              <a:ext cx="609460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b="1">
                  <a:solidFill>
                    <a:srgbClr val="C0504D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kumimoji="0" sz="20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YES</a:t>
              </a:r>
            </a:p>
          </p:txBody>
        </p:sp>
        <p:sp>
          <p:nvSpPr>
            <p:cNvPr id="1238" name="data"/>
            <p:cNvSpPr txBox="1"/>
            <p:nvPr/>
          </p:nvSpPr>
          <p:spPr>
            <a:xfrm>
              <a:off x="14578129" y="13133415"/>
              <a:ext cx="797011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>
                  <a:solidFill>
                    <a:srgbClr val="000000"/>
                  </a:solidFill>
                </a:defRPr>
              </a:pPr>
              <a:r>
                <a:rPr kumimoji="0" sz="2000" b="0" i="1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data</a:t>
              </a:r>
            </a:p>
          </p:txBody>
        </p:sp>
        <p:sp>
          <p:nvSpPr>
            <p:cNvPr id="1239" name="Fixed time"/>
            <p:cNvSpPr txBox="1"/>
            <p:nvPr/>
          </p:nvSpPr>
          <p:spPr>
            <a:xfrm>
              <a:off x="17599424" y="11384495"/>
              <a:ext cx="1443022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i="0">
                  <a:solidFill>
                    <a:srgbClr val="000000"/>
                  </a:solidFill>
                </a:defRPr>
              </a:pPr>
              <a:r>
                <a:rPr kumimoji="0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Fixed time</a:t>
              </a: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871F757A-B494-406C-8CC9-877A1766C137}"/>
                </a:ext>
              </a:extLst>
            </p:cNvPr>
            <p:cNvSpPr/>
            <p:nvPr/>
          </p:nvSpPr>
          <p:spPr>
            <a:xfrm>
              <a:off x="13613989" y="10294959"/>
              <a:ext cx="970343" cy="257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8" name="FE buffers">
              <a:extLst>
                <a:ext uri="{FF2B5EF4-FFF2-40B4-BE49-F238E27FC236}">
                  <a16:creationId xmlns:a16="http://schemas.microsoft.com/office/drawing/2014/main" id="{0B4FC363-B90F-4D8E-88FF-1056782CE620}"/>
                </a:ext>
              </a:extLst>
            </p:cNvPr>
            <p:cNvSpPr txBox="1"/>
            <p:nvPr/>
          </p:nvSpPr>
          <p:spPr>
            <a:xfrm rot="16598932">
              <a:off x="12554997" y="11886161"/>
              <a:ext cx="1555130" cy="56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/>
                  <a:ea typeface="+mj-ea"/>
                  <a:cs typeface="+mj-cs"/>
                  <a:sym typeface="Source Sans Pro"/>
                </a:rPr>
                <a:t>FE buffers</a:t>
              </a:r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71E9BAF0-0C9A-475B-8E58-445861E9B2E8}"/>
                </a:ext>
              </a:extLst>
            </p:cNvPr>
            <p:cNvSpPr/>
            <p:nvPr/>
          </p:nvSpPr>
          <p:spPr>
            <a:xfrm flipH="1">
              <a:off x="13775713" y="11604844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DD2DC1A2-1D52-413B-A409-6B2325DA34A9}"/>
                </a:ext>
              </a:extLst>
            </p:cNvPr>
            <p:cNvSpPr/>
            <p:nvPr/>
          </p:nvSpPr>
          <p:spPr>
            <a:xfrm flipH="1">
              <a:off x="13721012" y="11820005"/>
              <a:ext cx="69921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A9C7FE64-700D-460F-AB65-FCD42BE95303}"/>
                </a:ext>
              </a:extLst>
            </p:cNvPr>
            <p:cNvSpPr/>
            <p:nvPr/>
          </p:nvSpPr>
          <p:spPr>
            <a:xfrm flipH="1">
              <a:off x="13721012" y="12046987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E799298F-FE80-41F0-B12A-02992ED94EFD}"/>
                </a:ext>
              </a:extLst>
            </p:cNvPr>
            <p:cNvSpPr/>
            <p:nvPr/>
          </p:nvSpPr>
          <p:spPr>
            <a:xfrm flipH="1">
              <a:off x="13721012" y="12247963"/>
              <a:ext cx="69921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4B46A34F-31D7-4988-894E-D056D14B2DD8}"/>
                </a:ext>
              </a:extLst>
            </p:cNvPr>
            <p:cNvSpPr/>
            <p:nvPr/>
          </p:nvSpPr>
          <p:spPr>
            <a:xfrm flipH="1">
              <a:off x="13668689" y="12474947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13D3F2D7-EF2E-46C9-AF37-EEC919304FEC}"/>
                </a:ext>
              </a:extLst>
            </p:cNvPr>
            <p:cNvSpPr/>
            <p:nvPr/>
          </p:nvSpPr>
          <p:spPr>
            <a:xfrm flipH="1">
              <a:off x="13668689" y="12701930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pic>
          <p:nvPicPr>
            <p:cNvPr id="55" name="image.png" descr="image.png">
              <a:extLst>
                <a:ext uri="{FF2B5EF4-FFF2-40B4-BE49-F238E27FC236}">
                  <a16:creationId xmlns:a16="http://schemas.microsoft.com/office/drawing/2014/main" id="{B546E36F-B021-41EC-B3FA-1966274EC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7346" y="12243610"/>
              <a:ext cx="944183" cy="697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004638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Conventional Architecture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0B4400E-9FAC-4A6D-A337-00C080564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4389118"/>
            <a:ext cx="10668000" cy="87680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Each subsystem is regionally segmented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Each region must talk to its neighbour</a:t>
            </a:r>
          </a:p>
          <a:p>
            <a:pPr lvl="1">
              <a:lnSpc>
                <a:spcPct val="150000"/>
              </a:lnSpc>
            </a:pPr>
            <a:r>
              <a:rPr lang="en-GB" sz="3600" dirty="0">
                <a:solidFill>
                  <a:schemeClr val="accent2"/>
                </a:solidFill>
              </a:rPr>
              <a:t>This is the root cause of requiring specialized boards for a given task!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Each region of each processing layer compresses, suppresses, summarizes or otherwise reduces its data and passes it on to the next level which is less regionally segmented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824D94-18FF-4173-BFB9-1C2179F5464E}"/>
              </a:ext>
            </a:extLst>
          </p:cNvPr>
          <p:cNvGrpSpPr/>
          <p:nvPr/>
        </p:nvGrpSpPr>
        <p:grpSpPr>
          <a:xfrm>
            <a:off x="985139" y="3830246"/>
            <a:ext cx="10129124" cy="8357008"/>
            <a:chOff x="985139" y="3830246"/>
            <a:chExt cx="10129124" cy="8357008"/>
          </a:xfrm>
        </p:grpSpPr>
        <p:pic>
          <p:nvPicPr>
            <p:cNvPr id="2050" name="Picture 2" descr="D:\Files\TM Trigger\NewboldTMT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24" r="48078" b="15385"/>
            <a:stretch/>
          </p:blipFill>
          <p:spPr bwMode="auto">
            <a:xfrm>
              <a:off x="985140" y="3830246"/>
              <a:ext cx="10129123" cy="8357008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1431602" y="10636722"/>
              <a:ext cx="9659539" cy="15505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3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2" name="Right Triangle 21"/>
            <p:cNvSpPr/>
            <p:nvPr/>
          </p:nvSpPr>
          <p:spPr>
            <a:xfrm flipV="1">
              <a:off x="2023603" y="4764106"/>
              <a:ext cx="3318869" cy="207383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3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5139" y="3830246"/>
              <a:ext cx="1869030" cy="8357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3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85141" y="8831272"/>
              <a:ext cx="1869028" cy="164352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Globally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laterally connected system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8782" y="6684071"/>
              <a:ext cx="1434643" cy="125572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Detector data ordering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85139" y="12204700"/>
            <a:ext cx="10129123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Many, many details on time-multiplexing and conventional architectures in sections 1-3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https://cds.cern.ch/record/1421552/files/IN2011_022.pdf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(although please note that the systems proposed in section 4-9 are very outdated and should be ignored)</a:t>
            </a:r>
          </a:p>
        </p:txBody>
      </p:sp>
    </p:spTree>
    <p:extLst>
      <p:ext uri="{BB962C8B-B14F-4D97-AF65-F5344CB8AC3E}">
        <p14:creationId xmlns:p14="http://schemas.microsoft.com/office/powerpoint/2010/main" val="12698745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Time-multiplexed Architecture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A95499-3AB1-44AE-80AD-0AC13788F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3605351"/>
            <a:ext cx="10450286" cy="100859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Buffer data and stream it out optimized for processing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Spread processing over time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Stream-processing rather than combinatorial-logic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Maximise reuse of logic resources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Easiest for FPGA design tools to route and meet timing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Costs you latency, bought back by more efficient processing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3F2A30-A69F-40D9-9368-56A2642D19B5}"/>
              </a:ext>
            </a:extLst>
          </p:cNvPr>
          <p:cNvGrpSpPr/>
          <p:nvPr/>
        </p:nvGrpSpPr>
        <p:grpSpPr>
          <a:xfrm>
            <a:off x="13332517" y="3797589"/>
            <a:ext cx="10129123" cy="8098971"/>
            <a:chOff x="13332517" y="3797589"/>
            <a:chExt cx="10129123" cy="8098971"/>
          </a:xfrm>
        </p:grpSpPr>
        <p:pic>
          <p:nvPicPr>
            <p:cNvPr id="11" name="Picture 2" descr="D:\Files\TM Trigger\NewboldTMT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52" r="-4511" b="21216"/>
            <a:stretch/>
          </p:blipFill>
          <p:spPr bwMode="auto">
            <a:xfrm>
              <a:off x="13332517" y="3797589"/>
              <a:ext cx="10129123" cy="8098971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9" name="Rectangle 18"/>
            <p:cNvSpPr/>
            <p:nvPr/>
          </p:nvSpPr>
          <p:spPr>
            <a:xfrm>
              <a:off x="13355639" y="11508762"/>
              <a:ext cx="10106001" cy="3877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3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7" name="Right Triangle 6"/>
            <p:cNvSpPr/>
            <p:nvPr/>
          </p:nvSpPr>
          <p:spPr>
            <a:xfrm flipV="1">
              <a:off x="14334128" y="4798580"/>
              <a:ext cx="3318869" cy="207383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3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355638" y="3830246"/>
              <a:ext cx="1829933" cy="8066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3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648926" y="6697148"/>
              <a:ext cx="1434643" cy="125572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Detector data ordering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447981" y="9530013"/>
              <a:ext cx="1739827" cy="203132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Self-contained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event processing nodes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332517" y="12204700"/>
            <a:ext cx="101291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Many, many details on time-multiplexing and conventional architectures in sections 1-3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https://cds.cern.ch/record/1421552/files/IN2011_022.pdf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(although please note that the systems proposed in section 4-9 are very outdated and should be ignored)</a:t>
            </a:r>
          </a:p>
        </p:txBody>
      </p:sp>
    </p:spTree>
    <p:extLst>
      <p:ext uri="{BB962C8B-B14F-4D97-AF65-F5344CB8AC3E}">
        <p14:creationId xmlns:p14="http://schemas.microsoft.com/office/powerpoint/2010/main" val="14905343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HLT design principles"/>
          <p:cNvSpPr txBox="1">
            <a:spLocks noGrp="1"/>
          </p:cNvSpPr>
          <p:nvPr>
            <p:ph type="title"/>
          </p:nvPr>
        </p:nvSpPr>
        <p:spPr>
          <a:xfrm>
            <a:off x="914400" y="1528746"/>
            <a:ext cx="22098000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High Level Trigger </a:t>
            </a:r>
            <a:r>
              <a:rPr dirty="0"/>
              <a:t>design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827B7-A9DF-4260-88A9-33917C44D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550920"/>
            <a:ext cx="21640800" cy="93268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Offline reconstruction too slow to be used directly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Takes &gt;10s per event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HLT usually needs &lt;&lt; 1s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sz="4000" dirty="0"/>
              <a:t>Instead, step-wise processing with early rejection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Stop processing as soon as one step fails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Event accepted if any of the trigger passes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Add a time-out to kill the Poisson tail!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Fast reconstruction &amp; L1-guided regional reconstruction first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Precision reconstruction as full detector data becomes available</a:t>
            </a:r>
          </a:p>
          <a:p>
            <a:pPr>
              <a:lnSpc>
                <a:spcPct val="150000"/>
              </a:lnSpc>
            </a:pPr>
            <a:endParaRPr lang="en-GB" sz="4000" dirty="0"/>
          </a:p>
          <a:p>
            <a:pPr marL="0" indent="0">
              <a:lnSpc>
                <a:spcPct val="150000"/>
              </a:lnSpc>
              <a:buNone/>
            </a:pPr>
            <a:endParaRPr lang="en-GB" sz="4000" dirty="0"/>
          </a:p>
        </p:txBody>
      </p:sp>
      <p:pic>
        <p:nvPicPr>
          <p:cNvPr id="15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548" y="3548115"/>
            <a:ext cx="2996941" cy="1005682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182628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HLT design principles"/>
          <p:cNvSpPr txBox="1">
            <a:spLocks noGrp="1"/>
          </p:cNvSpPr>
          <p:nvPr>
            <p:ph type="title"/>
          </p:nvPr>
        </p:nvSpPr>
        <p:spPr>
          <a:xfrm>
            <a:off x="2024743" y="1528746"/>
            <a:ext cx="20987657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High Level Trigger </a:t>
            </a:r>
            <a:r>
              <a:rPr dirty="0"/>
              <a:t>design principles</a:t>
            </a:r>
          </a:p>
        </p:txBody>
      </p:sp>
      <p:sp>
        <p:nvSpPr>
          <p:cNvPr id="1562" name="Early rejection…"/>
          <p:cNvSpPr txBox="1">
            <a:spLocks noGrp="1"/>
          </p:cNvSpPr>
          <p:nvPr>
            <p:ph idx="1"/>
          </p:nvPr>
        </p:nvSpPr>
        <p:spPr>
          <a:xfrm>
            <a:off x="1371600" y="3997234"/>
            <a:ext cx="21640800" cy="965345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60000"/>
              </a:lnSpc>
            </a:pPr>
            <a:r>
              <a:rPr sz="4000" dirty="0"/>
              <a:t>Early rejection</a:t>
            </a:r>
            <a:r>
              <a:rPr lang="en-GB" sz="4000" dirty="0"/>
              <a:t> r</a:t>
            </a:r>
            <a:r>
              <a:rPr sz="4000" dirty="0"/>
              <a:t>educe data and</a:t>
            </a:r>
            <a:br>
              <a:rPr lang="en-GB" sz="4000" dirty="0"/>
            </a:br>
            <a:r>
              <a:rPr sz="4000" dirty="0"/>
              <a:t>resources</a:t>
            </a:r>
            <a:r>
              <a:rPr lang="en-GB" sz="4000" dirty="0"/>
              <a:t> (</a:t>
            </a:r>
            <a:r>
              <a:rPr sz="4000" dirty="0"/>
              <a:t>CPU, </a:t>
            </a:r>
            <a:r>
              <a:rPr sz="4000" dirty="0" err="1"/>
              <a:t>memor</a:t>
            </a:r>
            <a:r>
              <a:rPr lang="en-GB" sz="4000" dirty="0"/>
              <a:t>y, etc.)</a:t>
            </a:r>
            <a:endParaRPr sz="4000" dirty="0"/>
          </a:p>
          <a:p>
            <a:pPr>
              <a:lnSpc>
                <a:spcPct val="160000"/>
              </a:lnSpc>
            </a:pPr>
            <a:r>
              <a:rPr sz="4000" dirty="0"/>
              <a:t> Event-level parallelism</a:t>
            </a:r>
          </a:p>
          <a:p>
            <a:pPr lvl="1">
              <a:lnSpc>
                <a:spcPct val="160000"/>
              </a:lnSpc>
            </a:pPr>
            <a:r>
              <a:rPr sz="3600" dirty="0"/>
              <a:t>Process more events in parallel</a:t>
            </a:r>
          </a:p>
          <a:p>
            <a:pPr lvl="1">
              <a:lnSpc>
                <a:spcPct val="160000"/>
              </a:lnSpc>
            </a:pPr>
            <a:r>
              <a:rPr sz="3600" dirty="0"/>
              <a:t>Multi-processing or/and multi-threading</a:t>
            </a:r>
          </a:p>
          <a:p>
            <a:pPr>
              <a:lnSpc>
                <a:spcPct val="160000"/>
              </a:lnSpc>
            </a:pPr>
            <a:r>
              <a:rPr sz="4000" dirty="0"/>
              <a:t>Algorithm-level parallelism</a:t>
            </a:r>
          </a:p>
          <a:p>
            <a:pPr lvl="1">
              <a:lnSpc>
                <a:spcPct val="160000"/>
              </a:lnSpc>
            </a:pPr>
            <a:r>
              <a:rPr sz="3600" b="1" dirty="0">
                <a:latin typeface="+mj-lt"/>
                <a:ea typeface="+mj-ea"/>
                <a:cs typeface="+mj-cs"/>
                <a:sym typeface="Source Sans Pro"/>
              </a:rPr>
              <a:t>GPUs</a:t>
            </a:r>
            <a:r>
              <a:rPr sz="3600" dirty="0"/>
              <a:t> effective whenever large amount</a:t>
            </a:r>
            <a:r>
              <a:rPr lang="en-GB" sz="3600" dirty="0"/>
              <a:t> </a:t>
            </a:r>
            <a:r>
              <a:rPr sz="3600" dirty="0"/>
              <a:t>of data</a:t>
            </a:r>
            <a:br>
              <a:rPr lang="en-GB" sz="3600" dirty="0"/>
            </a:br>
            <a:r>
              <a:rPr sz="3600" dirty="0"/>
              <a:t>can be processed concurrently</a:t>
            </a:r>
            <a:r>
              <a:rPr lang="en-GB" sz="3600" dirty="0"/>
              <a:t> (although</a:t>
            </a:r>
            <a:br>
              <a:rPr lang="en-GB" sz="3600" dirty="0"/>
            </a:br>
            <a:r>
              <a:rPr lang="en-GB" sz="3600" dirty="0"/>
              <a:t>bandwidth can be a limiting factor)</a:t>
            </a:r>
          </a:p>
        </p:txBody>
      </p:sp>
      <p:sp>
        <p:nvSpPr>
          <p:cNvPr id="1585" name="Algorithms developed and optimized offline…"/>
          <p:cNvSpPr/>
          <p:nvPr/>
        </p:nvSpPr>
        <p:spPr>
          <a:xfrm>
            <a:off x="12507686" y="3997234"/>
            <a:ext cx="11876314" cy="3799867"/>
          </a:xfrm>
          <a:prstGeom prst="roundRect">
            <a:avLst>
              <a:gd name="adj" fmla="val 5833"/>
            </a:avLst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tIns="91439" bIns="91439" anchor="ctr"/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Source Sans Pro Semibold"/>
                <a:cs typeface="Source Sans Pro Semibold"/>
                <a:sym typeface="Source Sans Pro Semibold"/>
              </a:rPr>
              <a:t>Algorithms developed and optimized offline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Source Sans Pro Semibold"/>
                <a:cs typeface="Source Sans Pro Semibold"/>
                <a:sym typeface="Source Sans Pro Semibold"/>
              </a:rPr>
              <a:t>Common HLT-reconstruction software framework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Source Sans Pro Semibold"/>
                <a:cs typeface="Source Sans Pro Semibold"/>
                <a:sym typeface="Source Sans Pro Semibold"/>
              </a:rPr>
              <a:t>reduces maintenance and increases reliability</a:t>
            </a:r>
          </a:p>
        </p:txBody>
      </p:sp>
      <p:grpSp>
        <p:nvGrpSpPr>
          <p:cNvPr id="1588" name="Group"/>
          <p:cNvGrpSpPr/>
          <p:nvPr/>
        </p:nvGrpSpPr>
        <p:grpSpPr>
          <a:xfrm>
            <a:off x="14956971" y="8188986"/>
            <a:ext cx="9427029" cy="5527014"/>
            <a:chOff x="0" y="0"/>
            <a:chExt cx="8774951" cy="5252693"/>
          </a:xfrm>
        </p:grpSpPr>
        <p:sp>
          <p:nvSpPr>
            <p:cNvPr id="1586" name="Rectangle"/>
            <p:cNvSpPr/>
            <p:nvPr/>
          </p:nvSpPr>
          <p:spPr>
            <a:xfrm>
              <a:off x="0" y="0"/>
              <a:ext cx="8774952" cy="525269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444444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endParaRPr>
            </a:p>
          </p:txBody>
        </p:sp>
        <p:pic>
          <p:nvPicPr>
            <p:cNvPr id="1587" name="Screen Shot 2015-01-30 at 8.34.34 AM.png" descr="Screen Shot 2015-01-30 at 8.34.34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61" y="160796"/>
              <a:ext cx="8263969" cy="4928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468439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CMS HLT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4389120"/>
            <a:ext cx="22250400" cy="83934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Approximately 38,000 cores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An equal mix of </a:t>
            </a:r>
            <a:r>
              <a:rPr lang="en-GB" sz="3600" dirty="0" err="1"/>
              <a:t>Haswell</a:t>
            </a:r>
            <a:r>
              <a:rPr lang="en-GB" sz="3600" dirty="0"/>
              <a:t>, </a:t>
            </a:r>
            <a:r>
              <a:rPr lang="en-GB" sz="3600" dirty="0" err="1"/>
              <a:t>Broadwell</a:t>
            </a:r>
            <a:r>
              <a:rPr lang="en-GB" sz="3600" dirty="0"/>
              <a:t> and </a:t>
            </a:r>
            <a:r>
              <a:rPr lang="en-GB" sz="3600" dirty="0" err="1"/>
              <a:t>Skylake</a:t>
            </a:r>
            <a:endParaRPr lang="en-GB" sz="3600" dirty="0"/>
          </a:p>
          <a:p>
            <a:pPr>
              <a:lnSpc>
                <a:spcPct val="150000"/>
              </a:lnSpc>
            </a:pPr>
            <a:r>
              <a:rPr lang="en-GB" sz="4000" dirty="0"/>
              <a:t>Multithreading allows the cores to share non-event data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Reduced memory footprint → can process more events: ~20% higher performance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ATLAS currently doesn't have this: a race to implement this in ATHENA for Run 3</a:t>
            </a:r>
          </a:p>
          <a:p>
            <a:pPr>
              <a:lnSpc>
                <a:spcPct val="150000"/>
              </a:lnSpc>
            </a:pPr>
            <a:r>
              <a:rPr lang="en-GB" sz="4300" dirty="0"/>
              <a:t>Upgrades to add a GPU in every filter farm node is ruled out by cost and power</a:t>
            </a:r>
          </a:p>
          <a:p>
            <a:pPr lvl="1">
              <a:lnSpc>
                <a:spcPct val="150000"/>
              </a:lnSpc>
            </a:pPr>
            <a:r>
              <a:rPr lang="en-GB" sz="3900" dirty="0"/>
              <a:t>More likely a dedicated server sub-farm which does heavy tasks on demand</a:t>
            </a:r>
          </a:p>
          <a:p>
            <a:pPr lvl="1">
              <a:lnSpc>
                <a:spcPct val="150000"/>
              </a:lnSpc>
            </a:pPr>
            <a:r>
              <a:rPr lang="en-GB" sz="3900" dirty="0"/>
              <a:t>FPGAs acceleration also a (possibly better) option</a:t>
            </a:r>
            <a:endParaRPr lang="en-GB" sz="3500" dirty="0"/>
          </a:p>
        </p:txBody>
      </p:sp>
    </p:spTree>
    <p:extLst>
      <p:ext uri="{BB962C8B-B14F-4D97-AF65-F5344CB8AC3E}">
        <p14:creationId xmlns:p14="http://schemas.microsoft.com/office/powerpoint/2010/main" val="40360304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0181-F7A0-4C7A-B2E7-92B44D2A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CF518-4595-4AB4-A928-3E2EBE1BD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512820"/>
            <a:ext cx="21640800" cy="86982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Triggers are not new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but they are constantly evolving as the accelerators and detectors do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FPGAs are the weapon of choice for the Level-1 trigger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but they are not a magic bullet</a:t>
            </a:r>
            <a:endParaRPr lang="en-GB" sz="4000" dirty="0"/>
          </a:p>
          <a:p>
            <a:pPr>
              <a:lnSpc>
                <a:spcPct val="150000"/>
              </a:lnSpc>
            </a:pPr>
            <a:r>
              <a:rPr lang="en-GB" sz="4000" dirty="0"/>
              <a:t>The design of how you structure the transfer of data around your system is the most important decision you will make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Heterogeneous computing farms look likely to feature at HL-LHC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but it is a brave new world!</a:t>
            </a:r>
          </a:p>
        </p:txBody>
      </p:sp>
    </p:spTree>
    <p:extLst>
      <p:ext uri="{BB962C8B-B14F-4D97-AF65-F5344CB8AC3E}">
        <p14:creationId xmlns:p14="http://schemas.microsoft.com/office/powerpoint/2010/main" val="286092365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0181-F7A0-4C7A-B2E7-92B44D2A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CF518-4595-4AB4-A928-3E2EBE1BD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512820"/>
            <a:ext cx="21640800" cy="86982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Triggers are not new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but they are constantly evolving as the accelerators and detectors do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FPGAs are the weapon of choice for the Level-1 trigger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but they are not a magic bullet</a:t>
            </a:r>
            <a:endParaRPr lang="en-GB" sz="4000" dirty="0"/>
          </a:p>
          <a:p>
            <a:pPr>
              <a:lnSpc>
                <a:spcPct val="150000"/>
              </a:lnSpc>
            </a:pPr>
            <a:r>
              <a:rPr lang="en-GB" sz="4000" dirty="0"/>
              <a:t>The design of how you structure the transfer of data around your system is the most important decision you will make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Heterogeneous computing farms look likely to feature at HL-LHC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but it is a brave new world!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4360" y="5758252"/>
            <a:ext cx="15223524" cy="21994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Oh, and be very suspicious if your supervisor plies you with strong coffee and gets you to look for scintillation light</a:t>
            </a:r>
          </a:p>
        </p:txBody>
      </p:sp>
    </p:spTree>
    <p:extLst>
      <p:ext uri="{BB962C8B-B14F-4D97-AF65-F5344CB8AC3E}">
        <p14:creationId xmlns:p14="http://schemas.microsoft.com/office/powerpoint/2010/main" val="217482769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B6DBC-4BE3-4D15-79F9-B311C5CA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Spares: Introduction to FPGAs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195DE-6035-417D-52A5-088519267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FB31D-735E-4BD6-201E-58F2B13F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08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6B70-E043-68C2-1642-31BDF6D1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why the LHC collides…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A9B0-A2AE-9191-7ADD-8AB136C0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265941"/>
            <a:ext cx="21031200" cy="4357283"/>
          </a:xfrm>
        </p:spPr>
        <p:txBody>
          <a:bodyPr/>
          <a:lstStyle/>
          <a:p>
            <a:pPr marL="0" indent="0" algn="ctr">
              <a:buNone/>
            </a:pPr>
            <a:r>
              <a:rPr lang="en-GB" sz="6400" dirty="0"/>
              <a:t>̴50 protons at a time</a:t>
            </a:r>
            <a:br>
              <a:rPr lang="en-GB" sz="6400" dirty="0"/>
            </a:br>
            <a:r>
              <a:rPr lang="en-GB" sz="4800" dirty="0"/>
              <a:t>×</a:t>
            </a:r>
            <a:br>
              <a:rPr lang="en-GB" sz="6400" dirty="0"/>
            </a:br>
            <a:r>
              <a:rPr lang="en-GB" sz="6400" dirty="0"/>
              <a:t>40 million times a second</a:t>
            </a:r>
          </a:p>
          <a:p>
            <a:pPr marL="0" indent="0" algn="ctr">
              <a:buNone/>
            </a:pPr>
            <a:r>
              <a:rPr lang="en-GB" sz="6400" dirty="0"/>
              <a:t>1 Higgs boson every   ̴5 seconds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F3B22-92F5-BB24-E338-7A5BE94A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14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277ABC-A135-A90B-829B-1DF40D8078AF}"/>
              </a:ext>
            </a:extLst>
          </p:cNvPr>
          <p:cNvCxnSpPr>
            <a:cxnSpLocks/>
          </p:cNvCxnSpPr>
          <p:nvPr/>
        </p:nvCxnSpPr>
        <p:spPr>
          <a:xfrm>
            <a:off x="7700123" y="8482116"/>
            <a:ext cx="89758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Left 3">
            <a:extLst>
              <a:ext uri="{FF2B5EF4-FFF2-40B4-BE49-F238E27FC236}">
                <a16:creationId xmlns:a16="http://schemas.microsoft.com/office/drawing/2014/main" id="{EF1C934C-3101-0173-10F8-CCFABADA9AA5}"/>
              </a:ext>
            </a:extLst>
          </p:cNvPr>
          <p:cNvSpPr/>
          <p:nvPr/>
        </p:nvSpPr>
        <p:spPr>
          <a:xfrm>
            <a:off x="16676017" y="4510320"/>
            <a:ext cx="7419542" cy="2926800"/>
          </a:xfrm>
          <a:prstGeom prst="leftArrow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sz="4800" dirty="0">
                <a:solidFill>
                  <a:srgbClr val="FFFF00"/>
                </a:solidFill>
                <a:latin typeface="Calibri" panose="020F0502020204030204"/>
              </a:rPr>
              <a:t>This causes other problems too</a:t>
            </a:r>
          </a:p>
        </p:txBody>
      </p:sp>
    </p:spTree>
    <p:extLst>
      <p:ext uri="{BB962C8B-B14F-4D97-AF65-F5344CB8AC3E}">
        <p14:creationId xmlns:p14="http://schemas.microsoft.com/office/powerpoint/2010/main" val="6606316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1D3F-4B6B-81A0-B8F1-40A79339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this is not a new 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924AA-C619-EFB9-0A40-6B88EF34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9E9DFE-4B87-7633-C9BC-A8557C30C069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1676400" y="4435179"/>
            <a:ext cx="21031200" cy="6250301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1200"/>
              </a:spcBef>
              <a:buFont typeface="Wingdings" pitchFamily="2" charset="2"/>
              <a:buNone/>
            </a:pPr>
            <a:r>
              <a:rPr kumimoji="0" lang="en-GB" sz="6000" kern="0" dirty="0">
                <a:solidFill>
                  <a:srgbClr val="00B050"/>
                </a:solidFill>
              </a:rPr>
              <a:t>“The parallel approach to computing does require that some original thinking be done about numerical analysis and data management in order to secure efficient use.</a:t>
            </a:r>
          </a:p>
          <a:p>
            <a:pPr marL="0" indent="0" algn="ctr">
              <a:spcBef>
                <a:spcPts val="1200"/>
              </a:spcBef>
              <a:buFont typeface="Wingdings" pitchFamily="2" charset="2"/>
              <a:buNone/>
            </a:pPr>
            <a:r>
              <a:rPr kumimoji="0" lang="en-GB" sz="6000" kern="0" dirty="0">
                <a:solidFill>
                  <a:srgbClr val="FF0000"/>
                </a:solidFill>
              </a:rPr>
              <a:t>In an environment which has represented the absence of the need to think as the highest virtue, this is a decided disadvantage</a:t>
            </a:r>
            <a:r>
              <a:rPr kumimoji="0" lang="en-GB" sz="6000" kern="0" dirty="0">
                <a:solidFill>
                  <a:srgbClr val="00B050"/>
                </a:solidFill>
              </a:rPr>
              <a:t>”</a:t>
            </a:r>
          </a:p>
          <a:p>
            <a:pPr marL="0" indent="0" algn="ctr">
              <a:spcBef>
                <a:spcPts val="1200"/>
              </a:spcBef>
              <a:buFont typeface="Wingdings" pitchFamily="2" charset="2"/>
              <a:buNone/>
            </a:pPr>
            <a:r>
              <a:rPr kumimoji="0" lang="en-GB" sz="4800" kern="0" dirty="0">
                <a:solidFill>
                  <a:srgbClr val="00B050"/>
                </a:solidFill>
              </a:rPr>
              <a:t>Daniel </a:t>
            </a:r>
            <a:r>
              <a:rPr kumimoji="0" lang="en-GB" sz="4800" kern="0" dirty="0" err="1">
                <a:solidFill>
                  <a:srgbClr val="00B050"/>
                </a:solidFill>
              </a:rPr>
              <a:t>Slotnick</a:t>
            </a:r>
            <a:r>
              <a:rPr kumimoji="0" lang="en-GB" sz="4800" kern="0" dirty="0">
                <a:solidFill>
                  <a:srgbClr val="00B050"/>
                </a:solidFill>
              </a:rPr>
              <a:t>, 1967</a:t>
            </a:r>
          </a:p>
        </p:txBody>
      </p:sp>
    </p:spTree>
    <p:extLst>
      <p:ext uri="{BB962C8B-B14F-4D97-AF65-F5344CB8AC3E}">
        <p14:creationId xmlns:p14="http://schemas.microsoft.com/office/powerpoint/2010/main" val="40700492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528746"/>
            <a:ext cx="23012400" cy="2586056"/>
          </a:xfrm>
          <a:noFill/>
          <a:ln/>
        </p:spPr>
        <p:txBody>
          <a:bodyPr/>
          <a:lstStyle/>
          <a:p>
            <a:r>
              <a:rPr lang="en-US" dirty="0"/>
              <a:t>Field Programmable Gate Arrays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4389118"/>
            <a:ext cx="10668000" cy="8528595"/>
          </a:xfrm>
          <a:noFill/>
          <a:ln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en-GB" sz="4000" dirty="0"/>
              <a:t>Programmable Logic Blocks</a:t>
            </a: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en-GB" sz="4000" dirty="0"/>
              <a:t>Massive Fabric of Programmable Interconnects</a:t>
            </a:r>
          </a:p>
          <a:p>
            <a:pPr>
              <a:lnSpc>
                <a:spcPct val="150000"/>
              </a:lnSpc>
              <a:spcBef>
                <a:spcPts val="2400"/>
              </a:spcBef>
            </a:pPr>
            <a:endParaRPr lang="en-GB" sz="4000" dirty="0"/>
          </a:p>
          <a:p>
            <a:pPr lvl="1">
              <a:lnSpc>
                <a:spcPct val="150000"/>
              </a:lnSpc>
              <a:spcBef>
                <a:spcPts val="2400"/>
              </a:spcBef>
              <a:buNone/>
            </a:pPr>
            <a:endParaRPr lang="en-GB" sz="36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ABA1A87-BE0E-4019-9C88-B969A81661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084" y="5100381"/>
            <a:ext cx="12784916" cy="662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698196"/>
      </p:ext>
    </p:extLst>
  </p:cSld>
  <p:clrMapOvr>
    <a:masterClrMapping/>
  </p:clrMapOvr>
  <p:transition>
    <p:cut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0" y="1528746"/>
            <a:ext cx="10820400" cy="2586056"/>
          </a:xfrm>
        </p:spPr>
        <p:txBody>
          <a:bodyPr>
            <a:noAutofit/>
          </a:bodyPr>
          <a:lstStyle/>
          <a:p>
            <a:r>
              <a:rPr lang="en-GB" dirty="0"/>
              <a:t>Combinatorial Logic Block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4F2A500-EECD-4414-8E8C-6BEC129C1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" b="3250"/>
          <a:stretch/>
        </p:blipFill>
        <p:spPr>
          <a:xfrm>
            <a:off x="783775" y="-48986"/>
            <a:ext cx="11397343" cy="13792475"/>
          </a:xfrm>
          <a:solidFill>
            <a:schemeClr val="tx1"/>
          </a:solidFill>
        </p:spPr>
      </p:pic>
      <p:pic>
        <p:nvPicPr>
          <p:cNvPr id="5" name="Oval" descr="Oval">
            <a:extLst>
              <a:ext uri="{FF2B5EF4-FFF2-40B4-BE49-F238E27FC236}">
                <a16:creationId xmlns:a16="http://schemas.microsoft.com/office/drawing/2014/main" id="{A4D206C7-77E1-4A06-A468-9C4BFBF715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66340" y="1915119"/>
            <a:ext cx="2232513" cy="2166851"/>
          </a:xfrm>
          <a:prstGeom prst="rect">
            <a:avLst/>
          </a:prstGeom>
        </p:spPr>
      </p:pic>
      <p:pic>
        <p:nvPicPr>
          <p:cNvPr id="6" name="Oval" descr="Oval">
            <a:extLst>
              <a:ext uri="{FF2B5EF4-FFF2-40B4-BE49-F238E27FC236}">
                <a16:creationId xmlns:a16="http://schemas.microsoft.com/office/drawing/2014/main" id="{57271ACB-762D-419B-AB64-0CFB6698E80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66339" y="4690975"/>
            <a:ext cx="2232513" cy="2166851"/>
          </a:xfrm>
          <a:prstGeom prst="rect">
            <a:avLst/>
          </a:prstGeom>
        </p:spPr>
      </p:pic>
      <p:pic>
        <p:nvPicPr>
          <p:cNvPr id="7" name="Oval" descr="Oval">
            <a:extLst>
              <a:ext uri="{FF2B5EF4-FFF2-40B4-BE49-F238E27FC236}">
                <a16:creationId xmlns:a16="http://schemas.microsoft.com/office/drawing/2014/main" id="{F111475C-330B-462C-A1D2-3D544258DA1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66338" y="7466831"/>
            <a:ext cx="2232513" cy="2166851"/>
          </a:xfrm>
          <a:prstGeom prst="rect">
            <a:avLst/>
          </a:prstGeom>
        </p:spPr>
      </p:pic>
      <p:pic>
        <p:nvPicPr>
          <p:cNvPr id="8" name="Oval" descr="Oval">
            <a:extLst>
              <a:ext uri="{FF2B5EF4-FFF2-40B4-BE49-F238E27FC236}">
                <a16:creationId xmlns:a16="http://schemas.microsoft.com/office/drawing/2014/main" id="{02BD9C7B-1AFC-4C9C-B61D-CE6A3D3EA3A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66337" y="10503943"/>
            <a:ext cx="2232513" cy="2166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BC17F3-83D6-428B-9EAE-9479723E1318}"/>
              </a:ext>
            </a:extLst>
          </p:cNvPr>
          <p:cNvSpPr txBox="1"/>
          <p:nvPr/>
        </p:nvSpPr>
        <p:spPr>
          <a:xfrm>
            <a:off x="13067002" y="5804953"/>
            <a:ext cx="7714412" cy="274530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Registers on the output of every cell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Perfect for pipelined logic</a:t>
            </a:r>
          </a:p>
        </p:txBody>
      </p:sp>
    </p:spTree>
    <p:extLst>
      <p:ext uri="{BB962C8B-B14F-4D97-AF65-F5344CB8AC3E}">
        <p14:creationId xmlns:p14="http://schemas.microsoft.com/office/powerpoint/2010/main" val="42290483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8746"/>
            <a:ext cx="22098000" cy="2586056"/>
          </a:xfrm>
        </p:spPr>
        <p:txBody>
          <a:bodyPr/>
          <a:lstStyle/>
          <a:p>
            <a:r>
              <a:rPr lang="en-GB" dirty="0"/>
              <a:t>Integrated Digital Signal Processing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8330"/>
          <a:stretch/>
        </p:blipFill>
        <p:spPr>
          <a:xfrm>
            <a:off x="2598964" y="3506913"/>
            <a:ext cx="19186071" cy="10209087"/>
          </a:xfrm>
          <a:solidFill>
            <a:schemeClr val="tx1"/>
          </a:solidFill>
        </p:spPr>
      </p:pic>
      <p:pic>
        <p:nvPicPr>
          <p:cNvPr id="11" name="Oval" descr="Oval">
            <a:extLst>
              <a:ext uri="{FF2B5EF4-FFF2-40B4-BE49-F238E27FC236}">
                <a16:creationId xmlns:a16="http://schemas.microsoft.com/office/drawing/2014/main" id="{B36F15C8-C973-4814-8B2B-2366B665A35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8845" y="4247838"/>
            <a:ext cx="2232513" cy="3690260"/>
          </a:xfrm>
          <a:prstGeom prst="rect">
            <a:avLst/>
          </a:prstGeom>
        </p:spPr>
      </p:pic>
      <p:pic>
        <p:nvPicPr>
          <p:cNvPr id="17" name="Oval" descr="Oval">
            <a:extLst>
              <a:ext uri="{FF2B5EF4-FFF2-40B4-BE49-F238E27FC236}">
                <a16:creationId xmlns:a16="http://schemas.microsoft.com/office/drawing/2014/main" id="{0DA4BD7B-E6CB-4494-87EB-05DC8E0C09D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907000" y="4771936"/>
            <a:ext cx="1480458" cy="1436915"/>
          </a:xfrm>
          <a:prstGeom prst="rect">
            <a:avLst/>
          </a:prstGeom>
        </p:spPr>
      </p:pic>
      <p:pic>
        <p:nvPicPr>
          <p:cNvPr id="18" name="Oval" descr="Oval">
            <a:extLst>
              <a:ext uri="{FF2B5EF4-FFF2-40B4-BE49-F238E27FC236}">
                <a16:creationId xmlns:a16="http://schemas.microsoft.com/office/drawing/2014/main" id="{D4DDED75-65AF-4BE4-B7D4-2127034BE7D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896115" y="6165308"/>
            <a:ext cx="1480458" cy="1436915"/>
          </a:xfrm>
          <a:prstGeom prst="rect">
            <a:avLst/>
          </a:prstGeom>
        </p:spPr>
      </p:pic>
      <p:pic>
        <p:nvPicPr>
          <p:cNvPr id="19" name="Oval" descr="Oval">
            <a:extLst>
              <a:ext uri="{FF2B5EF4-FFF2-40B4-BE49-F238E27FC236}">
                <a16:creationId xmlns:a16="http://schemas.microsoft.com/office/drawing/2014/main" id="{BFF83F12-7C7F-4B3F-82CC-4A203E84F72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885230" y="7623994"/>
            <a:ext cx="1480458" cy="1436915"/>
          </a:xfrm>
          <a:prstGeom prst="rect">
            <a:avLst/>
          </a:prstGeom>
        </p:spPr>
      </p:pic>
      <p:pic>
        <p:nvPicPr>
          <p:cNvPr id="20" name="Oval" descr="Oval">
            <a:extLst>
              <a:ext uri="{FF2B5EF4-FFF2-40B4-BE49-F238E27FC236}">
                <a16:creationId xmlns:a16="http://schemas.microsoft.com/office/drawing/2014/main" id="{8EA0E66B-F93D-4F0D-84D3-70697CB572B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874345" y="8821424"/>
            <a:ext cx="1480458" cy="1436915"/>
          </a:xfrm>
          <a:prstGeom prst="rect">
            <a:avLst/>
          </a:prstGeom>
        </p:spPr>
      </p:pic>
      <p:pic>
        <p:nvPicPr>
          <p:cNvPr id="21" name="Oval" descr="Oval">
            <a:extLst>
              <a:ext uri="{FF2B5EF4-FFF2-40B4-BE49-F238E27FC236}">
                <a16:creationId xmlns:a16="http://schemas.microsoft.com/office/drawing/2014/main" id="{1EF58F87-F325-4EAC-8397-40B9A071B6C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218233" y="10965911"/>
            <a:ext cx="1480458" cy="1436915"/>
          </a:xfrm>
          <a:prstGeom prst="rect">
            <a:avLst/>
          </a:prstGeom>
        </p:spPr>
      </p:pic>
      <p:pic>
        <p:nvPicPr>
          <p:cNvPr id="22" name="Oval" descr="Oval">
            <a:extLst>
              <a:ext uri="{FF2B5EF4-FFF2-40B4-BE49-F238E27FC236}">
                <a16:creationId xmlns:a16="http://schemas.microsoft.com/office/drawing/2014/main" id="{16E77255-F1BE-41FB-A9A5-FF413E6E593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207096" y="11403482"/>
            <a:ext cx="1480458" cy="1436915"/>
          </a:xfrm>
          <a:prstGeom prst="rect">
            <a:avLst/>
          </a:prstGeom>
        </p:spPr>
      </p:pic>
      <p:pic>
        <p:nvPicPr>
          <p:cNvPr id="23" name="Oval" descr="Oval">
            <a:extLst>
              <a:ext uri="{FF2B5EF4-FFF2-40B4-BE49-F238E27FC236}">
                <a16:creationId xmlns:a16="http://schemas.microsoft.com/office/drawing/2014/main" id="{85E32152-1379-4481-9AEF-76555E7B5DB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775497" y="9023505"/>
            <a:ext cx="1480458" cy="1436915"/>
          </a:xfrm>
          <a:prstGeom prst="rect">
            <a:avLst/>
          </a:prstGeom>
        </p:spPr>
      </p:pic>
      <p:pic>
        <p:nvPicPr>
          <p:cNvPr id="24" name="Oval" descr="Oval">
            <a:extLst>
              <a:ext uri="{FF2B5EF4-FFF2-40B4-BE49-F238E27FC236}">
                <a16:creationId xmlns:a16="http://schemas.microsoft.com/office/drawing/2014/main" id="{65E0F0CF-1B24-4465-B089-1CC9B2F0B6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1284" y="6252394"/>
            <a:ext cx="1480458" cy="1436915"/>
          </a:xfrm>
          <a:prstGeom prst="rect">
            <a:avLst/>
          </a:prstGeom>
        </p:spPr>
      </p:pic>
      <p:pic>
        <p:nvPicPr>
          <p:cNvPr id="25" name="Oval" descr="Oval">
            <a:extLst>
              <a:ext uri="{FF2B5EF4-FFF2-40B4-BE49-F238E27FC236}">
                <a16:creationId xmlns:a16="http://schemas.microsoft.com/office/drawing/2014/main" id="{A92A129A-271D-4B85-B37E-B6D5FDF69E7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23855" y="10193024"/>
            <a:ext cx="1480458" cy="1436915"/>
          </a:xfrm>
          <a:prstGeom prst="rect">
            <a:avLst/>
          </a:prstGeom>
        </p:spPr>
      </p:pic>
      <p:pic>
        <p:nvPicPr>
          <p:cNvPr id="26" name="Oval" descr="Oval">
            <a:extLst>
              <a:ext uri="{FF2B5EF4-FFF2-40B4-BE49-F238E27FC236}">
                <a16:creationId xmlns:a16="http://schemas.microsoft.com/office/drawing/2014/main" id="{2A5D2409-9C66-4661-926B-FC8717132AE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242719" y="5839811"/>
            <a:ext cx="1480458" cy="14369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51E019-9F2C-4C68-BF51-79F78109D714}"/>
              </a:ext>
            </a:extLst>
          </p:cNvPr>
          <p:cNvSpPr txBox="1"/>
          <p:nvPr/>
        </p:nvSpPr>
        <p:spPr>
          <a:xfrm>
            <a:off x="4940234" y="11894026"/>
            <a:ext cx="7714412" cy="182197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 many registers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Perfect for pipelined logic</a:t>
            </a:r>
          </a:p>
        </p:txBody>
      </p:sp>
    </p:spTree>
    <p:extLst>
      <p:ext uri="{BB962C8B-B14F-4D97-AF65-F5344CB8AC3E}">
        <p14:creationId xmlns:p14="http://schemas.microsoft.com/office/powerpoint/2010/main" val="4397727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6771" y="1528746"/>
            <a:ext cx="21085629" cy="2586056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GB" altLang="en-US" dirty="0"/>
              <a:t>Biggest Xilinx “</a:t>
            </a:r>
            <a:r>
              <a:rPr lang="en-GB" altLang="en-US" dirty="0" err="1"/>
              <a:t>Ultrascale</a:t>
            </a:r>
            <a:r>
              <a:rPr lang="en-GB" altLang="en-US" dirty="0"/>
              <a:t>+” Devices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6E8CEB-F629-4ADA-86B7-FD0B656AE2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Upwards of 9million logic cells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All clocked at  up to 500MHz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Up to O(10</a:t>
            </a:r>
            <a:r>
              <a:rPr lang="en-GB" sz="3600" baseline="30000" dirty="0"/>
              <a:t>15</a:t>
            </a:r>
            <a:r>
              <a:rPr lang="en-GB" sz="3600" dirty="0"/>
              <a:t>) operations per second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Upwards of 12000 DSPs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All pipelined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Fully programmable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</a:rPr>
              <a:t>And we have a winner!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C18285F0-5730-4CE7-BAE1-C12493469B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r="1383"/>
          <a:stretch/>
        </p:blipFill>
        <p:spPr bwMode="auto">
          <a:xfrm>
            <a:off x="12187667" y="4767943"/>
            <a:ext cx="12196333" cy="666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13539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6771" y="1528746"/>
            <a:ext cx="21085629" cy="2586056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GB" altLang="en-US" dirty="0"/>
              <a:t>Biggest Xilinx “</a:t>
            </a:r>
            <a:r>
              <a:rPr lang="en-GB" altLang="en-US" dirty="0" err="1"/>
              <a:t>Ultrascale</a:t>
            </a:r>
            <a:r>
              <a:rPr lang="en-GB" altLang="en-US" dirty="0"/>
              <a:t>+” Devices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6E8CEB-F629-4ADA-86B7-FD0B656AE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4389118"/>
            <a:ext cx="10668000" cy="90982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Upwards of 9million logic cells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All clocked at  up to 500MHz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Up to O(10</a:t>
            </a:r>
            <a:r>
              <a:rPr lang="en-GB" sz="3600" baseline="30000" dirty="0"/>
              <a:t>15</a:t>
            </a:r>
            <a:r>
              <a:rPr lang="en-GB" sz="3600" dirty="0"/>
              <a:t>) operations per second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Upwards of 12000 DSPs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All pipelined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Fully programmable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</a:rPr>
              <a:t>And we have a winner!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</a:rPr>
              <a:t>So what is the catch?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C18285F0-5730-4CE7-BAE1-C12493469B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r="1383"/>
          <a:stretch/>
        </p:blipFill>
        <p:spPr bwMode="auto">
          <a:xfrm>
            <a:off x="12187667" y="4767943"/>
            <a:ext cx="12196333" cy="666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09460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6771" y="1528746"/>
            <a:ext cx="21085629" cy="2586056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GB" altLang="en-US" dirty="0"/>
              <a:t>Biggest Xilinx “</a:t>
            </a:r>
            <a:r>
              <a:rPr lang="en-GB" altLang="en-US" dirty="0" err="1"/>
              <a:t>Ultrascale</a:t>
            </a:r>
            <a:r>
              <a:rPr lang="en-GB" altLang="en-US" dirty="0"/>
              <a:t>+” Devices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6E8CEB-F629-4ADA-86B7-FD0B656AE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4389118"/>
            <a:ext cx="10668000" cy="90982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Upwards of 9million logic cells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All clocked at  up to 500MHz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Up to O(10</a:t>
            </a:r>
            <a:r>
              <a:rPr lang="en-GB" sz="3600" baseline="30000" dirty="0"/>
              <a:t>15</a:t>
            </a:r>
            <a:r>
              <a:rPr lang="en-GB" sz="3600" dirty="0"/>
              <a:t>) operations per second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Upwards of 12000 DSPs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All pipelined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Fully programmable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</a:rPr>
              <a:t>And we have a winner!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</a:rPr>
              <a:t>So what is the catch?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C18285F0-5730-4CE7-BAE1-C12493469B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r="1383"/>
          <a:stretch/>
        </p:blipFill>
        <p:spPr bwMode="auto">
          <a:xfrm>
            <a:off x="12187667" y="4767943"/>
            <a:ext cx="12196333" cy="666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5E2FE-C58B-438D-8166-830328E256C4}"/>
              </a:ext>
            </a:extLst>
          </p:cNvPr>
          <p:cNvSpPr txBox="1"/>
          <p:nvPr/>
        </p:nvSpPr>
        <p:spPr>
          <a:xfrm>
            <a:off x="5423278" y="4114802"/>
            <a:ext cx="13537443" cy="736195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Incredibly hard to program efficiently</a:t>
            </a:r>
          </a:p>
          <a:p>
            <a:pPr marL="1028700" marR="0" lvl="1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Thinking in a parallel, pipelined-fashion is exceptionally difficult</a:t>
            </a:r>
          </a:p>
          <a:p>
            <a:pPr marL="1028700" marR="0" lvl="1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handful of real experts in CMS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Efficient use depends on efficiently structured data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chip is just the start – needs to be attached to something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You are also responsible for the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41644337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B6DBC-4BE3-4D15-79F9-B311C5CA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Spares: Phase-2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195DE-6035-417D-52A5-088519267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FB31D-735E-4BD6-201E-58F2B13F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88664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651250"/>
            <a:ext cx="17531574" cy="769441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3048000" y="69204"/>
            <a:ext cx="18288000" cy="1278104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3048000" y="69207"/>
            <a:ext cx="18288000" cy="1065634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DCB3AF-1126-AD4E-AB41-41E12E85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8" y="5676900"/>
            <a:ext cx="21568548" cy="8039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679E8F22-23F7-4A33-B320-59B1F6D56FDD}"/>
              </a:ext>
            </a:extLst>
          </p:cNvPr>
          <p:cNvSpPr txBox="1"/>
          <p:nvPr/>
        </p:nvSpPr>
        <p:spPr>
          <a:xfrm>
            <a:off x="9652674" y="8227174"/>
            <a:ext cx="12470292" cy="584775"/>
          </a:xfrm>
          <a:prstGeom prst="rect">
            <a:avLst/>
          </a:prstGeom>
          <a:solidFill>
            <a:srgbClr val="C000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 Si-sensors ≃ 200µm thick - 90/100µm pitch - 2.5/5cm strips 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F2951F9-15E5-416E-89B7-A32C1B5410C0}"/>
              </a:ext>
            </a:extLst>
          </p:cNvPr>
          <p:cNvSpPr txBox="1"/>
          <p:nvPr/>
        </p:nvSpPr>
        <p:spPr>
          <a:xfrm>
            <a:off x="9652674" y="10761872"/>
            <a:ext cx="12470292" cy="584775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 Si-sensors ≃ 200µm thick - 90/100µm pitch - 1.5 mm macro-pixels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68A17776-8E4A-4F38-9CC0-5B6F88897BD4}"/>
              </a:ext>
            </a:extLst>
          </p:cNvPr>
          <p:cNvSpPr txBox="1"/>
          <p:nvPr/>
        </p:nvSpPr>
        <p:spPr>
          <a:xfrm>
            <a:off x="9652671" y="11838742"/>
            <a:ext cx="12470290" cy="584775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Si-silicon sensors ≤ 150µm thickness - 50x50 to 25x100µm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5981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651250"/>
            <a:ext cx="17531574" cy="1703030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  <a:p>
            <a:r>
              <a:rPr lang="en-GB" dirty="0"/>
              <a:t>Outer Tracker design driven by ability to provide tracks at 40 MHz to L1-trigger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3048000" y="69204"/>
            <a:ext cx="18288000" cy="1278104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3048000" y="69207"/>
            <a:ext cx="18288000" cy="1065634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C49CB4-7155-4122-8237-336207B34FB8}"/>
              </a:ext>
            </a:extLst>
          </p:cNvPr>
          <p:cNvGrpSpPr/>
          <p:nvPr/>
        </p:nvGrpSpPr>
        <p:grpSpPr>
          <a:xfrm>
            <a:off x="554418" y="5676120"/>
            <a:ext cx="21568548" cy="8039880"/>
            <a:chOff x="277209" y="2838060"/>
            <a:chExt cx="10784274" cy="401994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6DCB3AF-1126-AD4E-AB41-41E12E852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09" y="2838450"/>
              <a:ext cx="10784274" cy="40195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7458002-BB08-498C-BDD7-8A9C0F9F5FFF}"/>
                </a:ext>
              </a:extLst>
            </p:cNvPr>
            <p:cNvSpPr/>
            <p:nvPr/>
          </p:nvSpPr>
          <p:spPr>
            <a:xfrm>
              <a:off x="277209" y="2838448"/>
              <a:ext cx="1818291" cy="4019551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A1F175-FFB4-4391-8142-07E06ECE565A}"/>
                </a:ext>
              </a:extLst>
            </p:cNvPr>
            <p:cNvSpPr/>
            <p:nvPr/>
          </p:nvSpPr>
          <p:spPr>
            <a:xfrm>
              <a:off x="2095500" y="5772150"/>
              <a:ext cx="4591050" cy="108585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D2DC92-A563-4D61-AA33-8C7D842B4365}"/>
                </a:ext>
              </a:extLst>
            </p:cNvPr>
            <p:cNvSpPr/>
            <p:nvPr/>
          </p:nvSpPr>
          <p:spPr>
            <a:xfrm>
              <a:off x="6686550" y="5600700"/>
              <a:ext cx="3409950" cy="12573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11F331-6EDF-431E-BBF7-2BDCF8D7B527}"/>
                </a:ext>
              </a:extLst>
            </p:cNvPr>
            <p:cNvSpPr/>
            <p:nvPr/>
          </p:nvSpPr>
          <p:spPr>
            <a:xfrm>
              <a:off x="2095500" y="2838060"/>
              <a:ext cx="8001000" cy="597844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C953A8-C221-4856-BD23-091BD9EDE0AD}"/>
                </a:ext>
              </a:extLst>
            </p:cNvPr>
            <p:cNvSpPr/>
            <p:nvPr/>
          </p:nvSpPr>
          <p:spPr>
            <a:xfrm>
              <a:off x="10096500" y="2838448"/>
              <a:ext cx="964983" cy="4019551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9E8922D-9C0E-104C-9D76-0A665162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3585" y="5359420"/>
            <a:ext cx="9128778" cy="3663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50D95-0861-4FA8-BE2D-40CF2EB081C4}"/>
              </a:ext>
            </a:extLst>
          </p:cNvPr>
          <p:cNvSpPr txBox="1"/>
          <p:nvPr/>
        </p:nvSpPr>
        <p:spPr>
          <a:xfrm>
            <a:off x="15682261" y="6718174"/>
            <a:ext cx="262966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09962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D114-9019-6ECA-CAFE-7879709E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Event Upsets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7A28-5415-6E59-8A70-14B9C4EF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2895152"/>
          </a:xfrm>
        </p:spPr>
        <p:txBody>
          <a:bodyPr/>
          <a:lstStyle/>
          <a:p>
            <a:r>
              <a:rPr lang="en-GB" dirty="0"/>
              <a:t>When energetic charged particles pass through </a:t>
            </a:r>
            <a:br>
              <a:rPr lang="en-GB" dirty="0"/>
            </a:br>
            <a:r>
              <a:rPr lang="en-GB" dirty="0"/>
              <a:t>a transistor, they can change the state</a:t>
            </a:r>
          </a:p>
          <a:p>
            <a:pPr lvl="1"/>
            <a:r>
              <a:rPr lang="en-GB" dirty="0"/>
              <a:t>And there are plenty of charged particles </a:t>
            </a:r>
            <a:br>
              <a:rPr lang="en-GB" dirty="0"/>
            </a:br>
            <a:r>
              <a:rPr lang="en-GB" dirty="0"/>
              <a:t>in the LHC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8574-E4D5-AC77-E2D1-2012363F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15</a:t>
            </a:fld>
            <a:endParaRPr lang="en-GB"/>
          </a:p>
        </p:txBody>
      </p:sp>
      <p:pic>
        <p:nvPicPr>
          <p:cNvPr id="1026" name="Picture 2" descr="Single Event Upsets - SemiWiki">
            <a:extLst>
              <a:ext uri="{FF2B5EF4-FFF2-40B4-BE49-F238E27FC236}">
                <a16:creationId xmlns:a16="http://schemas.microsoft.com/office/drawing/2014/main" id="{4D24A904-05CE-7421-35CC-DB5C6B2C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360" y="0"/>
            <a:ext cx="12143640" cy="75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908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3B1D9F79-0AB9-40CB-9305-BE4C77B6788D}"/>
              </a:ext>
            </a:extLst>
          </p:cNvPr>
          <p:cNvSpPr/>
          <p:nvPr/>
        </p:nvSpPr>
        <p:spPr>
          <a:xfrm>
            <a:off x="601956" y="3087242"/>
            <a:ext cx="22891332" cy="229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B07A1-425E-42F7-A4FB-108C39E7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tracker 2S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735D-2349-4DCB-995D-5536CA10F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800903"/>
            <a:ext cx="4814768" cy="3372206"/>
          </a:xfrm>
        </p:spPr>
        <p:txBody>
          <a:bodyPr/>
          <a:lstStyle/>
          <a:p>
            <a:r>
              <a:rPr lang="en-GB" dirty="0"/>
              <a:t>2S Modules: Two-strip double-layers</a:t>
            </a:r>
          </a:p>
          <a:p>
            <a:r>
              <a:rPr lang="en-GB" dirty="0"/>
              <a:t>~10k modules</a:t>
            </a:r>
          </a:p>
          <a:p>
            <a:r>
              <a:rPr lang="en-GB" dirty="0"/>
              <a:t>42M channels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CBAA9E9-6A88-44C9-A3FA-EAEAFD9489CD}"/>
              </a:ext>
            </a:extLst>
          </p:cNvPr>
          <p:cNvGrpSpPr/>
          <p:nvPr/>
        </p:nvGrpSpPr>
        <p:grpSpPr>
          <a:xfrm>
            <a:off x="6609349" y="3087241"/>
            <a:ext cx="16883940" cy="10628757"/>
            <a:chOff x="2680453" y="1150662"/>
            <a:chExt cx="9066191" cy="570733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4AD2ED-0A95-46BD-9A42-9D706F41B169}"/>
                </a:ext>
              </a:extLst>
            </p:cNvPr>
            <p:cNvSpPr/>
            <p:nvPr/>
          </p:nvSpPr>
          <p:spPr>
            <a:xfrm>
              <a:off x="2680453" y="1150662"/>
              <a:ext cx="9066191" cy="5707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\\Cernhomea.cern.ch\antti\Documents\CMS_upgrade\CMS_Upgrade_week_Karlsruhe_April2014\Mechanics_talk_input_files\Modules\2S 3D View.png">
              <a:extLst>
                <a:ext uri="{FF2B5EF4-FFF2-40B4-BE49-F238E27FC236}">
                  <a16:creationId xmlns:a16="http://schemas.microsoft.com/office/drawing/2014/main" id="{B3567708-F075-4DDC-8294-7C7124BEBF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" t="-12851" r="390" b="-10823"/>
            <a:stretch/>
          </p:blipFill>
          <p:spPr bwMode="auto">
            <a:xfrm>
              <a:off x="4629150" y="1549854"/>
              <a:ext cx="7117494" cy="5308146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669B4A-709E-48CA-BDE6-67B16F90F02B}"/>
                </a:ext>
              </a:extLst>
            </p:cNvPr>
            <p:cNvCxnSpPr/>
            <p:nvPr/>
          </p:nvCxnSpPr>
          <p:spPr>
            <a:xfrm flipV="1">
              <a:off x="6801386" y="3163078"/>
              <a:ext cx="2500520" cy="130632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5BBB1B-0AC4-4F74-914D-3AC415A21287}"/>
                </a:ext>
              </a:extLst>
            </p:cNvPr>
            <p:cNvGrpSpPr/>
            <p:nvPr/>
          </p:nvGrpSpPr>
          <p:grpSpPr>
            <a:xfrm>
              <a:off x="8763841" y="4071938"/>
              <a:ext cx="2373086" cy="1601074"/>
              <a:chOff x="6161314" y="4071938"/>
              <a:chExt cx="2373086" cy="1601074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6B220EE-A07B-4B93-AD50-2A4DE9327969}"/>
                  </a:ext>
                </a:extLst>
              </p:cNvPr>
              <p:cNvCxnSpPr/>
              <p:nvPr/>
            </p:nvCxnSpPr>
            <p:spPr>
              <a:xfrm flipH="1" flipV="1">
                <a:off x="7511728" y="4879133"/>
                <a:ext cx="863082" cy="527179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EBD6DAF-ECA2-4099-8FDF-9193E945480B}"/>
                  </a:ext>
                </a:extLst>
              </p:cNvPr>
              <p:cNvCxnSpPr/>
              <p:nvPr/>
            </p:nvCxnSpPr>
            <p:spPr>
              <a:xfrm flipH="1" flipV="1">
                <a:off x="6161314" y="5531500"/>
                <a:ext cx="179873" cy="1415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708AC7D-D634-4EFE-A6AC-EF60C289B1E3}"/>
                  </a:ext>
                </a:extLst>
              </p:cNvPr>
              <p:cNvCxnSpPr/>
              <p:nvPr/>
            </p:nvCxnSpPr>
            <p:spPr>
              <a:xfrm flipH="1" flipV="1">
                <a:off x="8277226" y="4071938"/>
                <a:ext cx="257174" cy="1112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82E18E3-818E-42FB-9210-87C2CBC894B0}"/>
                  </a:ext>
                </a:extLst>
              </p:cNvPr>
              <p:cNvCxnSpPr/>
              <p:nvPr/>
            </p:nvCxnSpPr>
            <p:spPr>
              <a:xfrm flipH="1">
                <a:off x="6341188" y="4183226"/>
                <a:ext cx="2193212" cy="1489786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50626E-FC4F-463A-9626-07829B532FC9}"/>
                </a:ext>
              </a:extLst>
            </p:cNvPr>
            <p:cNvSpPr txBox="1"/>
            <p:nvPr/>
          </p:nvSpPr>
          <p:spPr>
            <a:xfrm>
              <a:off x="10091210" y="5406312"/>
              <a:ext cx="1466919" cy="3140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CBCs per side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B70316-040B-484D-A1D9-9D9A38CB1EA5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11136927" y="2171400"/>
              <a:ext cx="143068" cy="17194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61B962-35B0-4DA3-8AEA-C4E08F1CD9BC}"/>
                </a:ext>
              </a:extLst>
            </p:cNvPr>
            <p:cNvSpPr txBox="1"/>
            <p:nvPr/>
          </p:nvSpPr>
          <p:spPr>
            <a:xfrm>
              <a:off x="10652867" y="1543385"/>
              <a:ext cx="968121" cy="5784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Front End</a:t>
              </a:r>
            </a:p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Hybrid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F1F43-A9A0-403C-BF10-A630E0AEF1C8}"/>
                </a:ext>
              </a:extLst>
            </p:cNvPr>
            <p:cNvSpPr txBox="1"/>
            <p:nvPr/>
          </p:nvSpPr>
          <p:spPr>
            <a:xfrm>
              <a:off x="7161122" y="6398288"/>
              <a:ext cx="1388899" cy="3140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 Hybrid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767A62F-AD5E-4DD0-9667-28F4CB423FC4}"/>
                </a:ext>
              </a:extLst>
            </p:cNvPr>
            <p:cNvCxnSpPr/>
            <p:nvPr/>
          </p:nvCxnSpPr>
          <p:spPr>
            <a:xfrm flipH="1" flipV="1">
              <a:off x="7659620" y="5641080"/>
              <a:ext cx="214703" cy="7572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7A93B3-0161-432B-B3D4-035D8977FC94}"/>
                </a:ext>
              </a:extLst>
            </p:cNvPr>
            <p:cNvSpPr txBox="1"/>
            <p:nvPr/>
          </p:nvSpPr>
          <p:spPr>
            <a:xfrm>
              <a:off x="8982640" y="6054099"/>
              <a:ext cx="1104791" cy="5784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CIC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per side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A83A455-5BA1-4F7A-B80A-0FA235DC2C6F}"/>
                </a:ext>
              </a:extLst>
            </p:cNvPr>
            <p:cNvCxnSpPr/>
            <p:nvPr/>
          </p:nvCxnSpPr>
          <p:spPr>
            <a:xfrm flipH="1" flipV="1">
              <a:off x="8490143" y="5952931"/>
              <a:ext cx="567145" cy="2411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96E9FB-2B52-4653-9386-309E7C862F01}"/>
                </a:ext>
              </a:extLst>
            </p:cNvPr>
            <p:cNvSpPr txBox="1"/>
            <p:nvPr/>
          </p:nvSpPr>
          <p:spPr>
            <a:xfrm>
              <a:off x="9222272" y="2345389"/>
              <a:ext cx="1635629" cy="5784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Double-Layer</a:t>
              </a:r>
            </a:p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 Strip Detectors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F1B8C3-BC97-4333-B532-BDDB913C85E2}"/>
                </a:ext>
              </a:extLst>
            </p:cNvPr>
            <p:cNvCxnSpPr/>
            <p:nvPr/>
          </p:nvCxnSpPr>
          <p:spPr>
            <a:xfrm flipH="1">
              <a:off x="9471877" y="2939143"/>
              <a:ext cx="193923" cy="684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E3BDAE1-D3A5-47AB-A2DC-6C54F518A228}"/>
                </a:ext>
              </a:extLst>
            </p:cNvPr>
            <p:cNvCxnSpPr/>
            <p:nvPr/>
          </p:nvCxnSpPr>
          <p:spPr>
            <a:xfrm flipH="1">
              <a:off x="8667426" y="2939143"/>
              <a:ext cx="998374" cy="1866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571C11-2825-45AD-849C-E91FF0EC800A}"/>
                </a:ext>
              </a:extLst>
            </p:cNvPr>
            <p:cNvCxnSpPr/>
            <p:nvPr/>
          </p:nvCxnSpPr>
          <p:spPr>
            <a:xfrm flipV="1">
              <a:off x="7075288" y="5406312"/>
              <a:ext cx="0" cy="26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50A11A-C78E-4A1B-AC03-CC820A64ED6E}"/>
                </a:ext>
              </a:extLst>
            </p:cNvPr>
            <p:cNvSpPr txBox="1"/>
            <p:nvPr/>
          </p:nvSpPr>
          <p:spPr>
            <a:xfrm>
              <a:off x="6608393" y="5641080"/>
              <a:ext cx="987024" cy="5784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DC-DC</a:t>
              </a:r>
            </a:p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Converter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E29ECB-15BB-427D-80BB-B16B1B9EAADB}"/>
                </a:ext>
              </a:extLst>
            </p:cNvPr>
            <p:cNvSpPr txBox="1"/>
            <p:nvPr/>
          </p:nvSpPr>
          <p:spPr>
            <a:xfrm>
              <a:off x="4713255" y="2498396"/>
              <a:ext cx="1230862" cy="5784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LP-GBT &amp;</a:t>
              </a:r>
            </a:p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Optical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VTRx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9C8C799-1D8F-49BD-AD4B-946AF571B170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5328686" y="3126411"/>
              <a:ext cx="511563" cy="1056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1A8B63-F4B1-4283-BE54-9AD82C57A099}"/>
                </a:ext>
              </a:extLst>
            </p:cNvPr>
            <p:cNvCxnSpPr/>
            <p:nvPr/>
          </p:nvCxnSpPr>
          <p:spPr>
            <a:xfrm flipV="1">
              <a:off x="6179346" y="2873827"/>
              <a:ext cx="2488079" cy="117011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79CF1B-2C0F-4FE9-8633-5BAE8B1196F3}"/>
                </a:ext>
              </a:extLst>
            </p:cNvPr>
            <p:cNvSpPr txBox="1"/>
            <p:nvPr/>
          </p:nvSpPr>
          <p:spPr>
            <a:xfrm rot="20031410">
              <a:off x="7012094" y="3226602"/>
              <a:ext cx="642304" cy="3140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cm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A29876-A85F-4C67-ABB0-CC0FEECC4FC2}"/>
                </a:ext>
              </a:extLst>
            </p:cNvPr>
            <p:cNvCxnSpPr/>
            <p:nvPr/>
          </p:nvCxnSpPr>
          <p:spPr>
            <a:xfrm>
              <a:off x="8051646" y="3816240"/>
              <a:ext cx="1420230" cy="79520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37DDCD-4877-42F6-8951-2A815200870A}"/>
                </a:ext>
              </a:extLst>
            </p:cNvPr>
            <p:cNvSpPr txBox="1"/>
            <p:nvPr/>
          </p:nvSpPr>
          <p:spPr>
            <a:xfrm rot="1658069">
              <a:off x="8620408" y="3970579"/>
              <a:ext cx="530405" cy="3140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cm</a:t>
              </a:r>
            </a:p>
          </p:txBody>
        </p:sp>
        <p:sp>
          <p:nvSpPr>
            <p:cNvPr id="34" name="Freeform 83">
              <a:extLst>
                <a:ext uri="{FF2B5EF4-FFF2-40B4-BE49-F238E27FC236}">
                  <a16:creationId xmlns:a16="http://schemas.microsoft.com/office/drawing/2014/main" id="{A82997BB-D517-40B4-A87B-72B1DD063394}"/>
                </a:ext>
              </a:extLst>
            </p:cNvPr>
            <p:cNvSpPr/>
            <p:nvPr/>
          </p:nvSpPr>
          <p:spPr>
            <a:xfrm>
              <a:off x="7258505" y="4091570"/>
              <a:ext cx="1702932" cy="1073022"/>
            </a:xfrm>
            <a:custGeom>
              <a:avLst/>
              <a:gdLst>
                <a:gd name="connsiteX0" fmla="*/ 1362269 w 1698171"/>
                <a:gd name="connsiteY0" fmla="*/ 1073021 h 1073021"/>
                <a:gd name="connsiteX1" fmla="*/ 1698171 w 1698171"/>
                <a:gd name="connsiteY1" fmla="*/ 867747 h 1073021"/>
                <a:gd name="connsiteX2" fmla="*/ 317240 w 1698171"/>
                <a:gd name="connsiteY2" fmla="*/ 0 h 1073021"/>
                <a:gd name="connsiteX3" fmla="*/ 0 w 1698171"/>
                <a:gd name="connsiteY3" fmla="*/ 158621 h 1073021"/>
                <a:gd name="connsiteX4" fmla="*/ 1362269 w 1698171"/>
                <a:gd name="connsiteY4" fmla="*/ 1073021 h 1073021"/>
                <a:gd name="connsiteX0" fmla="*/ 1357506 w 1693408"/>
                <a:gd name="connsiteY0" fmla="*/ 1073021 h 1073021"/>
                <a:gd name="connsiteX1" fmla="*/ 1693408 w 1693408"/>
                <a:gd name="connsiteY1" fmla="*/ 867747 h 1073021"/>
                <a:gd name="connsiteX2" fmla="*/ 312477 w 1693408"/>
                <a:gd name="connsiteY2" fmla="*/ 0 h 1073021"/>
                <a:gd name="connsiteX3" fmla="*/ 0 w 1693408"/>
                <a:gd name="connsiteY3" fmla="*/ 177671 h 1073021"/>
                <a:gd name="connsiteX4" fmla="*/ 1357506 w 1693408"/>
                <a:gd name="connsiteY4" fmla="*/ 1073021 h 1073021"/>
                <a:gd name="connsiteX0" fmla="*/ 1367031 w 1702933"/>
                <a:gd name="connsiteY0" fmla="*/ 1073021 h 1073021"/>
                <a:gd name="connsiteX1" fmla="*/ 1702933 w 1702933"/>
                <a:gd name="connsiteY1" fmla="*/ 867747 h 1073021"/>
                <a:gd name="connsiteX2" fmla="*/ 322002 w 1702933"/>
                <a:gd name="connsiteY2" fmla="*/ 0 h 1073021"/>
                <a:gd name="connsiteX3" fmla="*/ 0 w 1702933"/>
                <a:gd name="connsiteY3" fmla="*/ 163384 h 1073021"/>
                <a:gd name="connsiteX4" fmla="*/ 1367031 w 1702933"/>
                <a:gd name="connsiteY4" fmla="*/ 1073021 h 1073021"/>
                <a:gd name="connsiteX0" fmla="*/ 1386081 w 1702933"/>
                <a:gd name="connsiteY0" fmla="*/ 1087309 h 1087309"/>
                <a:gd name="connsiteX1" fmla="*/ 1702933 w 1702933"/>
                <a:gd name="connsiteY1" fmla="*/ 867747 h 1087309"/>
                <a:gd name="connsiteX2" fmla="*/ 322002 w 1702933"/>
                <a:gd name="connsiteY2" fmla="*/ 0 h 1087309"/>
                <a:gd name="connsiteX3" fmla="*/ 0 w 1702933"/>
                <a:gd name="connsiteY3" fmla="*/ 163384 h 1087309"/>
                <a:gd name="connsiteX4" fmla="*/ 1386081 w 1702933"/>
                <a:gd name="connsiteY4" fmla="*/ 1087309 h 1087309"/>
                <a:gd name="connsiteX0" fmla="*/ 1376556 w 1702933"/>
                <a:gd name="connsiteY0" fmla="*/ 1077784 h 1077784"/>
                <a:gd name="connsiteX1" fmla="*/ 1702933 w 1702933"/>
                <a:gd name="connsiteY1" fmla="*/ 867747 h 1077784"/>
                <a:gd name="connsiteX2" fmla="*/ 322002 w 1702933"/>
                <a:gd name="connsiteY2" fmla="*/ 0 h 1077784"/>
                <a:gd name="connsiteX3" fmla="*/ 0 w 1702933"/>
                <a:gd name="connsiteY3" fmla="*/ 163384 h 1077784"/>
                <a:gd name="connsiteX4" fmla="*/ 1376556 w 1702933"/>
                <a:gd name="connsiteY4" fmla="*/ 1077784 h 1077784"/>
                <a:gd name="connsiteX0" fmla="*/ 1357506 w 1702933"/>
                <a:gd name="connsiteY0" fmla="*/ 1073021 h 1073021"/>
                <a:gd name="connsiteX1" fmla="*/ 1702933 w 1702933"/>
                <a:gd name="connsiteY1" fmla="*/ 867747 h 1073021"/>
                <a:gd name="connsiteX2" fmla="*/ 322002 w 1702933"/>
                <a:gd name="connsiteY2" fmla="*/ 0 h 1073021"/>
                <a:gd name="connsiteX3" fmla="*/ 0 w 1702933"/>
                <a:gd name="connsiteY3" fmla="*/ 163384 h 1073021"/>
                <a:gd name="connsiteX4" fmla="*/ 1357506 w 1702933"/>
                <a:gd name="connsiteY4" fmla="*/ 1073021 h 1073021"/>
                <a:gd name="connsiteX0" fmla="*/ 1381318 w 1702933"/>
                <a:gd name="connsiteY0" fmla="*/ 1082546 h 1082546"/>
                <a:gd name="connsiteX1" fmla="*/ 1702933 w 1702933"/>
                <a:gd name="connsiteY1" fmla="*/ 867747 h 1082546"/>
                <a:gd name="connsiteX2" fmla="*/ 322002 w 1702933"/>
                <a:gd name="connsiteY2" fmla="*/ 0 h 1082546"/>
                <a:gd name="connsiteX3" fmla="*/ 0 w 1702933"/>
                <a:gd name="connsiteY3" fmla="*/ 163384 h 1082546"/>
                <a:gd name="connsiteX4" fmla="*/ 1381318 w 1702933"/>
                <a:gd name="connsiteY4" fmla="*/ 1082546 h 1082546"/>
                <a:gd name="connsiteX0" fmla="*/ 1381318 w 1712458"/>
                <a:gd name="connsiteY0" fmla="*/ 1082546 h 1082546"/>
                <a:gd name="connsiteX1" fmla="*/ 1712458 w 1712458"/>
                <a:gd name="connsiteY1" fmla="*/ 877272 h 1082546"/>
                <a:gd name="connsiteX2" fmla="*/ 322002 w 1712458"/>
                <a:gd name="connsiteY2" fmla="*/ 0 h 1082546"/>
                <a:gd name="connsiteX3" fmla="*/ 0 w 1712458"/>
                <a:gd name="connsiteY3" fmla="*/ 163384 h 1082546"/>
                <a:gd name="connsiteX4" fmla="*/ 1381318 w 1712458"/>
                <a:gd name="connsiteY4" fmla="*/ 1082546 h 1082546"/>
                <a:gd name="connsiteX0" fmla="*/ 1381318 w 1707695"/>
                <a:gd name="connsiteY0" fmla="*/ 1082546 h 1082546"/>
                <a:gd name="connsiteX1" fmla="*/ 1707695 w 1707695"/>
                <a:gd name="connsiteY1" fmla="*/ 867747 h 1082546"/>
                <a:gd name="connsiteX2" fmla="*/ 322002 w 1707695"/>
                <a:gd name="connsiteY2" fmla="*/ 0 h 1082546"/>
                <a:gd name="connsiteX3" fmla="*/ 0 w 1707695"/>
                <a:gd name="connsiteY3" fmla="*/ 163384 h 1082546"/>
                <a:gd name="connsiteX4" fmla="*/ 1381318 w 1707695"/>
                <a:gd name="connsiteY4" fmla="*/ 1082546 h 1082546"/>
                <a:gd name="connsiteX0" fmla="*/ 1381318 w 1707695"/>
                <a:gd name="connsiteY0" fmla="*/ 1073021 h 1073021"/>
                <a:gd name="connsiteX1" fmla="*/ 1707695 w 1707695"/>
                <a:gd name="connsiteY1" fmla="*/ 867747 h 1073021"/>
                <a:gd name="connsiteX2" fmla="*/ 322002 w 1707695"/>
                <a:gd name="connsiteY2" fmla="*/ 0 h 1073021"/>
                <a:gd name="connsiteX3" fmla="*/ 0 w 1707695"/>
                <a:gd name="connsiteY3" fmla="*/ 163384 h 1073021"/>
                <a:gd name="connsiteX4" fmla="*/ 1381318 w 1707695"/>
                <a:gd name="connsiteY4" fmla="*/ 1073021 h 1073021"/>
                <a:gd name="connsiteX0" fmla="*/ 1390843 w 1707695"/>
                <a:gd name="connsiteY0" fmla="*/ 1087309 h 1087309"/>
                <a:gd name="connsiteX1" fmla="*/ 1707695 w 1707695"/>
                <a:gd name="connsiteY1" fmla="*/ 867747 h 1087309"/>
                <a:gd name="connsiteX2" fmla="*/ 322002 w 1707695"/>
                <a:gd name="connsiteY2" fmla="*/ 0 h 1087309"/>
                <a:gd name="connsiteX3" fmla="*/ 0 w 1707695"/>
                <a:gd name="connsiteY3" fmla="*/ 163384 h 1087309"/>
                <a:gd name="connsiteX4" fmla="*/ 1390843 w 1707695"/>
                <a:gd name="connsiteY4" fmla="*/ 1087309 h 1087309"/>
                <a:gd name="connsiteX0" fmla="*/ 1390843 w 1707695"/>
                <a:gd name="connsiteY0" fmla="*/ 1073022 h 1073022"/>
                <a:gd name="connsiteX1" fmla="*/ 1707695 w 1707695"/>
                <a:gd name="connsiteY1" fmla="*/ 867747 h 1073022"/>
                <a:gd name="connsiteX2" fmla="*/ 322002 w 1707695"/>
                <a:gd name="connsiteY2" fmla="*/ 0 h 1073022"/>
                <a:gd name="connsiteX3" fmla="*/ 0 w 1707695"/>
                <a:gd name="connsiteY3" fmla="*/ 163384 h 1073022"/>
                <a:gd name="connsiteX4" fmla="*/ 1390843 w 1707695"/>
                <a:gd name="connsiteY4" fmla="*/ 1073022 h 1073022"/>
                <a:gd name="connsiteX0" fmla="*/ 1381318 w 1698170"/>
                <a:gd name="connsiteY0" fmla="*/ 1073022 h 1073022"/>
                <a:gd name="connsiteX1" fmla="*/ 1698170 w 1698170"/>
                <a:gd name="connsiteY1" fmla="*/ 867747 h 1073022"/>
                <a:gd name="connsiteX2" fmla="*/ 312477 w 1698170"/>
                <a:gd name="connsiteY2" fmla="*/ 0 h 1073022"/>
                <a:gd name="connsiteX3" fmla="*/ 0 w 1698170"/>
                <a:gd name="connsiteY3" fmla="*/ 168146 h 1073022"/>
                <a:gd name="connsiteX4" fmla="*/ 1381318 w 1698170"/>
                <a:gd name="connsiteY4" fmla="*/ 1073022 h 1073022"/>
                <a:gd name="connsiteX0" fmla="*/ 1386080 w 1702932"/>
                <a:gd name="connsiteY0" fmla="*/ 1073022 h 1073022"/>
                <a:gd name="connsiteX1" fmla="*/ 1702932 w 1702932"/>
                <a:gd name="connsiteY1" fmla="*/ 867747 h 1073022"/>
                <a:gd name="connsiteX2" fmla="*/ 317239 w 1702932"/>
                <a:gd name="connsiteY2" fmla="*/ 0 h 1073022"/>
                <a:gd name="connsiteX3" fmla="*/ 0 w 1702932"/>
                <a:gd name="connsiteY3" fmla="*/ 163384 h 1073022"/>
                <a:gd name="connsiteX4" fmla="*/ 1386080 w 1702932"/>
                <a:gd name="connsiteY4" fmla="*/ 1073022 h 107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932" h="1073022">
                  <a:moveTo>
                    <a:pt x="1386080" y="1073022"/>
                  </a:moveTo>
                  <a:lnTo>
                    <a:pt x="1702932" y="867747"/>
                  </a:lnTo>
                  <a:lnTo>
                    <a:pt x="317239" y="0"/>
                  </a:lnTo>
                  <a:lnTo>
                    <a:pt x="0" y="163384"/>
                  </a:lnTo>
                  <a:lnTo>
                    <a:pt x="1386080" y="10730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45D386-48EF-4135-8C5E-C22398408FFB}"/>
                </a:ext>
              </a:extLst>
            </p:cNvPr>
            <p:cNvSpPr txBox="1"/>
            <p:nvPr/>
          </p:nvSpPr>
          <p:spPr>
            <a:xfrm rot="1944617">
              <a:off x="7400954" y="4461744"/>
              <a:ext cx="1429699" cy="3140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127 Strips/CBC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819316C-1DF4-4492-A56E-FF37E2C3690C}"/>
                </a:ext>
              </a:extLst>
            </p:cNvPr>
            <p:cNvCxnSpPr/>
            <p:nvPr/>
          </p:nvCxnSpPr>
          <p:spPr>
            <a:xfrm flipH="1">
              <a:off x="8109971" y="1914798"/>
              <a:ext cx="2516507" cy="5578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47BBDB-B585-43E5-B857-16119A6EFDCD}"/>
                </a:ext>
              </a:extLst>
            </p:cNvPr>
            <p:cNvSpPr txBox="1"/>
            <p:nvPr/>
          </p:nvSpPr>
          <p:spPr>
            <a:xfrm>
              <a:off x="2718412" y="4036438"/>
              <a:ext cx="4185615" cy="231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Each 2S Module:</a:t>
              </a:r>
            </a:p>
            <a:p>
              <a:pPr marL="571500" marR="0" lvl="0" indent="-571500" algn="l" defTabSz="18288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 Area ~100 cm</a:t>
              </a:r>
              <a:r>
                <a:rPr kumimoji="0" lang="en-GB" sz="3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71500" marR="0" lvl="0" indent="-571500" algn="l" defTabSz="18288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 CBCs, each reading 254 strips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(127 from top &amp; bottom sensors)</a:t>
              </a:r>
            </a:p>
            <a:p>
              <a:pPr marL="571500" marR="0" lvl="0" indent="-571500" algn="l" defTabSz="18288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4064 Channels in total</a:t>
              </a:r>
            </a:p>
            <a:p>
              <a:pPr marL="571500" marR="0" lvl="0" indent="-571500" algn="l" defTabSz="18288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-110" charset="-128"/>
                  <a:cs typeface="+mn-cs"/>
                </a:rPr>
                <a:t>Readout both L1 triggered data &amp; Primitive trigger data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40815AF-A537-4899-A3A1-35E59AB77290}"/>
                </a:ext>
              </a:extLst>
            </p:cNvPr>
            <p:cNvSpPr/>
            <p:nvPr/>
          </p:nvSpPr>
          <p:spPr>
            <a:xfrm>
              <a:off x="10165605" y="5732740"/>
              <a:ext cx="1456085" cy="314007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 &amp; RAL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350639-0FEC-4109-8430-7EC8DC8D5DB1}"/>
              </a:ext>
            </a:extLst>
          </p:cNvPr>
          <p:cNvGrpSpPr/>
          <p:nvPr/>
        </p:nvGrpSpPr>
        <p:grpSpPr>
          <a:xfrm>
            <a:off x="601956" y="2977457"/>
            <a:ext cx="14428803" cy="2351119"/>
            <a:chOff x="998259" y="912483"/>
            <a:chExt cx="7971164" cy="129887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B8CD53-9DC8-43AA-86B5-6CF690ABAA60}"/>
                </a:ext>
              </a:extLst>
            </p:cNvPr>
            <p:cNvGrpSpPr/>
            <p:nvPr/>
          </p:nvGrpSpPr>
          <p:grpSpPr>
            <a:xfrm>
              <a:off x="1679510" y="912483"/>
              <a:ext cx="6455849" cy="1298871"/>
              <a:chOff x="1679510" y="1089772"/>
              <a:chExt cx="6455849" cy="129887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BB0F8EE-9007-40E7-A7D8-4FEF85FEF011}"/>
                  </a:ext>
                </a:extLst>
              </p:cNvPr>
              <p:cNvGrpSpPr/>
              <p:nvPr/>
            </p:nvGrpSpPr>
            <p:grpSpPr>
              <a:xfrm>
                <a:off x="1679510" y="1511176"/>
                <a:ext cx="5057192" cy="651073"/>
                <a:chOff x="1679510" y="941985"/>
                <a:chExt cx="5057192" cy="651073"/>
              </a:xfrm>
            </p:grpSpPr>
            <p:sp>
              <p:nvSpPr>
                <p:cNvPr id="61" name="Freeform 28">
                  <a:extLst>
                    <a:ext uri="{FF2B5EF4-FFF2-40B4-BE49-F238E27FC236}">
                      <a16:creationId xmlns:a16="http://schemas.microsoft.com/office/drawing/2014/main" id="{4940470A-AD8B-4AA2-A989-750C6F91DCF0}"/>
                    </a:ext>
                  </a:extLst>
                </p:cNvPr>
                <p:cNvSpPr/>
                <p:nvPr/>
              </p:nvSpPr>
              <p:spPr>
                <a:xfrm flipV="1">
                  <a:off x="3378885" y="941985"/>
                  <a:ext cx="650082" cy="177671"/>
                </a:xfrm>
                <a:custGeom>
                  <a:avLst/>
                  <a:gdLst>
                    <a:gd name="connsiteX0" fmla="*/ 0 w 628650"/>
                    <a:gd name="connsiteY0" fmla="*/ 18410 h 170813"/>
                    <a:gd name="connsiteX1" fmla="*/ 66675 w 628650"/>
                    <a:gd name="connsiteY1" fmla="*/ 18410 h 170813"/>
                    <a:gd name="connsiteX2" fmla="*/ 314325 w 628650"/>
                    <a:gd name="connsiteY2" fmla="*/ 170810 h 170813"/>
                    <a:gd name="connsiteX3" fmla="*/ 561975 w 628650"/>
                    <a:gd name="connsiteY3" fmla="*/ 13647 h 170813"/>
                    <a:gd name="connsiteX4" fmla="*/ 628650 w 628650"/>
                    <a:gd name="connsiteY4" fmla="*/ 18410 h 170813"/>
                    <a:gd name="connsiteX0" fmla="*/ 0 w 628650"/>
                    <a:gd name="connsiteY0" fmla="*/ 21166 h 173569"/>
                    <a:gd name="connsiteX1" fmla="*/ 66675 w 628650"/>
                    <a:gd name="connsiteY1" fmla="*/ 11641 h 173569"/>
                    <a:gd name="connsiteX2" fmla="*/ 314325 w 628650"/>
                    <a:gd name="connsiteY2" fmla="*/ 173566 h 173569"/>
                    <a:gd name="connsiteX3" fmla="*/ 561975 w 628650"/>
                    <a:gd name="connsiteY3" fmla="*/ 16403 h 173569"/>
                    <a:gd name="connsiteX4" fmla="*/ 628650 w 628650"/>
                    <a:gd name="connsiteY4" fmla="*/ 21166 h 173569"/>
                    <a:gd name="connsiteX0" fmla="*/ 0 w 635794"/>
                    <a:gd name="connsiteY0" fmla="*/ 18115 h 175281"/>
                    <a:gd name="connsiteX1" fmla="*/ 73819 w 635794"/>
                    <a:gd name="connsiteY1" fmla="*/ 13353 h 175281"/>
                    <a:gd name="connsiteX2" fmla="*/ 321469 w 635794"/>
                    <a:gd name="connsiteY2" fmla="*/ 175278 h 175281"/>
                    <a:gd name="connsiteX3" fmla="*/ 569119 w 635794"/>
                    <a:gd name="connsiteY3" fmla="*/ 18115 h 175281"/>
                    <a:gd name="connsiteX4" fmla="*/ 635794 w 635794"/>
                    <a:gd name="connsiteY4" fmla="*/ 22878 h 175281"/>
                    <a:gd name="connsiteX0" fmla="*/ 0 w 635794"/>
                    <a:gd name="connsiteY0" fmla="*/ 20504 h 177670"/>
                    <a:gd name="connsiteX1" fmla="*/ 73819 w 635794"/>
                    <a:gd name="connsiteY1" fmla="*/ 15742 h 177670"/>
                    <a:gd name="connsiteX2" fmla="*/ 321469 w 635794"/>
                    <a:gd name="connsiteY2" fmla="*/ 177667 h 177670"/>
                    <a:gd name="connsiteX3" fmla="*/ 569119 w 635794"/>
                    <a:gd name="connsiteY3" fmla="*/ 10979 h 177670"/>
                    <a:gd name="connsiteX4" fmla="*/ 635794 w 635794"/>
                    <a:gd name="connsiteY4" fmla="*/ 25267 h 177670"/>
                    <a:gd name="connsiteX0" fmla="*/ 0 w 650082"/>
                    <a:gd name="connsiteY0" fmla="*/ 23864 h 181030"/>
                    <a:gd name="connsiteX1" fmla="*/ 73819 w 650082"/>
                    <a:gd name="connsiteY1" fmla="*/ 19102 h 181030"/>
                    <a:gd name="connsiteX2" fmla="*/ 321469 w 650082"/>
                    <a:gd name="connsiteY2" fmla="*/ 181027 h 181030"/>
                    <a:gd name="connsiteX3" fmla="*/ 569119 w 650082"/>
                    <a:gd name="connsiteY3" fmla="*/ 14339 h 181030"/>
                    <a:gd name="connsiteX4" fmla="*/ 650082 w 650082"/>
                    <a:gd name="connsiteY4" fmla="*/ 19102 h 181030"/>
                    <a:gd name="connsiteX0" fmla="*/ 0 w 650082"/>
                    <a:gd name="connsiteY0" fmla="*/ 20505 h 177671"/>
                    <a:gd name="connsiteX1" fmla="*/ 73819 w 650082"/>
                    <a:gd name="connsiteY1" fmla="*/ 15743 h 177671"/>
                    <a:gd name="connsiteX2" fmla="*/ 321469 w 650082"/>
                    <a:gd name="connsiteY2" fmla="*/ 177668 h 177671"/>
                    <a:gd name="connsiteX3" fmla="*/ 569119 w 650082"/>
                    <a:gd name="connsiteY3" fmla="*/ 10980 h 177671"/>
                    <a:gd name="connsiteX4" fmla="*/ 650082 w 650082"/>
                    <a:gd name="connsiteY4" fmla="*/ 25268 h 17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0082" h="177671">
                      <a:moveTo>
                        <a:pt x="0" y="20505"/>
                      </a:moveTo>
                      <a:cubicBezTo>
                        <a:pt x="7144" y="7805"/>
                        <a:pt x="20241" y="-10451"/>
                        <a:pt x="73819" y="15743"/>
                      </a:cubicBezTo>
                      <a:cubicBezTo>
                        <a:pt x="127397" y="41937"/>
                        <a:pt x="238919" y="178462"/>
                        <a:pt x="321469" y="177668"/>
                      </a:cubicBezTo>
                      <a:cubicBezTo>
                        <a:pt x="404019" y="176874"/>
                        <a:pt x="514350" y="36380"/>
                        <a:pt x="569119" y="10980"/>
                      </a:cubicBezTo>
                      <a:cubicBezTo>
                        <a:pt x="623888" y="-14420"/>
                        <a:pt x="642938" y="10186"/>
                        <a:pt x="650082" y="2526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7">
                  <a:extLst>
                    <a:ext uri="{FF2B5EF4-FFF2-40B4-BE49-F238E27FC236}">
                      <a16:creationId xmlns:a16="http://schemas.microsoft.com/office/drawing/2014/main" id="{DF5AD0E2-B85C-499B-A6C7-20975DA14BDD}"/>
                    </a:ext>
                  </a:extLst>
                </p:cNvPr>
                <p:cNvSpPr/>
                <p:nvPr/>
              </p:nvSpPr>
              <p:spPr>
                <a:xfrm>
                  <a:off x="3383756" y="1415387"/>
                  <a:ext cx="650082" cy="177671"/>
                </a:xfrm>
                <a:custGeom>
                  <a:avLst/>
                  <a:gdLst>
                    <a:gd name="connsiteX0" fmla="*/ 0 w 628650"/>
                    <a:gd name="connsiteY0" fmla="*/ 18410 h 170813"/>
                    <a:gd name="connsiteX1" fmla="*/ 66675 w 628650"/>
                    <a:gd name="connsiteY1" fmla="*/ 18410 h 170813"/>
                    <a:gd name="connsiteX2" fmla="*/ 314325 w 628650"/>
                    <a:gd name="connsiteY2" fmla="*/ 170810 h 170813"/>
                    <a:gd name="connsiteX3" fmla="*/ 561975 w 628650"/>
                    <a:gd name="connsiteY3" fmla="*/ 13647 h 170813"/>
                    <a:gd name="connsiteX4" fmla="*/ 628650 w 628650"/>
                    <a:gd name="connsiteY4" fmla="*/ 18410 h 170813"/>
                    <a:gd name="connsiteX0" fmla="*/ 0 w 628650"/>
                    <a:gd name="connsiteY0" fmla="*/ 21166 h 173569"/>
                    <a:gd name="connsiteX1" fmla="*/ 66675 w 628650"/>
                    <a:gd name="connsiteY1" fmla="*/ 11641 h 173569"/>
                    <a:gd name="connsiteX2" fmla="*/ 314325 w 628650"/>
                    <a:gd name="connsiteY2" fmla="*/ 173566 h 173569"/>
                    <a:gd name="connsiteX3" fmla="*/ 561975 w 628650"/>
                    <a:gd name="connsiteY3" fmla="*/ 16403 h 173569"/>
                    <a:gd name="connsiteX4" fmla="*/ 628650 w 628650"/>
                    <a:gd name="connsiteY4" fmla="*/ 21166 h 173569"/>
                    <a:gd name="connsiteX0" fmla="*/ 0 w 635794"/>
                    <a:gd name="connsiteY0" fmla="*/ 18115 h 175281"/>
                    <a:gd name="connsiteX1" fmla="*/ 73819 w 635794"/>
                    <a:gd name="connsiteY1" fmla="*/ 13353 h 175281"/>
                    <a:gd name="connsiteX2" fmla="*/ 321469 w 635794"/>
                    <a:gd name="connsiteY2" fmla="*/ 175278 h 175281"/>
                    <a:gd name="connsiteX3" fmla="*/ 569119 w 635794"/>
                    <a:gd name="connsiteY3" fmla="*/ 18115 h 175281"/>
                    <a:gd name="connsiteX4" fmla="*/ 635794 w 635794"/>
                    <a:gd name="connsiteY4" fmla="*/ 22878 h 175281"/>
                    <a:gd name="connsiteX0" fmla="*/ 0 w 635794"/>
                    <a:gd name="connsiteY0" fmla="*/ 20504 h 177670"/>
                    <a:gd name="connsiteX1" fmla="*/ 73819 w 635794"/>
                    <a:gd name="connsiteY1" fmla="*/ 15742 h 177670"/>
                    <a:gd name="connsiteX2" fmla="*/ 321469 w 635794"/>
                    <a:gd name="connsiteY2" fmla="*/ 177667 h 177670"/>
                    <a:gd name="connsiteX3" fmla="*/ 569119 w 635794"/>
                    <a:gd name="connsiteY3" fmla="*/ 10979 h 177670"/>
                    <a:gd name="connsiteX4" fmla="*/ 635794 w 635794"/>
                    <a:gd name="connsiteY4" fmla="*/ 25267 h 177670"/>
                    <a:gd name="connsiteX0" fmla="*/ 0 w 650082"/>
                    <a:gd name="connsiteY0" fmla="*/ 23864 h 181030"/>
                    <a:gd name="connsiteX1" fmla="*/ 73819 w 650082"/>
                    <a:gd name="connsiteY1" fmla="*/ 19102 h 181030"/>
                    <a:gd name="connsiteX2" fmla="*/ 321469 w 650082"/>
                    <a:gd name="connsiteY2" fmla="*/ 181027 h 181030"/>
                    <a:gd name="connsiteX3" fmla="*/ 569119 w 650082"/>
                    <a:gd name="connsiteY3" fmla="*/ 14339 h 181030"/>
                    <a:gd name="connsiteX4" fmla="*/ 650082 w 650082"/>
                    <a:gd name="connsiteY4" fmla="*/ 19102 h 181030"/>
                    <a:gd name="connsiteX0" fmla="*/ 0 w 650082"/>
                    <a:gd name="connsiteY0" fmla="*/ 20505 h 177671"/>
                    <a:gd name="connsiteX1" fmla="*/ 73819 w 650082"/>
                    <a:gd name="connsiteY1" fmla="*/ 15743 h 177671"/>
                    <a:gd name="connsiteX2" fmla="*/ 321469 w 650082"/>
                    <a:gd name="connsiteY2" fmla="*/ 177668 h 177671"/>
                    <a:gd name="connsiteX3" fmla="*/ 569119 w 650082"/>
                    <a:gd name="connsiteY3" fmla="*/ 10980 h 177671"/>
                    <a:gd name="connsiteX4" fmla="*/ 650082 w 650082"/>
                    <a:gd name="connsiteY4" fmla="*/ 25268 h 17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0082" h="177671">
                      <a:moveTo>
                        <a:pt x="0" y="20505"/>
                      </a:moveTo>
                      <a:cubicBezTo>
                        <a:pt x="7144" y="7805"/>
                        <a:pt x="20241" y="-10451"/>
                        <a:pt x="73819" y="15743"/>
                      </a:cubicBezTo>
                      <a:cubicBezTo>
                        <a:pt x="127397" y="41937"/>
                        <a:pt x="238919" y="178462"/>
                        <a:pt x="321469" y="177668"/>
                      </a:cubicBezTo>
                      <a:cubicBezTo>
                        <a:pt x="404019" y="176874"/>
                        <a:pt x="514350" y="36380"/>
                        <a:pt x="569119" y="10980"/>
                      </a:cubicBezTo>
                      <a:cubicBezTo>
                        <a:pt x="623888" y="-14420"/>
                        <a:pt x="642938" y="10186"/>
                        <a:pt x="650082" y="2526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5DAD65CD-A8FD-48C0-B647-DD4C1C59AA82}"/>
                    </a:ext>
                  </a:extLst>
                </p:cNvPr>
                <p:cNvGrpSpPr/>
                <p:nvPr/>
              </p:nvGrpSpPr>
              <p:grpSpPr>
                <a:xfrm>
                  <a:off x="5215805" y="1066052"/>
                  <a:ext cx="762002" cy="55984"/>
                  <a:chOff x="5215805" y="1066052"/>
                  <a:chExt cx="762002" cy="55984"/>
                </a:xfrm>
              </p:grpSpPr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0FFE04C6-D290-43A1-826D-A0C167FED394}"/>
                      </a:ext>
                    </a:extLst>
                  </p:cNvPr>
                  <p:cNvSpPr/>
                  <p:nvPr/>
                </p:nvSpPr>
                <p:spPr>
                  <a:xfrm>
                    <a:off x="5215805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1CB15506-36AC-426E-9E74-D3528B14F4A4}"/>
                      </a:ext>
                    </a:extLst>
                  </p:cNvPr>
                  <p:cNvSpPr/>
                  <p:nvPr/>
                </p:nvSpPr>
                <p:spPr>
                  <a:xfrm>
                    <a:off x="5302891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87305592-9E4A-42E1-96BA-6C4E50F7231F}"/>
                      </a:ext>
                    </a:extLst>
                  </p:cNvPr>
                  <p:cNvSpPr/>
                  <p:nvPr/>
                </p:nvSpPr>
                <p:spPr>
                  <a:xfrm>
                    <a:off x="5389977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EF26E020-55C0-4C13-8FF2-15F1B671B816}"/>
                      </a:ext>
                    </a:extLst>
                  </p:cNvPr>
                  <p:cNvSpPr/>
                  <p:nvPr/>
                </p:nvSpPr>
                <p:spPr>
                  <a:xfrm>
                    <a:off x="5477063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0C62289D-B3B2-42C9-8AA4-444F8CA9C93E}"/>
                      </a:ext>
                    </a:extLst>
                  </p:cNvPr>
                  <p:cNvSpPr/>
                  <p:nvPr/>
                </p:nvSpPr>
                <p:spPr>
                  <a:xfrm>
                    <a:off x="5564149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69262E54-778B-4544-BA99-CD033388EE2D}"/>
                      </a:ext>
                    </a:extLst>
                  </p:cNvPr>
                  <p:cNvSpPr/>
                  <p:nvPr/>
                </p:nvSpPr>
                <p:spPr>
                  <a:xfrm>
                    <a:off x="5651235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1E1D10EB-0E6D-49E6-B19E-6526A257DBBE}"/>
                      </a:ext>
                    </a:extLst>
                  </p:cNvPr>
                  <p:cNvSpPr/>
                  <p:nvPr/>
                </p:nvSpPr>
                <p:spPr>
                  <a:xfrm>
                    <a:off x="5738321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42E98ACC-06B6-4A09-9D04-CCD9179E2CE1}"/>
                      </a:ext>
                    </a:extLst>
                  </p:cNvPr>
                  <p:cNvSpPr/>
                  <p:nvPr/>
                </p:nvSpPr>
                <p:spPr>
                  <a:xfrm>
                    <a:off x="5825407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0DD0949C-B1D8-46D8-8794-DC7439AE9FE2}"/>
                      </a:ext>
                    </a:extLst>
                  </p:cNvPr>
                  <p:cNvSpPr/>
                  <p:nvPr/>
                </p:nvSpPr>
                <p:spPr>
                  <a:xfrm>
                    <a:off x="5912493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9478EC5-9CCE-405E-90D9-75D465F5B35F}"/>
                    </a:ext>
                  </a:extLst>
                </p:cNvPr>
                <p:cNvSpPr/>
                <p:nvPr/>
              </p:nvSpPr>
              <p:spPr>
                <a:xfrm>
                  <a:off x="3703926" y="1129009"/>
                  <a:ext cx="280084" cy="273692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AFFEBDE-3ED4-4B81-9E84-72843BA9CA3D}"/>
                    </a:ext>
                  </a:extLst>
                </p:cNvPr>
                <p:cNvSpPr/>
                <p:nvPr/>
              </p:nvSpPr>
              <p:spPr>
                <a:xfrm>
                  <a:off x="3834882" y="1138333"/>
                  <a:ext cx="279918" cy="2550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C174A2D-123D-4D80-9CE2-C092283BFCF8}"/>
                    </a:ext>
                  </a:extLst>
                </p:cNvPr>
                <p:cNvSpPr/>
                <p:nvPr/>
              </p:nvSpPr>
              <p:spPr>
                <a:xfrm>
                  <a:off x="3834882" y="1147665"/>
                  <a:ext cx="2901820" cy="10263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3E9CC66-362A-47AA-B14C-93DB93B931F8}"/>
                    </a:ext>
                  </a:extLst>
                </p:cNvPr>
                <p:cNvSpPr/>
                <p:nvPr/>
              </p:nvSpPr>
              <p:spPr>
                <a:xfrm>
                  <a:off x="3837986" y="1281403"/>
                  <a:ext cx="1219200" cy="10263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00955C4-F142-4878-AE40-B7083B3E77BD}"/>
                    </a:ext>
                  </a:extLst>
                </p:cNvPr>
                <p:cNvCxnSpPr/>
                <p:nvPr/>
              </p:nvCxnSpPr>
              <p:spPr>
                <a:xfrm flipH="1">
                  <a:off x="3834637" y="1129008"/>
                  <a:ext cx="2892734" cy="0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62098BD2-D56E-4152-A245-F8FF9F20B1AE}"/>
                    </a:ext>
                  </a:extLst>
                </p:cNvPr>
                <p:cNvCxnSpPr/>
                <p:nvPr/>
              </p:nvCxnSpPr>
              <p:spPr>
                <a:xfrm flipH="1">
                  <a:off x="3834637" y="1402701"/>
                  <a:ext cx="1222549" cy="0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D0A20-EEA8-4E9F-AB3E-180EA35D2A66}"/>
                    </a:ext>
                  </a:extLst>
                </p:cNvPr>
                <p:cNvSpPr/>
                <p:nvPr/>
              </p:nvSpPr>
              <p:spPr>
                <a:xfrm>
                  <a:off x="5196795" y="1003865"/>
                  <a:ext cx="786901" cy="62207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127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89873AF-F4FB-4EA1-91F8-12CC2BBAEC1B}"/>
                    </a:ext>
                  </a:extLst>
                </p:cNvPr>
                <p:cNvSpPr/>
                <p:nvPr/>
              </p:nvSpPr>
              <p:spPr>
                <a:xfrm>
                  <a:off x="1679510" y="1129008"/>
                  <a:ext cx="1931105" cy="62207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DEC2CE1-3529-4219-8182-5786723C137C}"/>
                    </a:ext>
                  </a:extLst>
                </p:cNvPr>
                <p:cNvSpPr/>
                <p:nvPr/>
              </p:nvSpPr>
              <p:spPr>
                <a:xfrm>
                  <a:off x="1682614" y="1346725"/>
                  <a:ext cx="1931105" cy="62207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1728CD3-5B87-472D-9E98-8890AA3E7518}"/>
                    </a:ext>
                  </a:extLst>
                </p:cNvPr>
                <p:cNvSpPr/>
                <p:nvPr/>
              </p:nvSpPr>
              <p:spPr>
                <a:xfrm>
                  <a:off x="2391415" y="1205201"/>
                  <a:ext cx="1219200" cy="13219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1CEF6A-D5BC-44B9-AB28-CA067649AC75}"/>
                  </a:ext>
                </a:extLst>
              </p:cNvPr>
              <p:cNvSpPr txBox="1"/>
              <p:nvPr/>
            </p:nvSpPr>
            <p:spPr>
              <a:xfrm>
                <a:off x="5657536" y="1089772"/>
                <a:ext cx="467762" cy="32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CBC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9A26AC1-C22E-49D5-A218-C6A2565CD7CB}"/>
                  </a:ext>
                </a:extLst>
              </p:cNvPr>
              <p:cNvCxnSpPr/>
              <p:nvPr/>
            </p:nvCxnSpPr>
            <p:spPr>
              <a:xfrm flipH="1">
                <a:off x="5702553" y="1382477"/>
                <a:ext cx="188168" cy="1905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791459A-F157-4239-BCE3-3A33F3ACE06E}"/>
                  </a:ext>
                </a:extLst>
              </p:cNvPr>
              <p:cNvCxnSpPr/>
              <p:nvPr/>
            </p:nvCxnSpPr>
            <p:spPr>
              <a:xfrm flipH="1">
                <a:off x="6377468" y="1494451"/>
                <a:ext cx="188168" cy="1905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E6EEA86-7877-4194-A014-5F731476CD22}"/>
                  </a:ext>
                </a:extLst>
              </p:cNvPr>
              <p:cNvSpPr txBox="1"/>
              <p:nvPr/>
            </p:nvSpPr>
            <p:spPr>
              <a:xfrm>
                <a:off x="6309123" y="1197830"/>
                <a:ext cx="1544728" cy="32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Flex PCB Hybrid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9BCE99C-0A35-49C5-99B1-F7EF7D636662}"/>
                  </a:ext>
                </a:extLst>
              </p:cNvPr>
              <p:cNvSpPr txBox="1"/>
              <p:nvPr/>
            </p:nvSpPr>
            <p:spPr>
              <a:xfrm>
                <a:off x="6309124" y="1960108"/>
                <a:ext cx="1826235" cy="32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500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µ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 CF Support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1CC9880-E86D-4A3F-AB5A-551C4DFC7AA4}"/>
                  </a:ext>
                </a:extLst>
              </p:cNvPr>
              <p:cNvCxnSpPr/>
              <p:nvPr/>
            </p:nvCxnSpPr>
            <p:spPr>
              <a:xfrm flipH="1" flipV="1">
                <a:off x="6205707" y="1829027"/>
                <a:ext cx="206834" cy="2359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AA1BEF69-2E29-4976-BBD1-8A522D479602}"/>
                  </a:ext>
                </a:extLst>
              </p:cNvPr>
              <p:cNvCxnSpPr/>
              <p:nvPr/>
            </p:nvCxnSpPr>
            <p:spPr>
              <a:xfrm flipH="1" flipV="1">
                <a:off x="5093378" y="1901913"/>
                <a:ext cx="296599" cy="2359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595F33E-F37D-4DBF-B477-DFFF2966B718}"/>
                  </a:ext>
                </a:extLst>
              </p:cNvPr>
              <p:cNvSpPr txBox="1"/>
              <p:nvPr/>
            </p:nvSpPr>
            <p:spPr>
              <a:xfrm>
                <a:off x="5023389" y="2053916"/>
                <a:ext cx="1165701" cy="32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 Stiffener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8DF344-CD3E-4AEE-929C-3CAA3E8697A9}"/>
                  </a:ext>
                </a:extLst>
              </p:cNvPr>
              <p:cNvSpPr txBox="1"/>
              <p:nvPr/>
            </p:nvSpPr>
            <p:spPr>
              <a:xfrm>
                <a:off x="2645062" y="2065585"/>
                <a:ext cx="693477" cy="32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Bridge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BECDE030-18D4-440D-8AA7-DF2C31683284}"/>
                  </a:ext>
                </a:extLst>
              </p:cNvPr>
              <p:cNvCxnSpPr/>
              <p:nvPr/>
            </p:nvCxnSpPr>
            <p:spPr>
              <a:xfrm flipH="1" flipV="1">
                <a:off x="2890300" y="1850594"/>
                <a:ext cx="110715" cy="2873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BECB3D4-794D-4001-86F1-A8BBF4CAC95E}"/>
                  </a:ext>
                </a:extLst>
              </p:cNvPr>
              <p:cNvSpPr txBox="1"/>
              <p:nvPr/>
            </p:nvSpPr>
            <p:spPr>
              <a:xfrm>
                <a:off x="1828296" y="1155089"/>
                <a:ext cx="1439698" cy="32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Silicon sensors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91E58B44-FF4F-4E81-B57A-F310057B6EE4}"/>
                  </a:ext>
                </a:extLst>
              </p:cNvPr>
              <p:cNvCxnSpPr/>
              <p:nvPr/>
            </p:nvCxnSpPr>
            <p:spPr>
              <a:xfrm flipH="1">
                <a:off x="2048063" y="1459104"/>
                <a:ext cx="188168" cy="21371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4B63E3D-F235-42B3-AB2E-1A45BAD842D0}"/>
                  </a:ext>
                </a:extLst>
              </p:cNvPr>
              <p:cNvCxnSpPr/>
              <p:nvPr/>
            </p:nvCxnSpPr>
            <p:spPr>
              <a:xfrm flipH="1">
                <a:off x="2078770" y="1459104"/>
                <a:ext cx="157461" cy="4381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0D08BC-F435-41A0-8438-41E2982CD563}"/>
                </a:ext>
              </a:extLst>
            </p:cNvPr>
            <p:cNvSpPr txBox="1"/>
            <p:nvPr/>
          </p:nvSpPr>
          <p:spPr>
            <a:xfrm>
              <a:off x="1031201" y="1588001"/>
              <a:ext cx="589971" cy="323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D4620D-9AE8-486B-907A-1C5C5A15FF7A}"/>
                </a:ext>
              </a:extLst>
            </p:cNvPr>
            <p:cNvSpPr txBox="1"/>
            <p:nvPr/>
          </p:nvSpPr>
          <p:spPr>
            <a:xfrm>
              <a:off x="998259" y="1317884"/>
              <a:ext cx="637118" cy="323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7816B06-9211-471D-8326-759AB9286BEC}"/>
                </a:ext>
              </a:extLst>
            </p:cNvPr>
            <p:cNvSpPr txBox="1"/>
            <p:nvPr/>
          </p:nvSpPr>
          <p:spPr>
            <a:xfrm>
              <a:off x="7946406" y="1395767"/>
              <a:ext cx="1023017" cy="323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½ Module</a:t>
              </a:r>
            </a:p>
          </p:txBody>
        </p:sp>
        <p:sp>
          <p:nvSpPr>
            <p:cNvPr id="46" name="Right Arrow 123">
              <a:extLst>
                <a:ext uri="{FF2B5EF4-FFF2-40B4-BE49-F238E27FC236}">
                  <a16:creationId xmlns:a16="http://schemas.microsoft.com/office/drawing/2014/main" id="{1CCEEA5C-78FD-4821-9654-3553AB4F9B3D}"/>
                </a:ext>
              </a:extLst>
            </p:cNvPr>
            <p:cNvSpPr/>
            <p:nvPr/>
          </p:nvSpPr>
          <p:spPr>
            <a:xfrm flipH="1">
              <a:off x="7643052" y="1464585"/>
              <a:ext cx="317662" cy="26125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Content Placeholder 1">
            <a:extLst>
              <a:ext uri="{FF2B5EF4-FFF2-40B4-BE49-F238E27FC236}">
                <a16:creationId xmlns:a16="http://schemas.microsoft.com/office/drawing/2014/main" id="{0D216876-8326-4E00-93DC-E0C0338951AA}"/>
              </a:ext>
            </a:extLst>
          </p:cNvPr>
          <p:cNvSpPr txBox="1">
            <a:spLocks/>
          </p:cNvSpPr>
          <p:nvPr/>
        </p:nvSpPr>
        <p:spPr>
          <a:xfrm>
            <a:off x="312315" y="10190990"/>
            <a:ext cx="6114002" cy="213974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~5,000 modules @ 10Gb/s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~10,000 modules @ 5Gb/s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100Tb/s = 395 EB/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7405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08D4-BCD3-4555-B2FC-0BF252F8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tracker 2S modules: Do they work?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3236032-AE87-4B22-A606-F1273DC1B34A}"/>
              </a:ext>
            </a:extLst>
          </p:cNvPr>
          <p:cNvGrpSpPr/>
          <p:nvPr/>
        </p:nvGrpSpPr>
        <p:grpSpPr>
          <a:xfrm>
            <a:off x="239970" y="5037665"/>
            <a:ext cx="11699832" cy="6689490"/>
            <a:chOff x="319265" y="1435802"/>
            <a:chExt cx="5469431" cy="3127199"/>
          </a:xfrm>
        </p:grpSpPr>
        <p:pic>
          <p:nvPicPr>
            <p:cNvPr id="6" name="Picture 41" descr="SDC11988_2_cpd.JPG">
              <a:extLst>
                <a:ext uri="{FF2B5EF4-FFF2-40B4-BE49-F238E27FC236}">
                  <a16:creationId xmlns:a16="http://schemas.microsoft.com/office/drawing/2014/main" id="{1DB480D8-9CD6-4E8A-9426-604018650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265" y="1435802"/>
              <a:ext cx="5469431" cy="312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Parallelogram 103">
              <a:extLst>
                <a:ext uri="{FF2B5EF4-FFF2-40B4-BE49-F238E27FC236}">
                  <a16:creationId xmlns:a16="http://schemas.microsoft.com/office/drawing/2014/main" id="{889310E7-3181-4D27-9DF3-F81765971DE2}"/>
                </a:ext>
              </a:extLst>
            </p:cNvPr>
            <p:cNvSpPr/>
            <p:nvPr/>
          </p:nvSpPr>
          <p:spPr>
            <a:xfrm rot="489154">
              <a:off x="1515600" y="2353638"/>
              <a:ext cx="2104571" cy="566057"/>
            </a:xfrm>
            <a:prstGeom prst="parallelogram">
              <a:avLst>
                <a:gd name="adj" fmla="val 17252"/>
              </a:avLst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Upper Sensor</a:t>
              </a:r>
            </a:p>
          </p:txBody>
        </p:sp>
        <p:sp>
          <p:nvSpPr>
            <p:cNvPr id="106" name="Parallelogram 105">
              <a:extLst>
                <a:ext uri="{FF2B5EF4-FFF2-40B4-BE49-F238E27FC236}">
                  <a16:creationId xmlns:a16="http://schemas.microsoft.com/office/drawing/2014/main" id="{2FD17C46-1DA6-49E0-937D-FB2CC4B285EE}"/>
                </a:ext>
              </a:extLst>
            </p:cNvPr>
            <p:cNvSpPr/>
            <p:nvPr/>
          </p:nvSpPr>
          <p:spPr>
            <a:xfrm rot="489154">
              <a:off x="1295860" y="3531501"/>
              <a:ext cx="2104571" cy="566057"/>
            </a:xfrm>
            <a:prstGeom prst="parallelogram">
              <a:avLst>
                <a:gd name="adj" fmla="val 17252"/>
              </a:avLst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Lower Sensor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588CACB-43E9-4492-B9BE-42E8EC0262CD}"/>
                </a:ext>
              </a:extLst>
            </p:cNvPr>
            <p:cNvCxnSpPr>
              <a:cxnSpLocks/>
              <a:stCxn id="106" idx="1"/>
            </p:cNvCxnSpPr>
            <p:nvPr/>
          </p:nvCxnSpPr>
          <p:spPr>
            <a:xfrm flipH="1" flipV="1">
              <a:off x="2428142" y="3176894"/>
              <a:ext cx="8475" cy="3643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77BEB4-73A3-4CDA-BC4C-8B760DA6830A}"/>
                </a:ext>
              </a:extLst>
            </p:cNvPr>
            <p:cNvSpPr/>
            <p:nvPr/>
          </p:nvSpPr>
          <p:spPr>
            <a:xfrm>
              <a:off x="4650321" y="2752456"/>
              <a:ext cx="952106" cy="302146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2× CBC2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6A67C08-1BD6-42FA-9165-29A71C1C1DB0}"/>
                </a:ext>
              </a:extLst>
            </p:cNvPr>
            <p:cNvCxnSpPr>
              <a:cxnSpLocks/>
              <a:stCxn id="109" idx="1"/>
            </p:cNvCxnSpPr>
            <p:nvPr/>
          </p:nvCxnSpPr>
          <p:spPr>
            <a:xfrm flipH="1">
              <a:off x="4290823" y="2937122"/>
              <a:ext cx="35949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F08A2C4-07D2-4A0A-8BC5-7B9283360DF0}"/>
              </a:ext>
            </a:extLst>
          </p:cNvPr>
          <p:cNvGrpSpPr/>
          <p:nvPr/>
        </p:nvGrpSpPr>
        <p:grpSpPr>
          <a:xfrm>
            <a:off x="12436981" y="2902859"/>
            <a:ext cx="11707050" cy="10813142"/>
            <a:chOff x="6250574" y="1451429"/>
            <a:chExt cx="5853525" cy="54065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E951AD-A0B4-4EE3-A631-DA45E7A27C1D}"/>
                </a:ext>
              </a:extLst>
            </p:cNvPr>
            <p:cNvSpPr txBox="1"/>
            <p:nvPr/>
          </p:nvSpPr>
          <p:spPr>
            <a:xfrm>
              <a:off x="6250574" y="1451429"/>
              <a:ext cx="5853525" cy="54065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Stub turn-on curve for 2CBC mini-module at FNAL test-beam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EF71FC5-35C7-47CE-BF82-FDB8D6737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7645" y="1745770"/>
              <a:ext cx="5579382" cy="5112230"/>
            </a:xfrm>
            <a:prstGeom prst="rect">
              <a:avLst/>
            </a:prstGeom>
          </p:spPr>
        </p:pic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F7062B96-7AE3-405E-A074-05C4BFA34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74050" y="2600885"/>
              <a:ext cx="4590140" cy="2933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40958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0234" t="8378"/>
          <a:stretch/>
        </p:blipFill>
        <p:spPr>
          <a:xfrm>
            <a:off x="9105900" y="2757546"/>
            <a:ext cx="15278100" cy="10958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D2899-2355-4D4D-9521-301F1D0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00250"/>
            <a:ext cx="21031200" cy="1311128"/>
          </a:xfrm>
        </p:spPr>
        <p:txBody>
          <a:bodyPr/>
          <a:lstStyle/>
          <a:p>
            <a:r>
              <a:rPr lang="en-GB" dirty="0"/>
              <a:t>Calorimeter Endcap design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DEA9E3-0BB3-48BE-9391-D552AB560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384551"/>
            <a:ext cx="6781800" cy="9302034"/>
          </a:xfrm>
        </p:spPr>
        <p:txBody>
          <a:bodyPr/>
          <a:lstStyle/>
          <a:p>
            <a:r>
              <a:rPr lang="en-GB" dirty="0"/>
              <a:t>3D shower topology and time resolution of  ~30ps</a:t>
            </a:r>
          </a:p>
          <a:p>
            <a:r>
              <a:rPr lang="en-GB" dirty="0"/>
              <a:t>Electromagnetic Endcap (EE)</a:t>
            </a:r>
          </a:p>
          <a:p>
            <a:pPr lvl="1"/>
            <a:r>
              <a:rPr lang="en-GB" dirty="0"/>
              <a:t>28 layers of Silicon sensors in W/Pb absorber (25 X</a:t>
            </a:r>
            <a:r>
              <a:rPr lang="en-GB" baseline="-25000" dirty="0"/>
              <a:t>0</a:t>
            </a:r>
            <a:r>
              <a:rPr lang="en-GB" dirty="0"/>
              <a:t>, 1.7</a:t>
            </a:r>
            <a:r>
              <a:rPr lang="el-GR" dirty="0"/>
              <a:t>λ)</a:t>
            </a:r>
          </a:p>
          <a:p>
            <a:r>
              <a:rPr lang="en-GB" dirty="0"/>
              <a:t>Hadronic Endcap (EH)</a:t>
            </a:r>
          </a:p>
          <a:p>
            <a:pPr lvl="1"/>
            <a:r>
              <a:rPr lang="en-GB" dirty="0"/>
              <a:t>24 layers: 8 silicon + 16 silicon/</a:t>
            </a:r>
            <a:r>
              <a:rPr lang="en-GB" dirty="0" err="1"/>
              <a:t>scint</a:t>
            </a:r>
            <a:r>
              <a:rPr lang="en-GB" dirty="0"/>
              <a:t>. tiles at high/low </a:t>
            </a:r>
            <a:r>
              <a:rPr lang="el-GR" dirty="0"/>
              <a:t>η </a:t>
            </a:r>
            <a:r>
              <a:rPr lang="en-GB" dirty="0"/>
              <a:t>in stainless steel absorber (9</a:t>
            </a:r>
            <a:r>
              <a:rPr lang="el-GR" dirty="0"/>
              <a:t>λ)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640309" y="10151878"/>
            <a:ext cx="9954794" cy="120032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600 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25000 modules , of hexagonal 8” sensors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~6M channels of area 0.5 and 1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6772" y="3297422"/>
            <a:ext cx="9203628" cy="120032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tonnes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power at end of life = 160-180 kW @-30C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617704" y="6033756"/>
            <a:ext cx="4937548" cy="1754326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Scint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Tiles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2x2 and 5x5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~400k channels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F4A6E-1CF1-4A3F-B782-8CB127A2C4F5}"/>
              </a:ext>
            </a:extLst>
          </p:cNvPr>
          <p:cNvGrpSpPr/>
          <p:nvPr/>
        </p:nvGrpSpPr>
        <p:grpSpPr>
          <a:xfrm>
            <a:off x="9751683" y="3260094"/>
            <a:ext cx="14632318" cy="10017528"/>
            <a:chOff x="4875841" y="1630047"/>
            <a:chExt cx="7316159" cy="500876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EC02F8A-185C-4AA3-BFAC-C175BA40D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6315" t="10708" r="24922" b="16522"/>
            <a:stretch/>
          </p:blipFill>
          <p:spPr>
            <a:xfrm flipH="1">
              <a:off x="4875841" y="1630047"/>
              <a:ext cx="7043442" cy="5008764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B8B8FFD-4F82-422C-ACB0-6DDF43265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5747" t="4666" b="7961"/>
            <a:stretch/>
          </p:blipFill>
          <p:spPr>
            <a:xfrm>
              <a:off x="10962031" y="2671010"/>
              <a:ext cx="1229969" cy="29044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621DD7-175A-4358-808A-333967378F9C}"/>
                </a:ext>
              </a:extLst>
            </p:cNvPr>
            <p:cNvSpPr/>
            <p:nvPr/>
          </p:nvSpPr>
          <p:spPr>
            <a:xfrm>
              <a:off x="6007945" y="3752147"/>
              <a:ext cx="4601814" cy="600165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Facing 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MegaGray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Dose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r>
                <a:rPr kumimoji="0" lang="en-US" sz="3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cm</a:t>
              </a:r>
              <a:r>
                <a:rPr kumimoji="0" lang="en-US" sz="3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1MeV Neutron equivalent fluence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261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8124ADA-CBCB-4437-8EAB-49BAEAB5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30" t="4045" r="3926" b="15933"/>
          <a:stretch/>
        </p:blipFill>
        <p:spPr>
          <a:xfrm>
            <a:off x="13078952" y="6784978"/>
            <a:ext cx="11305048" cy="6931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C97EE-7D6E-4A7D-865D-AAC913DF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16865"/>
            <a:ext cx="11093116" cy="2529923"/>
          </a:xfrm>
        </p:spPr>
        <p:txBody>
          <a:bodyPr/>
          <a:lstStyle/>
          <a:p>
            <a:r>
              <a:rPr lang="en-GB" dirty="0"/>
              <a:t>Calorimeter Endcap modules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62686C0-953F-4BF9-8FFE-D97F3861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651251"/>
            <a:ext cx="8430126" cy="3628686"/>
          </a:xfrm>
        </p:spPr>
        <p:txBody>
          <a:bodyPr/>
          <a:lstStyle/>
          <a:p>
            <a:r>
              <a:rPr lang="en-GB" dirty="0"/>
              <a:t>593 m2 of silicon</a:t>
            </a:r>
          </a:p>
          <a:p>
            <a:r>
              <a:rPr lang="en-GB" dirty="0"/>
              <a:t>6M </a:t>
            </a:r>
            <a:r>
              <a:rPr lang="en-GB" dirty="0" err="1"/>
              <a:t>ch</a:t>
            </a:r>
            <a:r>
              <a:rPr lang="en-GB" dirty="0"/>
              <a:t>, 0.5 or 1 cm2 cell-size</a:t>
            </a:r>
          </a:p>
          <a:p>
            <a:r>
              <a:rPr lang="en-GB" dirty="0"/>
              <a:t>21,660 modules (8” or 2x6” sensors)</a:t>
            </a:r>
          </a:p>
          <a:p>
            <a:r>
              <a:rPr lang="en-GB" dirty="0"/>
              <a:t>92,000 front-end ASICS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D1D6FA0-F873-47FB-AE54-3CD98FAC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74" r="5070" b="5077"/>
          <a:stretch/>
        </p:blipFill>
        <p:spPr>
          <a:xfrm>
            <a:off x="13078953" y="0"/>
            <a:ext cx="9799026" cy="67849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1090514-DEA3-427E-A8DA-BFAF3631F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5621" y="7664944"/>
            <a:ext cx="10175034" cy="5316968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D216876-8326-4E00-93DC-E0C0338951AA}"/>
              </a:ext>
            </a:extLst>
          </p:cNvPr>
          <p:cNvSpPr txBox="1">
            <a:spLocks/>
          </p:cNvSpPr>
          <p:nvPr/>
        </p:nvSpPr>
        <p:spPr>
          <a:xfrm>
            <a:off x="18671757" y="10809964"/>
            <a:ext cx="5712243" cy="2906036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9,670 modules @ 10Gb/s = 100Tb/s ≈ 395 EB/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(Trigger data only, L1 accepted data on separate fibres)</a:t>
            </a:r>
          </a:p>
        </p:txBody>
      </p:sp>
    </p:spTree>
    <p:extLst>
      <p:ext uri="{BB962C8B-B14F-4D97-AF65-F5344CB8AC3E}">
        <p14:creationId xmlns:p14="http://schemas.microsoft.com/office/powerpoint/2010/main" val="193991173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DC7482-1A95-4764-88C2-21873F93BD50}"/>
              </a:ext>
            </a:extLst>
          </p:cNvPr>
          <p:cNvSpPr/>
          <p:nvPr/>
        </p:nvSpPr>
        <p:spPr>
          <a:xfrm>
            <a:off x="5967665" y="2757545"/>
            <a:ext cx="18252618" cy="109231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C97EE-7D6E-4A7D-865D-AAC913DF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 Endcap modules: Do they work?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6656A5-6C12-4CDB-8E09-6D3D37668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8501" y="2792813"/>
            <a:ext cx="17931782" cy="109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3206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5916492"/>
          </a:xfrm>
        </p:spPr>
        <p:txBody>
          <a:bodyPr/>
          <a:lstStyle/>
          <a:p>
            <a:r>
              <a:rPr lang="en-GB" dirty="0"/>
              <a:t>You mean, apart from the small matter of 300Tb/s of data?</a:t>
            </a:r>
          </a:p>
          <a:p>
            <a:r>
              <a:rPr lang="en-GB" dirty="0"/>
              <a:t>So much data it has to be zero-suppressed</a:t>
            </a:r>
          </a:p>
          <a:p>
            <a:pPr lvl="1"/>
            <a:r>
              <a:rPr lang="en-GB" dirty="0"/>
              <a:t>No (or, at least, limited) geometric timing which can be utilized</a:t>
            </a:r>
          </a:p>
          <a:p>
            <a:pPr lvl="1"/>
            <a:r>
              <a:rPr lang="en-GB" dirty="0"/>
              <a:t>Variable data-volume</a:t>
            </a:r>
          </a:p>
          <a:p>
            <a:pPr lvl="2"/>
            <a:r>
              <a:rPr lang="en-GB" dirty="0"/>
              <a:t>Do you handle the worst case? Very inefficient</a:t>
            </a:r>
          </a:p>
          <a:p>
            <a:pPr lvl="2"/>
            <a:r>
              <a:rPr lang="en-GB" dirty="0"/>
              <a:t>Do you handle the average? How do you handle overflows?</a:t>
            </a:r>
          </a:p>
          <a:p>
            <a:r>
              <a:rPr lang="en-GB" dirty="0"/>
              <a:t>We did such a good job at Phase-I, people have very high expectations…</a:t>
            </a:r>
          </a:p>
        </p:txBody>
      </p:sp>
    </p:spTree>
    <p:extLst>
      <p:ext uri="{BB962C8B-B14F-4D97-AF65-F5344CB8AC3E}">
        <p14:creationId xmlns:p14="http://schemas.microsoft.com/office/powerpoint/2010/main" val="293991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9634024" cy="769441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13D009-AA52-44C3-AAAD-7F3B55591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494" r="20967" b="4259"/>
          <a:stretch/>
        </p:blipFill>
        <p:spPr>
          <a:xfrm>
            <a:off x="9126659" y="4782614"/>
            <a:ext cx="15078506" cy="8233188"/>
          </a:xfrm>
          <a:prstGeom prst="rect">
            <a:avLst/>
          </a:prstGeom>
        </p:spPr>
      </p:pic>
      <p:pic>
        <p:nvPicPr>
          <p:cNvPr id="1026" name="Picture 2" descr="Image result for hllhc cms tracker tilted">
            <a:extLst>
              <a:ext uri="{FF2B5EF4-FFF2-40B4-BE49-F238E27FC236}">
                <a16:creationId xmlns:a16="http://schemas.microsoft.com/office/drawing/2014/main" id="{908A7B41-46E4-4D52-9D08-0C960F34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7" y="4782614"/>
            <a:ext cx="8802302" cy="82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57594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9634024" cy="1761508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1DE64A-853A-4BBC-AEBC-7E67253FF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86" b="512"/>
          <a:stretch/>
        </p:blipFill>
        <p:spPr>
          <a:xfrm>
            <a:off x="9128880" y="4698549"/>
            <a:ext cx="14057444" cy="82544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</p:spTree>
    <p:extLst>
      <p:ext uri="{BB962C8B-B14F-4D97-AF65-F5344CB8AC3E}">
        <p14:creationId xmlns:p14="http://schemas.microsoft.com/office/powerpoint/2010/main" val="356864598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9634024" cy="2695096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CA906-C102-4579-89EC-BE46F20A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7"/>
          <a:stretch/>
        </p:blipFill>
        <p:spPr>
          <a:xfrm>
            <a:off x="9111614" y="4698549"/>
            <a:ext cx="14023496" cy="825449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C060AD-795F-4A59-8545-AB5FA62B499B}"/>
              </a:ext>
            </a:extLst>
          </p:cNvPr>
          <p:cNvCxnSpPr/>
          <p:nvPr/>
        </p:nvCxnSpPr>
        <p:spPr>
          <a:xfrm>
            <a:off x="16268701" y="5372100"/>
            <a:ext cx="67902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45011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9634024" cy="3628686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</p:txBody>
      </p:sp>
      <p:pic>
        <p:nvPicPr>
          <p:cNvPr id="2052" name="Picture 4" descr="http://inspirehep.net/record/1685349/files/pf.png">
            <a:extLst>
              <a:ext uri="{FF2B5EF4-FFF2-40B4-BE49-F238E27FC236}">
                <a16:creationId xmlns:a16="http://schemas.microsoft.com/office/drawing/2014/main" id="{F9C7C56C-7F0F-4D6D-9016-45BE5C65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72" y="8298671"/>
            <a:ext cx="13820632" cy="49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7EEA643-A7C6-4784-9FD5-1DFB77C4D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75012" y="3016663"/>
            <a:ext cx="11462492" cy="502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6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D114-9019-6ECA-CAFE-7879709E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Event Upsets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7A28-5415-6E59-8A70-14B9C4EF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5439438"/>
          </a:xfrm>
        </p:spPr>
        <p:txBody>
          <a:bodyPr/>
          <a:lstStyle/>
          <a:p>
            <a:r>
              <a:rPr lang="en-GB" dirty="0"/>
              <a:t>When energetic charged particles pass through </a:t>
            </a:r>
            <a:br>
              <a:rPr lang="en-GB" dirty="0"/>
            </a:br>
            <a:r>
              <a:rPr lang="en-GB" dirty="0"/>
              <a:t>a transistor, they can change the state</a:t>
            </a:r>
          </a:p>
          <a:p>
            <a:pPr lvl="1"/>
            <a:r>
              <a:rPr lang="en-GB" dirty="0"/>
              <a:t>And there are plenty of charged particles </a:t>
            </a:r>
            <a:br>
              <a:rPr lang="en-GB" dirty="0"/>
            </a:br>
            <a:r>
              <a:rPr lang="en-GB" dirty="0"/>
              <a:t>in the LHC experiments</a:t>
            </a:r>
          </a:p>
          <a:p>
            <a:r>
              <a:rPr lang="en-GB" dirty="0"/>
              <a:t>In a microprocessor</a:t>
            </a:r>
          </a:p>
          <a:p>
            <a:pPr lvl="1"/>
            <a:r>
              <a:rPr lang="en-GB" dirty="0"/>
              <a:t>At best this corrupts the data</a:t>
            </a:r>
          </a:p>
          <a:p>
            <a:pPr lvl="1"/>
            <a:r>
              <a:rPr lang="en-GB" dirty="0"/>
              <a:t>At worst it changes the program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8574-E4D5-AC77-E2D1-2012363F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16</a:t>
            </a:fld>
            <a:endParaRPr lang="en-GB"/>
          </a:p>
        </p:txBody>
      </p:sp>
      <p:pic>
        <p:nvPicPr>
          <p:cNvPr id="1026" name="Picture 2" descr="Single Event Upsets - SemiWiki">
            <a:extLst>
              <a:ext uri="{FF2B5EF4-FFF2-40B4-BE49-F238E27FC236}">
                <a16:creationId xmlns:a16="http://schemas.microsoft.com/office/drawing/2014/main" id="{4D24A904-05CE-7421-35CC-DB5C6B2C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360" y="0"/>
            <a:ext cx="12143640" cy="75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83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D114-9019-6ECA-CAFE-7879709E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Event Upsets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7A28-5415-6E59-8A70-14B9C4EF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8789073"/>
          </a:xfrm>
        </p:spPr>
        <p:txBody>
          <a:bodyPr/>
          <a:lstStyle/>
          <a:p>
            <a:r>
              <a:rPr lang="en-GB" dirty="0"/>
              <a:t>When energetic charged particles pass through</a:t>
            </a:r>
            <a:br>
              <a:rPr lang="en-GB" dirty="0"/>
            </a:br>
            <a:r>
              <a:rPr lang="en-GB" dirty="0"/>
              <a:t>a transistor, they can change the state</a:t>
            </a:r>
          </a:p>
          <a:p>
            <a:pPr lvl="1"/>
            <a:r>
              <a:rPr lang="en-GB" dirty="0"/>
              <a:t>And there are plenty of charged particles</a:t>
            </a:r>
            <a:br>
              <a:rPr lang="en-GB" dirty="0"/>
            </a:br>
            <a:r>
              <a:rPr lang="en-GB" dirty="0"/>
              <a:t>in the LHC experiments</a:t>
            </a:r>
          </a:p>
          <a:p>
            <a:r>
              <a:rPr lang="en-GB" dirty="0"/>
              <a:t>In a microprocessor</a:t>
            </a:r>
          </a:p>
          <a:p>
            <a:pPr lvl="1"/>
            <a:r>
              <a:rPr lang="en-GB" dirty="0"/>
              <a:t>At best this corrupts the data</a:t>
            </a:r>
          </a:p>
          <a:p>
            <a:pPr lvl="1"/>
            <a:r>
              <a:rPr lang="en-GB" dirty="0"/>
              <a:t>At worst it changes the program flow</a:t>
            </a:r>
          </a:p>
          <a:p>
            <a:r>
              <a:rPr lang="en-GB" dirty="0"/>
              <a:t>There are much, much worse effects</a:t>
            </a:r>
          </a:p>
          <a:p>
            <a:pPr lvl="1"/>
            <a:r>
              <a:rPr lang="en-GB" dirty="0"/>
              <a:t>Entire circuits reconfigured</a:t>
            </a:r>
          </a:p>
          <a:p>
            <a:pPr lvl="1"/>
            <a:r>
              <a:rPr lang="en-GB" dirty="0"/>
              <a:t>Transistor shorts power to ground – burn out the chip</a:t>
            </a:r>
          </a:p>
          <a:p>
            <a:pPr lvl="1"/>
            <a:r>
              <a:rPr lang="en-GB" dirty="0"/>
              <a:t>Block the ability to reset or reconfigure the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8574-E4D5-AC77-E2D1-2012363F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17</a:t>
            </a:fld>
            <a:endParaRPr lang="en-GB"/>
          </a:p>
        </p:txBody>
      </p:sp>
      <p:pic>
        <p:nvPicPr>
          <p:cNvPr id="1026" name="Picture 2" descr="Single Event Upsets - SemiWiki">
            <a:extLst>
              <a:ext uri="{FF2B5EF4-FFF2-40B4-BE49-F238E27FC236}">
                <a16:creationId xmlns:a16="http://schemas.microsoft.com/office/drawing/2014/main" id="{4D24A904-05CE-7421-35CC-DB5C6B2C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360" y="0"/>
            <a:ext cx="12143640" cy="75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6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D114-9019-6ECA-CAFE-7879709E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Event Upsets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7A28-5415-6E59-8A70-14B9C4EF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49"/>
            <a:ext cx="11069444" cy="9173793"/>
          </a:xfrm>
        </p:spPr>
        <p:txBody>
          <a:bodyPr/>
          <a:lstStyle/>
          <a:p>
            <a:r>
              <a:rPr lang="en-GB" dirty="0"/>
              <a:t>Mitigate by having three copies of the logic and arbitrate by majority logic</a:t>
            </a:r>
          </a:p>
          <a:p>
            <a:pPr lvl="1"/>
            <a:r>
              <a:rPr lang="en-GB" dirty="0"/>
              <a:t>Triple Redundant Logic</a:t>
            </a:r>
          </a:p>
          <a:p>
            <a:r>
              <a:rPr lang="en-GB" dirty="0"/>
              <a:t>Deep well transistor architectures to minimize charge collection</a:t>
            </a:r>
          </a:p>
          <a:p>
            <a:r>
              <a:rPr lang="en-GB" dirty="0"/>
              <a:t>Insulating substrates rather than semiconductors</a:t>
            </a:r>
          </a:p>
          <a:p>
            <a:pPr lvl="1"/>
            <a:r>
              <a:rPr lang="en-GB" dirty="0"/>
              <a:t>Diamond, Sapphire, …</a:t>
            </a:r>
          </a:p>
          <a:p>
            <a:r>
              <a:rPr lang="en-GB" dirty="0"/>
              <a:t>Or wide band gap substrates</a:t>
            </a:r>
          </a:p>
          <a:p>
            <a:pPr lvl="1"/>
            <a:r>
              <a:rPr lang="en-GB" dirty="0"/>
              <a:t>Silicon Carbide, Gallium Nitride</a:t>
            </a:r>
          </a:p>
          <a:p>
            <a:r>
              <a:rPr lang="en-GB" dirty="0"/>
              <a:t>Continual reconfiguration</a:t>
            </a:r>
          </a:p>
          <a:p>
            <a:pPr lvl="1"/>
            <a:r>
              <a:rPr lang="en-GB" dirty="0"/>
              <a:t>Called "Scrubbing"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8574-E4D5-AC77-E2D1-2012363F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18</a:t>
            </a:fld>
            <a:endParaRPr lang="en-GB"/>
          </a:p>
        </p:txBody>
      </p:sp>
      <p:pic>
        <p:nvPicPr>
          <p:cNvPr id="1026" name="Picture 2" descr="Single Event Upsets - SemiWiki">
            <a:extLst>
              <a:ext uri="{FF2B5EF4-FFF2-40B4-BE49-F238E27FC236}">
                <a16:creationId xmlns:a16="http://schemas.microsoft.com/office/drawing/2014/main" id="{4D24A904-05CE-7421-35CC-DB5C6B2C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360" y="0"/>
            <a:ext cx="12143640" cy="75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E6A24-4C73-C17D-91D6-D6FEAB74CA88}"/>
              </a:ext>
            </a:extLst>
          </p:cNvPr>
          <p:cNvSpPr txBox="1"/>
          <p:nvPr/>
        </p:nvSpPr>
        <p:spPr>
          <a:xfrm>
            <a:off x="14682216" y="10165704"/>
            <a:ext cx="7559040" cy="156966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1828800"/>
            <a:r>
              <a:rPr lang="en-GB" sz="4800" dirty="0">
                <a:solidFill>
                  <a:srgbClr val="FFFF00"/>
                </a:solidFill>
                <a:latin typeface="Calibri" panose="020F0502020204030204"/>
              </a:rPr>
              <a:t>Designing radiation-hard electronics is a specialist skill</a:t>
            </a:r>
          </a:p>
        </p:txBody>
      </p:sp>
    </p:spTree>
    <p:extLst>
      <p:ext uri="{BB962C8B-B14F-4D97-AF65-F5344CB8AC3E}">
        <p14:creationId xmlns:p14="http://schemas.microsoft.com/office/powerpoint/2010/main" val="276044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D114-9019-6ECA-CAFE-7879709E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Event Upsets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7A28-5415-6E59-8A70-14B9C4EF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49"/>
            <a:ext cx="11069444" cy="9173793"/>
          </a:xfrm>
        </p:spPr>
        <p:txBody>
          <a:bodyPr/>
          <a:lstStyle/>
          <a:p>
            <a:r>
              <a:rPr lang="en-GB" dirty="0"/>
              <a:t>Mitigate by having three copies of the logic and arbitrate by majority logic</a:t>
            </a:r>
          </a:p>
          <a:p>
            <a:pPr lvl="1"/>
            <a:r>
              <a:rPr lang="en-GB" dirty="0"/>
              <a:t>Triple Redundant Logic</a:t>
            </a:r>
          </a:p>
          <a:p>
            <a:r>
              <a:rPr lang="en-GB" dirty="0"/>
              <a:t>Deep well transistor architectures to minimize charge collection</a:t>
            </a:r>
          </a:p>
          <a:p>
            <a:r>
              <a:rPr lang="en-GB" dirty="0"/>
              <a:t>Insulating substrates rather than semiconductors</a:t>
            </a:r>
          </a:p>
          <a:p>
            <a:pPr lvl="1"/>
            <a:r>
              <a:rPr lang="en-GB" dirty="0"/>
              <a:t>Diamond, Sapphire, …</a:t>
            </a:r>
          </a:p>
          <a:p>
            <a:r>
              <a:rPr lang="en-GB" dirty="0"/>
              <a:t>Or wide band gap substrates</a:t>
            </a:r>
          </a:p>
          <a:p>
            <a:pPr lvl="1"/>
            <a:r>
              <a:rPr lang="en-GB" dirty="0"/>
              <a:t>Silicon Carbide, Gallium Nitride</a:t>
            </a:r>
          </a:p>
          <a:p>
            <a:r>
              <a:rPr lang="en-GB" dirty="0"/>
              <a:t>Continual reconfiguration</a:t>
            </a:r>
          </a:p>
          <a:p>
            <a:pPr lvl="1"/>
            <a:r>
              <a:rPr lang="en-GB" dirty="0"/>
              <a:t>Called "Scrubbing"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8574-E4D5-AC77-E2D1-2012363F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19</a:t>
            </a:fld>
            <a:endParaRPr lang="en-GB"/>
          </a:p>
        </p:txBody>
      </p:sp>
      <p:pic>
        <p:nvPicPr>
          <p:cNvPr id="1026" name="Picture 2" descr="Single Event Upsets - SemiWiki">
            <a:extLst>
              <a:ext uri="{FF2B5EF4-FFF2-40B4-BE49-F238E27FC236}">
                <a16:creationId xmlns:a16="http://schemas.microsoft.com/office/drawing/2014/main" id="{4D24A904-05CE-7421-35CC-DB5C6B2C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360" y="0"/>
            <a:ext cx="12143640" cy="75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13ACF-0A47-FBFE-3799-062EDCE78007}"/>
              </a:ext>
            </a:extLst>
          </p:cNvPr>
          <p:cNvSpPr txBox="1"/>
          <p:nvPr/>
        </p:nvSpPr>
        <p:spPr>
          <a:xfrm>
            <a:off x="13147751" y="9699739"/>
            <a:ext cx="10328857" cy="286232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1828800"/>
            <a:r>
              <a:rPr lang="en-GB" sz="6000" dirty="0">
                <a:solidFill>
                  <a:srgbClr val="FFFF00"/>
                </a:solidFill>
                <a:latin typeface="Calibri" panose="020F0502020204030204"/>
              </a:rPr>
              <a:t>The best solution is to keep your most sensitive electronics as far away from radiation as possible</a:t>
            </a:r>
          </a:p>
        </p:txBody>
      </p:sp>
    </p:spTree>
    <p:extLst>
      <p:ext uri="{BB962C8B-B14F-4D97-AF65-F5344CB8AC3E}">
        <p14:creationId xmlns:p14="http://schemas.microsoft.com/office/powerpoint/2010/main" val="110332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0A13-36A3-DAE8-D930-DCBD2E419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FD6C4-179C-B5BD-C866-94C1C2F56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8492836" cy="7937558"/>
          </a:xfrm>
        </p:spPr>
        <p:txBody>
          <a:bodyPr/>
          <a:lstStyle/>
          <a:p>
            <a:r>
              <a:rPr lang="en-GB" dirty="0"/>
              <a:t>I hope you will all be familiar to some extent with the</a:t>
            </a:r>
            <a:br>
              <a:rPr lang="en-GB" dirty="0"/>
            </a:br>
            <a:r>
              <a:rPr lang="en-GB" sz="6000" dirty="0">
                <a:solidFill>
                  <a:schemeClr val="accent2"/>
                </a:solidFill>
              </a:rPr>
              <a:t>Large Hadron Collider</a:t>
            </a:r>
            <a:br>
              <a:rPr lang="en-GB" dirty="0"/>
            </a:br>
            <a:r>
              <a:rPr lang="en-GB" dirty="0"/>
              <a:t>at CERN, Switzerland but will assume minimal background knowledge</a:t>
            </a:r>
          </a:p>
          <a:p>
            <a:r>
              <a:rPr lang="en-GB" dirty="0"/>
              <a:t>The largest and most complex scientific endeavour in history</a:t>
            </a:r>
          </a:p>
          <a:p>
            <a:r>
              <a:rPr lang="en-GB" dirty="0"/>
              <a:t>Most famous for its observation of the Higgs boson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2D75-C3D0-B353-E30D-1C0B6E8A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0A7BD-E021-4DF7-14BB-CCBCFEB28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5" r="400"/>
          <a:stretch/>
        </p:blipFill>
        <p:spPr>
          <a:xfrm>
            <a:off x="10598727" y="0"/>
            <a:ext cx="1378527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6B70-E043-68C2-1642-31BDF6D1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why the LHC collides…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A9B0-A2AE-9191-7ADD-8AB136C0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265941"/>
            <a:ext cx="21031200" cy="4357283"/>
          </a:xfrm>
        </p:spPr>
        <p:txBody>
          <a:bodyPr/>
          <a:lstStyle/>
          <a:p>
            <a:pPr marL="0" indent="0" algn="ctr">
              <a:buNone/>
            </a:pPr>
            <a:r>
              <a:rPr lang="en-GB" sz="6400" dirty="0"/>
              <a:t>̴50 protons at a time</a:t>
            </a:r>
            <a:br>
              <a:rPr lang="en-GB" sz="6400" dirty="0"/>
            </a:br>
            <a:r>
              <a:rPr lang="en-GB" sz="4800" dirty="0"/>
              <a:t>×</a:t>
            </a:r>
            <a:br>
              <a:rPr lang="en-GB" sz="6400" dirty="0"/>
            </a:br>
            <a:r>
              <a:rPr lang="en-GB" sz="6400" dirty="0"/>
              <a:t>40 million times a second</a:t>
            </a:r>
          </a:p>
          <a:p>
            <a:pPr marL="0" indent="0" algn="ctr">
              <a:buNone/>
            </a:pPr>
            <a:r>
              <a:rPr lang="en-GB" sz="6400" dirty="0"/>
              <a:t>1 Higgs boson every   ̴5 seconds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33386B-41B4-ED67-691B-2DA5C150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20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277ABC-A135-A90B-829B-1DF40D8078AF}"/>
              </a:ext>
            </a:extLst>
          </p:cNvPr>
          <p:cNvCxnSpPr>
            <a:cxnSpLocks/>
          </p:cNvCxnSpPr>
          <p:nvPr/>
        </p:nvCxnSpPr>
        <p:spPr>
          <a:xfrm>
            <a:off x="7700123" y="8482116"/>
            <a:ext cx="89758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Left 3">
            <a:extLst>
              <a:ext uri="{FF2B5EF4-FFF2-40B4-BE49-F238E27FC236}">
                <a16:creationId xmlns:a16="http://schemas.microsoft.com/office/drawing/2014/main" id="{EF1C934C-3101-0173-10F8-CCFABADA9AA5}"/>
              </a:ext>
            </a:extLst>
          </p:cNvPr>
          <p:cNvSpPr/>
          <p:nvPr/>
        </p:nvSpPr>
        <p:spPr>
          <a:xfrm>
            <a:off x="16676017" y="4813996"/>
            <a:ext cx="7419542" cy="2319448"/>
          </a:xfrm>
          <a:prstGeom prst="lef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sz="4800" dirty="0">
                <a:solidFill>
                  <a:srgbClr val="FFFF00">
                    <a:alpha val="25000"/>
                  </a:srgbClr>
                </a:solidFill>
                <a:latin typeface="Calibri" panose="020F0502020204030204"/>
              </a:rPr>
              <a:t>But this causes problems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C55AD688-E096-90E2-6673-4BB3CF4DF1A7}"/>
              </a:ext>
            </a:extLst>
          </p:cNvPr>
          <p:cNvSpPr/>
          <p:nvPr/>
        </p:nvSpPr>
        <p:spPr>
          <a:xfrm>
            <a:off x="16676017" y="6648056"/>
            <a:ext cx="7419542" cy="2319448"/>
          </a:xfrm>
          <a:prstGeom prst="leftArrow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sz="4800" dirty="0">
                <a:solidFill>
                  <a:srgbClr val="FFFF00"/>
                </a:solidFill>
                <a:latin typeface="Calibri" panose="020F0502020204030204"/>
              </a:rPr>
              <a:t>This causes problems too</a:t>
            </a:r>
          </a:p>
        </p:txBody>
      </p:sp>
    </p:spTree>
    <p:extLst>
      <p:ext uri="{BB962C8B-B14F-4D97-AF65-F5344CB8AC3E}">
        <p14:creationId xmlns:p14="http://schemas.microsoft.com/office/powerpoint/2010/main" val="31495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58D4C2-36C3-4760-BF6B-60F48EFC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247"/>
            <a:ext cx="17224273" cy="1291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CD174-EFA9-D3E1-291A-927D26D1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426"/>
            <a:ext cx="8500057" cy="4211392"/>
          </a:xfrm>
          <a:noFill/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Big detectors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for small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19F81-E14E-48C2-D550-F41B285C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21</a:t>
            </a:fld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244C55-42C2-4168-748F-F026528C030F}"/>
              </a:ext>
            </a:extLst>
          </p:cNvPr>
          <p:cNvSpPr/>
          <p:nvPr/>
        </p:nvSpPr>
        <p:spPr>
          <a:xfrm>
            <a:off x="15106919" y="3343112"/>
            <a:ext cx="6156100" cy="61560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C8698-E4AF-260D-8D4A-F0190166F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347" r="13107" b="495"/>
          <a:stretch/>
        </p:blipFill>
        <p:spPr>
          <a:xfrm>
            <a:off x="11088708" y="0"/>
            <a:ext cx="13295291" cy="13716000"/>
          </a:xfrm>
          <a:prstGeom prst="rect">
            <a:avLst/>
          </a:prstGeom>
        </p:spPr>
      </p:pic>
      <p:pic>
        <p:nvPicPr>
          <p:cNvPr id="1036" name="Picture 12" descr="CMS-doc-3045-v3: CMS Logo">
            <a:extLst>
              <a:ext uri="{FF2B5EF4-FFF2-40B4-BE49-F238E27FC236}">
                <a16:creationId xmlns:a16="http://schemas.microsoft.com/office/drawing/2014/main" id="{19E45492-763F-6FC5-C71C-47F9DD58D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868" y="12028868"/>
            <a:ext cx="1687132" cy="1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93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2974974" y="9737228"/>
            <a:ext cx="5327652" cy="865188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algn="r"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~65M Silicon Pixels</a:t>
            </a: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3406779" y="11464929"/>
            <a:ext cx="5327650" cy="1009698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algn="r"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~10M Silicon Strips</a:t>
            </a: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12480035" y="830684"/>
            <a:ext cx="6048374" cy="1211068"/>
          </a:xfrm>
          <a:prstGeom prst="accentCallout1">
            <a:avLst>
              <a:gd name="adj1" fmla="val 84773"/>
              <a:gd name="adj2" fmla="val -1889"/>
              <a:gd name="adj3" fmla="val 466467"/>
              <a:gd name="adj4" fmla="val -3985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~80k PbWO</a:t>
            </a:r>
            <a:r>
              <a:rPr lang="en-GB" sz="3200" baseline="-25000" dirty="0">
                <a:solidFill>
                  <a:prstClr val="white"/>
                </a:solidFill>
                <a:latin typeface="Calibri" panose="020F0502020204030204"/>
              </a:rPr>
              <a:t>4 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Ecal Crystals</a:t>
            </a: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12912080" y="2361496"/>
            <a:ext cx="8423920" cy="1008112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~15k channel Brass/Plastic sampling HCAL</a:t>
            </a: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14065253" y="3689353"/>
            <a:ext cx="7270750" cy="1149350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~568k RPC/DT/CSC Muon channels</a:t>
            </a: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15014576" y="12906376"/>
            <a:ext cx="6321424" cy="52070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~3500 physicists/engineers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77114" cy="1311128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Big detectors…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75986-BAC7-12F4-339D-714C01E9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35F0723-42B8-4CAA-8A7D-A426CFC272D6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22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2" descr="CMS-doc-3045-v3: CMS Logo">
            <a:extLst>
              <a:ext uri="{FF2B5EF4-FFF2-40B4-BE49-F238E27FC236}">
                <a16:creationId xmlns:a16="http://schemas.microsoft.com/office/drawing/2014/main" id="{2DB077BF-D4B8-B283-1A54-8D7041AE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868" y="12028868"/>
            <a:ext cx="1687132" cy="1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11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2974974" y="9737228"/>
            <a:ext cx="5327652" cy="865188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algn="r"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~65M Silicon Pixels</a:t>
            </a: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3406779" y="11464929"/>
            <a:ext cx="5327650" cy="1009698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algn="r"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~10M Silicon Strips</a:t>
            </a: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12912080" y="2361496"/>
            <a:ext cx="8423920" cy="1008112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~15k channel Brass/Plastic sampling HCAL</a:t>
            </a: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14065253" y="3689353"/>
            <a:ext cx="7270750" cy="1149350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~568k RPC/DT/CSC Muon channels</a:t>
            </a: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15014576" y="12906376"/>
            <a:ext cx="6321424" cy="52070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~3500 physicists/engineers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54534" cy="1311128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Big detectors…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C1A3A9-5724-52DB-4671-D62E7E3C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35F0723-42B8-4CAA-8A7D-A426CFC272D6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23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D2A4671C-D757-5C2E-7FF6-177A14A6A63D}"/>
              </a:ext>
            </a:extLst>
          </p:cNvPr>
          <p:cNvSpPr>
            <a:spLocks/>
          </p:cNvSpPr>
          <p:nvPr/>
        </p:nvSpPr>
        <p:spPr bwMode="auto">
          <a:xfrm>
            <a:off x="12480035" y="830684"/>
            <a:ext cx="6048374" cy="1211068"/>
          </a:xfrm>
          <a:prstGeom prst="accentCallout1">
            <a:avLst>
              <a:gd name="adj1" fmla="val 84773"/>
              <a:gd name="adj2" fmla="val -1889"/>
              <a:gd name="adj3" fmla="val 466467"/>
              <a:gd name="adj4" fmla="val -3985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~80k PbWO</a:t>
            </a:r>
            <a:r>
              <a:rPr lang="en-GB" sz="3200" baseline="-25000" dirty="0">
                <a:solidFill>
                  <a:prstClr val="white"/>
                </a:solidFill>
                <a:latin typeface="Calibri" panose="020F0502020204030204"/>
              </a:rPr>
              <a:t>4 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Ecal Crystals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C6293-BC3C-4F33-ADDF-9AB037173FDE}"/>
              </a:ext>
            </a:extLst>
          </p:cNvPr>
          <p:cNvSpPr txBox="1"/>
          <p:nvPr/>
        </p:nvSpPr>
        <p:spPr>
          <a:xfrm>
            <a:off x="6680554" y="6396186"/>
            <a:ext cx="10975268" cy="830997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1828800"/>
            <a:r>
              <a:rPr lang="en-GB" sz="4800" dirty="0">
                <a:solidFill>
                  <a:srgbClr val="FFFF00"/>
                </a:solidFill>
                <a:latin typeface="Calibri" panose="020F0502020204030204"/>
              </a:rPr>
              <a:t>× 40 million measurements per second</a:t>
            </a:r>
          </a:p>
        </p:txBody>
      </p:sp>
      <p:pic>
        <p:nvPicPr>
          <p:cNvPr id="2" name="Picture 12" descr="CMS-doc-3045-v3: CMS Logo">
            <a:extLst>
              <a:ext uri="{FF2B5EF4-FFF2-40B4-BE49-F238E27FC236}">
                <a16:creationId xmlns:a16="http://schemas.microsoft.com/office/drawing/2014/main" id="{0CFCC6EA-6EAE-0B21-121B-384F66C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868" y="12028868"/>
            <a:ext cx="1687132" cy="1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608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67010" cy="1311128"/>
          </a:xfr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GB" dirty="0"/>
              <a:t>… Bigger data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B64631-7463-E1EC-5B57-48DCD6C1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24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2974974" y="9737228"/>
            <a:ext cx="5327652" cy="865188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algn="r"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~65M Silicon Pixels</a:t>
            </a:r>
          </a:p>
          <a:p>
            <a:pPr algn="r" defTabSz="1828800"/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≡ 21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/>
              </a:rPr>
              <a:t>PBit</a:t>
            </a: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3406779" y="11464929"/>
            <a:ext cx="5327650" cy="1009698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algn="r"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~10M Silicon Strips</a:t>
            </a:r>
          </a:p>
          <a:p>
            <a:pPr algn="r" defTabSz="1828800"/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≡ 4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/>
              </a:rPr>
              <a:t>PBit</a:t>
            </a: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12912080" y="2361496"/>
            <a:ext cx="8423920" cy="1008112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~15k channel Brass/Plastic sampling HCAL</a:t>
            </a:r>
          </a:p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≡ 10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/>
              </a:rPr>
              <a:t>TBit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14065253" y="3689353"/>
            <a:ext cx="7270750" cy="1149350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~568k RPC/DT/CSC Muon channels</a:t>
            </a:r>
          </a:p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≡ 23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/>
              </a:rPr>
              <a:t>TBit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15014576" y="12906376"/>
            <a:ext cx="6321424" cy="52070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~3500 physicists/engineers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A5B7DC37-C0CE-5473-3809-8FA56787C212}"/>
              </a:ext>
            </a:extLst>
          </p:cNvPr>
          <p:cNvSpPr>
            <a:spLocks/>
          </p:cNvSpPr>
          <p:nvPr/>
        </p:nvSpPr>
        <p:spPr bwMode="auto">
          <a:xfrm>
            <a:off x="12480035" y="830684"/>
            <a:ext cx="6048374" cy="1211068"/>
          </a:xfrm>
          <a:prstGeom prst="accentCallout1">
            <a:avLst>
              <a:gd name="adj1" fmla="val 84773"/>
              <a:gd name="adj2" fmla="val -1889"/>
              <a:gd name="adj3" fmla="val 466467"/>
              <a:gd name="adj4" fmla="val -3985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~80k PbWO</a:t>
            </a:r>
            <a:r>
              <a:rPr lang="en-GB" sz="3200" baseline="-25000" dirty="0">
                <a:solidFill>
                  <a:prstClr val="white"/>
                </a:solidFill>
                <a:latin typeface="Calibri" panose="020F0502020204030204"/>
              </a:rPr>
              <a:t>4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/>
              </a:rPr>
              <a:t>Ecal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 Crystals</a:t>
            </a:r>
            <a:br>
              <a:rPr lang="en-GB" sz="32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≡ 40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/>
              </a:rPr>
              <a:t>TBit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  <a:p>
            <a:pPr defTabSz="1828800"/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5496E-671D-1ABB-45B5-E8FE0B22BEA5}"/>
              </a:ext>
            </a:extLst>
          </p:cNvPr>
          <p:cNvSpPr txBox="1"/>
          <p:nvPr/>
        </p:nvSpPr>
        <p:spPr>
          <a:xfrm>
            <a:off x="6680554" y="6396186"/>
            <a:ext cx="10975268" cy="830997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1828800"/>
            <a:r>
              <a:rPr lang="en-GB" sz="4800" dirty="0">
                <a:solidFill>
                  <a:srgbClr val="FFFF00"/>
                </a:solidFill>
                <a:latin typeface="Calibri" panose="020F0502020204030204"/>
              </a:rPr>
              <a:t>× 40 million measurements per second</a:t>
            </a:r>
          </a:p>
        </p:txBody>
      </p:sp>
      <p:pic>
        <p:nvPicPr>
          <p:cNvPr id="2" name="Picture 12" descr="CMS-doc-3045-v3: CMS Logo">
            <a:extLst>
              <a:ext uri="{FF2B5EF4-FFF2-40B4-BE49-F238E27FC236}">
                <a16:creationId xmlns:a16="http://schemas.microsoft.com/office/drawing/2014/main" id="{F0A9280A-F7BC-877F-69B0-B82774D4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868" y="12028868"/>
            <a:ext cx="1687132" cy="1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68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67010" cy="1311128"/>
          </a:xfr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GB" dirty="0"/>
              <a:t>… Bigger data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BF009-0D8A-776E-3035-A048E786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25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2974974" y="9737228"/>
            <a:ext cx="5327652" cy="865188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algn="r"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~65M Silicon Pixels</a:t>
            </a:r>
          </a:p>
          <a:p>
            <a:pPr algn="r" defTabSz="1828800"/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≡ 21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/>
              </a:rPr>
              <a:t>PBit</a:t>
            </a: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3406779" y="11464929"/>
            <a:ext cx="5327650" cy="1009698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algn="r"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~10M Silicon Strips</a:t>
            </a:r>
          </a:p>
          <a:p>
            <a:pPr algn="r" defTabSz="1828800"/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≡ 4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/>
              </a:rPr>
              <a:t>PBit</a:t>
            </a: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12912080" y="2361496"/>
            <a:ext cx="8423920" cy="1008112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~15k channel Brass/Plastic sampling HCAL</a:t>
            </a:r>
          </a:p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≡ 10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/>
              </a:rPr>
              <a:t>TBit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14065253" y="3689353"/>
            <a:ext cx="7270750" cy="1149350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~568k RPC/DT/CSC Muon channels</a:t>
            </a:r>
          </a:p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≡ 23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/>
              </a:rPr>
              <a:t>TBit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15014576" y="12906376"/>
            <a:ext cx="6321424" cy="52070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~3500 physicists/engineers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60681133-79E5-4F34-BF7A-A2D89F104058}"/>
              </a:ext>
            </a:extLst>
          </p:cNvPr>
          <p:cNvSpPr>
            <a:spLocks/>
          </p:cNvSpPr>
          <p:nvPr/>
        </p:nvSpPr>
        <p:spPr bwMode="auto">
          <a:xfrm>
            <a:off x="12480035" y="830684"/>
            <a:ext cx="6048374" cy="1211068"/>
          </a:xfrm>
          <a:prstGeom prst="accentCallout1">
            <a:avLst>
              <a:gd name="adj1" fmla="val 84773"/>
              <a:gd name="adj2" fmla="val -1889"/>
              <a:gd name="adj3" fmla="val 466467"/>
              <a:gd name="adj4" fmla="val -3985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0" rIns="72000" bIns="0"/>
          <a:lstStyle/>
          <a:p>
            <a:pPr defTabSz="1828800"/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~80k PbWO</a:t>
            </a:r>
            <a:r>
              <a:rPr lang="en-GB" sz="3200" baseline="-25000" dirty="0">
                <a:solidFill>
                  <a:prstClr val="white"/>
                </a:solidFill>
                <a:latin typeface="Calibri" panose="020F0502020204030204"/>
              </a:rPr>
              <a:t>4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/>
              </a:rPr>
              <a:t>Ecal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 Crystals</a:t>
            </a:r>
            <a:br>
              <a:rPr lang="en-GB" sz="32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≡ 40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/>
              </a:rPr>
              <a:t>TBit</a:t>
            </a: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 per second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  <a:p>
            <a:pPr defTabSz="1828800"/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E26BD-D70E-BC71-B207-117830FABC0D}"/>
              </a:ext>
            </a:extLst>
          </p:cNvPr>
          <p:cNvSpPr txBox="1"/>
          <p:nvPr/>
        </p:nvSpPr>
        <p:spPr>
          <a:xfrm>
            <a:off x="3468891" y="5864004"/>
            <a:ext cx="17446218" cy="266530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What does that even mean?</a:t>
            </a:r>
            <a:endParaRPr lang="en-GB" sz="108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2" name="Picture 12" descr="CMS-doc-3045-v3: CMS Logo">
            <a:extLst>
              <a:ext uri="{FF2B5EF4-FFF2-40B4-BE49-F238E27FC236}">
                <a16:creationId xmlns:a16="http://schemas.microsoft.com/office/drawing/2014/main" id="{57EF648D-8939-E936-B069-5EF7D3777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868" y="12028868"/>
            <a:ext cx="1687132" cy="1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02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DC588D1-88A4-791D-6F19-96C7E3B970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t="6575" r="5776" b="52541"/>
          <a:stretch/>
        </p:blipFill>
        <p:spPr bwMode="auto">
          <a:xfrm>
            <a:off x="12178147" y="3629884"/>
            <a:ext cx="12192001" cy="78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A310352-FF6A-B61E-F6F9-684A70C86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t="47385" r="5776" b="11731"/>
          <a:stretch/>
        </p:blipFill>
        <p:spPr bwMode="auto">
          <a:xfrm>
            <a:off x="-13854" y="3629884"/>
            <a:ext cx="12192001" cy="78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EBCB74-AC1C-A0EB-D0AF-FB9ED7F0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that even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4FD49-25C7-21BD-2C59-E4566520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26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E3D2A-A1C9-45AF-0F05-15390F2B2940}"/>
              </a:ext>
            </a:extLst>
          </p:cNvPr>
          <p:cNvSpPr txBox="1"/>
          <p:nvPr/>
        </p:nvSpPr>
        <p:spPr>
          <a:xfrm>
            <a:off x="20587856" y="3635447"/>
            <a:ext cx="37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0" i="0" dirty="0">
                <a:solidFill>
                  <a:srgbClr val="000000"/>
                </a:solidFill>
                <a:effectLst/>
                <a:hlinkClick r:id="rId3"/>
              </a:rPr>
              <a:t>https://www.cisco.com/</a:t>
            </a:r>
            <a:endParaRPr lang="en-GB" sz="2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7D5C57-2C31-1466-353F-CB2ECDC89B60}"/>
              </a:ext>
            </a:extLst>
          </p:cNvPr>
          <p:cNvSpPr/>
          <p:nvPr/>
        </p:nvSpPr>
        <p:spPr>
          <a:xfrm>
            <a:off x="4845132" y="8051470"/>
            <a:ext cx="6947065" cy="1484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U-Turn 5">
            <a:extLst>
              <a:ext uri="{FF2B5EF4-FFF2-40B4-BE49-F238E27FC236}">
                <a16:creationId xmlns:a16="http://schemas.microsoft.com/office/drawing/2014/main" id="{29CA2E6D-B6AC-A5C8-45ED-4115536ABFD5}"/>
              </a:ext>
            </a:extLst>
          </p:cNvPr>
          <p:cNvSpPr/>
          <p:nvPr/>
        </p:nvSpPr>
        <p:spPr>
          <a:xfrm rot="16200000">
            <a:off x="3572240" y="9095202"/>
            <a:ext cx="1278466" cy="881368"/>
          </a:xfrm>
          <a:prstGeom prst="uturnArrow">
            <a:avLst>
              <a:gd name="adj1" fmla="val 25000"/>
              <a:gd name="adj2" fmla="val 25000"/>
              <a:gd name="adj3" fmla="val 36919"/>
              <a:gd name="adj4" fmla="val 43750"/>
              <a:gd name="adj5" fmla="val 10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B9CF5-8334-DAA6-DE53-65541468D7E5}"/>
              </a:ext>
            </a:extLst>
          </p:cNvPr>
          <p:cNvSpPr txBox="1"/>
          <p:nvPr/>
        </p:nvSpPr>
        <p:spPr>
          <a:xfrm rot="16200000">
            <a:off x="3921438" y="9305053"/>
            <a:ext cx="100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×200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E73810-379A-E673-94F8-599813203EDA}"/>
              </a:ext>
            </a:extLst>
          </p:cNvPr>
          <p:cNvSpPr txBox="1"/>
          <p:nvPr/>
        </p:nvSpPr>
        <p:spPr>
          <a:xfrm rot="16200000">
            <a:off x="4017664" y="7731477"/>
            <a:ext cx="80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×50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Arrow: U-Turn 10">
            <a:extLst>
              <a:ext uri="{FF2B5EF4-FFF2-40B4-BE49-F238E27FC236}">
                <a16:creationId xmlns:a16="http://schemas.microsoft.com/office/drawing/2014/main" id="{6FF456C4-902F-17B7-A668-C3A5C0CCFDB7}"/>
              </a:ext>
            </a:extLst>
          </p:cNvPr>
          <p:cNvSpPr/>
          <p:nvPr/>
        </p:nvSpPr>
        <p:spPr>
          <a:xfrm rot="16200000">
            <a:off x="3572240" y="7433160"/>
            <a:ext cx="1278466" cy="881368"/>
          </a:xfrm>
          <a:prstGeom prst="uturnArrow">
            <a:avLst>
              <a:gd name="adj1" fmla="val 25000"/>
              <a:gd name="adj2" fmla="val 25000"/>
              <a:gd name="adj3" fmla="val 36919"/>
              <a:gd name="adj4" fmla="val 43750"/>
              <a:gd name="adj5" fmla="val 10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59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hart, bubble chart&#10;&#10;Description automatically generated">
            <a:extLst>
              <a:ext uri="{FF2B5EF4-FFF2-40B4-BE49-F238E27FC236}">
                <a16:creationId xmlns:a16="http://schemas.microsoft.com/office/drawing/2014/main" id="{D2136918-FF9E-175B-E282-114E7B3D0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"/>
          <a:stretch/>
        </p:blipFill>
        <p:spPr>
          <a:xfrm>
            <a:off x="1271247" y="2711378"/>
            <a:ext cx="22639515" cy="11004622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A2596-E2AC-4FFD-37C9-A153DC0EB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that even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7C035-965E-8E2A-8B3D-BB359B1D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27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965B2-8DE7-1231-98D7-2E5892FA7FA7}"/>
              </a:ext>
            </a:extLst>
          </p:cNvPr>
          <p:cNvSpPr txBox="1"/>
          <p:nvPr/>
        </p:nvSpPr>
        <p:spPr>
          <a:xfrm>
            <a:off x="9240985" y="13178925"/>
            <a:ext cx="587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3"/>
              </a:rPr>
              <a:t>https://arxiv.org/pdf/2202.07659.pdf</a:t>
            </a:r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C777D7-D4C4-DE83-531A-326774978CCF}"/>
              </a:ext>
            </a:extLst>
          </p:cNvPr>
          <p:cNvSpPr txBox="1"/>
          <p:nvPr/>
        </p:nvSpPr>
        <p:spPr>
          <a:xfrm>
            <a:off x="10377054" y="4022506"/>
            <a:ext cx="6879554" cy="2719604"/>
          </a:xfrm>
          <a:prstGeom prst="rightArrow">
            <a:avLst>
              <a:gd name="adj1" fmla="val 56113"/>
              <a:gd name="adj2" fmla="val 50000"/>
            </a:avLst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5400" kern="0" dirty="0">
                <a:solidFill>
                  <a:srgbClr val="FFFF00"/>
                </a:solidFill>
                <a:latin typeface="Calibri" panose="020F0502020204030204"/>
              </a:rPr>
              <a:t>The amount of data being produced</a:t>
            </a:r>
            <a:endParaRPr lang="en-GB" sz="5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7474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hart, bubble chart&#10;&#10;Description automatically generated">
            <a:extLst>
              <a:ext uri="{FF2B5EF4-FFF2-40B4-BE49-F238E27FC236}">
                <a16:creationId xmlns:a16="http://schemas.microsoft.com/office/drawing/2014/main" id="{D2136918-FF9E-175B-E282-114E7B3D0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"/>
          <a:stretch/>
        </p:blipFill>
        <p:spPr>
          <a:xfrm>
            <a:off x="1271247" y="2711378"/>
            <a:ext cx="22639515" cy="11004622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A2596-E2AC-4FFD-37C9-A153DC0EB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that even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7C035-965E-8E2A-8B3D-BB359B1D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28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965B2-8DE7-1231-98D7-2E5892FA7FA7}"/>
              </a:ext>
            </a:extLst>
          </p:cNvPr>
          <p:cNvSpPr txBox="1"/>
          <p:nvPr/>
        </p:nvSpPr>
        <p:spPr>
          <a:xfrm>
            <a:off x="9240985" y="13178925"/>
            <a:ext cx="587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3"/>
              </a:rPr>
              <a:t>https://arxiv.org/pdf/2202.07659.pdf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9BDB87-0355-94AD-7D05-BE150F326730}"/>
              </a:ext>
            </a:extLst>
          </p:cNvPr>
          <p:cNvSpPr txBox="1"/>
          <p:nvPr/>
        </p:nvSpPr>
        <p:spPr>
          <a:xfrm>
            <a:off x="9635163" y="10079720"/>
            <a:ext cx="6879554" cy="2719604"/>
          </a:xfrm>
          <a:prstGeom prst="rightArrow">
            <a:avLst>
              <a:gd name="adj1" fmla="val 56113"/>
              <a:gd name="adj2" fmla="val 50000"/>
            </a:avLst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5400" kern="0" dirty="0">
                <a:solidFill>
                  <a:srgbClr val="FFFF00"/>
                </a:solidFill>
                <a:latin typeface="Calibri" panose="020F0502020204030204"/>
              </a:rPr>
              <a:t>The amount of data we can store</a:t>
            </a:r>
            <a:endParaRPr lang="en-GB" sz="54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9F405-D938-DCD1-5B31-9BF190F1A5F5}"/>
              </a:ext>
            </a:extLst>
          </p:cNvPr>
          <p:cNvSpPr txBox="1"/>
          <p:nvPr/>
        </p:nvSpPr>
        <p:spPr>
          <a:xfrm>
            <a:off x="10377054" y="4022506"/>
            <a:ext cx="6879554" cy="2719604"/>
          </a:xfrm>
          <a:prstGeom prst="rightArrow">
            <a:avLst>
              <a:gd name="adj1" fmla="val 56113"/>
              <a:gd name="adj2" fmla="val 50000"/>
            </a:avLst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5400" kern="0" dirty="0">
                <a:solidFill>
                  <a:srgbClr val="FFFF00"/>
                </a:solidFill>
                <a:latin typeface="Calibri" panose="020F0502020204030204"/>
              </a:rPr>
              <a:t>The amount of data being produced</a:t>
            </a:r>
            <a:endParaRPr lang="en-GB" sz="5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791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hart, bubble chart&#10;&#10;Description automatically generated">
            <a:extLst>
              <a:ext uri="{FF2B5EF4-FFF2-40B4-BE49-F238E27FC236}">
                <a16:creationId xmlns:a16="http://schemas.microsoft.com/office/drawing/2014/main" id="{D2136918-FF9E-175B-E282-114E7B3D0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"/>
          <a:stretch/>
        </p:blipFill>
        <p:spPr>
          <a:xfrm>
            <a:off x="1271247" y="2711378"/>
            <a:ext cx="22639515" cy="11004622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A2596-E2AC-4FFD-37C9-A153DC0EB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that even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7C035-965E-8E2A-8B3D-BB359B1D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29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7BAA0-970D-708A-301D-D3D2BA7871EF}"/>
              </a:ext>
            </a:extLst>
          </p:cNvPr>
          <p:cNvSpPr txBox="1"/>
          <p:nvPr/>
        </p:nvSpPr>
        <p:spPr>
          <a:xfrm>
            <a:off x="3081864" y="5026254"/>
            <a:ext cx="18220272" cy="3663492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But do we need to store it all?</a:t>
            </a:r>
          </a:p>
          <a:p>
            <a:pPr algn="ctr" defTabSz="1828800"/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The Higgs is rare, after all</a:t>
            </a:r>
            <a:endParaRPr lang="en-GB" sz="108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BEAE8-1EE6-4B73-CAD3-555D7136E64E}"/>
              </a:ext>
            </a:extLst>
          </p:cNvPr>
          <p:cNvSpPr txBox="1"/>
          <p:nvPr/>
        </p:nvSpPr>
        <p:spPr>
          <a:xfrm>
            <a:off x="9240985" y="13178925"/>
            <a:ext cx="587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3"/>
              </a:rPr>
              <a:t>https://arxiv.org/pdf/2202.07659.pdf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0561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mi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Science: The basics</a:t>
            </a:r>
            <a:endParaRPr dirty="0"/>
          </a:p>
        </p:txBody>
      </p:sp>
      <p:sp>
        <p:nvSpPr>
          <p:cNvPr id="263" name="Trigger basic requirements…"/>
          <p:cNvSpPr txBox="1">
            <a:spLocks noGrp="1"/>
          </p:cNvSpPr>
          <p:nvPr>
            <p:ph idx="1"/>
          </p:nvPr>
        </p:nvSpPr>
        <p:spPr>
          <a:xfrm>
            <a:off x="1371601" y="4389120"/>
            <a:ext cx="14580974" cy="77575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kern="0" dirty="0"/>
              <a:t>A bold statement: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52DC7-CDA1-1074-2C94-DBC8AD55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B2DCD-B57C-0883-7B7D-B88C838E781B}"/>
              </a:ext>
            </a:extLst>
          </p:cNvPr>
          <p:cNvSpPr txBox="1"/>
          <p:nvPr/>
        </p:nvSpPr>
        <p:spPr>
          <a:xfrm>
            <a:off x="6539345" y="5708073"/>
            <a:ext cx="11305310" cy="229985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  <a:t>Science is the art of knowing</a:t>
            </a:r>
          </a:p>
          <a:p>
            <a:pPr algn="ctr" defTabSz="1828800"/>
            <a: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  <a:t>what to record, and when</a:t>
            </a:r>
          </a:p>
        </p:txBody>
      </p:sp>
    </p:spTree>
    <p:extLst>
      <p:ext uri="{BB962C8B-B14F-4D97-AF65-F5344CB8AC3E}">
        <p14:creationId xmlns:p14="http://schemas.microsoft.com/office/powerpoint/2010/main" val="340933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35586"/>
          </a:xfrm>
        </p:spPr>
        <p:txBody>
          <a:bodyPr/>
          <a:lstStyle/>
          <a:p>
            <a:r>
              <a:rPr lang="en-GB" dirty="0"/>
              <a:t>We keep the data safe on the detector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76B48-C4E1-1CAF-0654-45E554A7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30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3642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35586"/>
          </a:xfrm>
        </p:spPr>
        <p:txBody>
          <a:bodyPr/>
          <a:lstStyle/>
          <a:p>
            <a:r>
              <a:rPr lang="en-GB" dirty="0"/>
              <a:t>We keep the data safe on the detector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76B48-C4E1-1CAF-0654-45E554A7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31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E14D37CD-0C1D-7EAD-72E1-1BCA2069F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4632937"/>
            <a:ext cx="17034933" cy="8214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8431B-173A-27FC-E419-73C78DB7E2EF}"/>
              </a:ext>
            </a:extLst>
          </p:cNvPr>
          <p:cNvSpPr txBox="1"/>
          <p:nvPr/>
        </p:nvSpPr>
        <p:spPr>
          <a:xfrm>
            <a:off x="14682216" y="2376561"/>
            <a:ext cx="7559040" cy="156966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1828800"/>
            <a:r>
              <a:rPr lang="en-GB" sz="4800" dirty="0">
                <a:solidFill>
                  <a:srgbClr val="FFFF00"/>
                </a:solidFill>
                <a:latin typeface="Calibri" panose="020F0502020204030204"/>
              </a:rPr>
              <a:t>Designing radiation-hard electronics is a specialist skill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ABE56-CE37-BCA5-F68D-79D6AF72E474}"/>
              </a:ext>
            </a:extLst>
          </p:cNvPr>
          <p:cNvSpPr txBox="1"/>
          <p:nvPr/>
        </p:nvSpPr>
        <p:spPr>
          <a:xfrm>
            <a:off x="170687" y="11277333"/>
            <a:ext cx="6738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solidFill>
                  <a:schemeClr val="bg1"/>
                </a:solidFill>
              </a:rPr>
              <a:t>CMS CBC3 ASIC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Designed at Imperial College London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Layout at Rutherford Appleton Lab</a:t>
            </a:r>
          </a:p>
        </p:txBody>
      </p:sp>
    </p:spTree>
    <p:extLst>
      <p:ext uri="{BB962C8B-B14F-4D97-AF65-F5344CB8AC3E}">
        <p14:creationId xmlns:p14="http://schemas.microsoft.com/office/powerpoint/2010/main" val="1590137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35586"/>
          </a:xfrm>
        </p:spPr>
        <p:txBody>
          <a:bodyPr/>
          <a:lstStyle/>
          <a:p>
            <a:r>
              <a:rPr lang="en-GB" dirty="0"/>
              <a:t>We keep the data safe on the detector for several microseconds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76B48-C4E1-1CAF-0654-45E554A7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32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86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1669175"/>
          </a:xfrm>
        </p:spPr>
        <p:txBody>
          <a:bodyPr/>
          <a:lstStyle/>
          <a:p>
            <a:r>
              <a:rPr lang="en-GB" dirty="0"/>
              <a:t>We keep the data safe on the detector for several microseconds</a:t>
            </a:r>
          </a:p>
          <a:p>
            <a:r>
              <a:rPr lang="en-GB" dirty="0"/>
              <a:t>We quickly analyse some small fraction of the data and select the interesting crossings to keep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76B48-C4E1-1CAF-0654-45E554A7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33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7775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1669175"/>
          </a:xfrm>
        </p:spPr>
        <p:txBody>
          <a:bodyPr/>
          <a:lstStyle/>
          <a:p>
            <a:r>
              <a:rPr lang="en-GB" dirty="0"/>
              <a:t>We keep the data safe on the detector for several microseconds</a:t>
            </a:r>
          </a:p>
          <a:p>
            <a:r>
              <a:rPr lang="en-GB" dirty="0"/>
              <a:t>We quickly analyse some small fraction of the data and select the interesting crossings to keep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76B48-C4E1-1CAF-0654-45E554A7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34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40842-CF4B-39EA-9530-649893C80034}"/>
              </a:ext>
            </a:extLst>
          </p:cNvPr>
          <p:cNvSpPr txBox="1"/>
          <p:nvPr/>
        </p:nvSpPr>
        <p:spPr>
          <a:xfrm>
            <a:off x="6942664" y="8037685"/>
            <a:ext cx="10498672" cy="1862658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Called Triggering</a:t>
            </a:r>
            <a:endParaRPr lang="en-GB" sz="10800" b="1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4495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1669175"/>
          </a:xfrm>
        </p:spPr>
        <p:txBody>
          <a:bodyPr/>
          <a:lstStyle/>
          <a:p>
            <a:r>
              <a:rPr lang="en-GB" dirty="0"/>
              <a:t>We keep the data safe on the detector for several microseconds</a:t>
            </a:r>
          </a:p>
          <a:p>
            <a:r>
              <a:rPr lang="en-GB" dirty="0"/>
              <a:t>We quickly analyse some small fraction of the data and select the interesting crossings to keep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7FA0DCC-A756-6FFC-9305-C19FF824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35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9BE95-4CA3-9FD3-95E9-00090BC3AA00}"/>
              </a:ext>
            </a:extLst>
          </p:cNvPr>
          <p:cNvSpPr txBox="1"/>
          <p:nvPr/>
        </p:nvSpPr>
        <p:spPr>
          <a:xfrm>
            <a:off x="6942664" y="8037685"/>
            <a:ext cx="10498672" cy="1862658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Called Triggering</a:t>
            </a:r>
            <a:endParaRPr lang="en-GB" sz="108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0D55C6-A998-8C11-3054-1FE000559F39}"/>
              </a:ext>
            </a:extLst>
          </p:cNvPr>
          <p:cNvCxnSpPr>
            <a:cxnSpLocks/>
          </p:cNvCxnSpPr>
          <p:nvPr/>
        </p:nvCxnSpPr>
        <p:spPr>
          <a:xfrm>
            <a:off x="15867422" y="4944529"/>
            <a:ext cx="5892800" cy="237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705020-DF2C-9F5E-15AB-B88AF472ED5A}"/>
              </a:ext>
            </a:extLst>
          </p:cNvPr>
          <p:cNvSpPr txBox="1"/>
          <p:nvPr/>
        </p:nvSpPr>
        <p:spPr>
          <a:xfrm>
            <a:off x="16070968" y="5524891"/>
            <a:ext cx="7371644" cy="70788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1828800"/>
            <a:r>
              <a:rPr lang="en-GB" sz="4000" dirty="0">
                <a:solidFill>
                  <a:prstClr val="white"/>
                </a:solidFill>
                <a:latin typeface="Calibri" panose="020F0502020204030204"/>
              </a:rPr>
              <a:t>uninteresting crossings to discard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4D354-36B8-1532-520C-BE080BB2370A}"/>
              </a:ext>
            </a:extLst>
          </p:cNvPr>
          <p:cNvSpPr txBox="1"/>
          <p:nvPr/>
        </p:nvSpPr>
        <p:spPr>
          <a:xfrm>
            <a:off x="18908886" y="6437243"/>
            <a:ext cx="4955824" cy="132343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1828800"/>
            <a:r>
              <a:rPr lang="en-GB" sz="4000" dirty="0">
                <a:solidFill>
                  <a:srgbClr val="FFFF00"/>
                </a:solidFill>
                <a:latin typeface="Calibri" panose="020F0502020204030204"/>
              </a:rPr>
              <a:t>The LHC is a discovery machine, after all</a:t>
            </a:r>
          </a:p>
        </p:txBody>
      </p:sp>
    </p:spTree>
    <p:extLst>
      <p:ext uri="{BB962C8B-B14F-4D97-AF65-F5344CB8AC3E}">
        <p14:creationId xmlns:p14="http://schemas.microsoft.com/office/powerpoint/2010/main" val="3108777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1669175"/>
          </a:xfrm>
        </p:spPr>
        <p:txBody>
          <a:bodyPr/>
          <a:lstStyle/>
          <a:p>
            <a:r>
              <a:rPr lang="en-GB" dirty="0"/>
              <a:t>We keep the data safe on the detector for several microseconds</a:t>
            </a:r>
          </a:p>
          <a:p>
            <a:r>
              <a:rPr lang="en-GB" dirty="0"/>
              <a:t>We quickly analyse some small fraction of the data and select the interesting crossings to keep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7FA0DCC-A756-6FFC-9305-C19FF824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36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9BE95-4CA3-9FD3-95E9-00090BC3AA00}"/>
              </a:ext>
            </a:extLst>
          </p:cNvPr>
          <p:cNvSpPr txBox="1"/>
          <p:nvPr/>
        </p:nvSpPr>
        <p:spPr>
          <a:xfrm>
            <a:off x="6942664" y="8037685"/>
            <a:ext cx="10498672" cy="1862658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Called Triggering</a:t>
            </a:r>
            <a:endParaRPr lang="en-GB" sz="108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4D354-36B8-1532-520C-BE080BB2370A}"/>
              </a:ext>
            </a:extLst>
          </p:cNvPr>
          <p:cNvSpPr txBox="1"/>
          <p:nvPr/>
        </p:nvSpPr>
        <p:spPr>
          <a:xfrm>
            <a:off x="18908886" y="6437243"/>
            <a:ext cx="4955824" cy="132343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1828800"/>
            <a:r>
              <a:rPr lang="en-GB" sz="4000" dirty="0">
                <a:solidFill>
                  <a:srgbClr val="FFFF00"/>
                </a:solidFill>
                <a:latin typeface="Calibri" panose="020F0502020204030204"/>
              </a:rPr>
              <a:t>The LHC is a discovery machine, after all</a:t>
            </a:r>
          </a:p>
        </p:txBody>
      </p:sp>
      <p:pic>
        <p:nvPicPr>
          <p:cNvPr id="5" name="Oval" descr="Oval">
            <a:extLst>
              <a:ext uri="{FF2B5EF4-FFF2-40B4-BE49-F238E27FC236}">
                <a16:creationId xmlns:a16="http://schemas.microsoft.com/office/drawing/2014/main" id="{7FA7FA77-8019-2293-CB21-F2FD60EF41D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288119" y="1993859"/>
            <a:ext cx="1669175" cy="6015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D0B6C9-BD90-4DC9-E59A-DFA0CF22A6E0}"/>
              </a:ext>
            </a:extLst>
          </p:cNvPr>
          <p:cNvSpPr txBox="1"/>
          <p:nvPr/>
        </p:nvSpPr>
        <p:spPr>
          <a:xfrm>
            <a:off x="2440866" y="5236304"/>
            <a:ext cx="5502984" cy="1862658"/>
          </a:xfrm>
          <a:prstGeom prst="rect">
            <a:avLst/>
          </a:prstGeom>
          <a:noFill/>
          <a:ln w="63500">
            <a:noFill/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10800" b="1" kern="0" dirty="0">
                <a:solidFill>
                  <a:schemeClr val="accent2"/>
                </a:solidFill>
                <a:latin typeface="Calibri" panose="020F0502020204030204"/>
              </a:rPr>
              <a:t>~30Tbps</a:t>
            </a:r>
            <a:endParaRPr lang="en-GB" sz="10800" b="1" dirty="0">
              <a:solidFill>
                <a:schemeClr val="accent2"/>
              </a:solidFill>
              <a:latin typeface="Calibri" panose="020F0502020204030204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330FEE-912C-FBCE-22BB-022F9A82AD4E}"/>
              </a:ext>
            </a:extLst>
          </p:cNvPr>
          <p:cNvCxnSpPr>
            <a:cxnSpLocks/>
          </p:cNvCxnSpPr>
          <p:nvPr/>
        </p:nvCxnSpPr>
        <p:spPr>
          <a:xfrm>
            <a:off x="15867422" y="4944529"/>
            <a:ext cx="5892800" cy="237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88520A-83D7-070D-1E80-A252E0C07242}"/>
              </a:ext>
            </a:extLst>
          </p:cNvPr>
          <p:cNvSpPr txBox="1"/>
          <p:nvPr/>
        </p:nvSpPr>
        <p:spPr>
          <a:xfrm>
            <a:off x="16070968" y="5524891"/>
            <a:ext cx="7371644" cy="70788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1828800"/>
            <a:r>
              <a:rPr lang="en-GB" sz="4000" dirty="0">
                <a:solidFill>
                  <a:prstClr val="white"/>
                </a:solidFill>
                <a:latin typeface="Calibri" panose="020F0502020204030204"/>
              </a:rPr>
              <a:t>uninteresting crossings to discard</a:t>
            </a:r>
          </a:p>
        </p:txBody>
      </p:sp>
    </p:spTree>
    <p:extLst>
      <p:ext uri="{BB962C8B-B14F-4D97-AF65-F5344CB8AC3E}">
        <p14:creationId xmlns:p14="http://schemas.microsoft.com/office/powerpoint/2010/main" val="3692882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CD6B4-8A0E-FF67-817D-3714FF2E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0038C-0C5A-BD0D-3D9D-50FCD0EBB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2695096"/>
          </a:xfrm>
        </p:spPr>
        <p:txBody>
          <a:bodyPr/>
          <a:lstStyle/>
          <a:p>
            <a:r>
              <a:rPr lang="en-GB" dirty="0"/>
              <a:t>If you get it wrong</a:t>
            </a:r>
          </a:p>
          <a:p>
            <a:r>
              <a:rPr lang="en-GB" dirty="0"/>
              <a:t>If your system fails      you throw away your valuable physics</a:t>
            </a:r>
          </a:p>
          <a:p>
            <a:r>
              <a:rPr lang="en-GB" dirty="0"/>
              <a:t>If you take too long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804EC-E6A7-4BB6-1E1E-45CB6154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37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1CD3399-DD94-1DC8-3DFF-3CD9B419E275}"/>
              </a:ext>
            </a:extLst>
          </p:cNvPr>
          <p:cNvSpPr/>
          <p:nvPr/>
        </p:nvSpPr>
        <p:spPr>
          <a:xfrm>
            <a:off x="6378223" y="3860804"/>
            <a:ext cx="304798" cy="2393244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800"/>
            <a:r>
              <a:rPr lang="en-GB" sz="3600" dirty="0">
                <a:solidFill>
                  <a:prstClr val="black"/>
                </a:solidFill>
                <a:latin typeface="Calibri" panose="020F0502020204030204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32003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CD6B4-8A0E-FF67-817D-3714FF2E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0038C-0C5A-BD0D-3D9D-50FCD0EBB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2695096"/>
          </a:xfrm>
        </p:spPr>
        <p:txBody>
          <a:bodyPr/>
          <a:lstStyle/>
          <a:p>
            <a:r>
              <a:rPr lang="en-GB" dirty="0"/>
              <a:t>If you get it wrong</a:t>
            </a:r>
          </a:p>
          <a:p>
            <a:r>
              <a:rPr lang="en-GB" dirty="0"/>
              <a:t>If your system fails      you throw away your valuable physics</a:t>
            </a:r>
          </a:p>
          <a:p>
            <a:r>
              <a:rPr lang="en-GB" dirty="0"/>
              <a:t>If you take too long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804EC-E6A7-4BB6-1E1E-45CB6154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38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1CD3399-DD94-1DC8-3DFF-3CD9B419E275}"/>
              </a:ext>
            </a:extLst>
          </p:cNvPr>
          <p:cNvSpPr/>
          <p:nvPr/>
        </p:nvSpPr>
        <p:spPr>
          <a:xfrm>
            <a:off x="6378223" y="3860804"/>
            <a:ext cx="304798" cy="2393244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800"/>
            <a:r>
              <a:rPr lang="en-GB" sz="3600" dirty="0">
                <a:solidFill>
                  <a:prstClr val="black"/>
                </a:solidFill>
                <a:latin typeface="Calibri" panose="020F0502020204030204"/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85ABF-801C-06F9-0679-5102E2152DE3}"/>
              </a:ext>
            </a:extLst>
          </p:cNvPr>
          <p:cNvSpPr txBox="1"/>
          <p:nvPr/>
        </p:nvSpPr>
        <p:spPr>
          <a:xfrm>
            <a:off x="3855154" y="7134577"/>
            <a:ext cx="16673692" cy="3628686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And that is a *really, really* expensive mistake</a:t>
            </a:r>
            <a:endParaRPr lang="en-GB" sz="10800" b="1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8688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1669175"/>
          </a:xfrm>
        </p:spPr>
        <p:txBody>
          <a:bodyPr/>
          <a:lstStyle/>
          <a:p>
            <a:r>
              <a:rPr lang="en-GB" dirty="0"/>
              <a:t>We keep the data safe on the detector for several microseconds</a:t>
            </a:r>
          </a:p>
          <a:p>
            <a:r>
              <a:rPr lang="en-GB" dirty="0"/>
              <a:t>We quickly analyse some small fraction of the data and select the interesting crossings to keep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7FA0DCC-A756-6FFC-9305-C19FF824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39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val" descr="Oval">
            <a:extLst>
              <a:ext uri="{FF2B5EF4-FFF2-40B4-BE49-F238E27FC236}">
                <a16:creationId xmlns:a16="http://schemas.microsoft.com/office/drawing/2014/main" id="{7FA7FA77-8019-2293-CB21-F2FD60EF41D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42130" y="1389024"/>
            <a:ext cx="1549252" cy="530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7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mi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Science: The basics</a:t>
            </a:r>
            <a:endParaRPr dirty="0"/>
          </a:p>
        </p:txBody>
      </p:sp>
      <p:sp>
        <p:nvSpPr>
          <p:cNvPr id="263" name="Trigger basic requirements…"/>
          <p:cNvSpPr txBox="1">
            <a:spLocks noGrp="1"/>
          </p:cNvSpPr>
          <p:nvPr>
            <p:ph idx="1"/>
          </p:nvPr>
        </p:nvSpPr>
        <p:spPr>
          <a:xfrm>
            <a:off x="1371601" y="4389120"/>
            <a:ext cx="14558962" cy="77575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Science is the art of knowing what to record, and when</a:t>
            </a:r>
          </a:p>
          <a:p>
            <a:pPr>
              <a:lnSpc>
                <a:spcPct val="150000"/>
              </a:lnSpc>
            </a:pPr>
            <a:r>
              <a:rPr lang="en-GB" dirty="0"/>
              <a:t>With CMS &amp; ATLAS in “discovery mode”, we care about the Higgs Boson or rarer</a:t>
            </a:r>
          </a:p>
          <a:p>
            <a:pPr lvl="1">
              <a:lnSpc>
                <a:spcPct val="150000"/>
              </a:lnSpc>
            </a:pPr>
            <a:r>
              <a:rPr lang="en-GB" sz="3600" kern="0" dirty="0"/>
              <a:t>Higgs Boson production is ten orders of magnitude below the total interaction rate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D5580-30F9-43A4-2153-D9568827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4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2CA9C-C229-673E-0A97-3243A49F152D}"/>
              </a:ext>
            </a:extLst>
          </p:cNvPr>
          <p:cNvGrpSpPr/>
          <p:nvPr/>
        </p:nvGrpSpPr>
        <p:grpSpPr>
          <a:xfrm>
            <a:off x="15325849" y="1700206"/>
            <a:ext cx="9058151" cy="10329862"/>
            <a:chOff x="15459074" y="2471566"/>
            <a:chExt cx="8958073" cy="10215734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" t="9190" r="899"/>
            <a:stretch/>
          </p:blipFill>
          <p:spPr>
            <a:xfrm>
              <a:off x="15459074" y="2471566"/>
              <a:ext cx="8958073" cy="10215734"/>
            </a:xfrm>
            <a:prstGeom prst="rect">
              <a:avLst/>
            </a:prstGeom>
          </p:spPr>
        </p:pic>
        <p:cxnSp>
          <p:nvCxnSpPr>
            <p:cNvPr id="3" name="Straight Connector 2"/>
            <p:cNvCxnSpPr>
              <a:cxnSpLocks/>
            </p:cNvCxnSpPr>
            <p:nvPr/>
          </p:nvCxnSpPr>
          <p:spPr>
            <a:xfrm flipH="1">
              <a:off x="20776744" y="3092494"/>
              <a:ext cx="2138407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cxnSpLocks/>
            </p:cNvCxnSpPr>
            <p:nvPr/>
          </p:nvCxnSpPr>
          <p:spPr>
            <a:xfrm flipH="1">
              <a:off x="20776744" y="9225971"/>
              <a:ext cx="2138407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Left-Right Arrow 9"/>
            <p:cNvSpPr/>
            <p:nvPr/>
          </p:nvSpPr>
          <p:spPr>
            <a:xfrm rot="16200000">
              <a:off x="18878516" y="5105622"/>
              <a:ext cx="6102290" cy="2138404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828800"/>
              <a:r>
                <a:rPr lang="en-GB" sz="4000" dirty="0">
                  <a:solidFill>
                    <a:prstClr val="white"/>
                  </a:solidFill>
                  <a:latin typeface="Calibri" panose="020F0502020204030204"/>
                </a:rPr>
                <a:t>Ten orders of magnitude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465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1669175"/>
          </a:xfrm>
        </p:spPr>
        <p:txBody>
          <a:bodyPr/>
          <a:lstStyle/>
          <a:p>
            <a:r>
              <a:rPr lang="en-GB" dirty="0"/>
              <a:t>We keep the data safe on the detector for several microseconds</a:t>
            </a:r>
          </a:p>
          <a:p>
            <a:r>
              <a:rPr lang="en-GB" dirty="0"/>
              <a:t>We quickly analyse some small fraction of the data and select the interesting crossings to keep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7FA0DCC-A756-6FFC-9305-C19FF824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40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9BE95-4CA3-9FD3-95E9-00090BC3AA00}"/>
              </a:ext>
            </a:extLst>
          </p:cNvPr>
          <p:cNvSpPr txBox="1"/>
          <p:nvPr/>
        </p:nvSpPr>
        <p:spPr>
          <a:xfrm>
            <a:off x="1676400" y="6857999"/>
            <a:ext cx="21031200" cy="5016321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857250" indent="-857250" algn="ctr" defTabSz="1828800">
              <a:buFont typeface="Arial" panose="020B0604020202020204" pitchFamily="34" charset="0"/>
              <a:buChar char="•"/>
            </a:pPr>
            <a:r>
              <a:rPr lang="en-GB" sz="6000" b="1" kern="0" dirty="0">
                <a:solidFill>
                  <a:srgbClr val="FFFF00"/>
                </a:solidFill>
                <a:latin typeface="Calibri" panose="020F0502020204030204"/>
              </a:rPr>
              <a:t>But the radiation in the experiment is so intense that the programmable electronics is kept 100m away</a:t>
            </a:r>
          </a:p>
          <a:p>
            <a:pPr marL="857250" indent="-857250" algn="ctr" defTabSz="1828800">
              <a:buFont typeface="Arial" panose="020B0604020202020204" pitchFamily="34" charset="0"/>
              <a:buChar char="•"/>
            </a:pPr>
            <a:r>
              <a:rPr lang="en-GB" sz="6000" b="1" kern="0" dirty="0">
                <a:solidFill>
                  <a:srgbClr val="FFFF00"/>
                </a:solidFill>
                <a:latin typeface="Calibri" panose="020F0502020204030204"/>
              </a:rPr>
              <a:t>The speed of light costs you 1</a:t>
            </a:r>
            <a:r>
              <a:rPr lang="el-GR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to get the data off detector</a:t>
            </a:r>
          </a:p>
          <a:p>
            <a:pPr marL="857250" indent="-857250" algn="ctr" defTabSz="1828800">
              <a:buFont typeface="Arial" panose="020B0604020202020204" pitchFamily="34" charset="0"/>
              <a:buChar char="•"/>
            </a:pPr>
            <a:r>
              <a:rPr lang="en-GB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6000" b="1" kern="0" dirty="0">
                <a:solidFill>
                  <a:srgbClr val="FFFF00"/>
                </a:solidFill>
                <a:latin typeface="Calibri" panose="020F0502020204030204"/>
              </a:rPr>
              <a:t>1</a:t>
            </a:r>
            <a:r>
              <a:rPr lang="el-GR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to get the decision back to the detector</a:t>
            </a:r>
          </a:p>
          <a:p>
            <a:pPr marL="857250" indent="-857250" algn="ctr" defTabSz="1828800">
              <a:buFont typeface="Arial" panose="020B0604020202020204" pitchFamily="34" charset="0"/>
              <a:buChar char="•"/>
            </a:pPr>
            <a:r>
              <a:rPr lang="en-GB" sz="6000" b="1" dirty="0">
                <a:solidFill>
                  <a:srgbClr val="FFFF00"/>
                </a:solidFill>
                <a:latin typeface="Calibri" panose="020F0502020204030204"/>
              </a:rPr>
              <a:t>Leaves 1.2</a:t>
            </a:r>
            <a:r>
              <a:rPr lang="el-GR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for all data processing</a:t>
            </a:r>
            <a:endParaRPr lang="en-GB" sz="60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5" name="Oval" descr="Oval">
            <a:extLst>
              <a:ext uri="{FF2B5EF4-FFF2-40B4-BE49-F238E27FC236}">
                <a16:creationId xmlns:a16="http://schemas.microsoft.com/office/drawing/2014/main" id="{7FA7FA77-8019-2293-CB21-F2FD60EF41D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42130" y="1389024"/>
            <a:ext cx="1549252" cy="530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5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F6D1-0C78-36E9-E488-CEFA2CA1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13ED-F7F7-A3EB-84AD-80C8FF09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1669175"/>
          </a:xfrm>
        </p:spPr>
        <p:txBody>
          <a:bodyPr/>
          <a:lstStyle/>
          <a:p>
            <a:r>
              <a:rPr lang="en-GB" dirty="0"/>
              <a:t>We keep the data safe on the detector for several microseconds</a:t>
            </a:r>
          </a:p>
          <a:p>
            <a:r>
              <a:rPr lang="en-GB" dirty="0"/>
              <a:t>We quickly analyse some small fraction of the data and select the interesting crossings to keep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7FA0DCC-A756-6FFC-9305-C19FF824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41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9BE95-4CA3-9FD3-95E9-00090BC3AA00}"/>
              </a:ext>
            </a:extLst>
          </p:cNvPr>
          <p:cNvSpPr txBox="1"/>
          <p:nvPr/>
        </p:nvSpPr>
        <p:spPr>
          <a:xfrm>
            <a:off x="1676400" y="6857999"/>
            <a:ext cx="21031200" cy="5016321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857250" indent="-857250" algn="ctr" defTabSz="1828800">
              <a:buFont typeface="Arial" panose="020B0604020202020204" pitchFamily="34" charset="0"/>
              <a:buChar char="•"/>
            </a:pPr>
            <a:r>
              <a:rPr lang="en-GB" sz="6000" b="1" kern="0" dirty="0">
                <a:solidFill>
                  <a:srgbClr val="FFFF00"/>
                </a:solidFill>
                <a:latin typeface="Calibri" panose="020F0502020204030204"/>
              </a:rPr>
              <a:t>But the radiation in the experiment is so intense that the programmable electronics is kept 100m away</a:t>
            </a:r>
          </a:p>
          <a:p>
            <a:pPr marL="857250" indent="-857250" algn="ctr" defTabSz="1828800">
              <a:buFont typeface="Arial" panose="020B0604020202020204" pitchFamily="34" charset="0"/>
              <a:buChar char="•"/>
            </a:pPr>
            <a:r>
              <a:rPr lang="en-GB" sz="6000" b="1" kern="0" dirty="0">
                <a:solidFill>
                  <a:srgbClr val="FFFF00"/>
                </a:solidFill>
                <a:latin typeface="Calibri" panose="020F0502020204030204"/>
              </a:rPr>
              <a:t>The speed of light costs you 1</a:t>
            </a:r>
            <a:r>
              <a:rPr lang="el-GR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to get the data off detector</a:t>
            </a:r>
          </a:p>
          <a:p>
            <a:pPr marL="857250" indent="-857250" algn="ctr" defTabSz="1828800">
              <a:buFont typeface="Arial" panose="020B0604020202020204" pitchFamily="34" charset="0"/>
              <a:buChar char="•"/>
            </a:pPr>
            <a:r>
              <a:rPr lang="en-GB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6000" b="1" kern="0" dirty="0">
                <a:solidFill>
                  <a:srgbClr val="FFFF00"/>
                </a:solidFill>
                <a:latin typeface="Calibri" panose="020F0502020204030204"/>
              </a:rPr>
              <a:t>1</a:t>
            </a:r>
            <a:r>
              <a:rPr lang="el-GR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to get the decision back to the detector</a:t>
            </a:r>
          </a:p>
          <a:p>
            <a:pPr marL="857250" indent="-857250" algn="ctr" defTabSz="1828800">
              <a:buFont typeface="Arial" panose="020B0604020202020204" pitchFamily="34" charset="0"/>
              <a:buChar char="•"/>
            </a:pPr>
            <a:r>
              <a:rPr lang="en-GB" sz="6000" b="1" dirty="0">
                <a:solidFill>
                  <a:srgbClr val="FFFF00"/>
                </a:solidFill>
                <a:latin typeface="Calibri" panose="020F0502020204030204"/>
              </a:rPr>
              <a:t>Leaves 1.2</a:t>
            </a:r>
            <a:r>
              <a:rPr lang="el-GR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6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for all data processing</a:t>
            </a:r>
            <a:endParaRPr lang="en-GB" sz="60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5" name="Oval" descr="Oval">
            <a:extLst>
              <a:ext uri="{FF2B5EF4-FFF2-40B4-BE49-F238E27FC236}">
                <a16:creationId xmlns:a16="http://schemas.microsoft.com/office/drawing/2014/main" id="{7FA7FA77-8019-2293-CB21-F2FD60EF41D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42130" y="1389024"/>
            <a:ext cx="1549252" cy="5306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E8AE67-77EF-ED0C-1C0D-CE51E4076CCD}"/>
              </a:ext>
            </a:extLst>
          </p:cNvPr>
          <p:cNvSpPr txBox="1"/>
          <p:nvPr/>
        </p:nvSpPr>
        <p:spPr>
          <a:xfrm>
            <a:off x="11179945" y="11830936"/>
            <a:ext cx="8484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2"/>
                </a:solidFill>
              </a:rPr>
              <a:t>4800 instructions on a 4GHz CPU</a:t>
            </a:r>
          </a:p>
        </p:txBody>
      </p:sp>
      <p:pic>
        <p:nvPicPr>
          <p:cNvPr id="7" name="Oval" descr="Oval">
            <a:extLst>
              <a:ext uri="{FF2B5EF4-FFF2-40B4-BE49-F238E27FC236}">
                <a16:creationId xmlns:a16="http://schemas.microsoft.com/office/drawing/2014/main" id="{F6615398-1B49-788D-53D7-D5B69A66ECC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316347" y="9556114"/>
            <a:ext cx="1549252" cy="336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6B70-E043-68C2-1642-31BDF6D1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recall…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A9B0-A2AE-9191-7ADD-8AB136C0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265941"/>
            <a:ext cx="21031200" cy="4357283"/>
          </a:xfrm>
        </p:spPr>
        <p:txBody>
          <a:bodyPr/>
          <a:lstStyle/>
          <a:p>
            <a:pPr marL="0" indent="0" algn="ctr">
              <a:buNone/>
            </a:pPr>
            <a:r>
              <a:rPr lang="en-GB" sz="6400" dirty="0"/>
              <a:t>̴50 protons at a time</a:t>
            </a:r>
            <a:br>
              <a:rPr lang="en-GB" sz="6400" dirty="0"/>
            </a:br>
            <a:r>
              <a:rPr lang="en-GB" sz="4800" dirty="0"/>
              <a:t>×</a:t>
            </a:r>
            <a:br>
              <a:rPr lang="en-GB" sz="6400" dirty="0"/>
            </a:br>
            <a:r>
              <a:rPr lang="en-GB" sz="6400" dirty="0"/>
              <a:t>40 million times a second</a:t>
            </a:r>
          </a:p>
          <a:p>
            <a:pPr marL="0" indent="0" algn="ctr">
              <a:buNone/>
            </a:pPr>
            <a:r>
              <a:rPr lang="en-GB" sz="6400" dirty="0"/>
              <a:t>1 Higgs boson every   ̴5 seconds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33386B-41B4-ED67-691B-2DA5C150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42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277ABC-A135-A90B-829B-1DF40D8078AF}"/>
              </a:ext>
            </a:extLst>
          </p:cNvPr>
          <p:cNvCxnSpPr>
            <a:cxnSpLocks/>
          </p:cNvCxnSpPr>
          <p:nvPr/>
        </p:nvCxnSpPr>
        <p:spPr>
          <a:xfrm>
            <a:off x="7700123" y="8482116"/>
            <a:ext cx="89758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Left 3">
            <a:extLst>
              <a:ext uri="{FF2B5EF4-FFF2-40B4-BE49-F238E27FC236}">
                <a16:creationId xmlns:a16="http://schemas.microsoft.com/office/drawing/2014/main" id="{EF1C934C-3101-0173-10F8-CCFABADA9AA5}"/>
              </a:ext>
            </a:extLst>
          </p:cNvPr>
          <p:cNvSpPr/>
          <p:nvPr/>
        </p:nvSpPr>
        <p:spPr>
          <a:xfrm>
            <a:off x="16676017" y="4813996"/>
            <a:ext cx="7419542" cy="2319448"/>
          </a:xfrm>
          <a:prstGeom prst="lef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sz="4800" dirty="0">
                <a:solidFill>
                  <a:srgbClr val="FFFF00">
                    <a:alpha val="25000"/>
                  </a:srgbClr>
                </a:solidFill>
                <a:latin typeface="Calibri" panose="020F0502020204030204"/>
              </a:rPr>
              <a:t>But this causes problems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C55AD688-E096-90E2-6673-4BB3CF4DF1A7}"/>
              </a:ext>
            </a:extLst>
          </p:cNvPr>
          <p:cNvSpPr/>
          <p:nvPr/>
        </p:nvSpPr>
        <p:spPr>
          <a:xfrm>
            <a:off x="16676017" y="6379501"/>
            <a:ext cx="7419542" cy="2856558"/>
          </a:xfrm>
          <a:prstGeom prst="leftArrow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sz="4800" dirty="0">
                <a:solidFill>
                  <a:srgbClr val="FFFF00"/>
                </a:solidFill>
                <a:latin typeface="Calibri" panose="020F0502020204030204"/>
              </a:rPr>
              <a:t>This causes other problems too</a:t>
            </a:r>
          </a:p>
        </p:txBody>
      </p:sp>
    </p:spTree>
    <p:extLst>
      <p:ext uri="{BB962C8B-B14F-4D97-AF65-F5344CB8AC3E}">
        <p14:creationId xmlns:p14="http://schemas.microsoft.com/office/powerpoint/2010/main" val="2231438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ynchronous level-1 triggers @ collid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A note on timescales</a:t>
            </a:r>
            <a:endParaRPr dirty="0"/>
          </a:p>
        </p:txBody>
      </p:sp>
      <p:sp>
        <p:nvSpPr>
          <p:cNvPr id="1290" name="@LEP, BC interval 22 µs: complex trigger processing was possible…"/>
          <p:cNvSpPr txBox="1">
            <a:spLocks noGrp="1"/>
          </p:cNvSpPr>
          <p:nvPr>
            <p:ph sz="half" idx="1"/>
          </p:nvPr>
        </p:nvSpPr>
        <p:spPr>
          <a:xfrm>
            <a:off x="1676400" y="3651250"/>
            <a:ext cx="10515600" cy="754277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At 40MHz BX rate, a 4GHz CPU could perform 100 CPU operations (not enough to be useful) before the next data arrives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  <a:ea typeface="Source Sans Pro Semibold"/>
                <a:sym typeface="Source Sans Pro Semibold"/>
              </a:rPr>
              <a:t>What technology can we use?</a:t>
            </a:r>
            <a:endParaRPr lang="en-GB" sz="4000" dirty="0">
              <a:solidFill>
                <a:schemeClr val="accent2"/>
              </a:solidFill>
            </a:endParaRPr>
          </a:p>
        </p:txBody>
      </p:sp>
      <p:pic>
        <p:nvPicPr>
          <p:cNvPr id="9" name="collisionfreq.pdf" descr="collisionfreq.pd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86711" y="4831307"/>
            <a:ext cx="12229959" cy="575935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97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837DE3-CE6E-111A-35B6-C45FB3E616D1}"/>
              </a:ext>
            </a:extLst>
          </p:cNvPr>
          <p:cNvSpPr/>
          <p:nvPr/>
        </p:nvSpPr>
        <p:spPr>
          <a:xfrm flipH="1">
            <a:off x="2968580" y="3342184"/>
            <a:ext cx="2454656" cy="1023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Sequential processing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423240" y="3342184"/>
          <a:ext cx="14998360" cy="10232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6pm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9pm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10pm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12pm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01am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02am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03am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5C6B7DE-BA8A-E009-EFED-7C609C9F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3" y="4239932"/>
            <a:ext cx="2352178" cy="2057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6709066"/>
            <a:ext cx="2352178" cy="2057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9034184"/>
            <a:ext cx="2352178" cy="2057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11440732"/>
            <a:ext cx="2352178" cy="20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48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Sequential 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1BBE5-4BD5-7C9F-07AD-8FED099C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FDC4B8-A413-0261-40FE-6F8513F28828}"/>
              </a:ext>
            </a:extLst>
          </p:cNvPr>
          <p:cNvSpPr/>
          <p:nvPr/>
        </p:nvSpPr>
        <p:spPr>
          <a:xfrm flipH="1">
            <a:off x="2968580" y="3342184"/>
            <a:ext cx="2454656" cy="1023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6" name="Content Placeholder 3">
            <a:extLst>
              <a:ext uri="{FF2B5EF4-FFF2-40B4-BE49-F238E27FC236}">
                <a16:creationId xmlns:a16="http://schemas.microsoft.com/office/drawing/2014/main" id="{02EC039A-99C7-A09B-4DBC-552F133C1E06}"/>
              </a:ext>
            </a:extLst>
          </p:cNvPr>
          <p:cNvGraphicFramePr>
            <a:graphicFrameLocks/>
          </p:cNvGraphicFramePr>
          <p:nvPr/>
        </p:nvGraphicFramePr>
        <p:xfrm>
          <a:off x="5423240" y="3342184"/>
          <a:ext cx="14998360" cy="10232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6pm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9pm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10pm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12pm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01am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02am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03am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C1477C99-B97F-4C86-32A6-2EBF796E1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3" y="4239932"/>
            <a:ext cx="2352178" cy="20579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9335CC-8BE1-0A7A-90A3-63A271556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6709066"/>
            <a:ext cx="2352178" cy="20579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BD366F-16CB-EAE8-9583-7D8585060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9034184"/>
            <a:ext cx="2352178" cy="20579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1083D4-FFB4-E165-13C5-64B11DD1F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11440732"/>
            <a:ext cx="2352178" cy="205794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2735B16-939B-ACAC-C6B1-DA2D7C9F0F86}"/>
              </a:ext>
            </a:extLst>
          </p:cNvPr>
          <p:cNvGrpSpPr/>
          <p:nvPr/>
        </p:nvGrpSpPr>
        <p:grpSpPr>
          <a:xfrm>
            <a:off x="17454271" y="9069103"/>
            <a:ext cx="2948446" cy="1944522"/>
            <a:chOff x="17454270" y="9069102"/>
            <a:chExt cx="2948446" cy="194452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67CE26D-55B2-61CD-0AA9-F073172DF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4270" y="9094535"/>
              <a:ext cx="1440000" cy="19190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C5628E6-2109-BB57-48AA-EB781E4E9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2716" y="9069102"/>
              <a:ext cx="1440000" cy="189379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36FB56B-5D30-0ABD-A2AE-9E4EB1048A3C}"/>
              </a:ext>
            </a:extLst>
          </p:cNvPr>
          <p:cNvGrpSpPr/>
          <p:nvPr/>
        </p:nvGrpSpPr>
        <p:grpSpPr>
          <a:xfrm>
            <a:off x="5445845" y="4150122"/>
            <a:ext cx="5941410" cy="2160000"/>
            <a:chOff x="5445845" y="4150122"/>
            <a:chExt cx="5941410" cy="2160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321D02A-B1E0-8FB0-F35A-7E65F254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7255" y="4265894"/>
              <a:ext cx="1440000" cy="192096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2EAA3C3-47EF-9FFD-ED9A-511C8E23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845" y="4250000"/>
              <a:ext cx="1440000" cy="191908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238500A-B201-A661-975F-C493B97C1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291" y="4224566"/>
              <a:ext cx="1440000" cy="1893794"/>
            </a:xfrm>
            <a:prstGeom prst="rect">
              <a:avLst/>
            </a:prstGeom>
          </p:spPr>
        </p:pic>
        <p:pic>
          <p:nvPicPr>
            <p:cNvPr id="1026" name="Picture 2" descr="Young man sitting on bed and folding laundry. Lifestyle, interior, man  doing chores. by Marko Klarić. Photo stock - StudioNow">
              <a:extLst>
                <a:ext uri="{FF2B5EF4-FFF2-40B4-BE49-F238E27FC236}">
                  <a16:creationId xmlns:a16="http://schemas.microsoft.com/office/drawing/2014/main" id="{AE38E71D-CD00-C8E9-B913-534DC72DD8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4" t="12029"/>
            <a:stretch/>
          </p:blipFill>
          <p:spPr bwMode="auto">
            <a:xfrm>
              <a:off x="8464413" y="4150122"/>
              <a:ext cx="1440561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EA334C-1C84-F380-C91A-902D15CCB243}"/>
              </a:ext>
            </a:extLst>
          </p:cNvPr>
          <p:cNvGrpSpPr/>
          <p:nvPr/>
        </p:nvGrpSpPr>
        <p:grpSpPr>
          <a:xfrm>
            <a:off x="11441431" y="6551812"/>
            <a:ext cx="5941410" cy="2160000"/>
            <a:chOff x="11441431" y="6551812"/>
            <a:chExt cx="5941410" cy="2160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968B1E4-B363-0DF0-D56A-B5A66E5A8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2841" y="6688162"/>
              <a:ext cx="1440000" cy="19209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3151E7B-9A43-5211-2730-1695DFF3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1431" y="6672268"/>
              <a:ext cx="1440000" cy="191908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6073C06-4AB3-46AC-06FC-48880B4C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9877" y="6646835"/>
              <a:ext cx="1440000" cy="1893794"/>
            </a:xfrm>
            <a:prstGeom prst="rect">
              <a:avLst/>
            </a:prstGeom>
          </p:spPr>
        </p:pic>
        <p:pic>
          <p:nvPicPr>
            <p:cNvPr id="3" name="Picture 2" descr="Young man sitting on bed and folding laundry. Lifestyle, interior, man  doing chores. by Marko Klarić. Photo stock - StudioNow">
              <a:extLst>
                <a:ext uri="{FF2B5EF4-FFF2-40B4-BE49-F238E27FC236}">
                  <a16:creationId xmlns:a16="http://schemas.microsoft.com/office/drawing/2014/main" id="{FAB5BC27-CD9F-BA6E-7DD3-4D25E20D0D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4" t="12029"/>
            <a:stretch/>
          </p:blipFill>
          <p:spPr bwMode="auto">
            <a:xfrm>
              <a:off x="14458323" y="6551812"/>
              <a:ext cx="1440561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7162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Sequential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64A2B-4324-FA60-1E37-B3BA0B713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FFCE2B-6D5F-19CD-8CB8-3DEF84B8D7B6}"/>
              </a:ext>
            </a:extLst>
          </p:cNvPr>
          <p:cNvSpPr/>
          <p:nvPr/>
        </p:nvSpPr>
        <p:spPr>
          <a:xfrm flipH="1">
            <a:off x="2968580" y="3342184"/>
            <a:ext cx="2454656" cy="1023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Content Placeholder 3">
            <a:extLst>
              <a:ext uri="{FF2B5EF4-FFF2-40B4-BE49-F238E27FC236}">
                <a16:creationId xmlns:a16="http://schemas.microsoft.com/office/drawing/2014/main" id="{305B6C7F-1E69-5E4A-F895-1408652EDF67}"/>
              </a:ext>
            </a:extLst>
          </p:cNvPr>
          <p:cNvGraphicFramePr>
            <a:graphicFrameLocks/>
          </p:cNvGraphicFramePr>
          <p:nvPr/>
        </p:nvGraphicFramePr>
        <p:xfrm>
          <a:off x="5423240" y="3342184"/>
          <a:ext cx="14998360" cy="10232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6pm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9pm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10pm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12pm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01am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02am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03am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56035141-8BB9-29A2-F393-030D9F7AC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3" y="4239932"/>
            <a:ext cx="2352178" cy="20579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0CE415-7148-722A-62F8-F00B56992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6709066"/>
            <a:ext cx="2352178" cy="20579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C2D123-749D-6E92-7337-46E0536F3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9034184"/>
            <a:ext cx="2352178" cy="20579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BE6F76-427F-0F58-F795-DE6731EC1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11440732"/>
            <a:ext cx="2352178" cy="205794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349B9BD-3946-81FA-6EEC-A843EDE8A58D}"/>
              </a:ext>
            </a:extLst>
          </p:cNvPr>
          <p:cNvGrpSpPr/>
          <p:nvPr/>
        </p:nvGrpSpPr>
        <p:grpSpPr>
          <a:xfrm>
            <a:off x="5445845" y="4148280"/>
            <a:ext cx="5941410" cy="2156190"/>
            <a:chOff x="1198921" y="1981106"/>
            <a:chExt cx="2970705" cy="10780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99803A2-470E-2941-EEB4-239AB3C72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626" y="2039913"/>
              <a:ext cx="720000" cy="96048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956720C-D201-FB83-294A-32D8D2D8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921" y="2031966"/>
              <a:ext cx="720000" cy="95954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65F645E-080A-7547-EF50-605E4007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144" y="2019249"/>
              <a:ext cx="720000" cy="9468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9330F17-B5A6-9680-214A-90E9B789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7648" y="1981106"/>
              <a:ext cx="720000" cy="107809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5170168-270B-9CAA-A2FD-F6CA859F9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840" y="6688162"/>
            <a:ext cx="1440000" cy="19209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EC09E1-5476-DECF-8870-D1611760F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430" y="6672268"/>
            <a:ext cx="1440000" cy="19190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F9C172-766C-B0CE-47D8-82625DC3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876" y="6646835"/>
            <a:ext cx="1440000" cy="18937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C57C526-8EA2-3FBA-2644-AEF41C1D7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8884" y="6570547"/>
            <a:ext cx="1440000" cy="21561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ADC649-4123-9F73-F79F-5DF493129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70" y="9094536"/>
            <a:ext cx="1440000" cy="19190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30EEEE-6444-A405-06F1-B5262BBE0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716" y="9069103"/>
            <a:ext cx="1440000" cy="18937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DB2224-018E-A460-BC7C-17695FD5AE0A}"/>
              </a:ext>
            </a:extLst>
          </p:cNvPr>
          <p:cNvSpPr txBox="1"/>
          <p:nvPr/>
        </p:nvSpPr>
        <p:spPr>
          <a:xfrm>
            <a:off x="4679269" y="5758401"/>
            <a:ext cx="14998358" cy="222369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would just be stupid</a:t>
            </a:r>
            <a:endParaRPr kumimoji="0" lang="en-GB" sz="10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74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Sequential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AA987-6B9A-7A9B-AFE0-C3958F02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FFCE2B-6D5F-19CD-8CB8-3DEF84B8D7B6}"/>
              </a:ext>
            </a:extLst>
          </p:cNvPr>
          <p:cNvSpPr/>
          <p:nvPr/>
        </p:nvSpPr>
        <p:spPr>
          <a:xfrm flipH="1">
            <a:off x="2968580" y="3342184"/>
            <a:ext cx="2454656" cy="1023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Content Placeholder 3">
            <a:extLst>
              <a:ext uri="{FF2B5EF4-FFF2-40B4-BE49-F238E27FC236}">
                <a16:creationId xmlns:a16="http://schemas.microsoft.com/office/drawing/2014/main" id="{305B6C7F-1E69-5E4A-F895-1408652EDF67}"/>
              </a:ext>
            </a:extLst>
          </p:cNvPr>
          <p:cNvGraphicFramePr>
            <a:graphicFrameLocks/>
          </p:cNvGraphicFramePr>
          <p:nvPr/>
        </p:nvGraphicFramePr>
        <p:xfrm>
          <a:off x="5423240" y="3342184"/>
          <a:ext cx="14998360" cy="10232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6pm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9pm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10pm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12pm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01am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02am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03am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56035141-8BB9-29A2-F393-030D9F7AC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3" y="4239932"/>
            <a:ext cx="2352178" cy="20579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0CE415-7148-722A-62F8-F00B56992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6709066"/>
            <a:ext cx="2352178" cy="20579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C2D123-749D-6E92-7337-46E0536F3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9034184"/>
            <a:ext cx="2352178" cy="20579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BE6F76-427F-0F58-F795-DE6731EC1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11440732"/>
            <a:ext cx="2352178" cy="205794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349B9BD-3946-81FA-6EEC-A843EDE8A58D}"/>
              </a:ext>
            </a:extLst>
          </p:cNvPr>
          <p:cNvGrpSpPr/>
          <p:nvPr/>
        </p:nvGrpSpPr>
        <p:grpSpPr>
          <a:xfrm>
            <a:off x="5445845" y="4148280"/>
            <a:ext cx="5941410" cy="2156190"/>
            <a:chOff x="1198921" y="1981106"/>
            <a:chExt cx="2970705" cy="10780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99803A2-470E-2941-EEB4-239AB3C72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626" y="2039913"/>
              <a:ext cx="720000" cy="96048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956720C-D201-FB83-294A-32D8D2D8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921" y="2031966"/>
              <a:ext cx="720000" cy="95954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65F645E-080A-7547-EF50-605E4007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144" y="2019249"/>
              <a:ext cx="720000" cy="9468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9330F17-B5A6-9680-214A-90E9B789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7648" y="1981106"/>
              <a:ext cx="720000" cy="107809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5170168-270B-9CAA-A2FD-F6CA859F9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840" y="6688162"/>
            <a:ext cx="1440000" cy="19209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EC09E1-5476-DECF-8870-D1611760F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430" y="6672268"/>
            <a:ext cx="1440000" cy="19190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F9C172-766C-B0CE-47D8-82625DC3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876" y="6646835"/>
            <a:ext cx="1440000" cy="18937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C57C526-8EA2-3FBA-2644-AEF41C1D7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8884" y="6570547"/>
            <a:ext cx="1440000" cy="21561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ADC649-4123-9F73-F79F-5DF493129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70" y="9094536"/>
            <a:ext cx="1440000" cy="19190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30EEEE-6444-A405-06F1-B5262BBE0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716" y="9069103"/>
            <a:ext cx="1440000" cy="18937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DB2224-018E-A460-BC7C-17695FD5AE0A}"/>
              </a:ext>
            </a:extLst>
          </p:cNvPr>
          <p:cNvSpPr txBox="1"/>
          <p:nvPr/>
        </p:nvSpPr>
        <p:spPr>
          <a:xfrm>
            <a:off x="4679269" y="5758401"/>
            <a:ext cx="14998358" cy="222369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would just be stupid</a:t>
            </a:r>
            <a:endParaRPr kumimoji="0" lang="en-GB" sz="10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88A6EC-9A25-842F-7FD6-E264D2C0A94F}"/>
              </a:ext>
            </a:extLst>
          </p:cNvPr>
          <p:cNvSpPr txBox="1"/>
          <p:nvPr/>
        </p:nvSpPr>
        <p:spPr>
          <a:xfrm>
            <a:off x="7371646" y="8830072"/>
            <a:ext cx="9642668" cy="93922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this is essentially what a PC does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74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Pipelined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DE535-6FBD-F24F-6DE2-D2606513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67B849-2E3C-3FAF-20E3-A5FB6AA132B9}"/>
              </a:ext>
            </a:extLst>
          </p:cNvPr>
          <p:cNvSpPr/>
          <p:nvPr/>
        </p:nvSpPr>
        <p:spPr>
          <a:xfrm flipH="1">
            <a:off x="2968580" y="3342184"/>
            <a:ext cx="2454656" cy="1023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4" name="Content Placeholder 3">
            <a:extLst>
              <a:ext uri="{FF2B5EF4-FFF2-40B4-BE49-F238E27FC236}">
                <a16:creationId xmlns:a16="http://schemas.microsoft.com/office/drawing/2014/main" id="{63432A00-0127-E418-143C-98BB05F4F38B}"/>
              </a:ext>
            </a:extLst>
          </p:cNvPr>
          <p:cNvGraphicFramePr>
            <a:graphicFrameLocks/>
          </p:cNvGraphicFramePr>
          <p:nvPr/>
        </p:nvGraphicFramePr>
        <p:xfrm>
          <a:off x="5423240" y="3342184"/>
          <a:ext cx="14998360" cy="10232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6pm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9pm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10pm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12pm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01am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02am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03am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2B140AD7-A38D-8AF5-8FAA-4D7E53FD0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3" y="4239932"/>
            <a:ext cx="2352178" cy="20579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FE87B3-2623-DAE0-B5CC-94EA1315E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6709066"/>
            <a:ext cx="2352178" cy="20579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84DDC9-C355-81BE-F5DE-EF54A1401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9034184"/>
            <a:ext cx="2352178" cy="20579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BF271D-C52D-51B8-A7E6-F6E61FBC7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11440732"/>
            <a:ext cx="2352178" cy="205794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5ED8011-ACDD-21FD-F553-8A0B295BF7DE}"/>
              </a:ext>
            </a:extLst>
          </p:cNvPr>
          <p:cNvGrpSpPr/>
          <p:nvPr/>
        </p:nvGrpSpPr>
        <p:grpSpPr>
          <a:xfrm>
            <a:off x="5445845" y="4148280"/>
            <a:ext cx="5941410" cy="2156190"/>
            <a:chOff x="1198921" y="1981106"/>
            <a:chExt cx="2970705" cy="107809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FDE93E0-11FB-AD13-97B7-4B8967FF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626" y="2039913"/>
              <a:ext cx="720000" cy="96048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2870803-8D73-8DF2-13BD-5FE679360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921" y="2031966"/>
              <a:ext cx="720000" cy="95954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C8BBCC4-0322-189A-F2D5-13A16081F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144" y="2019249"/>
              <a:ext cx="720000" cy="94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483C241-3AD8-39E5-A824-5DBB7BCEE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7648" y="1981106"/>
              <a:ext cx="720000" cy="107809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C86DE5-8006-1806-ED5A-7FB75C8F3056}"/>
              </a:ext>
            </a:extLst>
          </p:cNvPr>
          <p:cNvGrpSpPr/>
          <p:nvPr/>
        </p:nvGrpSpPr>
        <p:grpSpPr>
          <a:xfrm>
            <a:off x="6949407" y="6528016"/>
            <a:ext cx="5941410" cy="2156190"/>
            <a:chOff x="4196715" y="3170974"/>
            <a:chExt cx="2970705" cy="107809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36EC5BA-5A55-7E83-D372-7824ACCD5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C5686EE-02F2-A4C8-1CE8-0D1ADD131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9F8DEA-87EF-347B-E0A2-5C08D4E48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09DB61A-37E1-D3DF-257E-8EF376A0D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46C3ED-8E9A-3E29-156C-CCB55FA753DD}"/>
              </a:ext>
            </a:extLst>
          </p:cNvPr>
          <p:cNvGrpSpPr/>
          <p:nvPr/>
        </p:nvGrpSpPr>
        <p:grpSpPr>
          <a:xfrm>
            <a:off x="8447587" y="8921266"/>
            <a:ext cx="5941410" cy="2156190"/>
            <a:chOff x="4196715" y="3170974"/>
            <a:chExt cx="2970705" cy="1078095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6C38DD1-CE33-3E95-9541-09299262B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0597CC7-8883-E327-7127-CEA803A0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4FAA44F-2A85-1695-CF29-695D75F94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7E2EFA0-1838-7322-8E37-4579D9F29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EDF5E1-CED2-5032-C32B-DEF98C5DBB3B}"/>
              </a:ext>
            </a:extLst>
          </p:cNvPr>
          <p:cNvGrpSpPr/>
          <p:nvPr/>
        </p:nvGrpSpPr>
        <p:grpSpPr>
          <a:xfrm>
            <a:off x="9951545" y="11314516"/>
            <a:ext cx="5941410" cy="2156190"/>
            <a:chOff x="4196715" y="3170974"/>
            <a:chExt cx="2970705" cy="107809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CA451CD-95BC-3043-2ACC-23F81247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FE10631-E361-CBB1-E347-15024215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1F8757-B7C9-8D59-2612-02296F85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13F45CE-511B-A55F-8910-7647424E7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240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Pipelined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FF51C-5B15-AD18-1DCF-2192F277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67B849-2E3C-3FAF-20E3-A5FB6AA132B9}"/>
              </a:ext>
            </a:extLst>
          </p:cNvPr>
          <p:cNvSpPr/>
          <p:nvPr/>
        </p:nvSpPr>
        <p:spPr>
          <a:xfrm flipH="1">
            <a:off x="2968580" y="3342184"/>
            <a:ext cx="2454656" cy="1023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4" name="Content Placeholder 3">
            <a:extLst>
              <a:ext uri="{FF2B5EF4-FFF2-40B4-BE49-F238E27FC236}">
                <a16:creationId xmlns:a16="http://schemas.microsoft.com/office/drawing/2014/main" id="{63432A00-0127-E418-143C-98BB05F4F38B}"/>
              </a:ext>
            </a:extLst>
          </p:cNvPr>
          <p:cNvGraphicFramePr>
            <a:graphicFrameLocks/>
          </p:cNvGraphicFramePr>
          <p:nvPr/>
        </p:nvGraphicFramePr>
        <p:xfrm>
          <a:off x="5423240" y="3342184"/>
          <a:ext cx="14998360" cy="10232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6pm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9pm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10pm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12pm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01am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02am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03am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2B140AD7-A38D-8AF5-8FAA-4D7E53FD0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3" y="4239932"/>
            <a:ext cx="2352178" cy="20579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FE87B3-2623-DAE0-B5CC-94EA1315E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6709066"/>
            <a:ext cx="2352178" cy="20579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84DDC9-C355-81BE-F5DE-EF54A1401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9034184"/>
            <a:ext cx="2352178" cy="20579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BF271D-C52D-51B8-A7E6-F6E61FBC7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11440732"/>
            <a:ext cx="2352178" cy="205794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5ED8011-ACDD-21FD-F553-8A0B295BF7DE}"/>
              </a:ext>
            </a:extLst>
          </p:cNvPr>
          <p:cNvGrpSpPr/>
          <p:nvPr/>
        </p:nvGrpSpPr>
        <p:grpSpPr>
          <a:xfrm>
            <a:off x="5445845" y="4148280"/>
            <a:ext cx="5941410" cy="2156190"/>
            <a:chOff x="1198921" y="1981106"/>
            <a:chExt cx="2970705" cy="107809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FDE93E0-11FB-AD13-97B7-4B8967FF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626" y="2039913"/>
              <a:ext cx="720000" cy="96048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2870803-8D73-8DF2-13BD-5FE679360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921" y="2031966"/>
              <a:ext cx="720000" cy="95954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C8BBCC4-0322-189A-F2D5-13A16081F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144" y="2019249"/>
              <a:ext cx="720000" cy="94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483C241-3AD8-39E5-A824-5DBB7BCEE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7648" y="1981106"/>
              <a:ext cx="720000" cy="107809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C86DE5-8006-1806-ED5A-7FB75C8F3056}"/>
              </a:ext>
            </a:extLst>
          </p:cNvPr>
          <p:cNvGrpSpPr/>
          <p:nvPr/>
        </p:nvGrpSpPr>
        <p:grpSpPr>
          <a:xfrm>
            <a:off x="6949407" y="6528016"/>
            <a:ext cx="5941410" cy="2156190"/>
            <a:chOff x="4196715" y="3170974"/>
            <a:chExt cx="2970705" cy="107809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36EC5BA-5A55-7E83-D372-7824ACCD5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C5686EE-02F2-A4C8-1CE8-0D1ADD131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9F8DEA-87EF-347B-E0A2-5C08D4E48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09DB61A-37E1-D3DF-257E-8EF376A0D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46C3ED-8E9A-3E29-156C-CCB55FA753DD}"/>
              </a:ext>
            </a:extLst>
          </p:cNvPr>
          <p:cNvGrpSpPr/>
          <p:nvPr/>
        </p:nvGrpSpPr>
        <p:grpSpPr>
          <a:xfrm>
            <a:off x="8447587" y="8921266"/>
            <a:ext cx="5941410" cy="2156190"/>
            <a:chOff x="4196715" y="3170974"/>
            <a:chExt cx="2970705" cy="1078095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6C38DD1-CE33-3E95-9541-09299262B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0597CC7-8883-E327-7127-CEA803A0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4FAA44F-2A85-1695-CF29-695D75F94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7E2EFA0-1838-7322-8E37-4579D9F29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EDF5E1-CED2-5032-C32B-DEF98C5DBB3B}"/>
              </a:ext>
            </a:extLst>
          </p:cNvPr>
          <p:cNvGrpSpPr/>
          <p:nvPr/>
        </p:nvGrpSpPr>
        <p:grpSpPr>
          <a:xfrm>
            <a:off x="9951545" y="11314516"/>
            <a:ext cx="5941410" cy="2156190"/>
            <a:chOff x="4196715" y="3170974"/>
            <a:chExt cx="2970705" cy="107809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CA451CD-95BC-3043-2ACC-23F81247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FE10631-E361-CBB1-E347-15024215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1F8757-B7C9-8D59-2612-02296F85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13F45CE-511B-A55F-8910-7647424E7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03CF3ED-2188-A0FD-F51A-8F12A49B4C92}"/>
              </a:ext>
            </a:extLst>
          </p:cNvPr>
          <p:cNvSpPr txBox="1"/>
          <p:nvPr/>
        </p:nvSpPr>
        <p:spPr>
          <a:xfrm>
            <a:off x="2569340" y="5758401"/>
            <a:ext cx="19218216" cy="222369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why doesn’t my PC do this?</a:t>
            </a:r>
            <a:endParaRPr kumimoji="0" lang="en-GB" sz="10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125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mi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Science: The basics</a:t>
            </a:r>
            <a:endParaRPr dirty="0"/>
          </a:p>
        </p:txBody>
      </p:sp>
      <p:sp>
        <p:nvSpPr>
          <p:cNvPr id="263" name="Trigger basic requirements…"/>
          <p:cNvSpPr txBox="1">
            <a:spLocks noGrp="1"/>
          </p:cNvSpPr>
          <p:nvPr>
            <p:ph idx="1"/>
          </p:nvPr>
        </p:nvSpPr>
        <p:spPr>
          <a:xfrm>
            <a:off x="1371601" y="4389119"/>
            <a:ext cx="15088536" cy="841170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Science is the art of knowing what to record, and when</a:t>
            </a:r>
          </a:p>
          <a:p>
            <a:pPr>
              <a:lnSpc>
                <a:spcPct val="150000"/>
              </a:lnSpc>
            </a:pPr>
            <a:r>
              <a:rPr lang="en-GB" dirty="0"/>
              <a:t>With CMS &amp; ATLAS in “discovery mode”, we care about the Higgs Boson or rarer</a:t>
            </a:r>
          </a:p>
          <a:p>
            <a:pPr lvl="1">
              <a:lnSpc>
                <a:spcPct val="150000"/>
              </a:lnSpc>
            </a:pPr>
            <a:r>
              <a:rPr lang="en-GB" sz="3600" kern="0" dirty="0"/>
              <a:t>Higgs Boson production is ten orders of magnitude below the total interaction rate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3600" kern="0" dirty="0"/>
              <a:t>That is a needle in a haystack the same mass as the</a:t>
            </a:r>
            <a:br>
              <a:rPr lang="en-GB" sz="3600" kern="0" dirty="0"/>
            </a:br>
            <a:r>
              <a:rPr lang="en-GB" sz="3600" kern="0" dirty="0"/>
              <a:t>Empire State Building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E838-16C0-8B6B-B36C-44F1A14A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5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Empire State Building - Wikipedia">
            <a:extLst>
              <a:ext uri="{FF2B5EF4-FFF2-40B4-BE49-F238E27FC236}">
                <a16:creationId xmlns:a16="http://schemas.microsoft.com/office/drawing/2014/main" id="{21DD4A7D-012D-B054-2621-6D21390EB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258" y="1354082"/>
            <a:ext cx="7300564" cy="109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hn James Hand-Sewing Needles, Crewel/Embroidery, 5/10 | Rowley | Rowley">
            <a:extLst>
              <a:ext uri="{FF2B5EF4-FFF2-40B4-BE49-F238E27FC236}">
                <a16:creationId xmlns:a16="http://schemas.microsoft.com/office/drawing/2014/main" id="{FBCFE89A-0EAC-341E-9592-333431992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0" t="6114" r="47116" b="5236"/>
          <a:stretch/>
        </p:blipFill>
        <p:spPr bwMode="auto">
          <a:xfrm>
            <a:off x="16099131" y="4389121"/>
            <a:ext cx="361006" cy="5348378"/>
          </a:xfrm>
          <a:prstGeom prst="rect">
            <a:avLst/>
          </a:prstGeom>
          <a:solidFill>
            <a:schemeClr val="tx1">
              <a:alpha val="3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91946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Pipelined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FF51C-5B15-AD18-1DCF-2192F277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2B624-8CF9-40EA-8636-AF33AF97FD44}" type="slidenum"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67B849-2E3C-3FAF-20E3-A5FB6AA132B9}"/>
              </a:ext>
            </a:extLst>
          </p:cNvPr>
          <p:cNvSpPr/>
          <p:nvPr/>
        </p:nvSpPr>
        <p:spPr>
          <a:xfrm flipH="1">
            <a:off x="2968580" y="3342184"/>
            <a:ext cx="2454656" cy="1023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4" name="Content Placeholder 3">
            <a:extLst>
              <a:ext uri="{FF2B5EF4-FFF2-40B4-BE49-F238E27FC236}">
                <a16:creationId xmlns:a16="http://schemas.microsoft.com/office/drawing/2014/main" id="{63432A00-0127-E418-143C-98BB05F4F38B}"/>
              </a:ext>
            </a:extLst>
          </p:cNvPr>
          <p:cNvGraphicFramePr>
            <a:graphicFrameLocks/>
          </p:cNvGraphicFramePr>
          <p:nvPr/>
        </p:nvGraphicFramePr>
        <p:xfrm>
          <a:off x="5423240" y="3342184"/>
          <a:ext cx="14998360" cy="10232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6pm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9pm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10pm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12pm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01am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02am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03am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2B140AD7-A38D-8AF5-8FAA-4D7E53FD0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3" y="4239932"/>
            <a:ext cx="2352178" cy="20579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FE87B3-2623-DAE0-B5CC-94EA1315E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6709066"/>
            <a:ext cx="2352178" cy="20579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84DDC9-C355-81BE-F5DE-EF54A1401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9034184"/>
            <a:ext cx="2352178" cy="20579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BF271D-C52D-51B8-A7E6-F6E61FBC7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11440732"/>
            <a:ext cx="2352178" cy="205794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5ED8011-ACDD-21FD-F553-8A0B295BF7DE}"/>
              </a:ext>
            </a:extLst>
          </p:cNvPr>
          <p:cNvGrpSpPr/>
          <p:nvPr/>
        </p:nvGrpSpPr>
        <p:grpSpPr>
          <a:xfrm>
            <a:off x="5445845" y="4148280"/>
            <a:ext cx="5941410" cy="2156190"/>
            <a:chOff x="1198921" y="1981106"/>
            <a:chExt cx="2970705" cy="107809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FDE93E0-11FB-AD13-97B7-4B8967FF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626" y="2039913"/>
              <a:ext cx="720000" cy="96048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2870803-8D73-8DF2-13BD-5FE679360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921" y="2031966"/>
              <a:ext cx="720000" cy="95954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C8BBCC4-0322-189A-F2D5-13A16081F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144" y="2019249"/>
              <a:ext cx="720000" cy="94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483C241-3AD8-39E5-A824-5DBB7BCEE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7648" y="1981106"/>
              <a:ext cx="720000" cy="107809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C86DE5-8006-1806-ED5A-7FB75C8F3056}"/>
              </a:ext>
            </a:extLst>
          </p:cNvPr>
          <p:cNvGrpSpPr/>
          <p:nvPr/>
        </p:nvGrpSpPr>
        <p:grpSpPr>
          <a:xfrm>
            <a:off x="6949407" y="6528016"/>
            <a:ext cx="5941410" cy="2156190"/>
            <a:chOff x="4196715" y="3170974"/>
            <a:chExt cx="2970705" cy="107809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36EC5BA-5A55-7E83-D372-7824ACCD5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C5686EE-02F2-A4C8-1CE8-0D1ADD131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9F8DEA-87EF-347B-E0A2-5C08D4E48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09DB61A-37E1-D3DF-257E-8EF376A0D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46C3ED-8E9A-3E29-156C-CCB55FA753DD}"/>
              </a:ext>
            </a:extLst>
          </p:cNvPr>
          <p:cNvGrpSpPr/>
          <p:nvPr/>
        </p:nvGrpSpPr>
        <p:grpSpPr>
          <a:xfrm>
            <a:off x="8447587" y="8921266"/>
            <a:ext cx="5941410" cy="2156190"/>
            <a:chOff x="4196715" y="3170974"/>
            <a:chExt cx="2970705" cy="1078095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6C38DD1-CE33-3E95-9541-09299262B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0597CC7-8883-E327-7127-CEA803A0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4FAA44F-2A85-1695-CF29-695D75F94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7E2EFA0-1838-7322-8E37-4579D9F29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EDF5E1-CED2-5032-C32B-DEF98C5DBB3B}"/>
              </a:ext>
            </a:extLst>
          </p:cNvPr>
          <p:cNvGrpSpPr/>
          <p:nvPr/>
        </p:nvGrpSpPr>
        <p:grpSpPr>
          <a:xfrm>
            <a:off x="9951545" y="11314516"/>
            <a:ext cx="5941410" cy="2156190"/>
            <a:chOff x="4196715" y="3170974"/>
            <a:chExt cx="2970705" cy="107809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CA451CD-95BC-3043-2ACC-23F81247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20" y="3229781"/>
              <a:ext cx="720000" cy="96048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FE10631-E361-CBB1-E347-15024215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715" y="3221834"/>
              <a:ext cx="720000" cy="95954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1F8757-B7C9-8D59-2612-02296F85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938" y="3209117"/>
              <a:ext cx="720000" cy="94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13F45CE-511B-A55F-8910-7647424E7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5442" y="3170974"/>
              <a:ext cx="720000" cy="107809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2CAB1C1-BF53-FCE0-2C21-486085B888F8}"/>
              </a:ext>
            </a:extLst>
          </p:cNvPr>
          <p:cNvSpPr txBox="1"/>
          <p:nvPr/>
        </p:nvSpPr>
        <p:spPr>
          <a:xfrm>
            <a:off x="2569340" y="8458592"/>
            <a:ext cx="19189688" cy="3628085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writing code like this is</a:t>
            </a:r>
            <a:b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0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*really, really* hard</a:t>
            </a:r>
            <a:endParaRPr kumimoji="0" lang="en-GB" sz="10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3CF3ED-2188-A0FD-F51A-8F12A49B4C92}"/>
              </a:ext>
            </a:extLst>
          </p:cNvPr>
          <p:cNvSpPr txBox="1"/>
          <p:nvPr/>
        </p:nvSpPr>
        <p:spPr>
          <a:xfrm>
            <a:off x="2569340" y="5758401"/>
            <a:ext cx="19218216" cy="222369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why doesn’t my PC do this?</a:t>
            </a:r>
            <a:endParaRPr kumimoji="0" lang="en-GB" sz="10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141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Programmable devi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What technology can we use?</a:t>
            </a:r>
            <a:endParaRPr dirty="0"/>
          </a:p>
        </p:txBody>
      </p:sp>
      <p:sp>
        <p:nvSpPr>
          <p:cNvPr id="1430" name="Application-specific integrated circuits (ASICs): optimised for fast processing (Standard Cells, full custom)…"/>
          <p:cNvSpPr txBox="1">
            <a:spLocks noGrp="1"/>
          </p:cNvSpPr>
          <p:nvPr>
            <p:ph sz="half" idx="1"/>
          </p:nvPr>
        </p:nvSpPr>
        <p:spPr>
          <a:xfrm>
            <a:off x="1371600" y="4389119"/>
            <a:ext cx="10668000" cy="605429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31162">
              <a:lnSpc>
                <a:spcPct val="150000"/>
              </a:lnSpc>
              <a:defRPr sz="3382" spc="-33"/>
            </a:pPr>
            <a:r>
              <a:rPr lang="en-GB" sz="4000" dirty="0"/>
              <a:t>Application-specific integrated circuits (ASICs):</a:t>
            </a:r>
            <a:br>
              <a:rPr lang="en-GB" sz="4000" dirty="0"/>
            </a:br>
            <a:r>
              <a:rPr lang="en-GB" sz="4000" dirty="0"/>
              <a:t>design encoded into silicon</a:t>
            </a:r>
          </a:p>
          <a:p>
            <a:pPr defTabSz="731162">
              <a:lnSpc>
                <a:spcPct val="150000"/>
              </a:lnSpc>
              <a:defRPr sz="3382" spc="-33"/>
            </a:pPr>
            <a:r>
              <a:rPr lang="en-GB" sz="4000" dirty="0"/>
              <a:t>Field-programmable gate arrays (FPGAs)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661C4B7F-EF07-49A4-9132-316B0B2ECE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640" b="13195"/>
          <a:stretch/>
        </p:blipFill>
        <p:spPr>
          <a:xfrm>
            <a:off x="12208745" y="4389119"/>
            <a:ext cx="12135266" cy="63671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84200" dist="279400" dir="5400000" rotWithShape="0">
              <a:srgbClr val="000000">
                <a:alpha val="4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783E37-0299-44D0-8428-7B6D6380CED2}"/>
              </a:ext>
            </a:extLst>
          </p:cNvPr>
          <p:cNvSpPr/>
          <p:nvPr/>
        </p:nvSpPr>
        <p:spPr>
          <a:xfrm>
            <a:off x="12192000" y="4389119"/>
            <a:ext cx="6769768" cy="258605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31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5F7D-57B0-52B1-0649-470AE91B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Field-Programmable Gate Arrays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0A27-1BA7-B90A-E24B-C7D610B3A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1669175"/>
          </a:xfrm>
        </p:spPr>
        <p:txBody>
          <a:bodyPr/>
          <a:lstStyle/>
          <a:p>
            <a:r>
              <a:rPr lang="en-GB" dirty="0"/>
              <a:t>Programmable circuit-on-chip</a:t>
            </a:r>
          </a:p>
          <a:p>
            <a:endParaRPr lang="en-GB" dirty="0"/>
          </a:p>
        </p:txBody>
      </p:sp>
      <p:pic>
        <p:nvPicPr>
          <p:cNvPr id="2050" name="Picture 2" descr="Bittware XUPVV8 – Xilinx UltraScale+ FPGA, with quad QSFP-DDs and 128  GBytes DDR4 : Zerif Technologies Ltd.">
            <a:extLst>
              <a:ext uri="{FF2B5EF4-FFF2-40B4-BE49-F238E27FC236}">
                <a16:creationId xmlns:a16="http://schemas.microsoft.com/office/drawing/2014/main" id="{18324711-B764-FFBD-EB25-2C1208CA8E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362864" y="3056297"/>
            <a:ext cx="10326272" cy="76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C567E5-305A-071D-B8D7-EEF8428E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52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630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5F7D-57B0-52B1-0649-470AE91B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Field-Programmable Gate Arrays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0A27-1BA7-B90A-E24B-C7D610B3A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5952399"/>
          </a:xfrm>
        </p:spPr>
        <p:txBody>
          <a:bodyPr/>
          <a:lstStyle/>
          <a:p>
            <a:r>
              <a:rPr lang="en-GB" dirty="0"/>
              <a:t>Programmable circuit-on-chip</a:t>
            </a:r>
          </a:p>
          <a:p>
            <a:r>
              <a:rPr lang="en-GB" dirty="0"/>
              <a:t>Upwards of 9 million logic cells &amp; up to 12000 “math” cells</a:t>
            </a:r>
          </a:p>
          <a:p>
            <a:pPr lvl="1"/>
            <a:r>
              <a:rPr lang="en-GB" dirty="0"/>
              <a:t>All clocked at   ̴500MHz</a:t>
            </a:r>
          </a:p>
          <a:p>
            <a:r>
              <a:rPr lang="en-GB" dirty="0"/>
              <a:t>Up to O(10</a:t>
            </a:r>
            <a:r>
              <a:rPr lang="en-GB" baseline="30000" dirty="0"/>
              <a:t>15</a:t>
            </a:r>
            <a:r>
              <a:rPr lang="en-GB" dirty="0"/>
              <a:t>) operations/second</a:t>
            </a:r>
          </a:p>
          <a:p>
            <a:r>
              <a:rPr lang="en-GB" dirty="0"/>
              <a:t>Fully parallel and fully </a:t>
            </a:r>
            <a:r>
              <a:rPr lang="en-GB" dirty="0" err="1"/>
              <a:t>pipelineable</a:t>
            </a:r>
            <a:endParaRPr lang="en-GB" dirty="0"/>
          </a:p>
          <a:p>
            <a:endParaRPr lang="en-GB" dirty="0"/>
          </a:p>
        </p:txBody>
      </p:sp>
      <p:pic>
        <p:nvPicPr>
          <p:cNvPr id="2050" name="Picture 2" descr="Bittware XUPVV8 – Xilinx UltraScale+ FPGA, with quad QSFP-DDs and 128  GBytes DDR4 : Zerif Technologies Ltd.">
            <a:extLst>
              <a:ext uri="{FF2B5EF4-FFF2-40B4-BE49-F238E27FC236}">
                <a16:creationId xmlns:a16="http://schemas.microsoft.com/office/drawing/2014/main" id="{18324711-B764-FFBD-EB25-2C1208CA8E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362864" y="3056297"/>
            <a:ext cx="10326272" cy="76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C567E5-305A-071D-B8D7-EEF8428E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53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57876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5F7D-57B0-52B1-0649-470AE91B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Field-Programmable Gate Arrays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0A27-1BA7-B90A-E24B-C7D610B3A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5952399"/>
          </a:xfrm>
        </p:spPr>
        <p:txBody>
          <a:bodyPr/>
          <a:lstStyle/>
          <a:p>
            <a:r>
              <a:rPr lang="en-GB" dirty="0"/>
              <a:t>Programmable circuit-on-chip</a:t>
            </a:r>
          </a:p>
          <a:p>
            <a:r>
              <a:rPr lang="en-GB" dirty="0"/>
              <a:t>Upwards of 9 million logic cells &amp; up to 12000 “math” cells</a:t>
            </a:r>
          </a:p>
          <a:p>
            <a:pPr lvl="1"/>
            <a:r>
              <a:rPr lang="en-GB" dirty="0"/>
              <a:t>All clocked at   ̴500MHz</a:t>
            </a:r>
          </a:p>
          <a:p>
            <a:r>
              <a:rPr lang="en-GB" dirty="0"/>
              <a:t>Up to O(10</a:t>
            </a:r>
            <a:r>
              <a:rPr lang="en-GB" baseline="30000" dirty="0"/>
              <a:t>15</a:t>
            </a:r>
            <a:r>
              <a:rPr lang="en-GB" dirty="0"/>
              <a:t>) operations/second</a:t>
            </a:r>
          </a:p>
          <a:p>
            <a:r>
              <a:rPr lang="en-GB" dirty="0"/>
              <a:t>Fully parallel and fully </a:t>
            </a:r>
            <a:r>
              <a:rPr lang="en-GB" dirty="0" err="1"/>
              <a:t>pipelineable</a:t>
            </a:r>
            <a:endParaRPr lang="en-GB" dirty="0"/>
          </a:p>
          <a:p>
            <a:endParaRPr lang="en-GB" dirty="0"/>
          </a:p>
        </p:txBody>
      </p:sp>
      <p:pic>
        <p:nvPicPr>
          <p:cNvPr id="2050" name="Picture 2" descr="Bittware XUPVV8 – Xilinx UltraScale+ FPGA, with quad QSFP-DDs and 128  GBytes DDR4 : Zerif Technologies Ltd.">
            <a:extLst>
              <a:ext uri="{FF2B5EF4-FFF2-40B4-BE49-F238E27FC236}">
                <a16:creationId xmlns:a16="http://schemas.microsoft.com/office/drawing/2014/main" id="{18324711-B764-FFBD-EB25-2C1208CA8E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362864" y="3056297"/>
            <a:ext cx="10326272" cy="76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C567E5-305A-071D-B8D7-EEF8428E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54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2DC0F3D-E571-0E12-62E7-99D9E76A6E8A}"/>
              </a:ext>
            </a:extLst>
          </p:cNvPr>
          <p:cNvSpPr/>
          <p:nvPr/>
        </p:nvSpPr>
        <p:spPr>
          <a:xfrm rot="18000000">
            <a:off x="219523" y="9322281"/>
            <a:ext cx="4958517" cy="3141057"/>
          </a:xfrm>
          <a:prstGeom prst="rightArrow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Rather useful when you are dealing with 30Tbps</a:t>
            </a:r>
          </a:p>
        </p:txBody>
      </p:sp>
    </p:spTree>
    <p:extLst>
      <p:ext uri="{BB962C8B-B14F-4D97-AF65-F5344CB8AC3E}">
        <p14:creationId xmlns:p14="http://schemas.microsoft.com/office/powerpoint/2010/main" val="11105017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5F7D-57B0-52B1-0649-470AE91B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Field-Programmable Gate Arrays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0A27-1BA7-B90A-E24B-C7D610B3A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5952399"/>
          </a:xfrm>
        </p:spPr>
        <p:txBody>
          <a:bodyPr/>
          <a:lstStyle/>
          <a:p>
            <a:r>
              <a:rPr lang="en-GB" dirty="0"/>
              <a:t>Programmable circuit-on-chip</a:t>
            </a:r>
          </a:p>
          <a:p>
            <a:r>
              <a:rPr lang="en-GB" dirty="0"/>
              <a:t>Upwards of 9 million logic cells &amp; up to 12000 “math” cells</a:t>
            </a:r>
          </a:p>
          <a:p>
            <a:pPr lvl="1"/>
            <a:r>
              <a:rPr lang="en-GB" dirty="0"/>
              <a:t>All clocked at   ̴500MHz</a:t>
            </a:r>
          </a:p>
          <a:p>
            <a:r>
              <a:rPr lang="en-GB" dirty="0"/>
              <a:t>Up to O(10</a:t>
            </a:r>
            <a:r>
              <a:rPr lang="en-GB" baseline="30000" dirty="0"/>
              <a:t>15</a:t>
            </a:r>
            <a:r>
              <a:rPr lang="en-GB" dirty="0"/>
              <a:t>) operations/second</a:t>
            </a:r>
          </a:p>
          <a:p>
            <a:r>
              <a:rPr lang="en-GB" dirty="0"/>
              <a:t>Fully parallel and fully </a:t>
            </a:r>
            <a:r>
              <a:rPr lang="en-GB" dirty="0" err="1"/>
              <a:t>pipelineable</a:t>
            </a:r>
            <a:endParaRPr lang="en-GB" dirty="0"/>
          </a:p>
          <a:p>
            <a:endParaRPr lang="en-GB" dirty="0"/>
          </a:p>
        </p:txBody>
      </p:sp>
      <p:pic>
        <p:nvPicPr>
          <p:cNvPr id="2050" name="Picture 2" descr="Bittware XUPVV8 – Xilinx UltraScale+ FPGA, with quad QSFP-DDs and 128  GBytes DDR4 : Zerif Technologies Ltd.">
            <a:extLst>
              <a:ext uri="{FF2B5EF4-FFF2-40B4-BE49-F238E27FC236}">
                <a16:creationId xmlns:a16="http://schemas.microsoft.com/office/drawing/2014/main" id="{18324711-B764-FFBD-EB25-2C1208CA8E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362864" y="3056297"/>
            <a:ext cx="10326272" cy="76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C567E5-305A-071D-B8D7-EEF8428E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55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02DC0F3D-E571-0E12-62E7-99D9E76A6E8A}"/>
              </a:ext>
            </a:extLst>
          </p:cNvPr>
          <p:cNvSpPr/>
          <p:nvPr/>
        </p:nvSpPr>
        <p:spPr>
          <a:xfrm rot="3600000">
            <a:off x="6649491" y="9322281"/>
            <a:ext cx="4958517" cy="3141057"/>
          </a:xfrm>
          <a:prstGeom prst="leftArrow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Rather useful when you are getting new data</a:t>
            </a:r>
            <a:br>
              <a:rPr lang="en-GB" sz="2800" b="1" dirty="0">
                <a:solidFill>
                  <a:srgbClr val="FFFF00"/>
                </a:solidFill>
              </a:rPr>
            </a:br>
            <a:r>
              <a:rPr lang="en-GB" sz="2800" b="1" dirty="0">
                <a:solidFill>
                  <a:srgbClr val="FFFF00"/>
                </a:solidFill>
              </a:rPr>
              <a:t>every 25ns</a:t>
            </a:r>
          </a:p>
        </p:txBody>
      </p:sp>
    </p:spTree>
    <p:extLst>
      <p:ext uri="{BB962C8B-B14F-4D97-AF65-F5344CB8AC3E}">
        <p14:creationId xmlns:p14="http://schemas.microsoft.com/office/powerpoint/2010/main" val="1022228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5F7D-57B0-52B1-0649-470AE91B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Field-Programmable Gate Arrays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0A27-1BA7-B90A-E24B-C7D610B3A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5952399"/>
          </a:xfrm>
        </p:spPr>
        <p:txBody>
          <a:bodyPr/>
          <a:lstStyle/>
          <a:p>
            <a:r>
              <a:rPr lang="en-GB" dirty="0"/>
              <a:t>Programmable circuit-on-chip</a:t>
            </a:r>
          </a:p>
          <a:p>
            <a:r>
              <a:rPr lang="en-GB" dirty="0"/>
              <a:t>Upwards of 9 million logic cells &amp; up to 12000 “math” cells</a:t>
            </a:r>
          </a:p>
          <a:p>
            <a:pPr lvl="1"/>
            <a:r>
              <a:rPr lang="en-GB" dirty="0"/>
              <a:t>All clocked at   ̴500MHz</a:t>
            </a:r>
          </a:p>
          <a:p>
            <a:r>
              <a:rPr lang="en-GB" dirty="0"/>
              <a:t>Up to O(10</a:t>
            </a:r>
            <a:r>
              <a:rPr lang="en-GB" baseline="30000" dirty="0"/>
              <a:t>15</a:t>
            </a:r>
            <a:r>
              <a:rPr lang="en-GB" dirty="0"/>
              <a:t>) operations/second</a:t>
            </a:r>
          </a:p>
          <a:p>
            <a:r>
              <a:rPr lang="en-GB" dirty="0"/>
              <a:t>Fully parallel and fully </a:t>
            </a:r>
            <a:r>
              <a:rPr lang="en-GB" dirty="0" err="1"/>
              <a:t>pipelineable</a:t>
            </a:r>
            <a:endParaRPr lang="en-GB" dirty="0"/>
          </a:p>
          <a:p>
            <a:endParaRPr lang="en-GB" dirty="0"/>
          </a:p>
        </p:txBody>
      </p:sp>
      <p:pic>
        <p:nvPicPr>
          <p:cNvPr id="2050" name="Picture 2" descr="Bittware XUPVV8 – Xilinx UltraScale+ FPGA, with quad QSFP-DDs and 128  GBytes DDR4 : Zerif Technologies Ltd.">
            <a:extLst>
              <a:ext uri="{FF2B5EF4-FFF2-40B4-BE49-F238E27FC236}">
                <a16:creationId xmlns:a16="http://schemas.microsoft.com/office/drawing/2014/main" id="{18324711-B764-FFBD-EB25-2C1208CA8E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362864" y="3056294"/>
            <a:ext cx="10326272" cy="76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C567E5-305A-071D-B8D7-EEF8428E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56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EC7D043-5824-7973-8E90-C31A1A8EFF28}"/>
              </a:ext>
            </a:extLst>
          </p:cNvPr>
          <p:cNvSpPr/>
          <p:nvPr/>
        </p:nvSpPr>
        <p:spPr>
          <a:xfrm rot="18000000">
            <a:off x="219523" y="9322281"/>
            <a:ext cx="4958517" cy="3141057"/>
          </a:xfrm>
          <a:prstGeom prst="rightArrow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GB" sz="2800" b="1" dirty="0">
                <a:solidFill>
                  <a:srgbClr val="FFFF00">
                    <a:alpha val="50000"/>
                  </a:srgbClr>
                </a:solidFill>
              </a:rPr>
              <a:t>Rather useful when you are dealing with 30Tbps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0331EC81-BE8D-E6CA-C22C-06CAC778DFC8}"/>
              </a:ext>
            </a:extLst>
          </p:cNvPr>
          <p:cNvSpPr/>
          <p:nvPr/>
        </p:nvSpPr>
        <p:spPr>
          <a:xfrm rot="3600000">
            <a:off x="6649491" y="9322281"/>
            <a:ext cx="4958517" cy="3141057"/>
          </a:xfrm>
          <a:prstGeom prst="leftArrow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GB" sz="2800" b="1" dirty="0">
                <a:solidFill>
                  <a:srgbClr val="FFFF00">
                    <a:alpha val="50000"/>
                  </a:srgbClr>
                </a:solidFill>
              </a:rPr>
              <a:t>Rather useful when you are getting new data</a:t>
            </a:r>
            <a:br>
              <a:rPr lang="en-GB" sz="2800" b="1" dirty="0">
                <a:solidFill>
                  <a:srgbClr val="FFFF00">
                    <a:alpha val="50000"/>
                  </a:srgbClr>
                </a:solidFill>
              </a:rPr>
            </a:br>
            <a:r>
              <a:rPr lang="en-GB" sz="2800" b="1" dirty="0">
                <a:solidFill>
                  <a:srgbClr val="FFFF00">
                    <a:alpha val="50000"/>
                  </a:srgbClr>
                </a:solidFill>
              </a:rPr>
              <a:t>every 25ns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30620-10AE-A2F7-55BF-D42AC0316BE4}"/>
              </a:ext>
            </a:extLst>
          </p:cNvPr>
          <p:cNvSpPr txBox="1"/>
          <p:nvPr/>
        </p:nvSpPr>
        <p:spPr>
          <a:xfrm>
            <a:off x="2458739" y="9702903"/>
            <a:ext cx="6948314" cy="1681236"/>
          </a:xfrm>
          <a:prstGeom prst="rect">
            <a:avLst/>
          </a:prstGeom>
          <a:solidFill>
            <a:srgbClr val="FF0000">
              <a:alpha val="80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  <a:t>and *really, really* hard to program efficiently</a:t>
            </a:r>
            <a:endParaRPr lang="en-GB" sz="4000" b="1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08093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Example: CMS Calorimeter trigger in FPG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dirty="0"/>
              <a:t>CMS Calorimeter trigger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D90D0E-1DD7-2798-3569-5B2122FD420C}"/>
              </a:ext>
            </a:extLst>
          </p:cNvPr>
          <p:cNvSpPr/>
          <p:nvPr/>
        </p:nvSpPr>
        <p:spPr>
          <a:xfrm>
            <a:off x="0" y="3394863"/>
            <a:ext cx="4891661" cy="1031410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91C88-067F-7FD1-A94E-DD93E87B0C35}"/>
              </a:ext>
            </a:extLst>
          </p:cNvPr>
          <p:cNvGrpSpPr/>
          <p:nvPr/>
        </p:nvGrpSpPr>
        <p:grpSpPr>
          <a:xfrm>
            <a:off x="6513509" y="3394863"/>
            <a:ext cx="17861223" cy="10321136"/>
            <a:chOff x="6088968" y="3394863"/>
            <a:chExt cx="17861223" cy="10321136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58469AFE-2C55-75DB-8E11-C8DBE6034BD4}"/>
                </a:ext>
              </a:extLst>
            </p:cNvPr>
            <p:cNvSpPr/>
            <p:nvPr/>
          </p:nvSpPr>
          <p:spPr>
            <a:xfrm>
              <a:off x="6088968" y="6476940"/>
              <a:ext cx="17854190" cy="1977940"/>
            </a:xfrm>
            <a:prstGeom prst="rect">
              <a:avLst/>
            </a:prstGeom>
            <a:solidFill>
              <a:srgbClr val="4A9BDC">
                <a:lumMod val="40000"/>
                <a:lumOff val="60000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Clusters combination </a:t>
              </a:r>
              <a:b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</a:b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Filtering Sums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34D1EB7E-0F84-1489-4A47-84882528D58B}"/>
                </a:ext>
              </a:extLst>
            </p:cNvPr>
            <p:cNvSpPr/>
            <p:nvPr/>
          </p:nvSpPr>
          <p:spPr>
            <a:xfrm>
              <a:off x="6096001" y="4666226"/>
              <a:ext cx="17854190" cy="1828357"/>
            </a:xfrm>
            <a:prstGeom prst="rect">
              <a:avLst/>
            </a:prstGeom>
            <a:solidFill>
              <a:srgbClr val="DF2E28"/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Seeding  &amp; basic clustering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261C1A53-5B54-193E-6342-736DFB81D399}"/>
                </a:ext>
              </a:extLst>
            </p:cNvPr>
            <p:cNvSpPr/>
            <p:nvPr/>
          </p:nvSpPr>
          <p:spPr>
            <a:xfrm>
              <a:off x="6096001" y="3394863"/>
              <a:ext cx="17854190" cy="579412"/>
            </a:xfrm>
            <a:prstGeom prst="rect">
              <a:avLst/>
            </a:prstGeom>
            <a:solidFill>
              <a:srgbClr val="81BB42">
                <a:hueOff val="384618"/>
                <a:satOff val="3869"/>
                <a:lumOff val="5802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Inputs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69E051D8-3704-D43C-368A-15CBBF2B68F8}"/>
                </a:ext>
              </a:extLst>
            </p:cNvPr>
            <p:cNvSpPr/>
            <p:nvPr/>
          </p:nvSpPr>
          <p:spPr>
            <a:xfrm>
              <a:off x="6096001" y="3974275"/>
              <a:ext cx="17854190" cy="691951"/>
            </a:xfrm>
            <a:prstGeom prst="rect">
              <a:avLst/>
            </a:prstGeom>
            <a:solidFill>
              <a:srgbClr val="FE801A">
                <a:hueOff val="-2473792"/>
                <a:satOff val="-50209"/>
                <a:lumOff val="23543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Unpack &amp; Linearisation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F08AAE8-9FF4-B2A8-957B-E1063C2A0211}"/>
                </a:ext>
              </a:extLst>
            </p:cNvPr>
            <p:cNvSpPr/>
            <p:nvPr/>
          </p:nvSpPr>
          <p:spPr>
            <a:xfrm>
              <a:off x="6096001" y="8454880"/>
              <a:ext cx="17854190" cy="1908393"/>
            </a:xfrm>
            <a:prstGeom prst="rect">
              <a:avLst/>
            </a:prstGeom>
            <a:solidFill>
              <a:srgbClr val="FE801A">
                <a:hueOff val="-554920"/>
                <a:satOff val="-21482"/>
                <a:lumOff val="-6228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EG/TAU/Jets PileUp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87DA080B-6A97-E2A3-5427-06C235760D0E}"/>
                </a:ext>
              </a:extLst>
            </p:cNvPr>
            <p:cNvSpPr/>
            <p:nvPr/>
          </p:nvSpPr>
          <p:spPr>
            <a:xfrm>
              <a:off x="6088968" y="13039668"/>
              <a:ext cx="17854190" cy="669297"/>
            </a:xfrm>
            <a:prstGeom prst="rect">
              <a:avLst/>
            </a:prstGeom>
            <a:solidFill>
              <a:srgbClr val="81BB42">
                <a:hueOff val="384618"/>
                <a:satOff val="3869"/>
                <a:lumOff val="5802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Outputs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669D4ED2-BF13-C8EE-A2AC-8F64CD15FF4B}"/>
                </a:ext>
              </a:extLst>
            </p:cNvPr>
            <p:cNvSpPr/>
            <p:nvPr/>
          </p:nvSpPr>
          <p:spPr>
            <a:xfrm>
              <a:off x="6096001" y="10370308"/>
              <a:ext cx="17854190" cy="843816"/>
            </a:xfrm>
            <a:prstGeom prst="rect">
              <a:avLst/>
            </a:prstGeom>
            <a:solidFill>
              <a:srgbClr val="32C7A9"/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Isolation&amp;Calibration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5010D364-7D70-864A-DFEA-CF13A3165CA6}"/>
                </a:ext>
              </a:extLst>
            </p:cNvPr>
            <p:cNvSpPr/>
            <p:nvPr/>
          </p:nvSpPr>
          <p:spPr>
            <a:xfrm>
              <a:off x="6096001" y="11216892"/>
              <a:ext cx="17854190" cy="911388"/>
            </a:xfrm>
            <a:prstGeom prst="rect">
              <a:avLst/>
            </a:prstGeom>
            <a:solidFill>
              <a:srgbClr val="E9BF35">
                <a:hueOff val="-333990"/>
                <a:satOff val="3917"/>
                <a:lumOff val="-6666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Sort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966DDE5E-BCF5-187B-3CF9-60ABE7C36A93}"/>
                </a:ext>
              </a:extLst>
            </p:cNvPr>
            <p:cNvSpPr/>
            <p:nvPr/>
          </p:nvSpPr>
          <p:spPr>
            <a:xfrm>
              <a:off x="6096001" y="12128280"/>
              <a:ext cx="17854190" cy="916435"/>
            </a:xfrm>
            <a:prstGeom prst="rect">
              <a:avLst/>
            </a:prstGeom>
            <a:solidFill>
              <a:srgbClr val="81BB42">
                <a:satOff val="1488"/>
                <a:lumOff val="-7242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Cumulative sort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pic>
          <p:nvPicPr>
            <p:cNvPr id="16" name="calol2-MP-algo.pdf" descr="calol2-MP-algo.pdf">
              <a:extLst>
                <a:ext uri="{FF2B5EF4-FFF2-40B4-BE49-F238E27FC236}">
                  <a16:creationId xmlns:a16="http://schemas.microsoft.com/office/drawing/2014/main" id="{A85A6C5C-96DE-7ECD-CCB9-45C2CAB53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9841" y="3422997"/>
              <a:ext cx="10892115" cy="10293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" name="jetPUS.png" descr="jetPUS.png">
            <a:extLst>
              <a:ext uri="{FF2B5EF4-FFF2-40B4-BE49-F238E27FC236}">
                <a16:creationId xmlns:a16="http://schemas.microsoft.com/office/drawing/2014/main" id="{7ABD1865-996E-3DDA-1479-E9B48CC54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18" y="11408893"/>
            <a:ext cx="2254012" cy="21772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jet building with pileup subtraction">
            <a:extLst>
              <a:ext uri="{FF2B5EF4-FFF2-40B4-BE49-F238E27FC236}">
                <a16:creationId xmlns:a16="http://schemas.microsoft.com/office/drawing/2014/main" id="{EA1E8CB6-4CF8-A877-549F-89BBFCBDDCFA}"/>
              </a:ext>
            </a:extLst>
          </p:cNvPr>
          <p:cNvSpPr txBox="1"/>
          <p:nvPr/>
        </p:nvSpPr>
        <p:spPr>
          <a:xfrm>
            <a:off x="2905760" y="8303236"/>
            <a:ext cx="1985902" cy="83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584200">
              <a:defRPr sz="2200">
                <a:solidFill>
                  <a:srgbClr val="000000"/>
                </a:solidFill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prstClr val="black"/>
                </a:solidFill>
                <a:latin typeface="Century Gothic" panose="020B0502020202020204"/>
              </a:rPr>
              <a:t>J</a:t>
            </a:r>
            <a:r>
              <a:rPr dirty="0">
                <a:solidFill>
                  <a:prstClr val="black"/>
                </a:solidFill>
                <a:latin typeface="Century Gothic" panose="020B0502020202020204"/>
              </a:rPr>
              <a:t>et building with pileup subtraction</a:t>
            </a:r>
          </a:p>
        </p:txBody>
      </p:sp>
      <p:pic>
        <p:nvPicPr>
          <p:cNvPr id="19" name="clusters.png" descr="clusters.png">
            <a:extLst>
              <a:ext uri="{FF2B5EF4-FFF2-40B4-BE49-F238E27FC236}">
                <a16:creationId xmlns:a16="http://schemas.microsoft.com/office/drawing/2014/main" id="{275FD800-AE0F-16C2-761F-0BB1F1429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53" y="3975637"/>
            <a:ext cx="2058894" cy="223177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Dynamic clustering">
            <a:extLst>
              <a:ext uri="{FF2B5EF4-FFF2-40B4-BE49-F238E27FC236}">
                <a16:creationId xmlns:a16="http://schemas.microsoft.com/office/drawing/2014/main" id="{731E5CB5-41BC-52B6-8991-EAC8860BECDD}"/>
              </a:ext>
            </a:extLst>
          </p:cNvPr>
          <p:cNvSpPr txBox="1"/>
          <p:nvPr/>
        </p:nvSpPr>
        <p:spPr>
          <a:xfrm>
            <a:off x="2933819" y="4842203"/>
            <a:ext cx="1964875" cy="5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584200">
              <a:defRPr sz="2200">
                <a:solidFill>
                  <a:srgbClr val="000000"/>
                </a:solidFill>
              </a:defRPr>
            </a:lvl1pPr>
          </a:lstStyle>
          <a:p>
            <a:pPr algn="ctr">
              <a:defRPr/>
            </a:pPr>
            <a:r>
              <a:rPr dirty="0">
                <a:solidFill>
                  <a:prstClr val="black"/>
                </a:solidFill>
                <a:latin typeface="Century Gothic" panose="020B0502020202020204"/>
              </a:rPr>
              <a:t>Dynamic clustering</a:t>
            </a:r>
          </a:p>
        </p:txBody>
      </p:sp>
      <p:sp>
        <p:nvSpPr>
          <p:cNvPr id="21" name="Shape veto, H/E, isolation, calibration">
            <a:extLst>
              <a:ext uri="{FF2B5EF4-FFF2-40B4-BE49-F238E27FC236}">
                <a16:creationId xmlns:a16="http://schemas.microsoft.com/office/drawing/2014/main" id="{985C01C5-CA9B-9BFA-7EE2-B89961147636}"/>
              </a:ext>
            </a:extLst>
          </p:cNvPr>
          <p:cNvSpPr txBox="1"/>
          <p:nvPr/>
        </p:nvSpPr>
        <p:spPr>
          <a:xfrm>
            <a:off x="2742605" y="12196983"/>
            <a:ext cx="2156090" cy="83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ctr" defTabSz="584200">
              <a:defRPr sz="22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000000"/>
                </a:solidFill>
                <a:latin typeface="Century Gothic" panose="020B0502020202020204"/>
              </a:rPr>
              <a:t>Shape veto,</a:t>
            </a:r>
            <a:br>
              <a:rPr sz="2200" dirty="0">
                <a:solidFill>
                  <a:srgbClr val="000000"/>
                </a:solidFill>
                <a:latin typeface="Century Gothic" panose="020B0502020202020204"/>
              </a:rPr>
            </a:br>
            <a:r>
              <a:rPr sz="2200" dirty="0">
                <a:solidFill>
                  <a:srgbClr val="000000"/>
                </a:solidFill>
                <a:latin typeface="Century Gothic" panose="020B0502020202020204"/>
              </a:rPr>
              <a:t>H/E, isolation, calibration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AE25F4CC-31E2-6FF7-8FD4-7526954341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1" t="16095" r="2203" b="13787"/>
          <a:stretch>
            <a:fillRect/>
          </a:stretch>
        </p:blipFill>
        <p:spPr>
          <a:xfrm>
            <a:off x="251937" y="7604099"/>
            <a:ext cx="2093698" cy="2231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6971"/>
                </a:lnTo>
                <a:lnTo>
                  <a:pt x="5" y="13941"/>
                </a:lnTo>
                <a:lnTo>
                  <a:pt x="1013" y="14607"/>
                </a:lnTo>
                <a:cubicBezTo>
                  <a:pt x="1567" y="14972"/>
                  <a:pt x="2244" y="15439"/>
                  <a:pt x="2518" y="15646"/>
                </a:cubicBezTo>
                <a:cubicBezTo>
                  <a:pt x="2792" y="15853"/>
                  <a:pt x="3052" y="16019"/>
                  <a:pt x="3095" y="16019"/>
                </a:cubicBezTo>
                <a:cubicBezTo>
                  <a:pt x="3139" y="16019"/>
                  <a:pt x="3276" y="16119"/>
                  <a:pt x="3398" y="16241"/>
                </a:cubicBezTo>
                <a:cubicBezTo>
                  <a:pt x="3520" y="16363"/>
                  <a:pt x="3664" y="16462"/>
                  <a:pt x="3720" y="16463"/>
                </a:cubicBezTo>
                <a:cubicBezTo>
                  <a:pt x="3776" y="16464"/>
                  <a:pt x="3920" y="16564"/>
                  <a:pt x="4042" y="16685"/>
                </a:cubicBezTo>
                <a:cubicBezTo>
                  <a:pt x="4164" y="16806"/>
                  <a:pt x="4314" y="16907"/>
                  <a:pt x="4378" y="16907"/>
                </a:cubicBezTo>
                <a:cubicBezTo>
                  <a:pt x="4441" y="16907"/>
                  <a:pt x="4597" y="17007"/>
                  <a:pt x="4718" y="17129"/>
                </a:cubicBezTo>
                <a:cubicBezTo>
                  <a:pt x="4840" y="17251"/>
                  <a:pt x="4985" y="17350"/>
                  <a:pt x="5040" y="17351"/>
                </a:cubicBezTo>
                <a:cubicBezTo>
                  <a:pt x="5096" y="17352"/>
                  <a:pt x="5240" y="17452"/>
                  <a:pt x="5362" y="17573"/>
                </a:cubicBezTo>
                <a:cubicBezTo>
                  <a:pt x="5484" y="17694"/>
                  <a:pt x="5634" y="17794"/>
                  <a:pt x="5693" y="17795"/>
                </a:cubicBezTo>
                <a:cubicBezTo>
                  <a:pt x="5753" y="17796"/>
                  <a:pt x="5903" y="17892"/>
                  <a:pt x="6025" y="18013"/>
                </a:cubicBezTo>
                <a:cubicBezTo>
                  <a:pt x="6147" y="18133"/>
                  <a:pt x="6300" y="18235"/>
                  <a:pt x="6370" y="18235"/>
                </a:cubicBezTo>
                <a:cubicBezTo>
                  <a:pt x="6440" y="18235"/>
                  <a:pt x="6532" y="18287"/>
                  <a:pt x="6574" y="18350"/>
                </a:cubicBezTo>
                <a:cubicBezTo>
                  <a:pt x="6615" y="18413"/>
                  <a:pt x="7415" y="18976"/>
                  <a:pt x="8348" y="19602"/>
                </a:cubicBezTo>
                <a:cubicBezTo>
                  <a:pt x="9282" y="20228"/>
                  <a:pt x="10094" y="20793"/>
                  <a:pt x="10152" y="20859"/>
                </a:cubicBezTo>
                <a:cubicBezTo>
                  <a:pt x="10209" y="20924"/>
                  <a:pt x="10299" y="20978"/>
                  <a:pt x="10350" y="20978"/>
                </a:cubicBezTo>
                <a:cubicBezTo>
                  <a:pt x="10402" y="20978"/>
                  <a:pt x="10547" y="21069"/>
                  <a:pt x="10677" y="21178"/>
                </a:cubicBezTo>
                <a:cubicBezTo>
                  <a:pt x="10807" y="21288"/>
                  <a:pt x="10995" y="21427"/>
                  <a:pt x="11093" y="21485"/>
                </a:cubicBezTo>
                <a:cubicBezTo>
                  <a:pt x="11225" y="21562"/>
                  <a:pt x="12558" y="21587"/>
                  <a:pt x="16200" y="21591"/>
                </a:cubicBezTo>
                <a:lnTo>
                  <a:pt x="21127" y="21600"/>
                </a:lnTo>
                <a:lnTo>
                  <a:pt x="21131" y="20823"/>
                </a:lnTo>
                <a:cubicBezTo>
                  <a:pt x="21134" y="20397"/>
                  <a:pt x="21135" y="17260"/>
                  <a:pt x="21136" y="13852"/>
                </a:cubicBezTo>
                <a:lnTo>
                  <a:pt x="21141" y="7659"/>
                </a:lnTo>
                <a:lnTo>
                  <a:pt x="20923" y="7495"/>
                </a:lnTo>
                <a:cubicBezTo>
                  <a:pt x="20803" y="7403"/>
                  <a:pt x="20047" y="6886"/>
                  <a:pt x="19243" y="6349"/>
                </a:cubicBezTo>
                <a:cubicBezTo>
                  <a:pt x="18439" y="5812"/>
                  <a:pt x="17734" y="5318"/>
                  <a:pt x="17677" y="5252"/>
                </a:cubicBezTo>
                <a:cubicBezTo>
                  <a:pt x="17619" y="5186"/>
                  <a:pt x="17529" y="5132"/>
                  <a:pt x="17478" y="5132"/>
                </a:cubicBezTo>
                <a:cubicBezTo>
                  <a:pt x="17426" y="5132"/>
                  <a:pt x="17268" y="5032"/>
                  <a:pt x="17128" y="4911"/>
                </a:cubicBezTo>
                <a:cubicBezTo>
                  <a:pt x="16988" y="4789"/>
                  <a:pt x="16841" y="4693"/>
                  <a:pt x="16801" y="4693"/>
                </a:cubicBezTo>
                <a:cubicBezTo>
                  <a:pt x="16761" y="4693"/>
                  <a:pt x="16560" y="4553"/>
                  <a:pt x="16356" y="4382"/>
                </a:cubicBezTo>
                <a:cubicBezTo>
                  <a:pt x="16287" y="4324"/>
                  <a:pt x="16227" y="4278"/>
                  <a:pt x="16162" y="4231"/>
                </a:cubicBezTo>
                <a:cubicBezTo>
                  <a:pt x="16165" y="4258"/>
                  <a:pt x="16155" y="4283"/>
                  <a:pt x="16129" y="4298"/>
                </a:cubicBezTo>
                <a:cubicBezTo>
                  <a:pt x="16119" y="4304"/>
                  <a:pt x="16111" y="4305"/>
                  <a:pt x="16101" y="4307"/>
                </a:cubicBezTo>
                <a:cubicBezTo>
                  <a:pt x="16130" y="4329"/>
                  <a:pt x="16160" y="4343"/>
                  <a:pt x="16186" y="4369"/>
                </a:cubicBezTo>
                <a:cubicBezTo>
                  <a:pt x="16276" y="4458"/>
                  <a:pt x="16435" y="4575"/>
                  <a:pt x="16541" y="4626"/>
                </a:cubicBezTo>
                <a:cubicBezTo>
                  <a:pt x="16606" y="4658"/>
                  <a:pt x="16657" y="4696"/>
                  <a:pt x="16692" y="4728"/>
                </a:cubicBezTo>
                <a:cubicBezTo>
                  <a:pt x="16731" y="4751"/>
                  <a:pt x="16874" y="4848"/>
                  <a:pt x="16882" y="4848"/>
                </a:cubicBezTo>
                <a:cubicBezTo>
                  <a:pt x="16886" y="4848"/>
                  <a:pt x="16908" y="4872"/>
                  <a:pt x="16915" y="4875"/>
                </a:cubicBezTo>
                <a:cubicBezTo>
                  <a:pt x="16957" y="4898"/>
                  <a:pt x="17005" y="4929"/>
                  <a:pt x="17042" y="4968"/>
                </a:cubicBezTo>
                <a:cubicBezTo>
                  <a:pt x="17058" y="4984"/>
                  <a:pt x="17077" y="4999"/>
                  <a:pt x="17094" y="5013"/>
                </a:cubicBezTo>
                <a:cubicBezTo>
                  <a:pt x="17122" y="5036"/>
                  <a:pt x="17131" y="5034"/>
                  <a:pt x="17161" y="5061"/>
                </a:cubicBezTo>
                <a:cubicBezTo>
                  <a:pt x="17196" y="5082"/>
                  <a:pt x="17228" y="5097"/>
                  <a:pt x="17251" y="5097"/>
                </a:cubicBezTo>
                <a:cubicBezTo>
                  <a:pt x="17299" y="5097"/>
                  <a:pt x="17363" y="5133"/>
                  <a:pt x="17393" y="5177"/>
                </a:cubicBezTo>
                <a:cubicBezTo>
                  <a:pt x="17416" y="5211"/>
                  <a:pt x="17501" y="5270"/>
                  <a:pt x="17572" y="5323"/>
                </a:cubicBezTo>
                <a:cubicBezTo>
                  <a:pt x="17617" y="5336"/>
                  <a:pt x="17657" y="5366"/>
                  <a:pt x="17681" y="5408"/>
                </a:cubicBezTo>
                <a:cubicBezTo>
                  <a:pt x="17795" y="5481"/>
                  <a:pt x="17910" y="5545"/>
                  <a:pt x="17951" y="5545"/>
                </a:cubicBezTo>
                <a:cubicBezTo>
                  <a:pt x="17989" y="5545"/>
                  <a:pt x="18053" y="5600"/>
                  <a:pt x="18093" y="5670"/>
                </a:cubicBezTo>
                <a:cubicBezTo>
                  <a:pt x="18133" y="5740"/>
                  <a:pt x="18212" y="5798"/>
                  <a:pt x="18268" y="5798"/>
                </a:cubicBezTo>
                <a:cubicBezTo>
                  <a:pt x="18324" y="5798"/>
                  <a:pt x="18389" y="5839"/>
                  <a:pt x="18410" y="5892"/>
                </a:cubicBezTo>
                <a:cubicBezTo>
                  <a:pt x="18412" y="5897"/>
                  <a:pt x="18416" y="5904"/>
                  <a:pt x="18420" y="5909"/>
                </a:cubicBezTo>
                <a:cubicBezTo>
                  <a:pt x="18476" y="5939"/>
                  <a:pt x="18538" y="5966"/>
                  <a:pt x="18585" y="5994"/>
                </a:cubicBezTo>
                <a:cubicBezTo>
                  <a:pt x="18651" y="5998"/>
                  <a:pt x="18723" y="6033"/>
                  <a:pt x="18751" y="6078"/>
                </a:cubicBezTo>
                <a:cubicBezTo>
                  <a:pt x="18780" y="6125"/>
                  <a:pt x="18934" y="6248"/>
                  <a:pt x="19082" y="6362"/>
                </a:cubicBezTo>
                <a:cubicBezTo>
                  <a:pt x="19171" y="6428"/>
                  <a:pt x="19208" y="6458"/>
                  <a:pt x="19338" y="6549"/>
                </a:cubicBezTo>
                <a:cubicBezTo>
                  <a:pt x="19367" y="6568"/>
                  <a:pt x="19402" y="6595"/>
                  <a:pt x="19428" y="6611"/>
                </a:cubicBezTo>
                <a:cubicBezTo>
                  <a:pt x="19504" y="6659"/>
                  <a:pt x="19558" y="6691"/>
                  <a:pt x="19579" y="6691"/>
                </a:cubicBezTo>
                <a:cubicBezTo>
                  <a:pt x="19616" y="6691"/>
                  <a:pt x="19672" y="6723"/>
                  <a:pt x="19702" y="6766"/>
                </a:cubicBezTo>
                <a:cubicBezTo>
                  <a:pt x="19725" y="6800"/>
                  <a:pt x="19808" y="6863"/>
                  <a:pt x="19882" y="6917"/>
                </a:cubicBezTo>
                <a:cubicBezTo>
                  <a:pt x="19939" y="6955"/>
                  <a:pt x="19987" y="6987"/>
                  <a:pt x="20043" y="7024"/>
                </a:cubicBezTo>
                <a:cubicBezTo>
                  <a:pt x="20128" y="7075"/>
                  <a:pt x="20220" y="7132"/>
                  <a:pt x="20280" y="7153"/>
                </a:cubicBezTo>
                <a:cubicBezTo>
                  <a:pt x="20344" y="7175"/>
                  <a:pt x="20396" y="7223"/>
                  <a:pt x="20398" y="7259"/>
                </a:cubicBezTo>
                <a:cubicBezTo>
                  <a:pt x="20398" y="7260"/>
                  <a:pt x="20398" y="7263"/>
                  <a:pt x="20398" y="7264"/>
                </a:cubicBezTo>
                <a:cubicBezTo>
                  <a:pt x="20403" y="7267"/>
                  <a:pt x="20412" y="7269"/>
                  <a:pt x="20417" y="7273"/>
                </a:cubicBezTo>
                <a:cubicBezTo>
                  <a:pt x="20480" y="7313"/>
                  <a:pt x="20521" y="7349"/>
                  <a:pt x="20568" y="7388"/>
                </a:cubicBezTo>
                <a:cubicBezTo>
                  <a:pt x="20570" y="7389"/>
                  <a:pt x="20571" y="7392"/>
                  <a:pt x="20573" y="7392"/>
                </a:cubicBezTo>
                <a:cubicBezTo>
                  <a:pt x="20669" y="7426"/>
                  <a:pt x="20729" y="7482"/>
                  <a:pt x="20706" y="7517"/>
                </a:cubicBezTo>
                <a:cubicBezTo>
                  <a:pt x="20705" y="7517"/>
                  <a:pt x="20687" y="7516"/>
                  <a:pt x="20687" y="7517"/>
                </a:cubicBezTo>
                <a:cubicBezTo>
                  <a:pt x="20694" y="7533"/>
                  <a:pt x="20721" y="7557"/>
                  <a:pt x="20715" y="7566"/>
                </a:cubicBezTo>
                <a:cubicBezTo>
                  <a:pt x="20683" y="7614"/>
                  <a:pt x="19009" y="7632"/>
                  <a:pt x="16015" y="7614"/>
                </a:cubicBezTo>
                <a:lnTo>
                  <a:pt x="11363" y="7588"/>
                </a:lnTo>
                <a:lnTo>
                  <a:pt x="11354" y="7579"/>
                </a:lnTo>
                <a:lnTo>
                  <a:pt x="11311" y="11100"/>
                </a:lnTo>
                <a:lnTo>
                  <a:pt x="11269" y="14692"/>
                </a:lnTo>
                <a:lnTo>
                  <a:pt x="11112" y="14714"/>
                </a:lnTo>
                <a:cubicBezTo>
                  <a:pt x="11216" y="14984"/>
                  <a:pt x="11226" y="15781"/>
                  <a:pt x="11226" y="18079"/>
                </a:cubicBezTo>
                <a:cubicBezTo>
                  <a:pt x="11226" y="19842"/>
                  <a:pt x="11199" y="21300"/>
                  <a:pt x="11164" y="21320"/>
                </a:cubicBezTo>
                <a:cubicBezTo>
                  <a:pt x="11130" y="21340"/>
                  <a:pt x="10731" y="21096"/>
                  <a:pt x="10279" y="20779"/>
                </a:cubicBezTo>
                <a:cubicBezTo>
                  <a:pt x="9828" y="20461"/>
                  <a:pt x="9378" y="20169"/>
                  <a:pt x="9276" y="20130"/>
                </a:cubicBezTo>
                <a:cubicBezTo>
                  <a:pt x="9174" y="20092"/>
                  <a:pt x="9091" y="20023"/>
                  <a:pt x="9091" y="19979"/>
                </a:cubicBezTo>
                <a:cubicBezTo>
                  <a:pt x="9091" y="19936"/>
                  <a:pt x="9033" y="19904"/>
                  <a:pt x="8964" y="19904"/>
                </a:cubicBezTo>
                <a:cubicBezTo>
                  <a:pt x="8894" y="19904"/>
                  <a:pt x="8819" y="19852"/>
                  <a:pt x="8793" y="19789"/>
                </a:cubicBezTo>
                <a:cubicBezTo>
                  <a:pt x="8767" y="19725"/>
                  <a:pt x="8692" y="19669"/>
                  <a:pt x="8628" y="19669"/>
                </a:cubicBezTo>
                <a:cubicBezTo>
                  <a:pt x="8563" y="19669"/>
                  <a:pt x="8488" y="19617"/>
                  <a:pt x="8462" y="19553"/>
                </a:cubicBezTo>
                <a:cubicBezTo>
                  <a:pt x="8436" y="19490"/>
                  <a:pt x="8366" y="19438"/>
                  <a:pt x="8301" y="19438"/>
                </a:cubicBezTo>
                <a:cubicBezTo>
                  <a:pt x="8237" y="19438"/>
                  <a:pt x="8161" y="19386"/>
                  <a:pt x="8135" y="19322"/>
                </a:cubicBezTo>
                <a:cubicBezTo>
                  <a:pt x="8109" y="19259"/>
                  <a:pt x="8052" y="19207"/>
                  <a:pt x="8012" y="19207"/>
                </a:cubicBezTo>
                <a:cubicBezTo>
                  <a:pt x="7973" y="19207"/>
                  <a:pt x="7444" y="18859"/>
                  <a:pt x="6834" y="18434"/>
                </a:cubicBezTo>
                <a:cubicBezTo>
                  <a:pt x="6224" y="18010"/>
                  <a:pt x="5696" y="17663"/>
                  <a:pt x="5660" y="17662"/>
                </a:cubicBezTo>
                <a:cubicBezTo>
                  <a:pt x="5625" y="17661"/>
                  <a:pt x="5489" y="17553"/>
                  <a:pt x="5357" y="17427"/>
                </a:cubicBezTo>
                <a:cubicBezTo>
                  <a:pt x="5226" y="17300"/>
                  <a:pt x="5084" y="17200"/>
                  <a:pt x="5045" y="17200"/>
                </a:cubicBezTo>
                <a:cubicBezTo>
                  <a:pt x="5006" y="17200"/>
                  <a:pt x="4385" y="16784"/>
                  <a:pt x="3668" y="16277"/>
                </a:cubicBezTo>
                <a:cubicBezTo>
                  <a:pt x="2951" y="15769"/>
                  <a:pt x="2345" y="15377"/>
                  <a:pt x="2319" y="15402"/>
                </a:cubicBezTo>
                <a:cubicBezTo>
                  <a:pt x="2293" y="15427"/>
                  <a:pt x="2248" y="15392"/>
                  <a:pt x="2220" y="15322"/>
                </a:cubicBezTo>
                <a:cubicBezTo>
                  <a:pt x="2191" y="15252"/>
                  <a:pt x="2114" y="15193"/>
                  <a:pt x="2049" y="15193"/>
                </a:cubicBezTo>
                <a:cubicBezTo>
                  <a:pt x="1985" y="15193"/>
                  <a:pt x="1910" y="15142"/>
                  <a:pt x="1884" y="15078"/>
                </a:cubicBezTo>
                <a:cubicBezTo>
                  <a:pt x="1858" y="15014"/>
                  <a:pt x="1787" y="14962"/>
                  <a:pt x="1723" y="14962"/>
                </a:cubicBezTo>
                <a:cubicBezTo>
                  <a:pt x="1658" y="14962"/>
                  <a:pt x="1583" y="14911"/>
                  <a:pt x="1557" y="14847"/>
                </a:cubicBezTo>
                <a:cubicBezTo>
                  <a:pt x="1531" y="14783"/>
                  <a:pt x="1456" y="14727"/>
                  <a:pt x="1391" y="14727"/>
                </a:cubicBezTo>
                <a:cubicBezTo>
                  <a:pt x="1327" y="14727"/>
                  <a:pt x="1252" y="14675"/>
                  <a:pt x="1226" y="14612"/>
                </a:cubicBezTo>
                <a:cubicBezTo>
                  <a:pt x="1200" y="14548"/>
                  <a:pt x="1140" y="14498"/>
                  <a:pt x="1089" y="14496"/>
                </a:cubicBezTo>
                <a:cubicBezTo>
                  <a:pt x="924" y="14491"/>
                  <a:pt x="519" y="14132"/>
                  <a:pt x="577" y="14043"/>
                </a:cubicBezTo>
                <a:cubicBezTo>
                  <a:pt x="618" y="13982"/>
                  <a:pt x="1966" y="13959"/>
                  <a:pt x="5301" y="13959"/>
                </a:cubicBezTo>
                <a:cubicBezTo>
                  <a:pt x="9383" y="13959"/>
                  <a:pt x="10005" y="13973"/>
                  <a:pt x="10232" y="14079"/>
                </a:cubicBezTo>
                <a:cubicBezTo>
                  <a:pt x="10375" y="14146"/>
                  <a:pt x="10488" y="14235"/>
                  <a:pt x="10488" y="14274"/>
                </a:cubicBezTo>
                <a:cubicBezTo>
                  <a:pt x="10488" y="14314"/>
                  <a:pt x="10546" y="14345"/>
                  <a:pt x="10615" y="14345"/>
                </a:cubicBezTo>
                <a:cubicBezTo>
                  <a:pt x="10685" y="14345"/>
                  <a:pt x="10765" y="14397"/>
                  <a:pt x="10791" y="14461"/>
                </a:cubicBezTo>
                <a:cubicBezTo>
                  <a:pt x="10807" y="14502"/>
                  <a:pt x="10841" y="14529"/>
                  <a:pt x="10880" y="14549"/>
                </a:cubicBezTo>
                <a:cubicBezTo>
                  <a:pt x="10893" y="14519"/>
                  <a:pt x="10912" y="14489"/>
                  <a:pt x="10942" y="14452"/>
                </a:cubicBezTo>
                <a:cubicBezTo>
                  <a:pt x="10946" y="14447"/>
                  <a:pt x="10948" y="14427"/>
                  <a:pt x="10951" y="14421"/>
                </a:cubicBezTo>
                <a:cubicBezTo>
                  <a:pt x="10858" y="14376"/>
                  <a:pt x="10744" y="14293"/>
                  <a:pt x="10615" y="14177"/>
                </a:cubicBezTo>
                <a:cubicBezTo>
                  <a:pt x="10482" y="14056"/>
                  <a:pt x="10333" y="13959"/>
                  <a:pt x="10279" y="13959"/>
                </a:cubicBezTo>
                <a:cubicBezTo>
                  <a:pt x="10225" y="13959"/>
                  <a:pt x="10121" y="13873"/>
                  <a:pt x="10048" y="13768"/>
                </a:cubicBezTo>
                <a:cubicBezTo>
                  <a:pt x="9930" y="13600"/>
                  <a:pt x="9915" y="13185"/>
                  <a:pt x="9915" y="10261"/>
                </a:cubicBezTo>
                <a:cubicBezTo>
                  <a:pt x="9915" y="8436"/>
                  <a:pt x="9944" y="6921"/>
                  <a:pt x="9981" y="6900"/>
                </a:cubicBezTo>
                <a:cubicBezTo>
                  <a:pt x="10037" y="6867"/>
                  <a:pt x="10342" y="7046"/>
                  <a:pt x="10521" y="7188"/>
                </a:cubicBezTo>
                <a:cubicBezTo>
                  <a:pt x="10522" y="7185"/>
                  <a:pt x="10519" y="7178"/>
                  <a:pt x="10521" y="7175"/>
                </a:cubicBezTo>
                <a:cubicBezTo>
                  <a:pt x="10549" y="7133"/>
                  <a:pt x="10592" y="7115"/>
                  <a:pt x="10639" y="7104"/>
                </a:cubicBezTo>
                <a:cubicBezTo>
                  <a:pt x="10530" y="7027"/>
                  <a:pt x="10413" y="6944"/>
                  <a:pt x="10393" y="6944"/>
                </a:cubicBezTo>
                <a:cubicBezTo>
                  <a:pt x="10367" y="6944"/>
                  <a:pt x="10256" y="6867"/>
                  <a:pt x="10147" y="6771"/>
                </a:cubicBezTo>
                <a:lnTo>
                  <a:pt x="10114" y="6744"/>
                </a:lnTo>
                <a:lnTo>
                  <a:pt x="9915" y="6607"/>
                </a:lnTo>
                <a:lnTo>
                  <a:pt x="9915" y="3463"/>
                </a:lnTo>
                <a:cubicBezTo>
                  <a:pt x="9915" y="1733"/>
                  <a:pt x="9937" y="294"/>
                  <a:pt x="9967" y="266"/>
                </a:cubicBezTo>
                <a:cubicBezTo>
                  <a:pt x="9972" y="261"/>
                  <a:pt x="9998" y="271"/>
                  <a:pt x="10010" y="271"/>
                </a:cubicBezTo>
                <a:cubicBezTo>
                  <a:pt x="10010" y="269"/>
                  <a:pt x="10009" y="231"/>
                  <a:pt x="10010" y="231"/>
                </a:cubicBezTo>
                <a:cubicBezTo>
                  <a:pt x="10043" y="212"/>
                  <a:pt x="10105" y="241"/>
                  <a:pt x="10152" y="293"/>
                </a:cubicBezTo>
                <a:cubicBezTo>
                  <a:pt x="10198" y="345"/>
                  <a:pt x="10277" y="386"/>
                  <a:pt x="10327" y="386"/>
                </a:cubicBezTo>
                <a:cubicBezTo>
                  <a:pt x="10333" y="376"/>
                  <a:pt x="10339" y="366"/>
                  <a:pt x="10350" y="360"/>
                </a:cubicBezTo>
                <a:cubicBezTo>
                  <a:pt x="10386" y="339"/>
                  <a:pt x="10433" y="349"/>
                  <a:pt x="10455" y="382"/>
                </a:cubicBezTo>
                <a:cubicBezTo>
                  <a:pt x="10469" y="405"/>
                  <a:pt x="10463" y="431"/>
                  <a:pt x="10450" y="453"/>
                </a:cubicBezTo>
                <a:cubicBezTo>
                  <a:pt x="10455" y="459"/>
                  <a:pt x="10464" y="460"/>
                  <a:pt x="10469" y="466"/>
                </a:cubicBezTo>
                <a:cubicBezTo>
                  <a:pt x="10486" y="492"/>
                  <a:pt x="10568" y="547"/>
                  <a:pt x="10630" y="595"/>
                </a:cubicBezTo>
                <a:cubicBezTo>
                  <a:pt x="10641" y="600"/>
                  <a:pt x="10663" y="618"/>
                  <a:pt x="10672" y="622"/>
                </a:cubicBezTo>
                <a:cubicBezTo>
                  <a:pt x="10734" y="643"/>
                  <a:pt x="10779" y="682"/>
                  <a:pt x="10800" y="719"/>
                </a:cubicBezTo>
                <a:cubicBezTo>
                  <a:pt x="10884" y="773"/>
                  <a:pt x="10974" y="835"/>
                  <a:pt x="10999" y="835"/>
                </a:cubicBezTo>
                <a:cubicBezTo>
                  <a:pt x="11002" y="835"/>
                  <a:pt x="11031" y="858"/>
                  <a:pt x="11037" y="861"/>
                </a:cubicBezTo>
                <a:cubicBezTo>
                  <a:pt x="11046" y="867"/>
                  <a:pt x="11052" y="873"/>
                  <a:pt x="11060" y="879"/>
                </a:cubicBezTo>
                <a:cubicBezTo>
                  <a:pt x="11109" y="909"/>
                  <a:pt x="11181" y="960"/>
                  <a:pt x="11287" y="1057"/>
                </a:cubicBezTo>
                <a:cubicBezTo>
                  <a:pt x="11422" y="1179"/>
                  <a:pt x="11570" y="1279"/>
                  <a:pt x="11619" y="1279"/>
                </a:cubicBezTo>
                <a:cubicBezTo>
                  <a:pt x="11667" y="1279"/>
                  <a:pt x="11731" y="1315"/>
                  <a:pt x="11761" y="1359"/>
                </a:cubicBezTo>
                <a:cubicBezTo>
                  <a:pt x="11832" y="1463"/>
                  <a:pt x="12232" y="1723"/>
                  <a:pt x="12319" y="1723"/>
                </a:cubicBezTo>
                <a:cubicBezTo>
                  <a:pt x="12357" y="1723"/>
                  <a:pt x="12421" y="1781"/>
                  <a:pt x="12461" y="1851"/>
                </a:cubicBezTo>
                <a:cubicBezTo>
                  <a:pt x="12466" y="1861"/>
                  <a:pt x="12474" y="1865"/>
                  <a:pt x="12480" y="1874"/>
                </a:cubicBezTo>
                <a:cubicBezTo>
                  <a:pt x="12531" y="1908"/>
                  <a:pt x="12574" y="1945"/>
                  <a:pt x="12627" y="1980"/>
                </a:cubicBezTo>
                <a:cubicBezTo>
                  <a:pt x="12680" y="1980"/>
                  <a:pt x="12748" y="2016"/>
                  <a:pt x="12778" y="2060"/>
                </a:cubicBezTo>
                <a:cubicBezTo>
                  <a:pt x="12803" y="2096"/>
                  <a:pt x="12893" y="2159"/>
                  <a:pt x="12977" y="2220"/>
                </a:cubicBezTo>
                <a:cubicBezTo>
                  <a:pt x="12996" y="2233"/>
                  <a:pt x="13017" y="2248"/>
                  <a:pt x="13034" y="2260"/>
                </a:cubicBezTo>
                <a:cubicBezTo>
                  <a:pt x="13036" y="2238"/>
                  <a:pt x="13041" y="2219"/>
                  <a:pt x="13062" y="2207"/>
                </a:cubicBezTo>
                <a:cubicBezTo>
                  <a:pt x="13098" y="2186"/>
                  <a:pt x="13144" y="2196"/>
                  <a:pt x="13166" y="2229"/>
                </a:cubicBezTo>
                <a:cubicBezTo>
                  <a:pt x="13188" y="2262"/>
                  <a:pt x="13178" y="2306"/>
                  <a:pt x="13143" y="2326"/>
                </a:cubicBezTo>
                <a:cubicBezTo>
                  <a:pt x="13219" y="2373"/>
                  <a:pt x="13302" y="2424"/>
                  <a:pt x="13327" y="2424"/>
                </a:cubicBezTo>
                <a:cubicBezTo>
                  <a:pt x="13336" y="2424"/>
                  <a:pt x="13360" y="2452"/>
                  <a:pt x="13375" y="2460"/>
                </a:cubicBezTo>
                <a:cubicBezTo>
                  <a:pt x="13373" y="2435"/>
                  <a:pt x="13379" y="2412"/>
                  <a:pt x="13403" y="2398"/>
                </a:cubicBezTo>
                <a:cubicBezTo>
                  <a:pt x="13417" y="2390"/>
                  <a:pt x="13435" y="2388"/>
                  <a:pt x="13450" y="2389"/>
                </a:cubicBezTo>
                <a:cubicBezTo>
                  <a:pt x="13115" y="2159"/>
                  <a:pt x="12823" y="1959"/>
                  <a:pt x="12433" y="1696"/>
                </a:cubicBezTo>
                <a:lnTo>
                  <a:pt x="10232" y="213"/>
                </a:lnTo>
                <a:cubicBezTo>
                  <a:pt x="10209" y="237"/>
                  <a:pt x="10178" y="262"/>
                  <a:pt x="10152" y="262"/>
                </a:cubicBezTo>
                <a:cubicBezTo>
                  <a:pt x="10060" y="262"/>
                  <a:pt x="10015" y="158"/>
                  <a:pt x="10081" y="111"/>
                </a:cubicBezTo>
                <a:lnTo>
                  <a:pt x="9920" y="0"/>
                </a:lnTo>
                <a:lnTo>
                  <a:pt x="4960" y="0"/>
                </a:lnTo>
                <a:lnTo>
                  <a:pt x="0" y="0"/>
                </a:lnTo>
                <a:close/>
                <a:moveTo>
                  <a:pt x="13512" y="2433"/>
                </a:moveTo>
                <a:cubicBezTo>
                  <a:pt x="13525" y="2464"/>
                  <a:pt x="13515" y="2499"/>
                  <a:pt x="13483" y="2517"/>
                </a:cubicBezTo>
                <a:cubicBezTo>
                  <a:pt x="13474" y="2523"/>
                  <a:pt x="13465" y="2520"/>
                  <a:pt x="13455" y="2522"/>
                </a:cubicBezTo>
                <a:cubicBezTo>
                  <a:pt x="13472" y="2538"/>
                  <a:pt x="13481" y="2535"/>
                  <a:pt x="13498" y="2553"/>
                </a:cubicBezTo>
                <a:cubicBezTo>
                  <a:pt x="13563" y="2624"/>
                  <a:pt x="13648" y="2669"/>
                  <a:pt x="13687" y="2646"/>
                </a:cubicBezTo>
                <a:cubicBezTo>
                  <a:pt x="13726" y="2624"/>
                  <a:pt x="13775" y="2661"/>
                  <a:pt x="13796" y="2735"/>
                </a:cubicBezTo>
                <a:cubicBezTo>
                  <a:pt x="13806" y="2772"/>
                  <a:pt x="13828" y="2809"/>
                  <a:pt x="13857" y="2833"/>
                </a:cubicBezTo>
                <a:cubicBezTo>
                  <a:pt x="13886" y="2857"/>
                  <a:pt x="13922" y="2873"/>
                  <a:pt x="13957" y="2873"/>
                </a:cubicBezTo>
                <a:cubicBezTo>
                  <a:pt x="14025" y="2873"/>
                  <a:pt x="14107" y="2908"/>
                  <a:pt x="14137" y="2957"/>
                </a:cubicBezTo>
                <a:cubicBezTo>
                  <a:pt x="14159" y="2994"/>
                  <a:pt x="14290" y="3093"/>
                  <a:pt x="14397" y="3179"/>
                </a:cubicBezTo>
                <a:cubicBezTo>
                  <a:pt x="14385" y="3148"/>
                  <a:pt x="14390" y="3112"/>
                  <a:pt x="14421" y="3095"/>
                </a:cubicBezTo>
                <a:cubicBezTo>
                  <a:pt x="14426" y="3091"/>
                  <a:pt x="14433" y="3096"/>
                  <a:pt x="14439" y="3095"/>
                </a:cubicBezTo>
                <a:cubicBezTo>
                  <a:pt x="14164" y="2897"/>
                  <a:pt x="14018" y="2781"/>
                  <a:pt x="13512" y="2433"/>
                </a:cubicBezTo>
                <a:close/>
                <a:moveTo>
                  <a:pt x="14534" y="3157"/>
                </a:moveTo>
                <a:cubicBezTo>
                  <a:pt x="14534" y="3180"/>
                  <a:pt x="14524" y="3206"/>
                  <a:pt x="14501" y="3219"/>
                </a:cubicBezTo>
                <a:cubicBezTo>
                  <a:pt x="14484" y="3229"/>
                  <a:pt x="14462" y="3227"/>
                  <a:pt x="14444" y="3223"/>
                </a:cubicBezTo>
                <a:cubicBezTo>
                  <a:pt x="14470" y="3244"/>
                  <a:pt x="14478" y="3256"/>
                  <a:pt x="14506" y="3277"/>
                </a:cubicBezTo>
                <a:cubicBezTo>
                  <a:pt x="14684" y="3399"/>
                  <a:pt x="14881" y="3528"/>
                  <a:pt x="14946" y="3552"/>
                </a:cubicBezTo>
                <a:cubicBezTo>
                  <a:pt x="14997" y="3571"/>
                  <a:pt x="15033" y="3601"/>
                  <a:pt x="15059" y="3632"/>
                </a:cubicBezTo>
                <a:cubicBezTo>
                  <a:pt x="15086" y="3653"/>
                  <a:pt x="15107" y="3674"/>
                  <a:pt x="15107" y="3694"/>
                </a:cubicBezTo>
                <a:cubicBezTo>
                  <a:pt x="15107" y="3730"/>
                  <a:pt x="15146" y="3761"/>
                  <a:pt x="15197" y="3761"/>
                </a:cubicBezTo>
                <a:cubicBezTo>
                  <a:pt x="15247" y="3761"/>
                  <a:pt x="15342" y="3819"/>
                  <a:pt x="15410" y="3889"/>
                </a:cubicBezTo>
                <a:cubicBezTo>
                  <a:pt x="15418" y="3898"/>
                  <a:pt x="15429" y="3904"/>
                  <a:pt x="15438" y="3912"/>
                </a:cubicBezTo>
                <a:cubicBezTo>
                  <a:pt x="15478" y="3936"/>
                  <a:pt x="15524" y="3966"/>
                  <a:pt x="15571" y="3996"/>
                </a:cubicBezTo>
                <a:cubicBezTo>
                  <a:pt x="15591" y="4004"/>
                  <a:pt x="15613" y="4018"/>
                  <a:pt x="15627" y="4018"/>
                </a:cubicBezTo>
                <a:cubicBezTo>
                  <a:pt x="15679" y="4018"/>
                  <a:pt x="15738" y="4059"/>
                  <a:pt x="15760" y="4111"/>
                </a:cubicBezTo>
                <a:cubicBezTo>
                  <a:pt x="15764" y="4121"/>
                  <a:pt x="15777" y="4125"/>
                  <a:pt x="15784" y="4134"/>
                </a:cubicBezTo>
                <a:cubicBezTo>
                  <a:pt x="15814" y="4154"/>
                  <a:pt x="15842" y="4174"/>
                  <a:pt x="15873" y="4196"/>
                </a:cubicBezTo>
                <a:cubicBezTo>
                  <a:pt x="15887" y="4199"/>
                  <a:pt x="15898" y="4209"/>
                  <a:pt x="15911" y="4209"/>
                </a:cubicBezTo>
                <a:cubicBezTo>
                  <a:pt x="15938" y="4209"/>
                  <a:pt x="15982" y="4225"/>
                  <a:pt x="16025" y="4249"/>
                </a:cubicBezTo>
                <a:cubicBezTo>
                  <a:pt x="16020" y="4221"/>
                  <a:pt x="16022" y="4194"/>
                  <a:pt x="16049" y="4178"/>
                </a:cubicBezTo>
                <a:cubicBezTo>
                  <a:pt x="16059" y="4172"/>
                  <a:pt x="16075" y="4174"/>
                  <a:pt x="16086" y="4173"/>
                </a:cubicBezTo>
                <a:cubicBezTo>
                  <a:pt x="15996" y="4112"/>
                  <a:pt x="15920" y="4072"/>
                  <a:pt x="15892" y="4071"/>
                </a:cubicBezTo>
                <a:cubicBezTo>
                  <a:pt x="15841" y="4070"/>
                  <a:pt x="15697" y="3970"/>
                  <a:pt x="15575" y="3849"/>
                </a:cubicBezTo>
                <a:cubicBezTo>
                  <a:pt x="15453" y="3728"/>
                  <a:pt x="15295" y="3627"/>
                  <a:pt x="15225" y="3627"/>
                </a:cubicBezTo>
                <a:cubicBezTo>
                  <a:pt x="15155" y="3627"/>
                  <a:pt x="15068" y="3573"/>
                  <a:pt x="15026" y="3508"/>
                </a:cubicBezTo>
                <a:cubicBezTo>
                  <a:pt x="15017" y="3493"/>
                  <a:pt x="14661" y="3249"/>
                  <a:pt x="14534" y="3157"/>
                </a:cubicBezTo>
                <a:close/>
                <a:moveTo>
                  <a:pt x="19778" y="4520"/>
                </a:moveTo>
                <a:cubicBezTo>
                  <a:pt x="19741" y="4528"/>
                  <a:pt x="19709" y="4549"/>
                  <a:pt x="19679" y="4578"/>
                </a:cubicBezTo>
                <a:cubicBezTo>
                  <a:pt x="19642" y="4612"/>
                  <a:pt x="19444" y="4627"/>
                  <a:pt x="19238" y="4613"/>
                </a:cubicBezTo>
                <a:lnTo>
                  <a:pt x="18865" y="4591"/>
                </a:lnTo>
                <a:lnTo>
                  <a:pt x="18865" y="4946"/>
                </a:lnTo>
                <a:lnTo>
                  <a:pt x="18865" y="5297"/>
                </a:lnTo>
                <a:lnTo>
                  <a:pt x="20232" y="5306"/>
                </a:lnTo>
                <a:cubicBezTo>
                  <a:pt x="21438" y="5312"/>
                  <a:pt x="21600" y="5295"/>
                  <a:pt x="21600" y="5168"/>
                </a:cubicBezTo>
                <a:cubicBezTo>
                  <a:pt x="21600" y="5054"/>
                  <a:pt x="21573" y="5046"/>
                  <a:pt x="21467" y="5128"/>
                </a:cubicBezTo>
                <a:cubicBezTo>
                  <a:pt x="21290" y="5266"/>
                  <a:pt x="21182" y="5106"/>
                  <a:pt x="21259" y="4817"/>
                </a:cubicBezTo>
                <a:cubicBezTo>
                  <a:pt x="21306" y="4643"/>
                  <a:pt x="21285" y="4600"/>
                  <a:pt x="21136" y="4600"/>
                </a:cubicBezTo>
                <a:cubicBezTo>
                  <a:pt x="21035" y="4600"/>
                  <a:pt x="20924" y="4642"/>
                  <a:pt x="20890" y="4693"/>
                </a:cubicBezTo>
                <a:cubicBezTo>
                  <a:pt x="20849" y="4756"/>
                  <a:pt x="20783" y="4750"/>
                  <a:pt x="20687" y="4675"/>
                </a:cubicBezTo>
                <a:cubicBezTo>
                  <a:pt x="20570" y="4584"/>
                  <a:pt x="20527" y="4594"/>
                  <a:pt x="20450" y="4724"/>
                </a:cubicBezTo>
                <a:cubicBezTo>
                  <a:pt x="20361" y="4873"/>
                  <a:pt x="20344" y="4872"/>
                  <a:pt x="20171" y="4697"/>
                </a:cubicBezTo>
                <a:cubicBezTo>
                  <a:pt x="20031" y="4556"/>
                  <a:pt x="19890" y="4494"/>
                  <a:pt x="19778" y="4520"/>
                </a:cubicBezTo>
                <a:close/>
                <a:moveTo>
                  <a:pt x="5036" y="4733"/>
                </a:moveTo>
                <a:lnTo>
                  <a:pt x="5769" y="4733"/>
                </a:lnTo>
                <a:lnTo>
                  <a:pt x="6503" y="4733"/>
                </a:lnTo>
                <a:lnTo>
                  <a:pt x="6503" y="5390"/>
                </a:lnTo>
                <a:lnTo>
                  <a:pt x="6503" y="6043"/>
                </a:lnTo>
                <a:lnTo>
                  <a:pt x="5831" y="6065"/>
                </a:lnTo>
                <a:cubicBezTo>
                  <a:pt x="5461" y="6077"/>
                  <a:pt x="5139" y="6060"/>
                  <a:pt x="5116" y="6025"/>
                </a:cubicBezTo>
                <a:cubicBezTo>
                  <a:pt x="5093" y="5990"/>
                  <a:pt x="5065" y="5684"/>
                  <a:pt x="5055" y="5346"/>
                </a:cubicBezTo>
                <a:lnTo>
                  <a:pt x="5036" y="4733"/>
                </a:lnTo>
                <a:close/>
                <a:moveTo>
                  <a:pt x="5102" y="6278"/>
                </a:moveTo>
                <a:lnTo>
                  <a:pt x="5802" y="6278"/>
                </a:lnTo>
                <a:lnTo>
                  <a:pt x="6503" y="6278"/>
                </a:lnTo>
                <a:lnTo>
                  <a:pt x="6503" y="6931"/>
                </a:lnTo>
                <a:lnTo>
                  <a:pt x="6503" y="7588"/>
                </a:lnTo>
                <a:lnTo>
                  <a:pt x="5821" y="7610"/>
                </a:lnTo>
                <a:cubicBezTo>
                  <a:pt x="5301" y="7627"/>
                  <a:pt x="5131" y="7607"/>
                  <a:pt x="5097" y="7526"/>
                </a:cubicBezTo>
                <a:cubicBezTo>
                  <a:pt x="5073" y="7467"/>
                  <a:pt x="5065" y="7161"/>
                  <a:pt x="5078" y="6846"/>
                </a:cubicBezTo>
                <a:lnTo>
                  <a:pt x="5102" y="6278"/>
                </a:lnTo>
                <a:close/>
                <a:moveTo>
                  <a:pt x="14643" y="10829"/>
                </a:moveTo>
                <a:lnTo>
                  <a:pt x="15381" y="10829"/>
                </a:lnTo>
                <a:lnTo>
                  <a:pt x="16120" y="10829"/>
                </a:lnTo>
                <a:lnTo>
                  <a:pt x="16120" y="11486"/>
                </a:lnTo>
                <a:lnTo>
                  <a:pt x="16120" y="12143"/>
                </a:lnTo>
                <a:lnTo>
                  <a:pt x="15400" y="12165"/>
                </a:lnTo>
                <a:cubicBezTo>
                  <a:pt x="14846" y="12182"/>
                  <a:pt x="14672" y="12163"/>
                  <a:pt x="14638" y="12081"/>
                </a:cubicBezTo>
                <a:cubicBezTo>
                  <a:pt x="14614" y="12022"/>
                  <a:pt x="14606" y="11716"/>
                  <a:pt x="14619" y="11402"/>
                </a:cubicBezTo>
                <a:lnTo>
                  <a:pt x="14643" y="10829"/>
                </a:lnTo>
                <a:close/>
                <a:moveTo>
                  <a:pt x="16285" y="10829"/>
                </a:moveTo>
                <a:lnTo>
                  <a:pt x="17028" y="10829"/>
                </a:lnTo>
                <a:lnTo>
                  <a:pt x="17767" y="10829"/>
                </a:lnTo>
                <a:lnTo>
                  <a:pt x="17767" y="11486"/>
                </a:lnTo>
                <a:lnTo>
                  <a:pt x="17767" y="12143"/>
                </a:lnTo>
                <a:lnTo>
                  <a:pt x="17047" y="12165"/>
                </a:lnTo>
                <a:cubicBezTo>
                  <a:pt x="16493" y="12182"/>
                  <a:pt x="16314" y="12163"/>
                  <a:pt x="16280" y="12081"/>
                </a:cubicBezTo>
                <a:cubicBezTo>
                  <a:pt x="16256" y="12022"/>
                  <a:pt x="16248" y="11716"/>
                  <a:pt x="16262" y="11402"/>
                </a:cubicBezTo>
                <a:lnTo>
                  <a:pt x="16285" y="10829"/>
                </a:lnTo>
                <a:close/>
                <a:moveTo>
                  <a:pt x="14643" y="12454"/>
                </a:moveTo>
                <a:lnTo>
                  <a:pt x="15381" y="12454"/>
                </a:lnTo>
                <a:lnTo>
                  <a:pt x="16120" y="12454"/>
                </a:lnTo>
                <a:lnTo>
                  <a:pt x="16120" y="13071"/>
                </a:lnTo>
                <a:lnTo>
                  <a:pt x="16120" y="13688"/>
                </a:lnTo>
                <a:lnTo>
                  <a:pt x="15400" y="13710"/>
                </a:lnTo>
                <a:cubicBezTo>
                  <a:pt x="14845" y="13728"/>
                  <a:pt x="14672" y="13709"/>
                  <a:pt x="14638" y="13626"/>
                </a:cubicBezTo>
                <a:cubicBezTo>
                  <a:pt x="14614" y="13567"/>
                  <a:pt x="14606" y="13275"/>
                  <a:pt x="14619" y="12982"/>
                </a:cubicBezTo>
                <a:lnTo>
                  <a:pt x="14643" y="12454"/>
                </a:lnTo>
                <a:close/>
                <a:moveTo>
                  <a:pt x="16285" y="12454"/>
                </a:moveTo>
                <a:lnTo>
                  <a:pt x="17028" y="12454"/>
                </a:lnTo>
                <a:lnTo>
                  <a:pt x="17767" y="12454"/>
                </a:lnTo>
                <a:lnTo>
                  <a:pt x="17767" y="13071"/>
                </a:lnTo>
                <a:lnTo>
                  <a:pt x="17767" y="13688"/>
                </a:lnTo>
                <a:lnTo>
                  <a:pt x="17047" y="13710"/>
                </a:lnTo>
                <a:cubicBezTo>
                  <a:pt x="16491" y="13728"/>
                  <a:pt x="16314" y="13709"/>
                  <a:pt x="16280" y="13626"/>
                </a:cubicBezTo>
                <a:cubicBezTo>
                  <a:pt x="16256" y="13567"/>
                  <a:pt x="16248" y="13275"/>
                  <a:pt x="16262" y="12982"/>
                </a:cubicBezTo>
                <a:lnTo>
                  <a:pt x="16285" y="12454"/>
                </a:lnTo>
                <a:close/>
                <a:moveTo>
                  <a:pt x="14643" y="13919"/>
                </a:moveTo>
                <a:lnTo>
                  <a:pt x="15367" y="13919"/>
                </a:lnTo>
                <a:lnTo>
                  <a:pt x="16096" y="13919"/>
                </a:lnTo>
                <a:lnTo>
                  <a:pt x="16096" y="14576"/>
                </a:lnTo>
                <a:lnTo>
                  <a:pt x="16096" y="15229"/>
                </a:lnTo>
                <a:lnTo>
                  <a:pt x="15391" y="15255"/>
                </a:lnTo>
                <a:cubicBezTo>
                  <a:pt x="14847" y="15273"/>
                  <a:pt x="14672" y="15249"/>
                  <a:pt x="14638" y="15167"/>
                </a:cubicBezTo>
                <a:cubicBezTo>
                  <a:pt x="14614" y="15108"/>
                  <a:pt x="14606" y="14806"/>
                  <a:pt x="14619" y="14492"/>
                </a:cubicBezTo>
                <a:lnTo>
                  <a:pt x="14643" y="13919"/>
                </a:lnTo>
                <a:close/>
                <a:moveTo>
                  <a:pt x="14643" y="15464"/>
                </a:moveTo>
                <a:lnTo>
                  <a:pt x="15381" y="15464"/>
                </a:lnTo>
                <a:lnTo>
                  <a:pt x="16120" y="15464"/>
                </a:lnTo>
                <a:lnTo>
                  <a:pt x="16120" y="16117"/>
                </a:lnTo>
                <a:lnTo>
                  <a:pt x="16120" y="16774"/>
                </a:lnTo>
                <a:lnTo>
                  <a:pt x="15400" y="16796"/>
                </a:lnTo>
                <a:cubicBezTo>
                  <a:pt x="14846" y="16813"/>
                  <a:pt x="14672" y="16794"/>
                  <a:pt x="14638" y="16712"/>
                </a:cubicBezTo>
                <a:cubicBezTo>
                  <a:pt x="14614" y="16653"/>
                  <a:pt x="14606" y="16351"/>
                  <a:pt x="14619" y="16037"/>
                </a:cubicBezTo>
                <a:lnTo>
                  <a:pt x="14643" y="15464"/>
                </a:lnTo>
                <a:close/>
                <a:moveTo>
                  <a:pt x="16285" y="15464"/>
                </a:moveTo>
                <a:lnTo>
                  <a:pt x="17028" y="15464"/>
                </a:lnTo>
                <a:lnTo>
                  <a:pt x="17767" y="15464"/>
                </a:lnTo>
                <a:lnTo>
                  <a:pt x="17767" y="16117"/>
                </a:lnTo>
                <a:lnTo>
                  <a:pt x="17767" y="16774"/>
                </a:lnTo>
                <a:lnTo>
                  <a:pt x="17047" y="16796"/>
                </a:lnTo>
                <a:cubicBezTo>
                  <a:pt x="16493" y="16813"/>
                  <a:pt x="16314" y="16794"/>
                  <a:pt x="16280" y="16712"/>
                </a:cubicBezTo>
                <a:cubicBezTo>
                  <a:pt x="16256" y="16653"/>
                  <a:pt x="16248" y="16351"/>
                  <a:pt x="16262" y="16037"/>
                </a:cubicBezTo>
                <a:lnTo>
                  <a:pt x="16285" y="15464"/>
                </a:lnTo>
                <a:close/>
                <a:moveTo>
                  <a:pt x="15594" y="17005"/>
                </a:moveTo>
                <a:lnTo>
                  <a:pt x="16120" y="17005"/>
                </a:lnTo>
                <a:lnTo>
                  <a:pt x="16120" y="17355"/>
                </a:lnTo>
                <a:cubicBezTo>
                  <a:pt x="16120" y="17657"/>
                  <a:pt x="16096" y="17707"/>
                  <a:pt x="15935" y="17728"/>
                </a:cubicBezTo>
                <a:cubicBezTo>
                  <a:pt x="15824" y="17743"/>
                  <a:pt x="15728" y="17703"/>
                  <a:pt x="15698" y="17631"/>
                </a:cubicBezTo>
                <a:cubicBezTo>
                  <a:pt x="15671" y="17564"/>
                  <a:pt x="15603" y="17506"/>
                  <a:pt x="15542" y="17506"/>
                </a:cubicBezTo>
                <a:cubicBezTo>
                  <a:pt x="15481" y="17506"/>
                  <a:pt x="15403" y="17465"/>
                  <a:pt x="15367" y="17409"/>
                </a:cubicBezTo>
                <a:cubicBezTo>
                  <a:pt x="15331" y="17352"/>
                  <a:pt x="15232" y="17282"/>
                  <a:pt x="15149" y="17253"/>
                </a:cubicBezTo>
                <a:cubicBezTo>
                  <a:pt x="15066" y="17225"/>
                  <a:pt x="15012" y="17155"/>
                  <a:pt x="15031" y="17102"/>
                </a:cubicBezTo>
                <a:cubicBezTo>
                  <a:pt x="15054" y="17039"/>
                  <a:pt x="15245" y="17005"/>
                  <a:pt x="15594" y="17005"/>
                </a:cubicBezTo>
                <a:close/>
                <a:moveTo>
                  <a:pt x="16285" y="17005"/>
                </a:moveTo>
                <a:lnTo>
                  <a:pt x="17028" y="17005"/>
                </a:lnTo>
                <a:lnTo>
                  <a:pt x="17767" y="17005"/>
                </a:lnTo>
                <a:lnTo>
                  <a:pt x="17790" y="17657"/>
                </a:lnTo>
                <a:cubicBezTo>
                  <a:pt x="17803" y="18014"/>
                  <a:pt x="17783" y="18325"/>
                  <a:pt x="17748" y="18350"/>
                </a:cubicBezTo>
                <a:cubicBezTo>
                  <a:pt x="17712" y="18375"/>
                  <a:pt x="17475" y="18389"/>
                  <a:pt x="17222" y="18377"/>
                </a:cubicBezTo>
                <a:cubicBezTo>
                  <a:pt x="16825" y="18357"/>
                  <a:pt x="16726" y="18318"/>
                  <a:pt x="16498" y="18097"/>
                </a:cubicBezTo>
                <a:cubicBezTo>
                  <a:pt x="16258" y="17864"/>
                  <a:pt x="16239" y="17801"/>
                  <a:pt x="16262" y="17422"/>
                </a:cubicBezTo>
                <a:lnTo>
                  <a:pt x="16285" y="17005"/>
                </a:lnTo>
                <a:close/>
                <a:moveTo>
                  <a:pt x="14648" y="17022"/>
                </a:moveTo>
                <a:cubicBezTo>
                  <a:pt x="14675" y="16997"/>
                  <a:pt x="14869" y="17132"/>
                  <a:pt x="15078" y="17320"/>
                </a:cubicBezTo>
                <a:cubicBezTo>
                  <a:pt x="15288" y="17508"/>
                  <a:pt x="15501" y="17665"/>
                  <a:pt x="15547" y="17666"/>
                </a:cubicBezTo>
                <a:cubicBezTo>
                  <a:pt x="15593" y="17667"/>
                  <a:pt x="15752" y="17768"/>
                  <a:pt x="15907" y="17888"/>
                </a:cubicBezTo>
                <a:cubicBezTo>
                  <a:pt x="16097" y="18037"/>
                  <a:pt x="16174" y="18144"/>
                  <a:pt x="16138" y="18230"/>
                </a:cubicBezTo>
                <a:cubicBezTo>
                  <a:pt x="16096" y="18334"/>
                  <a:pt x="15958" y="18359"/>
                  <a:pt x="15395" y="18359"/>
                </a:cubicBezTo>
                <a:cubicBezTo>
                  <a:pt x="15017" y="18359"/>
                  <a:pt x="14687" y="18334"/>
                  <a:pt x="14657" y="18306"/>
                </a:cubicBezTo>
                <a:cubicBezTo>
                  <a:pt x="14589" y="18241"/>
                  <a:pt x="14580" y="17086"/>
                  <a:pt x="14648" y="17022"/>
                </a:cubicBezTo>
                <a:close/>
                <a:moveTo>
                  <a:pt x="16470" y="18235"/>
                </a:moveTo>
                <a:cubicBezTo>
                  <a:pt x="16493" y="18240"/>
                  <a:pt x="16513" y="18254"/>
                  <a:pt x="16527" y="18275"/>
                </a:cubicBezTo>
                <a:cubicBezTo>
                  <a:pt x="16553" y="18315"/>
                  <a:pt x="16541" y="18370"/>
                  <a:pt x="16498" y="18394"/>
                </a:cubicBezTo>
                <a:cubicBezTo>
                  <a:pt x="16455" y="18419"/>
                  <a:pt x="16402" y="18404"/>
                  <a:pt x="16375" y="18363"/>
                </a:cubicBezTo>
                <a:cubicBezTo>
                  <a:pt x="16349" y="18323"/>
                  <a:pt x="16361" y="18273"/>
                  <a:pt x="16404" y="18248"/>
                </a:cubicBezTo>
                <a:cubicBezTo>
                  <a:pt x="16425" y="18235"/>
                  <a:pt x="16447" y="18230"/>
                  <a:pt x="16470" y="18235"/>
                </a:cubicBezTo>
                <a:close/>
              </a:path>
            </a:pathLst>
          </a:custGeom>
          <a:solidFill>
            <a:sysClr val="windowText" lastClr="000000"/>
          </a:solidFill>
          <a:ln w="12700">
            <a:miter lim="400000"/>
          </a:ln>
        </p:spPr>
      </p:pic>
      <p:sp>
        <p:nvSpPr>
          <p:cNvPr id="23" name="Arrow: Left 22">
            <a:extLst>
              <a:ext uri="{FF2B5EF4-FFF2-40B4-BE49-F238E27FC236}">
                <a16:creationId xmlns:a16="http://schemas.microsoft.com/office/drawing/2014/main" id="{4FF006E5-D0F5-64A4-B00A-BF52A6FA59CE}"/>
              </a:ext>
            </a:extLst>
          </p:cNvPr>
          <p:cNvSpPr/>
          <p:nvPr/>
        </p:nvSpPr>
        <p:spPr>
          <a:xfrm rot="16200000">
            <a:off x="14898633" y="293984"/>
            <a:ext cx="3714958" cy="3141057"/>
          </a:xfrm>
          <a:prstGeom prst="leftArrow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72 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10 Gbps links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720 Gbps 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2.3kb per 25ns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1063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Example: CMS Calorimeter trigger in FPG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dirty="0"/>
              <a:t>CMS Calorimeter trigger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A27C4D-8BCF-5590-EC40-E47027042748}"/>
              </a:ext>
            </a:extLst>
          </p:cNvPr>
          <p:cNvSpPr/>
          <p:nvPr/>
        </p:nvSpPr>
        <p:spPr>
          <a:xfrm>
            <a:off x="0" y="3394863"/>
            <a:ext cx="4891661" cy="1031410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BE481A-D8C5-2974-80DE-C95B96A7D983}"/>
              </a:ext>
            </a:extLst>
          </p:cNvPr>
          <p:cNvGrpSpPr/>
          <p:nvPr/>
        </p:nvGrpSpPr>
        <p:grpSpPr>
          <a:xfrm>
            <a:off x="6513509" y="3394863"/>
            <a:ext cx="17861223" cy="10321136"/>
            <a:chOff x="6088968" y="3394863"/>
            <a:chExt cx="17861223" cy="10321136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03DD3A02-D790-E6DC-07A0-D2A5929E626F}"/>
                </a:ext>
              </a:extLst>
            </p:cNvPr>
            <p:cNvSpPr/>
            <p:nvPr/>
          </p:nvSpPr>
          <p:spPr>
            <a:xfrm>
              <a:off x="6088968" y="6476940"/>
              <a:ext cx="17854190" cy="1977940"/>
            </a:xfrm>
            <a:prstGeom prst="rect">
              <a:avLst/>
            </a:prstGeom>
            <a:solidFill>
              <a:srgbClr val="4A9BDC">
                <a:lumMod val="40000"/>
                <a:lumOff val="60000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Clusters combination </a:t>
              </a:r>
              <a:b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</a:b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Filtering Sums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AE435099-D25E-3A06-2DD7-1C574DC4E3E4}"/>
                </a:ext>
              </a:extLst>
            </p:cNvPr>
            <p:cNvSpPr/>
            <p:nvPr/>
          </p:nvSpPr>
          <p:spPr>
            <a:xfrm>
              <a:off x="6096001" y="4666226"/>
              <a:ext cx="17854190" cy="1828357"/>
            </a:xfrm>
            <a:prstGeom prst="rect">
              <a:avLst/>
            </a:prstGeom>
            <a:solidFill>
              <a:srgbClr val="DF2E28"/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Seeding  &amp; basic clustering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0433C3C-183D-3C51-141C-95D0BF8F9545}"/>
                </a:ext>
              </a:extLst>
            </p:cNvPr>
            <p:cNvSpPr/>
            <p:nvPr/>
          </p:nvSpPr>
          <p:spPr>
            <a:xfrm>
              <a:off x="6096001" y="3394863"/>
              <a:ext cx="17854190" cy="579412"/>
            </a:xfrm>
            <a:prstGeom prst="rect">
              <a:avLst/>
            </a:prstGeom>
            <a:solidFill>
              <a:srgbClr val="81BB42">
                <a:hueOff val="384618"/>
                <a:satOff val="3869"/>
                <a:lumOff val="5802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Inputs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928C680E-7D52-DB05-968D-8C573A965A45}"/>
                </a:ext>
              </a:extLst>
            </p:cNvPr>
            <p:cNvSpPr/>
            <p:nvPr/>
          </p:nvSpPr>
          <p:spPr>
            <a:xfrm>
              <a:off x="6096001" y="3974275"/>
              <a:ext cx="17854190" cy="691951"/>
            </a:xfrm>
            <a:prstGeom prst="rect">
              <a:avLst/>
            </a:prstGeom>
            <a:solidFill>
              <a:srgbClr val="FE801A">
                <a:hueOff val="-2473792"/>
                <a:satOff val="-50209"/>
                <a:lumOff val="23543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Unpack &amp; Linearisation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ECE74C0E-CD14-54C9-C6DF-8E5E3894E4B6}"/>
                </a:ext>
              </a:extLst>
            </p:cNvPr>
            <p:cNvSpPr/>
            <p:nvPr/>
          </p:nvSpPr>
          <p:spPr>
            <a:xfrm>
              <a:off x="6096001" y="8454880"/>
              <a:ext cx="17854190" cy="1908393"/>
            </a:xfrm>
            <a:prstGeom prst="rect">
              <a:avLst/>
            </a:prstGeom>
            <a:solidFill>
              <a:srgbClr val="FE801A">
                <a:hueOff val="-554920"/>
                <a:satOff val="-21482"/>
                <a:lumOff val="-6228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EG/TAU/Jets PileUp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B53CE2FF-8693-363E-3854-F2D5FAE4CB2B}"/>
                </a:ext>
              </a:extLst>
            </p:cNvPr>
            <p:cNvSpPr/>
            <p:nvPr/>
          </p:nvSpPr>
          <p:spPr>
            <a:xfrm>
              <a:off x="6088968" y="13039668"/>
              <a:ext cx="17854190" cy="669297"/>
            </a:xfrm>
            <a:prstGeom prst="rect">
              <a:avLst/>
            </a:prstGeom>
            <a:solidFill>
              <a:srgbClr val="81BB42">
                <a:hueOff val="384618"/>
                <a:satOff val="3869"/>
                <a:lumOff val="5802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Outputs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F29A3474-AEF6-C620-0048-86B7117CBC52}"/>
                </a:ext>
              </a:extLst>
            </p:cNvPr>
            <p:cNvSpPr/>
            <p:nvPr/>
          </p:nvSpPr>
          <p:spPr>
            <a:xfrm>
              <a:off x="6096001" y="10370308"/>
              <a:ext cx="17854190" cy="843816"/>
            </a:xfrm>
            <a:prstGeom prst="rect">
              <a:avLst/>
            </a:prstGeom>
            <a:solidFill>
              <a:srgbClr val="32C7A9"/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Isolation&amp;Calibration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73EA9A00-DD3F-7709-37EA-F588E7E24363}"/>
                </a:ext>
              </a:extLst>
            </p:cNvPr>
            <p:cNvSpPr/>
            <p:nvPr/>
          </p:nvSpPr>
          <p:spPr>
            <a:xfrm>
              <a:off x="6096001" y="11216892"/>
              <a:ext cx="17854190" cy="911388"/>
            </a:xfrm>
            <a:prstGeom prst="rect">
              <a:avLst/>
            </a:prstGeom>
            <a:solidFill>
              <a:srgbClr val="E9BF35">
                <a:hueOff val="-333990"/>
                <a:satOff val="3917"/>
                <a:lumOff val="-6666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Sort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2AD542D3-1DEE-5A57-5224-4A7F937E959F}"/>
                </a:ext>
              </a:extLst>
            </p:cNvPr>
            <p:cNvSpPr/>
            <p:nvPr/>
          </p:nvSpPr>
          <p:spPr>
            <a:xfrm>
              <a:off x="6096001" y="12128280"/>
              <a:ext cx="17854190" cy="916435"/>
            </a:xfrm>
            <a:prstGeom prst="rect">
              <a:avLst/>
            </a:prstGeom>
            <a:solidFill>
              <a:srgbClr val="81BB42">
                <a:satOff val="1488"/>
                <a:lumOff val="-7242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Cumulative sort 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pic>
          <p:nvPicPr>
            <p:cNvPr id="16" name="calol2-MP-algo.pdf" descr="calol2-MP-algo.pdf">
              <a:extLst>
                <a:ext uri="{FF2B5EF4-FFF2-40B4-BE49-F238E27FC236}">
                  <a16:creationId xmlns:a16="http://schemas.microsoft.com/office/drawing/2014/main" id="{E923A12B-E3EE-4113-9494-48163562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9841" y="3422997"/>
              <a:ext cx="10892115" cy="10293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" name="jetPUS.png" descr="jetPUS.png">
            <a:extLst>
              <a:ext uri="{FF2B5EF4-FFF2-40B4-BE49-F238E27FC236}">
                <a16:creationId xmlns:a16="http://schemas.microsoft.com/office/drawing/2014/main" id="{E6EF8886-232D-B76B-9216-FA3A68FF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18" y="11408893"/>
            <a:ext cx="2254012" cy="21772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jet building with pileup subtraction">
            <a:extLst>
              <a:ext uri="{FF2B5EF4-FFF2-40B4-BE49-F238E27FC236}">
                <a16:creationId xmlns:a16="http://schemas.microsoft.com/office/drawing/2014/main" id="{2502F5EE-BCE3-7D60-85F8-D851AC778EB3}"/>
              </a:ext>
            </a:extLst>
          </p:cNvPr>
          <p:cNvSpPr txBox="1"/>
          <p:nvPr/>
        </p:nvSpPr>
        <p:spPr>
          <a:xfrm>
            <a:off x="2905760" y="8303236"/>
            <a:ext cx="1985902" cy="83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584200">
              <a:defRPr sz="2200">
                <a:solidFill>
                  <a:srgbClr val="000000"/>
                </a:solidFill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prstClr val="black"/>
                </a:solidFill>
                <a:latin typeface="Century Gothic" panose="020B0502020202020204"/>
              </a:rPr>
              <a:t>J</a:t>
            </a:r>
            <a:r>
              <a:rPr dirty="0">
                <a:solidFill>
                  <a:prstClr val="black"/>
                </a:solidFill>
                <a:latin typeface="Century Gothic" panose="020B0502020202020204"/>
              </a:rPr>
              <a:t>et building with pileup subtraction</a:t>
            </a:r>
          </a:p>
        </p:txBody>
      </p:sp>
      <p:pic>
        <p:nvPicPr>
          <p:cNvPr id="19" name="clusters.png" descr="clusters.png">
            <a:extLst>
              <a:ext uri="{FF2B5EF4-FFF2-40B4-BE49-F238E27FC236}">
                <a16:creationId xmlns:a16="http://schemas.microsoft.com/office/drawing/2014/main" id="{E9F1D5C2-2D5E-5674-1D24-C0091AE0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53" y="3975637"/>
            <a:ext cx="2058894" cy="223177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Dynamic clustering">
            <a:extLst>
              <a:ext uri="{FF2B5EF4-FFF2-40B4-BE49-F238E27FC236}">
                <a16:creationId xmlns:a16="http://schemas.microsoft.com/office/drawing/2014/main" id="{E6D86F3C-0EEC-8AAE-1703-24765468AB7B}"/>
              </a:ext>
            </a:extLst>
          </p:cNvPr>
          <p:cNvSpPr txBox="1"/>
          <p:nvPr/>
        </p:nvSpPr>
        <p:spPr>
          <a:xfrm>
            <a:off x="2933819" y="4842203"/>
            <a:ext cx="1964875" cy="5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584200">
              <a:defRPr sz="2200">
                <a:solidFill>
                  <a:srgbClr val="000000"/>
                </a:solidFill>
              </a:defRPr>
            </a:lvl1pPr>
          </a:lstStyle>
          <a:p>
            <a:pPr algn="ctr">
              <a:defRPr/>
            </a:pPr>
            <a:r>
              <a:rPr dirty="0">
                <a:solidFill>
                  <a:prstClr val="black"/>
                </a:solidFill>
                <a:latin typeface="Century Gothic" panose="020B0502020202020204"/>
              </a:rPr>
              <a:t>Dynamic clustering</a:t>
            </a:r>
          </a:p>
        </p:txBody>
      </p:sp>
      <p:sp>
        <p:nvSpPr>
          <p:cNvPr id="21" name="Shape veto, H/E, isolation, calibration">
            <a:extLst>
              <a:ext uri="{FF2B5EF4-FFF2-40B4-BE49-F238E27FC236}">
                <a16:creationId xmlns:a16="http://schemas.microsoft.com/office/drawing/2014/main" id="{16B36E3B-6CBB-9FA1-31F9-4BFE0F503DB5}"/>
              </a:ext>
            </a:extLst>
          </p:cNvPr>
          <p:cNvSpPr txBox="1"/>
          <p:nvPr/>
        </p:nvSpPr>
        <p:spPr>
          <a:xfrm>
            <a:off x="2742605" y="12196983"/>
            <a:ext cx="2156090" cy="83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ctr" defTabSz="584200">
              <a:defRPr sz="22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000000"/>
                </a:solidFill>
                <a:latin typeface="Century Gothic" panose="020B0502020202020204"/>
              </a:rPr>
              <a:t>Shape veto,</a:t>
            </a:r>
            <a:br>
              <a:rPr sz="2200" dirty="0">
                <a:solidFill>
                  <a:srgbClr val="000000"/>
                </a:solidFill>
                <a:latin typeface="Century Gothic" panose="020B0502020202020204"/>
              </a:rPr>
            </a:br>
            <a:r>
              <a:rPr sz="2200" dirty="0">
                <a:solidFill>
                  <a:srgbClr val="000000"/>
                </a:solidFill>
                <a:latin typeface="Century Gothic" panose="020B0502020202020204"/>
              </a:rPr>
              <a:t>H/E, isolation, calibration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BA013713-DC2B-25DE-B27B-2AB460719D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1" t="16095" r="2203" b="13787"/>
          <a:stretch>
            <a:fillRect/>
          </a:stretch>
        </p:blipFill>
        <p:spPr>
          <a:xfrm>
            <a:off x="251937" y="7604099"/>
            <a:ext cx="2093698" cy="2231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6971"/>
                </a:lnTo>
                <a:lnTo>
                  <a:pt x="5" y="13941"/>
                </a:lnTo>
                <a:lnTo>
                  <a:pt x="1013" y="14607"/>
                </a:lnTo>
                <a:cubicBezTo>
                  <a:pt x="1567" y="14972"/>
                  <a:pt x="2244" y="15439"/>
                  <a:pt x="2518" y="15646"/>
                </a:cubicBezTo>
                <a:cubicBezTo>
                  <a:pt x="2792" y="15853"/>
                  <a:pt x="3052" y="16019"/>
                  <a:pt x="3095" y="16019"/>
                </a:cubicBezTo>
                <a:cubicBezTo>
                  <a:pt x="3139" y="16019"/>
                  <a:pt x="3276" y="16119"/>
                  <a:pt x="3398" y="16241"/>
                </a:cubicBezTo>
                <a:cubicBezTo>
                  <a:pt x="3520" y="16363"/>
                  <a:pt x="3664" y="16462"/>
                  <a:pt x="3720" y="16463"/>
                </a:cubicBezTo>
                <a:cubicBezTo>
                  <a:pt x="3776" y="16464"/>
                  <a:pt x="3920" y="16564"/>
                  <a:pt x="4042" y="16685"/>
                </a:cubicBezTo>
                <a:cubicBezTo>
                  <a:pt x="4164" y="16806"/>
                  <a:pt x="4314" y="16907"/>
                  <a:pt x="4378" y="16907"/>
                </a:cubicBezTo>
                <a:cubicBezTo>
                  <a:pt x="4441" y="16907"/>
                  <a:pt x="4597" y="17007"/>
                  <a:pt x="4718" y="17129"/>
                </a:cubicBezTo>
                <a:cubicBezTo>
                  <a:pt x="4840" y="17251"/>
                  <a:pt x="4985" y="17350"/>
                  <a:pt x="5040" y="17351"/>
                </a:cubicBezTo>
                <a:cubicBezTo>
                  <a:pt x="5096" y="17352"/>
                  <a:pt x="5240" y="17452"/>
                  <a:pt x="5362" y="17573"/>
                </a:cubicBezTo>
                <a:cubicBezTo>
                  <a:pt x="5484" y="17694"/>
                  <a:pt x="5634" y="17794"/>
                  <a:pt x="5693" y="17795"/>
                </a:cubicBezTo>
                <a:cubicBezTo>
                  <a:pt x="5753" y="17796"/>
                  <a:pt x="5903" y="17892"/>
                  <a:pt x="6025" y="18013"/>
                </a:cubicBezTo>
                <a:cubicBezTo>
                  <a:pt x="6147" y="18133"/>
                  <a:pt x="6300" y="18235"/>
                  <a:pt x="6370" y="18235"/>
                </a:cubicBezTo>
                <a:cubicBezTo>
                  <a:pt x="6440" y="18235"/>
                  <a:pt x="6532" y="18287"/>
                  <a:pt x="6574" y="18350"/>
                </a:cubicBezTo>
                <a:cubicBezTo>
                  <a:pt x="6615" y="18413"/>
                  <a:pt x="7415" y="18976"/>
                  <a:pt x="8348" y="19602"/>
                </a:cubicBezTo>
                <a:cubicBezTo>
                  <a:pt x="9282" y="20228"/>
                  <a:pt x="10094" y="20793"/>
                  <a:pt x="10152" y="20859"/>
                </a:cubicBezTo>
                <a:cubicBezTo>
                  <a:pt x="10209" y="20924"/>
                  <a:pt x="10299" y="20978"/>
                  <a:pt x="10350" y="20978"/>
                </a:cubicBezTo>
                <a:cubicBezTo>
                  <a:pt x="10402" y="20978"/>
                  <a:pt x="10547" y="21069"/>
                  <a:pt x="10677" y="21178"/>
                </a:cubicBezTo>
                <a:cubicBezTo>
                  <a:pt x="10807" y="21288"/>
                  <a:pt x="10995" y="21427"/>
                  <a:pt x="11093" y="21485"/>
                </a:cubicBezTo>
                <a:cubicBezTo>
                  <a:pt x="11225" y="21562"/>
                  <a:pt x="12558" y="21587"/>
                  <a:pt x="16200" y="21591"/>
                </a:cubicBezTo>
                <a:lnTo>
                  <a:pt x="21127" y="21600"/>
                </a:lnTo>
                <a:lnTo>
                  <a:pt x="21131" y="20823"/>
                </a:lnTo>
                <a:cubicBezTo>
                  <a:pt x="21134" y="20397"/>
                  <a:pt x="21135" y="17260"/>
                  <a:pt x="21136" y="13852"/>
                </a:cubicBezTo>
                <a:lnTo>
                  <a:pt x="21141" y="7659"/>
                </a:lnTo>
                <a:lnTo>
                  <a:pt x="20923" y="7495"/>
                </a:lnTo>
                <a:cubicBezTo>
                  <a:pt x="20803" y="7403"/>
                  <a:pt x="20047" y="6886"/>
                  <a:pt x="19243" y="6349"/>
                </a:cubicBezTo>
                <a:cubicBezTo>
                  <a:pt x="18439" y="5812"/>
                  <a:pt x="17734" y="5318"/>
                  <a:pt x="17677" y="5252"/>
                </a:cubicBezTo>
                <a:cubicBezTo>
                  <a:pt x="17619" y="5186"/>
                  <a:pt x="17529" y="5132"/>
                  <a:pt x="17478" y="5132"/>
                </a:cubicBezTo>
                <a:cubicBezTo>
                  <a:pt x="17426" y="5132"/>
                  <a:pt x="17268" y="5032"/>
                  <a:pt x="17128" y="4911"/>
                </a:cubicBezTo>
                <a:cubicBezTo>
                  <a:pt x="16988" y="4789"/>
                  <a:pt x="16841" y="4693"/>
                  <a:pt x="16801" y="4693"/>
                </a:cubicBezTo>
                <a:cubicBezTo>
                  <a:pt x="16761" y="4693"/>
                  <a:pt x="16560" y="4553"/>
                  <a:pt x="16356" y="4382"/>
                </a:cubicBezTo>
                <a:cubicBezTo>
                  <a:pt x="16287" y="4324"/>
                  <a:pt x="16227" y="4278"/>
                  <a:pt x="16162" y="4231"/>
                </a:cubicBezTo>
                <a:cubicBezTo>
                  <a:pt x="16165" y="4258"/>
                  <a:pt x="16155" y="4283"/>
                  <a:pt x="16129" y="4298"/>
                </a:cubicBezTo>
                <a:cubicBezTo>
                  <a:pt x="16119" y="4304"/>
                  <a:pt x="16111" y="4305"/>
                  <a:pt x="16101" y="4307"/>
                </a:cubicBezTo>
                <a:cubicBezTo>
                  <a:pt x="16130" y="4329"/>
                  <a:pt x="16160" y="4343"/>
                  <a:pt x="16186" y="4369"/>
                </a:cubicBezTo>
                <a:cubicBezTo>
                  <a:pt x="16276" y="4458"/>
                  <a:pt x="16435" y="4575"/>
                  <a:pt x="16541" y="4626"/>
                </a:cubicBezTo>
                <a:cubicBezTo>
                  <a:pt x="16606" y="4658"/>
                  <a:pt x="16657" y="4696"/>
                  <a:pt x="16692" y="4728"/>
                </a:cubicBezTo>
                <a:cubicBezTo>
                  <a:pt x="16731" y="4751"/>
                  <a:pt x="16874" y="4848"/>
                  <a:pt x="16882" y="4848"/>
                </a:cubicBezTo>
                <a:cubicBezTo>
                  <a:pt x="16886" y="4848"/>
                  <a:pt x="16908" y="4872"/>
                  <a:pt x="16915" y="4875"/>
                </a:cubicBezTo>
                <a:cubicBezTo>
                  <a:pt x="16957" y="4898"/>
                  <a:pt x="17005" y="4929"/>
                  <a:pt x="17042" y="4968"/>
                </a:cubicBezTo>
                <a:cubicBezTo>
                  <a:pt x="17058" y="4984"/>
                  <a:pt x="17077" y="4999"/>
                  <a:pt x="17094" y="5013"/>
                </a:cubicBezTo>
                <a:cubicBezTo>
                  <a:pt x="17122" y="5036"/>
                  <a:pt x="17131" y="5034"/>
                  <a:pt x="17161" y="5061"/>
                </a:cubicBezTo>
                <a:cubicBezTo>
                  <a:pt x="17196" y="5082"/>
                  <a:pt x="17228" y="5097"/>
                  <a:pt x="17251" y="5097"/>
                </a:cubicBezTo>
                <a:cubicBezTo>
                  <a:pt x="17299" y="5097"/>
                  <a:pt x="17363" y="5133"/>
                  <a:pt x="17393" y="5177"/>
                </a:cubicBezTo>
                <a:cubicBezTo>
                  <a:pt x="17416" y="5211"/>
                  <a:pt x="17501" y="5270"/>
                  <a:pt x="17572" y="5323"/>
                </a:cubicBezTo>
                <a:cubicBezTo>
                  <a:pt x="17617" y="5336"/>
                  <a:pt x="17657" y="5366"/>
                  <a:pt x="17681" y="5408"/>
                </a:cubicBezTo>
                <a:cubicBezTo>
                  <a:pt x="17795" y="5481"/>
                  <a:pt x="17910" y="5545"/>
                  <a:pt x="17951" y="5545"/>
                </a:cubicBezTo>
                <a:cubicBezTo>
                  <a:pt x="17989" y="5545"/>
                  <a:pt x="18053" y="5600"/>
                  <a:pt x="18093" y="5670"/>
                </a:cubicBezTo>
                <a:cubicBezTo>
                  <a:pt x="18133" y="5740"/>
                  <a:pt x="18212" y="5798"/>
                  <a:pt x="18268" y="5798"/>
                </a:cubicBezTo>
                <a:cubicBezTo>
                  <a:pt x="18324" y="5798"/>
                  <a:pt x="18389" y="5839"/>
                  <a:pt x="18410" y="5892"/>
                </a:cubicBezTo>
                <a:cubicBezTo>
                  <a:pt x="18412" y="5897"/>
                  <a:pt x="18416" y="5904"/>
                  <a:pt x="18420" y="5909"/>
                </a:cubicBezTo>
                <a:cubicBezTo>
                  <a:pt x="18476" y="5939"/>
                  <a:pt x="18538" y="5966"/>
                  <a:pt x="18585" y="5994"/>
                </a:cubicBezTo>
                <a:cubicBezTo>
                  <a:pt x="18651" y="5998"/>
                  <a:pt x="18723" y="6033"/>
                  <a:pt x="18751" y="6078"/>
                </a:cubicBezTo>
                <a:cubicBezTo>
                  <a:pt x="18780" y="6125"/>
                  <a:pt x="18934" y="6248"/>
                  <a:pt x="19082" y="6362"/>
                </a:cubicBezTo>
                <a:cubicBezTo>
                  <a:pt x="19171" y="6428"/>
                  <a:pt x="19208" y="6458"/>
                  <a:pt x="19338" y="6549"/>
                </a:cubicBezTo>
                <a:cubicBezTo>
                  <a:pt x="19367" y="6568"/>
                  <a:pt x="19402" y="6595"/>
                  <a:pt x="19428" y="6611"/>
                </a:cubicBezTo>
                <a:cubicBezTo>
                  <a:pt x="19504" y="6659"/>
                  <a:pt x="19558" y="6691"/>
                  <a:pt x="19579" y="6691"/>
                </a:cubicBezTo>
                <a:cubicBezTo>
                  <a:pt x="19616" y="6691"/>
                  <a:pt x="19672" y="6723"/>
                  <a:pt x="19702" y="6766"/>
                </a:cubicBezTo>
                <a:cubicBezTo>
                  <a:pt x="19725" y="6800"/>
                  <a:pt x="19808" y="6863"/>
                  <a:pt x="19882" y="6917"/>
                </a:cubicBezTo>
                <a:cubicBezTo>
                  <a:pt x="19939" y="6955"/>
                  <a:pt x="19987" y="6987"/>
                  <a:pt x="20043" y="7024"/>
                </a:cubicBezTo>
                <a:cubicBezTo>
                  <a:pt x="20128" y="7075"/>
                  <a:pt x="20220" y="7132"/>
                  <a:pt x="20280" y="7153"/>
                </a:cubicBezTo>
                <a:cubicBezTo>
                  <a:pt x="20344" y="7175"/>
                  <a:pt x="20396" y="7223"/>
                  <a:pt x="20398" y="7259"/>
                </a:cubicBezTo>
                <a:cubicBezTo>
                  <a:pt x="20398" y="7260"/>
                  <a:pt x="20398" y="7263"/>
                  <a:pt x="20398" y="7264"/>
                </a:cubicBezTo>
                <a:cubicBezTo>
                  <a:pt x="20403" y="7267"/>
                  <a:pt x="20412" y="7269"/>
                  <a:pt x="20417" y="7273"/>
                </a:cubicBezTo>
                <a:cubicBezTo>
                  <a:pt x="20480" y="7313"/>
                  <a:pt x="20521" y="7349"/>
                  <a:pt x="20568" y="7388"/>
                </a:cubicBezTo>
                <a:cubicBezTo>
                  <a:pt x="20570" y="7389"/>
                  <a:pt x="20571" y="7392"/>
                  <a:pt x="20573" y="7392"/>
                </a:cubicBezTo>
                <a:cubicBezTo>
                  <a:pt x="20669" y="7426"/>
                  <a:pt x="20729" y="7482"/>
                  <a:pt x="20706" y="7517"/>
                </a:cubicBezTo>
                <a:cubicBezTo>
                  <a:pt x="20705" y="7517"/>
                  <a:pt x="20687" y="7516"/>
                  <a:pt x="20687" y="7517"/>
                </a:cubicBezTo>
                <a:cubicBezTo>
                  <a:pt x="20694" y="7533"/>
                  <a:pt x="20721" y="7557"/>
                  <a:pt x="20715" y="7566"/>
                </a:cubicBezTo>
                <a:cubicBezTo>
                  <a:pt x="20683" y="7614"/>
                  <a:pt x="19009" y="7632"/>
                  <a:pt x="16015" y="7614"/>
                </a:cubicBezTo>
                <a:lnTo>
                  <a:pt x="11363" y="7588"/>
                </a:lnTo>
                <a:lnTo>
                  <a:pt x="11354" y="7579"/>
                </a:lnTo>
                <a:lnTo>
                  <a:pt x="11311" y="11100"/>
                </a:lnTo>
                <a:lnTo>
                  <a:pt x="11269" y="14692"/>
                </a:lnTo>
                <a:lnTo>
                  <a:pt x="11112" y="14714"/>
                </a:lnTo>
                <a:cubicBezTo>
                  <a:pt x="11216" y="14984"/>
                  <a:pt x="11226" y="15781"/>
                  <a:pt x="11226" y="18079"/>
                </a:cubicBezTo>
                <a:cubicBezTo>
                  <a:pt x="11226" y="19842"/>
                  <a:pt x="11199" y="21300"/>
                  <a:pt x="11164" y="21320"/>
                </a:cubicBezTo>
                <a:cubicBezTo>
                  <a:pt x="11130" y="21340"/>
                  <a:pt x="10731" y="21096"/>
                  <a:pt x="10279" y="20779"/>
                </a:cubicBezTo>
                <a:cubicBezTo>
                  <a:pt x="9828" y="20461"/>
                  <a:pt x="9378" y="20169"/>
                  <a:pt x="9276" y="20130"/>
                </a:cubicBezTo>
                <a:cubicBezTo>
                  <a:pt x="9174" y="20092"/>
                  <a:pt x="9091" y="20023"/>
                  <a:pt x="9091" y="19979"/>
                </a:cubicBezTo>
                <a:cubicBezTo>
                  <a:pt x="9091" y="19936"/>
                  <a:pt x="9033" y="19904"/>
                  <a:pt x="8964" y="19904"/>
                </a:cubicBezTo>
                <a:cubicBezTo>
                  <a:pt x="8894" y="19904"/>
                  <a:pt x="8819" y="19852"/>
                  <a:pt x="8793" y="19789"/>
                </a:cubicBezTo>
                <a:cubicBezTo>
                  <a:pt x="8767" y="19725"/>
                  <a:pt x="8692" y="19669"/>
                  <a:pt x="8628" y="19669"/>
                </a:cubicBezTo>
                <a:cubicBezTo>
                  <a:pt x="8563" y="19669"/>
                  <a:pt x="8488" y="19617"/>
                  <a:pt x="8462" y="19553"/>
                </a:cubicBezTo>
                <a:cubicBezTo>
                  <a:pt x="8436" y="19490"/>
                  <a:pt x="8366" y="19438"/>
                  <a:pt x="8301" y="19438"/>
                </a:cubicBezTo>
                <a:cubicBezTo>
                  <a:pt x="8237" y="19438"/>
                  <a:pt x="8161" y="19386"/>
                  <a:pt x="8135" y="19322"/>
                </a:cubicBezTo>
                <a:cubicBezTo>
                  <a:pt x="8109" y="19259"/>
                  <a:pt x="8052" y="19207"/>
                  <a:pt x="8012" y="19207"/>
                </a:cubicBezTo>
                <a:cubicBezTo>
                  <a:pt x="7973" y="19207"/>
                  <a:pt x="7444" y="18859"/>
                  <a:pt x="6834" y="18434"/>
                </a:cubicBezTo>
                <a:cubicBezTo>
                  <a:pt x="6224" y="18010"/>
                  <a:pt x="5696" y="17663"/>
                  <a:pt x="5660" y="17662"/>
                </a:cubicBezTo>
                <a:cubicBezTo>
                  <a:pt x="5625" y="17661"/>
                  <a:pt x="5489" y="17553"/>
                  <a:pt x="5357" y="17427"/>
                </a:cubicBezTo>
                <a:cubicBezTo>
                  <a:pt x="5226" y="17300"/>
                  <a:pt x="5084" y="17200"/>
                  <a:pt x="5045" y="17200"/>
                </a:cubicBezTo>
                <a:cubicBezTo>
                  <a:pt x="5006" y="17200"/>
                  <a:pt x="4385" y="16784"/>
                  <a:pt x="3668" y="16277"/>
                </a:cubicBezTo>
                <a:cubicBezTo>
                  <a:pt x="2951" y="15769"/>
                  <a:pt x="2345" y="15377"/>
                  <a:pt x="2319" y="15402"/>
                </a:cubicBezTo>
                <a:cubicBezTo>
                  <a:pt x="2293" y="15427"/>
                  <a:pt x="2248" y="15392"/>
                  <a:pt x="2220" y="15322"/>
                </a:cubicBezTo>
                <a:cubicBezTo>
                  <a:pt x="2191" y="15252"/>
                  <a:pt x="2114" y="15193"/>
                  <a:pt x="2049" y="15193"/>
                </a:cubicBezTo>
                <a:cubicBezTo>
                  <a:pt x="1985" y="15193"/>
                  <a:pt x="1910" y="15142"/>
                  <a:pt x="1884" y="15078"/>
                </a:cubicBezTo>
                <a:cubicBezTo>
                  <a:pt x="1858" y="15014"/>
                  <a:pt x="1787" y="14962"/>
                  <a:pt x="1723" y="14962"/>
                </a:cubicBezTo>
                <a:cubicBezTo>
                  <a:pt x="1658" y="14962"/>
                  <a:pt x="1583" y="14911"/>
                  <a:pt x="1557" y="14847"/>
                </a:cubicBezTo>
                <a:cubicBezTo>
                  <a:pt x="1531" y="14783"/>
                  <a:pt x="1456" y="14727"/>
                  <a:pt x="1391" y="14727"/>
                </a:cubicBezTo>
                <a:cubicBezTo>
                  <a:pt x="1327" y="14727"/>
                  <a:pt x="1252" y="14675"/>
                  <a:pt x="1226" y="14612"/>
                </a:cubicBezTo>
                <a:cubicBezTo>
                  <a:pt x="1200" y="14548"/>
                  <a:pt x="1140" y="14498"/>
                  <a:pt x="1089" y="14496"/>
                </a:cubicBezTo>
                <a:cubicBezTo>
                  <a:pt x="924" y="14491"/>
                  <a:pt x="519" y="14132"/>
                  <a:pt x="577" y="14043"/>
                </a:cubicBezTo>
                <a:cubicBezTo>
                  <a:pt x="618" y="13982"/>
                  <a:pt x="1966" y="13959"/>
                  <a:pt x="5301" y="13959"/>
                </a:cubicBezTo>
                <a:cubicBezTo>
                  <a:pt x="9383" y="13959"/>
                  <a:pt x="10005" y="13973"/>
                  <a:pt x="10232" y="14079"/>
                </a:cubicBezTo>
                <a:cubicBezTo>
                  <a:pt x="10375" y="14146"/>
                  <a:pt x="10488" y="14235"/>
                  <a:pt x="10488" y="14274"/>
                </a:cubicBezTo>
                <a:cubicBezTo>
                  <a:pt x="10488" y="14314"/>
                  <a:pt x="10546" y="14345"/>
                  <a:pt x="10615" y="14345"/>
                </a:cubicBezTo>
                <a:cubicBezTo>
                  <a:pt x="10685" y="14345"/>
                  <a:pt x="10765" y="14397"/>
                  <a:pt x="10791" y="14461"/>
                </a:cubicBezTo>
                <a:cubicBezTo>
                  <a:pt x="10807" y="14502"/>
                  <a:pt x="10841" y="14529"/>
                  <a:pt x="10880" y="14549"/>
                </a:cubicBezTo>
                <a:cubicBezTo>
                  <a:pt x="10893" y="14519"/>
                  <a:pt x="10912" y="14489"/>
                  <a:pt x="10942" y="14452"/>
                </a:cubicBezTo>
                <a:cubicBezTo>
                  <a:pt x="10946" y="14447"/>
                  <a:pt x="10948" y="14427"/>
                  <a:pt x="10951" y="14421"/>
                </a:cubicBezTo>
                <a:cubicBezTo>
                  <a:pt x="10858" y="14376"/>
                  <a:pt x="10744" y="14293"/>
                  <a:pt x="10615" y="14177"/>
                </a:cubicBezTo>
                <a:cubicBezTo>
                  <a:pt x="10482" y="14056"/>
                  <a:pt x="10333" y="13959"/>
                  <a:pt x="10279" y="13959"/>
                </a:cubicBezTo>
                <a:cubicBezTo>
                  <a:pt x="10225" y="13959"/>
                  <a:pt x="10121" y="13873"/>
                  <a:pt x="10048" y="13768"/>
                </a:cubicBezTo>
                <a:cubicBezTo>
                  <a:pt x="9930" y="13600"/>
                  <a:pt x="9915" y="13185"/>
                  <a:pt x="9915" y="10261"/>
                </a:cubicBezTo>
                <a:cubicBezTo>
                  <a:pt x="9915" y="8436"/>
                  <a:pt x="9944" y="6921"/>
                  <a:pt x="9981" y="6900"/>
                </a:cubicBezTo>
                <a:cubicBezTo>
                  <a:pt x="10037" y="6867"/>
                  <a:pt x="10342" y="7046"/>
                  <a:pt x="10521" y="7188"/>
                </a:cubicBezTo>
                <a:cubicBezTo>
                  <a:pt x="10522" y="7185"/>
                  <a:pt x="10519" y="7178"/>
                  <a:pt x="10521" y="7175"/>
                </a:cubicBezTo>
                <a:cubicBezTo>
                  <a:pt x="10549" y="7133"/>
                  <a:pt x="10592" y="7115"/>
                  <a:pt x="10639" y="7104"/>
                </a:cubicBezTo>
                <a:cubicBezTo>
                  <a:pt x="10530" y="7027"/>
                  <a:pt x="10413" y="6944"/>
                  <a:pt x="10393" y="6944"/>
                </a:cubicBezTo>
                <a:cubicBezTo>
                  <a:pt x="10367" y="6944"/>
                  <a:pt x="10256" y="6867"/>
                  <a:pt x="10147" y="6771"/>
                </a:cubicBezTo>
                <a:lnTo>
                  <a:pt x="10114" y="6744"/>
                </a:lnTo>
                <a:lnTo>
                  <a:pt x="9915" y="6607"/>
                </a:lnTo>
                <a:lnTo>
                  <a:pt x="9915" y="3463"/>
                </a:lnTo>
                <a:cubicBezTo>
                  <a:pt x="9915" y="1733"/>
                  <a:pt x="9937" y="294"/>
                  <a:pt x="9967" y="266"/>
                </a:cubicBezTo>
                <a:cubicBezTo>
                  <a:pt x="9972" y="261"/>
                  <a:pt x="9998" y="271"/>
                  <a:pt x="10010" y="271"/>
                </a:cubicBezTo>
                <a:cubicBezTo>
                  <a:pt x="10010" y="269"/>
                  <a:pt x="10009" y="231"/>
                  <a:pt x="10010" y="231"/>
                </a:cubicBezTo>
                <a:cubicBezTo>
                  <a:pt x="10043" y="212"/>
                  <a:pt x="10105" y="241"/>
                  <a:pt x="10152" y="293"/>
                </a:cubicBezTo>
                <a:cubicBezTo>
                  <a:pt x="10198" y="345"/>
                  <a:pt x="10277" y="386"/>
                  <a:pt x="10327" y="386"/>
                </a:cubicBezTo>
                <a:cubicBezTo>
                  <a:pt x="10333" y="376"/>
                  <a:pt x="10339" y="366"/>
                  <a:pt x="10350" y="360"/>
                </a:cubicBezTo>
                <a:cubicBezTo>
                  <a:pt x="10386" y="339"/>
                  <a:pt x="10433" y="349"/>
                  <a:pt x="10455" y="382"/>
                </a:cubicBezTo>
                <a:cubicBezTo>
                  <a:pt x="10469" y="405"/>
                  <a:pt x="10463" y="431"/>
                  <a:pt x="10450" y="453"/>
                </a:cubicBezTo>
                <a:cubicBezTo>
                  <a:pt x="10455" y="459"/>
                  <a:pt x="10464" y="460"/>
                  <a:pt x="10469" y="466"/>
                </a:cubicBezTo>
                <a:cubicBezTo>
                  <a:pt x="10486" y="492"/>
                  <a:pt x="10568" y="547"/>
                  <a:pt x="10630" y="595"/>
                </a:cubicBezTo>
                <a:cubicBezTo>
                  <a:pt x="10641" y="600"/>
                  <a:pt x="10663" y="618"/>
                  <a:pt x="10672" y="622"/>
                </a:cubicBezTo>
                <a:cubicBezTo>
                  <a:pt x="10734" y="643"/>
                  <a:pt x="10779" y="682"/>
                  <a:pt x="10800" y="719"/>
                </a:cubicBezTo>
                <a:cubicBezTo>
                  <a:pt x="10884" y="773"/>
                  <a:pt x="10974" y="835"/>
                  <a:pt x="10999" y="835"/>
                </a:cubicBezTo>
                <a:cubicBezTo>
                  <a:pt x="11002" y="835"/>
                  <a:pt x="11031" y="858"/>
                  <a:pt x="11037" y="861"/>
                </a:cubicBezTo>
                <a:cubicBezTo>
                  <a:pt x="11046" y="867"/>
                  <a:pt x="11052" y="873"/>
                  <a:pt x="11060" y="879"/>
                </a:cubicBezTo>
                <a:cubicBezTo>
                  <a:pt x="11109" y="909"/>
                  <a:pt x="11181" y="960"/>
                  <a:pt x="11287" y="1057"/>
                </a:cubicBezTo>
                <a:cubicBezTo>
                  <a:pt x="11422" y="1179"/>
                  <a:pt x="11570" y="1279"/>
                  <a:pt x="11619" y="1279"/>
                </a:cubicBezTo>
                <a:cubicBezTo>
                  <a:pt x="11667" y="1279"/>
                  <a:pt x="11731" y="1315"/>
                  <a:pt x="11761" y="1359"/>
                </a:cubicBezTo>
                <a:cubicBezTo>
                  <a:pt x="11832" y="1463"/>
                  <a:pt x="12232" y="1723"/>
                  <a:pt x="12319" y="1723"/>
                </a:cubicBezTo>
                <a:cubicBezTo>
                  <a:pt x="12357" y="1723"/>
                  <a:pt x="12421" y="1781"/>
                  <a:pt x="12461" y="1851"/>
                </a:cubicBezTo>
                <a:cubicBezTo>
                  <a:pt x="12466" y="1861"/>
                  <a:pt x="12474" y="1865"/>
                  <a:pt x="12480" y="1874"/>
                </a:cubicBezTo>
                <a:cubicBezTo>
                  <a:pt x="12531" y="1908"/>
                  <a:pt x="12574" y="1945"/>
                  <a:pt x="12627" y="1980"/>
                </a:cubicBezTo>
                <a:cubicBezTo>
                  <a:pt x="12680" y="1980"/>
                  <a:pt x="12748" y="2016"/>
                  <a:pt x="12778" y="2060"/>
                </a:cubicBezTo>
                <a:cubicBezTo>
                  <a:pt x="12803" y="2096"/>
                  <a:pt x="12893" y="2159"/>
                  <a:pt x="12977" y="2220"/>
                </a:cubicBezTo>
                <a:cubicBezTo>
                  <a:pt x="12996" y="2233"/>
                  <a:pt x="13017" y="2248"/>
                  <a:pt x="13034" y="2260"/>
                </a:cubicBezTo>
                <a:cubicBezTo>
                  <a:pt x="13036" y="2238"/>
                  <a:pt x="13041" y="2219"/>
                  <a:pt x="13062" y="2207"/>
                </a:cubicBezTo>
                <a:cubicBezTo>
                  <a:pt x="13098" y="2186"/>
                  <a:pt x="13144" y="2196"/>
                  <a:pt x="13166" y="2229"/>
                </a:cubicBezTo>
                <a:cubicBezTo>
                  <a:pt x="13188" y="2262"/>
                  <a:pt x="13178" y="2306"/>
                  <a:pt x="13143" y="2326"/>
                </a:cubicBezTo>
                <a:cubicBezTo>
                  <a:pt x="13219" y="2373"/>
                  <a:pt x="13302" y="2424"/>
                  <a:pt x="13327" y="2424"/>
                </a:cubicBezTo>
                <a:cubicBezTo>
                  <a:pt x="13336" y="2424"/>
                  <a:pt x="13360" y="2452"/>
                  <a:pt x="13375" y="2460"/>
                </a:cubicBezTo>
                <a:cubicBezTo>
                  <a:pt x="13373" y="2435"/>
                  <a:pt x="13379" y="2412"/>
                  <a:pt x="13403" y="2398"/>
                </a:cubicBezTo>
                <a:cubicBezTo>
                  <a:pt x="13417" y="2390"/>
                  <a:pt x="13435" y="2388"/>
                  <a:pt x="13450" y="2389"/>
                </a:cubicBezTo>
                <a:cubicBezTo>
                  <a:pt x="13115" y="2159"/>
                  <a:pt x="12823" y="1959"/>
                  <a:pt x="12433" y="1696"/>
                </a:cubicBezTo>
                <a:lnTo>
                  <a:pt x="10232" y="213"/>
                </a:lnTo>
                <a:cubicBezTo>
                  <a:pt x="10209" y="237"/>
                  <a:pt x="10178" y="262"/>
                  <a:pt x="10152" y="262"/>
                </a:cubicBezTo>
                <a:cubicBezTo>
                  <a:pt x="10060" y="262"/>
                  <a:pt x="10015" y="158"/>
                  <a:pt x="10081" y="111"/>
                </a:cubicBezTo>
                <a:lnTo>
                  <a:pt x="9920" y="0"/>
                </a:lnTo>
                <a:lnTo>
                  <a:pt x="4960" y="0"/>
                </a:lnTo>
                <a:lnTo>
                  <a:pt x="0" y="0"/>
                </a:lnTo>
                <a:close/>
                <a:moveTo>
                  <a:pt x="13512" y="2433"/>
                </a:moveTo>
                <a:cubicBezTo>
                  <a:pt x="13525" y="2464"/>
                  <a:pt x="13515" y="2499"/>
                  <a:pt x="13483" y="2517"/>
                </a:cubicBezTo>
                <a:cubicBezTo>
                  <a:pt x="13474" y="2523"/>
                  <a:pt x="13465" y="2520"/>
                  <a:pt x="13455" y="2522"/>
                </a:cubicBezTo>
                <a:cubicBezTo>
                  <a:pt x="13472" y="2538"/>
                  <a:pt x="13481" y="2535"/>
                  <a:pt x="13498" y="2553"/>
                </a:cubicBezTo>
                <a:cubicBezTo>
                  <a:pt x="13563" y="2624"/>
                  <a:pt x="13648" y="2669"/>
                  <a:pt x="13687" y="2646"/>
                </a:cubicBezTo>
                <a:cubicBezTo>
                  <a:pt x="13726" y="2624"/>
                  <a:pt x="13775" y="2661"/>
                  <a:pt x="13796" y="2735"/>
                </a:cubicBezTo>
                <a:cubicBezTo>
                  <a:pt x="13806" y="2772"/>
                  <a:pt x="13828" y="2809"/>
                  <a:pt x="13857" y="2833"/>
                </a:cubicBezTo>
                <a:cubicBezTo>
                  <a:pt x="13886" y="2857"/>
                  <a:pt x="13922" y="2873"/>
                  <a:pt x="13957" y="2873"/>
                </a:cubicBezTo>
                <a:cubicBezTo>
                  <a:pt x="14025" y="2873"/>
                  <a:pt x="14107" y="2908"/>
                  <a:pt x="14137" y="2957"/>
                </a:cubicBezTo>
                <a:cubicBezTo>
                  <a:pt x="14159" y="2994"/>
                  <a:pt x="14290" y="3093"/>
                  <a:pt x="14397" y="3179"/>
                </a:cubicBezTo>
                <a:cubicBezTo>
                  <a:pt x="14385" y="3148"/>
                  <a:pt x="14390" y="3112"/>
                  <a:pt x="14421" y="3095"/>
                </a:cubicBezTo>
                <a:cubicBezTo>
                  <a:pt x="14426" y="3091"/>
                  <a:pt x="14433" y="3096"/>
                  <a:pt x="14439" y="3095"/>
                </a:cubicBezTo>
                <a:cubicBezTo>
                  <a:pt x="14164" y="2897"/>
                  <a:pt x="14018" y="2781"/>
                  <a:pt x="13512" y="2433"/>
                </a:cubicBezTo>
                <a:close/>
                <a:moveTo>
                  <a:pt x="14534" y="3157"/>
                </a:moveTo>
                <a:cubicBezTo>
                  <a:pt x="14534" y="3180"/>
                  <a:pt x="14524" y="3206"/>
                  <a:pt x="14501" y="3219"/>
                </a:cubicBezTo>
                <a:cubicBezTo>
                  <a:pt x="14484" y="3229"/>
                  <a:pt x="14462" y="3227"/>
                  <a:pt x="14444" y="3223"/>
                </a:cubicBezTo>
                <a:cubicBezTo>
                  <a:pt x="14470" y="3244"/>
                  <a:pt x="14478" y="3256"/>
                  <a:pt x="14506" y="3277"/>
                </a:cubicBezTo>
                <a:cubicBezTo>
                  <a:pt x="14684" y="3399"/>
                  <a:pt x="14881" y="3528"/>
                  <a:pt x="14946" y="3552"/>
                </a:cubicBezTo>
                <a:cubicBezTo>
                  <a:pt x="14997" y="3571"/>
                  <a:pt x="15033" y="3601"/>
                  <a:pt x="15059" y="3632"/>
                </a:cubicBezTo>
                <a:cubicBezTo>
                  <a:pt x="15086" y="3653"/>
                  <a:pt x="15107" y="3674"/>
                  <a:pt x="15107" y="3694"/>
                </a:cubicBezTo>
                <a:cubicBezTo>
                  <a:pt x="15107" y="3730"/>
                  <a:pt x="15146" y="3761"/>
                  <a:pt x="15197" y="3761"/>
                </a:cubicBezTo>
                <a:cubicBezTo>
                  <a:pt x="15247" y="3761"/>
                  <a:pt x="15342" y="3819"/>
                  <a:pt x="15410" y="3889"/>
                </a:cubicBezTo>
                <a:cubicBezTo>
                  <a:pt x="15418" y="3898"/>
                  <a:pt x="15429" y="3904"/>
                  <a:pt x="15438" y="3912"/>
                </a:cubicBezTo>
                <a:cubicBezTo>
                  <a:pt x="15478" y="3936"/>
                  <a:pt x="15524" y="3966"/>
                  <a:pt x="15571" y="3996"/>
                </a:cubicBezTo>
                <a:cubicBezTo>
                  <a:pt x="15591" y="4004"/>
                  <a:pt x="15613" y="4018"/>
                  <a:pt x="15627" y="4018"/>
                </a:cubicBezTo>
                <a:cubicBezTo>
                  <a:pt x="15679" y="4018"/>
                  <a:pt x="15738" y="4059"/>
                  <a:pt x="15760" y="4111"/>
                </a:cubicBezTo>
                <a:cubicBezTo>
                  <a:pt x="15764" y="4121"/>
                  <a:pt x="15777" y="4125"/>
                  <a:pt x="15784" y="4134"/>
                </a:cubicBezTo>
                <a:cubicBezTo>
                  <a:pt x="15814" y="4154"/>
                  <a:pt x="15842" y="4174"/>
                  <a:pt x="15873" y="4196"/>
                </a:cubicBezTo>
                <a:cubicBezTo>
                  <a:pt x="15887" y="4199"/>
                  <a:pt x="15898" y="4209"/>
                  <a:pt x="15911" y="4209"/>
                </a:cubicBezTo>
                <a:cubicBezTo>
                  <a:pt x="15938" y="4209"/>
                  <a:pt x="15982" y="4225"/>
                  <a:pt x="16025" y="4249"/>
                </a:cubicBezTo>
                <a:cubicBezTo>
                  <a:pt x="16020" y="4221"/>
                  <a:pt x="16022" y="4194"/>
                  <a:pt x="16049" y="4178"/>
                </a:cubicBezTo>
                <a:cubicBezTo>
                  <a:pt x="16059" y="4172"/>
                  <a:pt x="16075" y="4174"/>
                  <a:pt x="16086" y="4173"/>
                </a:cubicBezTo>
                <a:cubicBezTo>
                  <a:pt x="15996" y="4112"/>
                  <a:pt x="15920" y="4072"/>
                  <a:pt x="15892" y="4071"/>
                </a:cubicBezTo>
                <a:cubicBezTo>
                  <a:pt x="15841" y="4070"/>
                  <a:pt x="15697" y="3970"/>
                  <a:pt x="15575" y="3849"/>
                </a:cubicBezTo>
                <a:cubicBezTo>
                  <a:pt x="15453" y="3728"/>
                  <a:pt x="15295" y="3627"/>
                  <a:pt x="15225" y="3627"/>
                </a:cubicBezTo>
                <a:cubicBezTo>
                  <a:pt x="15155" y="3627"/>
                  <a:pt x="15068" y="3573"/>
                  <a:pt x="15026" y="3508"/>
                </a:cubicBezTo>
                <a:cubicBezTo>
                  <a:pt x="15017" y="3493"/>
                  <a:pt x="14661" y="3249"/>
                  <a:pt x="14534" y="3157"/>
                </a:cubicBezTo>
                <a:close/>
                <a:moveTo>
                  <a:pt x="19778" y="4520"/>
                </a:moveTo>
                <a:cubicBezTo>
                  <a:pt x="19741" y="4528"/>
                  <a:pt x="19709" y="4549"/>
                  <a:pt x="19679" y="4578"/>
                </a:cubicBezTo>
                <a:cubicBezTo>
                  <a:pt x="19642" y="4612"/>
                  <a:pt x="19444" y="4627"/>
                  <a:pt x="19238" y="4613"/>
                </a:cubicBezTo>
                <a:lnTo>
                  <a:pt x="18865" y="4591"/>
                </a:lnTo>
                <a:lnTo>
                  <a:pt x="18865" y="4946"/>
                </a:lnTo>
                <a:lnTo>
                  <a:pt x="18865" y="5297"/>
                </a:lnTo>
                <a:lnTo>
                  <a:pt x="20232" y="5306"/>
                </a:lnTo>
                <a:cubicBezTo>
                  <a:pt x="21438" y="5312"/>
                  <a:pt x="21600" y="5295"/>
                  <a:pt x="21600" y="5168"/>
                </a:cubicBezTo>
                <a:cubicBezTo>
                  <a:pt x="21600" y="5054"/>
                  <a:pt x="21573" y="5046"/>
                  <a:pt x="21467" y="5128"/>
                </a:cubicBezTo>
                <a:cubicBezTo>
                  <a:pt x="21290" y="5266"/>
                  <a:pt x="21182" y="5106"/>
                  <a:pt x="21259" y="4817"/>
                </a:cubicBezTo>
                <a:cubicBezTo>
                  <a:pt x="21306" y="4643"/>
                  <a:pt x="21285" y="4600"/>
                  <a:pt x="21136" y="4600"/>
                </a:cubicBezTo>
                <a:cubicBezTo>
                  <a:pt x="21035" y="4600"/>
                  <a:pt x="20924" y="4642"/>
                  <a:pt x="20890" y="4693"/>
                </a:cubicBezTo>
                <a:cubicBezTo>
                  <a:pt x="20849" y="4756"/>
                  <a:pt x="20783" y="4750"/>
                  <a:pt x="20687" y="4675"/>
                </a:cubicBezTo>
                <a:cubicBezTo>
                  <a:pt x="20570" y="4584"/>
                  <a:pt x="20527" y="4594"/>
                  <a:pt x="20450" y="4724"/>
                </a:cubicBezTo>
                <a:cubicBezTo>
                  <a:pt x="20361" y="4873"/>
                  <a:pt x="20344" y="4872"/>
                  <a:pt x="20171" y="4697"/>
                </a:cubicBezTo>
                <a:cubicBezTo>
                  <a:pt x="20031" y="4556"/>
                  <a:pt x="19890" y="4494"/>
                  <a:pt x="19778" y="4520"/>
                </a:cubicBezTo>
                <a:close/>
                <a:moveTo>
                  <a:pt x="5036" y="4733"/>
                </a:moveTo>
                <a:lnTo>
                  <a:pt x="5769" y="4733"/>
                </a:lnTo>
                <a:lnTo>
                  <a:pt x="6503" y="4733"/>
                </a:lnTo>
                <a:lnTo>
                  <a:pt x="6503" y="5390"/>
                </a:lnTo>
                <a:lnTo>
                  <a:pt x="6503" y="6043"/>
                </a:lnTo>
                <a:lnTo>
                  <a:pt x="5831" y="6065"/>
                </a:lnTo>
                <a:cubicBezTo>
                  <a:pt x="5461" y="6077"/>
                  <a:pt x="5139" y="6060"/>
                  <a:pt x="5116" y="6025"/>
                </a:cubicBezTo>
                <a:cubicBezTo>
                  <a:pt x="5093" y="5990"/>
                  <a:pt x="5065" y="5684"/>
                  <a:pt x="5055" y="5346"/>
                </a:cubicBezTo>
                <a:lnTo>
                  <a:pt x="5036" y="4733"/>
                </a:lnTo>
                <a:close/>
                <a:moveTo>
                  <a:pt x="5102" y="6278"/>
                </a:moveTo>
                <a:lnTo>
                  <a:pt x="5802" y="6278"/>
                </a:lnTo>
                <a:lnTo>
                  <a:pt x="6503" y="6278"/>
                </a:lnTo>
                <a:lnTo>
                  <a:pt x="6503" y="6931"/>
                </a:lnTo>
                <a:lnTo>
                  <a:pt x="6503" y="7588"/>
                </a:lnTo>
                <a:lnTo>
                  <a:pt x="5821" y="7610"/>
                </a:lnTo>
                <a:cubicBezTo>
                  <a:pt x="5301" y="7627"/>
                  <a:pt x="5131" y="7607"/>
                  <a:pt x="5097" y="7526"/>
                </a:cubicBezTo>
                <a:cubicBezTo>
                  <a:pt x="5073" y="7467"/>
                  <a:pt x="5065" y="7161"/>
                  <a:pt x="5078" y="6846"/>
                </a:cubicBezTo>
                <a:lnTo>
                  <a:pt x="5102" y="6278"/>
                </a:lnTo>
                <a:close/>
                <a:moveTo>
                  <a:pt x="14643" y="10829"/>
                </a:moveTo>
                <a:lnTo>
                  <a:pt x="15381" y="10829"/>
                </a:lnTo>
                <a:lnTo>
                  <a:pt x="16120" y="10829"/>
                </a:lnTo>
                <a:lnTo>
                  <a:pt x="16120" y="11486"/>
                </a:lnTo>
                <a:lnTo>
                  <a:pt x="16120" y="12143"/>
                </a:lnTo>
                <a:lnTo>
                  <a:pt x="15400" y="12165"/>
                </a:lnTo>
                <a:cubicBezTo>
                  <a:pt x="14846" y="12182"/>
                  <a:pt x="14672" y="12163"/>
                  <a:pt x="14638" y="12081"/>
                </a:cubicBezTo>
                <a:cubicBezTo>
                  <a:pt x="14614" y="12022"/>
                  <a:pt x="14606" y="11716"/>
                  <a:pt x="14619" y="11402"/>
                </a:cubicBezTo>
                <a:lnTo>
                  <a:pt x="14643" y="10829"/>
                </a:lnTo>
                <a:close/>
                <a:moveTo>
                  <a:pt x="16285" y="10829"/>
                </a:moveTo>
                <a:lnTo>
                  <a:pt x="17028" y="10829"/>
                </a:lnTo>
                <a:lnTo>
                  <a:pt x="17767" y="10829"/>
                </a:lnTo>
                <a:lnTo>
                  <a:pt x="17767" y="11486"/>
                </a:lnTo>
                <a:lnTo>
                  <a:pt x="17767" y="12143"/>
                </a:lnTo>
                <a:lnTo>
                  <a:pt x="17047" y="12165"/>
                </a:lnTo>
                <a:cubicBezTo>
                  <a:pt x="16493" y="12182"/>
                  <a:pt x="16314" y="12163"/>
                  <a:pt x="16280" y="12081"/>
                </a:cubicBezTo>
                <a:cubicBezTo>
                  <a:pt x="16256" y="12022"/>
                  <a:pt x="16248" y="11716"/>
                  <a:pt x="16262" y="11402"/>
                </a:cubicBezTo>
                <a:lnTo>
                  <a:pt x="16285" y="10829"/>
                </a:lnTo>
                <a:close/>
                <a:moveTo>
                  <a:pt x="14643" y="12454"/>
                </a:moveTo>
                <a:lnTo>
                  <a:pt x="15381" y="12454"/>
                </a:lnTo>
                <a:lnTo>
                  <a:pt x="16120" y="12454"/>
                </a:lnTo>
                <a:lnTo>
                  <a:pt x="16120" y="13071"/>
                </a:lnTo>
                <a:lnTo>
                  <a:pt x="16120" y="13688"/>
                </a:lnTo>
                <a:lnTo>
                  <a:pt x="15400" y="13710"/>
                </a:lnTo>
                <a:cubicBezTo>
                  <a:pt x="14845" y="13728"/>
                  <a:pt x="14672" y="13709"/>
                  <a:pt x="14638" y="13626"/>
                </a:cubicBezTo>
                <a:cubicBezTo>
                  <a:pt x="14614" y="13567"/>
                  <a:pt x="14606" y="13275"/>
                  <a:pt x="14619" y="12982"/>
                </a:cubicBezTo>
                <a:lnTo>
                  <a:pt x="14643" y="12454"/>
                </a:lnTo>
                <a:close/>
                <a:moveTo>
                  <a:pt x="16285" y="12454"/>
                </a:moveTo>
                <a:lnTo>
                  <a:pt x="17028" y="12454"/>
                </a:lnTo>
                <a:lnTo>
                  <a:pt x="17767" y="12454"/>
                </a:lnTo>
                <a:lnTo>
                  <a:pt x="17767" y="13071"/>
                </a:lnTo>
                <a:lnTo>
                  <a:pt x="17767" y="13688"/>
                </a:lnTo>
                <a:lnTo>
                  <a:pt x="17047" y="13710"/>
                </a:lnTo>
                <a:cubicBezTo>
                  <a:pt x="16491" y="13728"/>
                  <a:pt x="16314" y="13709"/>
                  <a:pt x="16280" y="13626"/>
                </a:cubicBezTo>
                <a:cubicBezTo>
                  <a:pt x="16256" y="13567"/>
                  <a:pt x="16248" y="13275"/>
                  <a:pt x="16262" y="12982"/>
                </a:cubicBezTo>
                <a:lnTo>
                  <a:pt x="16285" y="12454"/>
                </a:lnTo>
                <a:close/>
                <a:moveTo>
                  <a:pt x="14643" y="13919"/>
                </a:moveTo>
                <a:lnTo>
                  <a:pt x="15367" y="13919"/>
                </a:lnTo>
                <a:lnTo>
                  <a:pt x="16096" y="13919"/>
                </a:lnTo>
                <a:lnTo>
                  <a:pt x="16096" y="14576"/>
                </a:lnTo>
                <a:lnTo>
                  <a:pt x="16096" y="15229"/>
                </a:lnTo>
                <a:lnTo>
                  <a:pt x="15391" y="15255"/>
                </a:lnTo>
                <a:cubicBezTo>
                  <a:pt x="14847" y="15273"/>
                  <a:pt x="14672" y="15249"/>
                  <a:pt x="14638" y="15167"/>
                </a:cubicBezTo>
                <a:cubicBezTo>
                  <a:pt x="14614" y="15108"/>
                  <a:pt x="14606" y="14806"/>
                  <a:pt x="14619" y="14492"/>
                </a:cubicBezTo>
                <a:lnTo>
                  <a:pt x="14643" y="13919"/>
                </a:lnTo>
                <a:close/>
                <a:moveTo>
                  <a:pt x="14643" y="15464"/>
                </a:moveTo>
                <a:lnTo>
                  <a:pt x="15381" y="15464"/>
                </a:lnTo>
                <a:lnTo>
                  <a:pt x="16120" y="15464"/>
                </a:lnTo>
                <a:lnTo>
                  <a:pt x="16120" y="16117"/>
                </a:lnTo>
                <a:lnTo>
                  <a:pt x="16120" y="16774"/>
                </a:lnTo>
                <a:lnTo>
                  <a:pt x="15400" y="16796"/>
                </a:lnTo>
                <a:cubicBezTo>
                  <a:pt x="14846" y="16813"/>
                  <a:pt x="14672" y="16794"/>
                  <a:pt x="14638" y="16712"/>
                </a:cubicBezTo>
                <a:cubicBezTo>
                  <a:pt x="14614" y="16653"/>
                  <a:pt x="14606" y="16351"/>
                  <a:pt x="14619" y="16037"/>
                </a:cubicBezTo>
                <a:lnTo>
                  <a:pt x="14643" y="15464"/>
                </a:lnTo>
                <a:close/>
                <a:moveTo>
                  <a:pt x="16285" y="15464"/>
                </a:moveTo>
                <a:lnTo>
                  <a:pt x="17028" y="15464"/>
                </a:lnTo>
                <a:lnTo>
                  <a:pt x="17767" y="15464"/>
                </a:lnTo>
                <a:lnTo>
                  <a:pt x="17767" y="16117"/>
                </a:lnTo>
                <a:lnTo>
                  <a:pt x="17767" y="16774"/>
                </a:lnTo>
                <a:lnTo>
                  <a:pt x="17047" y="16796"/>
                </a:lnTo>
                <a:cubicBezTo>
                  <a:pt x="16493" y="16813"/>
                  <a:pt x="16314" y="16794"/>
                  <a:pt x="16280" y="16712"/>
                </a:cubicBezTo>
                <a:cubicBezTo>
                  <a:pt x="16256" y="16653"/>
                  <a:pt x="16248" y="16351"/>
                  <a:pt x="16262" y="16037"/>
                </a:cubicBezTo>
                <a:lnTo>
                  <a:pt x="16285" y="15464"/>
                </a:lnTo>
                <a:close/>
                <a:moveTo>
                  <a:pt x="15594" y="17005"/>
                </a:moveTo>
                <a:lnTo>
                  <a:pt x="16120" y="17005"/>
                </a:lnTo>
                <a:lnTo>
                  <a:pt x="16120" y="17355"/>
                </a:lnTo>
                <a:cubicBezTo>
                  <a:pt x="16120" y="17657"/>
                  <a:pt x="16096" y="17707"/>
                  <a:pt x="15935" y="17728"/>
                </a:cubicBezTo>
                <a:cubicBezTo>
                  <a:pt x="15824" y="17743"/>
                  <a:pt x="15728" y="17703"/>
                  <a:pt x="15698" y="17631"/>
                </a:cubicBezTo>
                <a:cubicBezTo>
                  <a:pt x="15671" y="17564"/>
                  <a:pt x="15603" y="17506"/>
                  <a:pt x="15542" y="17506"/>
                </a:cubicBezTo>
                <a:cubicBezTo>
                  <a:pt x="15481" y="17506"/>
                  <a:pt x="15403" y="17465"/>
                  <a:pt x="15367" y="17409"/>
                </a:cubicBezTo>
                <a:cubicBezTo>
                  <a:pt x="15331" y="17352"/>
                  <a:pt x="15232" y="17282"/>
                  <a:pt x="15149" y="17253"/>
                </a:cubicBezTo>
                <a:cubicBezTo>
                  <a:pt x="15066" y="17225"/>
                  <a:pt x="15012" y="17155"/>
                  <a:pt x="15031" y="17102"/>
                </a:cubicBezTo>
                <a:cubicBezTo>
                  <a:pt x="15054" y="17039"/>
                  <a:pt x="15245" y="17005"/>
                  <a:pt x="15594" y="17005"/>
                </a:cubicBezTo>
                <a:close/>
                <a:moveTo>
                  <a:pt x="16285" y="17005"/>
                </a:moveTo>
                <a:lnTo>
                  <a:pt x="17028" y="17005"/>
                </a:lnTo>
                <a:lnTo>
                  <a:pt x="17767" y="17005"/>
                </a:lnTo>
                <a:lnTo>
                  <a:pt x="17790" y="17657"/>
                </a:lnTo>
                <a:cubicBezTo>
                  <a:pt x="17803" y="18014"/>
                  <a:pt x="17783" y="18325"/>
                  <a:pt x="17748" y="18350"/>
                </a:cubicBezTo>
                <a:cubicBezTo>
                  <a:pt x="17712" y="18375"/>
                  <a:pt x="17475" y="18389"/>
                  <a:pt x="17222" y="18377"/>
                </a:cubicBezTo>
                <a:cubicBezTo>
                  <a:pt x="16825" y="18357"/>
                  <a:pt x="16726" y="18318"/>
                  <a:pt x="16498" y="18097"/>
                </a:cubicBezTo>
                <a:cubicBezTo>
                  <a:pt x="16258" y="17864"/>
                  <a:pt x="16239" y="17801"/>
                  <a:pt x="16262" y="17422"/>
                </a:cubicBezTo>
                <a:lnTo>
                  <a:pt x="16285" y="17005"/>
                </a:lnTo>
                <a:close/>
                <a:moveTo>
                  <a:pt x="14648" y="17022"/>
                </a:moveTo>
                <a:cubicBezTo>
                  <a:pt x="14675" y="16997"/>
                  <a:pt x="14869" y="17132"/>
                  <a:pt x="15078" y="17320"/>
                </a:cubicBezTo>
                <a:cubicBezTo>
                  <a:pt x="15288" y="17508"/>
                  <a:pt x="15501" y="17665"/>
                  <a:pt x="15547" y="17666"/>
                </a:cubicBezTo>
                <a:cubicBezTo>
                  <a:pt x="15593" y="17667"/>
                  <a:pt x="15752" y="17768"/>
                  <a:pt x="15907" y="17888"/>
                </a:cubicBezTo>
                <a:cubicBezTo>
                  <a:pt x="16097" y="18037"/>
                  <a:pt x="16174" y="18144"/>
                  <a:pt x="16138" y="18230"/>
                </a:cubicBezTo>
                <a:cubicBezTo>
                  <a:pt x="16096" y="18334"/>
                  <a:pt x="15958" y="18359"/>
                  <a:pt x="15395" y="18359"/>
                </a:cubicBezTo>
                <a:cubicBezTo>
                  <a:pt x="15017" y="18359"/>
                  <a:pt x="14687" y="18334"/>
                  <a:pt x="14657" y="18306"/>
                </a:cubicBezTo>
                <a:cubicBezTo>
                  <a:pt x="14589" y="18241"/>
                  <a:pt x="14580" y="17086"/>
                  <a:pt x="14648" y="17022"/>
                </a:cubicBezTo>
                <a:close/>
                <a:moveTo>
                  <a:pt x="16470" y="18235"/>
                </a:moveTo>
                <a:cubicBezTo>
                  <a:pt x="16493" y="18240"/>
                  <a:pt x="16513" y="18254"/>
                  <a:pt x="16527" y="18275"/>
                </a:cubicBezTo>
                <a:cubicBezTo>
                  <a:pt x="16553" y="18315"/>
                  <a:pt x="16541" y="18370"/>
                  <a:pt x="16498" y="18394"/>
                </a:cubicBezTo>
                <a:cubicBezTo>
                  <a:pt x="16455" y="18419"/>
                  <a:pt x="16402" y="18404"/>
                  <a:pt x="16375" y="18363"/>
                </a:cubicBezTo>
                <a:cubicBezTo>
                  <a:pt x="16349" y="18323"/>
                  <a:pt x="16361" y="18273"/>
                  <a:pt x="16404" y="18248"/>
                </a:cubicBezTo>
                <a:cubicBezTo>
                  <a:pt x="16425" y="18235"/>
                  <a:pt x="16447" y="18230"/>
                  <a:pt x="16470" y="18235"/>
                </a:cubicBezTo>
                <a:close/>
              </a:path>
            </a:pathLst>
          </a:custGeom>
          <a:solidFill>
            <a:sysClr val="windowText" lastClr="000000"/>
          </a:solidFill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A33157-468B-4927-3578-F5084F7A4332}"/>
              </a:ext>
            </a:extLst>
          </p:cNvPr>
          <p:cNvSpPr txBox="1"/>
          <p:nvPr/>
        </p:nvSpPr>
        <p:spPr>
          <a:xfrm>
            <a:off x="18885922" y="5085076"/>
            <a:ext cx="4252351" cy="4829538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Each box itself consists of a number of pipelined operations</a:t>
            </a:r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16A92280-BF3B-2972-B2A8-F7DB78D3C9F7}"/>
              </a:ext>
            </a:extLst>
          </p:cNvPr>
          <p:cNvSpPr/>
          <p:nvPr/>
        </p:nvSpPr>
        <p:spPr>
          <a:xfrm rot="16200000">
            <a:off x="14898633" y="293984"/>
            <a:ext cx="3714958" cy="3141057"/>
          </a:xfrm>
          <a:prstGeom prst="leftArrow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72 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10 Gbps links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720 Gbps 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2.3kb per 25ns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5002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A3F6-F1D1-2805-7FC1-6016FC71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type of algorithms are we talking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1AFDE-04EE-402D-DF0E-9C4A3664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3151632"/>
          </a:xfrm>
        </p:spPr>
        <p:txBody>
          <a:bodyPr/>
          <a:lstStyle/>
          <a:p>
            <a:r>
              <a:rPr lang="en-GB" dirty="0"/>
              <a:t>Classical algorithms</a:t>
            </a:r>
          </a:p>
          <a:p>
            <a:pPr lvl="1"/>
            <a:r>
              <a:rPr lang="en-GB" dirty="0"/>
              <a:t>Clustering in 2D or 3D</a:t>
            </a:r>
          </a:p>
          <a:p>
            <a:pPr lvl="1"/>
            <a:r>
              <a:rPr lang="en-GB" dirty="0"/>
              <a:t>Pattern identification/matching</a:t>
            </a:r>
          </a:p>
          <a:p>
            <a:pPr lvl="1"/>
            <a:r>
              <a:rPr lang="en-GB" dirty="0"/>
              <a:t>Kalman filtering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EE59A-B2F9-2A80-DBA5-3EF10AC5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59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2C8B7-577A-3E88-DE63-90BB13F7B259}"/>
              </a:ext>
            </a:extLst>
          </p:cNvPr>
          <p:cNvSpPr txBox="1"/>
          <p:nvPr/>
        </p:nvSpPr>
        <p:spPr>
          <a:xfrm>
            <a:off x="16910305" y="3651250"/>
            <a:ext cx="5883564" cy="4602734"/>
          </a:xfrm>
          <a:prstGeom prst="rect">
            <a:avLst/>
          </a:prstGeom>
          <a:solidFill>
            <a:srgbClr val="FF0000">
              <a:alpha val="80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  <a:t>Remember that they have to be implemented in a </a:t>
            </a:r>
            <a:r>
              <a:rPr lang="en-GB" sz="6600" b="1" kern="0" dirty="0">
                <a:solidFill>
                  <a:srgbClr val="FFFF00"/>
                </a:solidFill>
                <a:latin typeface="Calibri" panose="020F0502020204030204"/>
              </a:rPr>
              <a:t>fully parallel</a:t>
            </a:r>
            <a:b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</a:br>
            <a: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  <a:t>and</a:t>
            </a:r>
          </a:p>
          <a:p>
            <a:pPr algn="ctr" defTabSz="1828800"/>
            <a:r>
              <a:rPr lang="en-GB" sz="6600" b="1" kern="0" dirty="0">
                <a:solidFill>
                  <a:srgbClr val="FFFF00"/>
                </a:solidFill>
                <a:latin typeface="Calibri" panose="020F0502020204030204"/>
              </a:rPr>
              <a:t>fully pipelined</a:t>
            </a:r>
          </a:p>
          <a:p>
            <a:pPr algn="ctr" defTabSz="1828800"/>
            <a: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238379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mi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Science: The basics</a:t>
            </a:r>
            <a:endParaRPr dirty="0"/>
          </a:p>
        </p:txBody>
      </p:sp>
      <p:sp>
        <p:nvSpPr>
          <p:cNvPr id="263" name="Trigger basic requirements…"/>
          <p:cNvSpPr txBox="1">
            <a:spLocks noGrp="1"/>
          </p:cNvSpPr>
          <p:nvPr>
            <p:ph idx="1"/>
          </p:nvPr>
        </p:nvSpPr>
        <p:spPr>
          <a:xfrm>
            <a:off x="1371601" y="4389119"/>
            <a:ext cx="15088536" cy="841170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Science is the art of knowing what to record, and when</a:t>
            </a:r>
          </a:p>
          <a:p>
            <a:pPr>
              <a:lnSpc>
                <a:spcPct val="150000"/>
              </a:lnSpc>
            </a:pPr>
            <a:r>
              <a:rPr lang="en-GB" dirty="0"/>
              <a:t>With CMS &amp; ATLAS in “discovery mode”, we care about the Higgs Boson or rarer</a:t>
            </a:r>
          </a:p>
          <a:p>
            <a:pPr lvl="1">
              <a:lnSpc>
                <a:spcPct val="150000"/>
              </a:lnSpc>
            </a:pPr>
            <a:r>
              <a:rPr lang="en-GB" sz="3600" kern="0" dirty="0"/>
              <a:t>Higgs Boson production is ten orders of magnitude below the total interaction rate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3600" kern="0" dirty="0"/>
              <a:t>That is a needle in a haystack the same mass as the</a:t>
            </a:r>
            <a:br>
              <a:rPr lang="en-GB" sz="3600" kern="0" dirty="0"/>
            </a:br>
            <a:r>
              <a:rPr lang="en-GB" sz="3600" kern="0" dirty="0"/>
              <a:t>Empire State Building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3600" kern="0" dirty="0"/>
              <a:t>Or if you collided protons once per second, that is one event every </a:t>
            </a:r>
            <a:br>
              <a:rPr lang="en-GB" sz="3600" kern="0" dirty="0"/>
            </a:br>
            <a:r>
              <a:rPr lang="en-GB" sz="4800" b="1" kern="0" dirty="0">
                <a:solidFill>
                  <a:schemeClr val="accent2"/>
                </a:solidFill>
              </a:rPr>
              <a:t>317 years</a:t>
            </a:r>
            <a:endParaRPr lang="en-GB" sz="3600" b="1" kern="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E838-16C0-8B6B-B36C-44F1A14A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Empire State Building - Wikipedia">
            <a:extLst>
              <a:ext uri="{FF2B5EF4-FFF2-40B4-BE49-F238E27FC236}">
                <a16:creationId xmlns:a16="http://schemas.microsoft.com/office/drawing/2014/main" id="{21DD4A7D-012D-B054-2621-6D21390EB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258" y="1354082"/>
            <a:ext cx="7300564" cy="109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hn James Hand-Sewing Needles, Crewel/Embroidery, 5/10 | Rowley | Rowley">
            <a:extLst>
              <a:ext uri="{FF2B5EF4-FFF2-40B4-BE49-F238E27FC236}">
                <a16:creationId xmlns:a16="http://schemas.microsoft.com/office/drawing/2014/main" id="{FBCFE89A-0EAC-341E-9592-333431992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0" t="6114" r="47116" b="5236"/>
          <a:stretch/>
        </p:blipFill>
        <p:spPr bwMode="auto">
          <a:xfrm>
            <a:off x="16099131" y="4389121"/>
            <a:ext cx="361006" cy="5348378"/>
          </a:xfrm>
          <a:prstGeom prst="rect">
            <a:avLst/>
          </a:prstGeom>
          <a:solidFill>
            <a:schemeClr val="tx1">
              <a:alpha val="3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86237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A3F6-F1D1-2805-7FC1-6016FC71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type of algorithms are we talking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1AFDE-04EE-402D-DF0E-9C4A3664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5695918"/>
          </a:xfrm>
        </p:spPr>
        <p:txBody>
          <a:bodyPr/>
          <a:lstStyle/>
          <a:p>
            <a:r>
              <a:rPr lang="en-GB" dirty="0"/>
              <a:t>Classical algorithms</a:t>
            </a:r>
          </a:p>
          <a:p>
            <a:pPr lvl="1"/>
            <a:r>
              <a:rPr lang="en-GB" dirty="0"/>
              <a:t>Clustering in 2D or 3D</a:t>
            </a:r>
          </a:p>
          <a:p>
            <a:pPr lvl="1"/>
            <a:r>
              <a:rPr lang="en-GB" dirty="0"/>
              <a:t>Pattern identification/matching</a:t>
            </a:r>
          </a:p>
          <a:p>
            <a:pPr lvl="1"/>
            <a:r>
              <a:rPr lang="en-GB" dirty="0"/>
              <a:t>Kalman filtering</a:t>
            </a:r>
          </a:p>
          <a:p>
            <a:r>
              <a:rPr lang="en-GB" dirty="0"/>
              <a:t>In future</a:t>
            </a:r>
          </a:p>
          <a:p>
            <a:pPr lvl="1"/>
            <a:r>
              <a:rPr lang="en-GB" dirty="0"/>
              <a:t>Particle-flow – full reconstruction of particles and events</a:t>
            </a:r>
          </a:p>
          <a:p>
            <a:pPr lvl="1"/>
            <a:r>
              <a:rPr lang="en-GB" dirty="0"/>
              <a:t>Machine-learning, BDTs and neural-nets in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EE59A-B2F9-2A80-DBA5-3EF10AC5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60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DB141-0C92-CA5C-0889-F45404B8B793}"/>
              </a:ext>
            </a:extLst>
          </p:cNvPr>
          <p:cNvSpPr txBox="1"/>
          <p:nvPr/>
        </p:nvSpPr>
        <p:spPr>
          <a:xfrm>
            <a:off x="16910305" y="3651250"/>
            <a:ext cx="5883564" cy="4602734"/>
          </a:xfrm>
          <a:prstGeom prst="rect">
            <a:avLst/>
          </a:prstGeom>
          <a:solidFill>
            <a:srgbClr val="FF0000">
              <a:alpha val="80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  <a:t>Remember that they have to be implemented in a </a:t>
            </a:r>
            <a:r>
              <a:rPr lang="en-GB" sz="6600" b="1" kern="0" dirty="0">
                <a:solidFill>
                  <a:srgbClr val="FFFF00"/>
                </a:solidFill>
                <a:latin typeface="Calibri" panose="020F0502020204030204"/>
              </a:rPr>
              <a:t>fully parallel</a:t>
            </a:r>
            <a:b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</a:br>
            <a: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  <a:t>and</a:t>
            </a:r>
          </a:p>
          <a:p>
            <a:pPr algn="ctr" defTabSz="1828800"/>
            <a:r>
              <a:rPr lang="en-GB" sz="6600" b="1" kern="0" dirty="0">
                <a:solidFill>
                  <a:srgbClr val="FFFF00"/>
                </a:solidFill>
                <a:latin typeface="Calibri" panose="020F0502020204030204"/>
              </a:rPr>
              <a:t>fully pipelined</a:t>
            </a:r>
          </a:p>
          <a:p>
            <a:pPr algn="ctr" defTabSz="1828800"/>
            <a:r>
              <a:rPr lang="en-GB" sz="4000" b="1" kern="0" dirty="0">
                <a:solidFill>
                  <a:srgbClr val="FFFF00"/>
                </a:solidFill>
                <a:latin typeface="Calibri" panose="020F0502020204030204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33573966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5F7D-57B0-52B1-0649-470AE91B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2" y="790853"/>
            <a:ext cx="9646356" cy="2529923"/>
          </a:xfrm>
        </p:spPr>
        <p:txBody>
          <a:bodyPr/>
          <a:lstStyle/>
          <a:p>
            <a:r>
              <a:rPr lang="en-GB" dirty="0"/>
              <a:t>Field-Programmable Gate Arrays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0A27-1BA7-B90A-E24B-C7D610B3A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10049216" cy="777231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orbel" panose="020B0503020204020204" pitchFamily="34" charset="0"/>
              </a:rPr>
              <a:t>A chip needs to be attached to something!</a:t>
            </a:r>
          </a:p>
          <a:p>
            <a:r>
              <a:rPr lang="en-GB" dirty="0">
                <a:latin typeface="Corbel" panose="020B0503020204020204" pitchFamily="34" charset="0"/>
              </a:rPr>
              <a:t>Imperial’s latest platform: Serenity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50AA3-1B7D-50F8-9E7E-92EACB80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61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93B6E3F3-6D71-5C6F-D420-087659C7BB7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7445" r="2695" b="7222"/>
          <a:stretch/>
        </p:blipFill>
        <p:spPr bwMode="auto">
          <a:xfrm>
            <a:off x="11725275" y="25400"/>
            <a:ext cx="12658725" cy="136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215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5F7D-57B0-52B1-0649-470AE91B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2" y="790853"/>
            <a:ext cx="9646356" cy="2529923"/>
          </a:xfrm>
        </p:spPr>
        <p:txBody>
          <a:bodyPr/>
          <a:lstStyle/>
          <a:p>
            <a:r>
              <a:rPr lang="en-GB" dirty="0"/>
              <a:t>Field-Programmable Gate Arrays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0A27-1BA7-B90A-E24B-C7D610B3A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10049216" cy="650126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orbel" panose="020B0503020204020204" pitchFamily="34" charset="0"/>
              </a:rPr>
              <a:t>A chip needs to be attached to something!</a:t>
            </a:r>
          </a:p>
          <a:p>
            <a:r>
              <a:rPr lang="en-GB" dirty="0">
                <a:latin typeface="Corbel" panose="020B0503020204020204" pitchFamily="34" charset="0"/>
              </a:rPr>
              <a:t>Imperial’s latest platform: Serenity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Corbel" panose="020B0503020204020204" pitchFamily="34" charset="0"/>
              </a:rPr>
              <a:t>208 optical transmit links &amp;</a:t>
            </a:r>
            <a:br>
              <a:rPr lang="en-GB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Corbel"/>
              </a:rPr>
              <a:t>208 optical receive links @ 28.5Gbps =</a:t>
            </a:r>
          </a:p>
          <a:p>
            <a:pPr lvl="1"/>
            <a:endParaRPr lang="en-GB" dirty="0">
              <a:latin typeface="Corbel"/>
            </a:endParaRPr>
          </a:p>
          <a:p>
            <a:pPr lvl="1"/>
            <a:endParaRPr lang="en-GB" dirty="0">
              <a:solidFill>
                <a:schemeClr val="bg1"/>
              </a:solidFill>
              <a:latin typeface="Corbel"/>
            </a:endParaRPr>
          </a:p>
          <a:p>
            <a:pPr lvl="1"/>
            <a:r>
              <a:rPr lang="en-GB" dirty="0" err="1">
                <a:solidFill>
                  <a:schemeClr val="bg1"/>
                </a:solidFill>
                <a:latin typeface="Corbel"/>
              </a:rPr>
              <a:t>Skewable</a:t>
            </a:r>
            <a:r>
              <a:rPr lang="en-GB" dirty="0">
                <a:solidFill>
                  <a:schemeClr val="bg1"/>
                </a:solidFill>
                <a:latin typeface="Corbel"/>
              </a:rPr>
              <a:t> to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50AA3-1B7D-50F8-9E7E-92EACB80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62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93B6E3F3-6D71-5C6F-D420-087659C7BB7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7445" r="2695" b="7222"/>
          <a:stretch/>
        </p:blipFill>
        <p:spPr bwMode="auto">
          <a:xfrm>
            <a:off x="11725275" y="25400"/>
            <a:ext cx="12658725" cy="136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31008-06D5-7015-F997-8AECFFEEAACD}"/>
              </a:ext>
            </a:extLst>
          </p:cNvPr>
          <p:cNvSpPr txBox="1"/>
          <p:nvPr/>
        </p:nvSpPr>
        <p:spPr>
          <a:xfrm>
            <a:off x="3268138" y="6904352"/>
            <a:ext cx="6282264" cy="132570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7200" b="1" kern="0" dirty="0">
                <a:solidFill>
                  <a:srgbClr val="FFFF00"/>
                </a:solidFill>
                <a:latin typeface="Calibri" panose="020F0502020204030204"/>
              </a:rPr>
              <a:t>5.9 + 5.9 </a:t>
            </a:r>
            <a:r>
              <a:rPr lang="en-GB" sz="7200" b="1" kern="0" dirty="0" err="1">
                <a:solidFill>
                  <a:srgbClr val="FFFF00"/>
                </a:solidFill>
                <a:latin typeface="Calibri" panose="020F0502020204030204"/>
              </a:rPr>
              <a:t>Tbps</a:t>
            </a:r>
            <a:endParaRPr lang="en-GB" sz="72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212117-234B-B116-0FD5-9419158BD15C}"/>
              </a:ext>
            </a:extLst>
          </p:cNvPr>
          <p:cNvSpPr txBox="1"/>
          <p:nvPr/>
        </p:nvSpPr>
        <p:spPr>
          <a:xfrm>
            <a:off x="3268138" y="9252442"/>
            <a:ext cx="6282264" cy="1325704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7200" b="1" kern="0" dirty="0">
                <a:solidFill>
                  <a:srgbClr val="FFFF00"/>
                </a:solidFill>
                <a:latin typeface="Calibri" panose="020F0502020204030204"/>
              </a:rPr>
              <a:t>7.0 + 4.8 </a:t>
            </a:r>
            <a:r>
              <a:rPr lang="en-GB" sz="7200" b="1" kern="0" dirty="0" err="1">
                <a:solidFill>
                  <a:srgbClr val="FFFF00"/>
                </a:solidFill>
                <a:latin typeface="Calibri" panose="020F0502020204030204"/>
              </a:rPr>
              <a:t>Tbps</a:t>
            </a:r>
            <a:endParaRPr lang="en-GB" sz="7200" b="1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95688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50AA3-1B7D-50F8-9E7E-92EACB80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63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A9CB5B-5935-FAFA-5D3F-358C259A68A4}"/>
              </a:ext>
            </a:extLst>
          </p:cNvPr>
          <p:cNvGrpSpPr/>
          <p:nvPr/>
        </p:nvGrpSpPr>
        <p:grpSpPr>
          <a:xfrm>
            <a:off x="12152555" y="99750"/>
            <a:ext cx="11745626" cy="13517492"/>
            <a:chOff x="13381636" y="1244107"/>
            <a:chExt cx="10081985" cy="11602886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5DF53BC6-ED16-A3A5-91A8-D09AC74A2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8075" y="1261521"/>
              <a:ext cx="10049276" cy="1156946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A picture containing text, night, city&#10;&#10;Description automatically generated">
              <a:extLst>
                <a:ext uri="{FF2B5EF4-FFF2-40B4-BE49-F238E27FC236}">
                  <a16:creationId xmlns:a16="http://schemas.microsoft.com/office/drawing/2014/main" id="{5C494D68-C29E-B948-8A22-D9809EB44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627" y="1245520"/>
              <a:ext cx="10078994" cy="11601473"/>
            </a:xfrm>
            <a:prstGeom prst="rect">
              <a:avLst/>
            </a:prstGeom>
          </p:spPr>
        </p:pic>
        <p:pic>
          <p:nvPicPr>
            <p:cNvPr id="10" name="Picture 9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C6F31C8C-C309-68B1-7A2B-A6751F106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01"/>
            <a:stretch/>
          </p:blipFill>
          <p:spPr>
            <a:xfrm>
              <a:off x="13381805" y="1244108"/>
              <a:ext cx="10078994" cy="11601473"/>
            </a:xfrm>
            <a:prstGeom prst="rect">
              <a:avLst/>
            </a:prstGeom>
          </p:spPr>
        </p:pic>
        <p:pic>
          <p:nvPicPr>
            <p:cNvPr id="12" name="Picture 11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4BA67828-DE3A-349E-A977-C8BA0C4E1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27"/>
            <a:stretch/>
          </p:blipFill>
          <p:spPr>
            <a:xfrm>
              <a:off x="13381636" y="1244107"/>
              <a:ext cx="10065715" cy="11601473"/>
            </a:xfrm>
            <a:prstGeom prst="rect">
              <a:avLst/>
            </a:prstGeom>
          </p:spPr>
        </p:pic>
        <p:pic>
          <p:nvPicPr>
            <p:cNvPr id="14" name="Picture 13" descr="Background pattern&#10;&#10;Description automatically generated">
              <a:extLst>
                <a:ext uri="{FF2B5EF4-FFF2-40B4-BE49-F238E27FC236}">
                  <a16:creationId xmlns:a16="http://schemas.microsoft.com/office/drawing/2014/main" id="{707B998B-2BD9-46F7-D4F9-9964E7F82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2511" y="1244107"/>
              <a:ext cx="10078994" cy="11601473"/>
            </a:xfrm>
            <a:prstGeom prst="rect">
              <a:avLst/>
            </a:prstGeom>
          </p:spPr>
        </p:pic>
        <p:pic>
          <p:nvPicPr>
            <p:cNvPr id="16" name="Picture 15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09948F6C-88C2-196E-1F1F-5AF0BC9CF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3216" y="1244107"/>
              <a:ext cx="10078994" cy="1160147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CF5F7D-57B0-52B1-0649-470AE91B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2" y="790853"/>
            <a:ext cx="9646356" cy="2529923"/>
          </a:xfrm>
        </p:spPr>
        <p:txBody>
          <a:bodyPr/>
          <a:lstStyle/>
          <a:p>
            <a:r>
              <a:rPr lang="en-GB" dirty="0"/>
              <a:t>Field-Programmable Gate Arrays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0A27-1BA7-B90A-E24B-C7D610B3A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9845040" cy="727070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orbel" panose="020B0503020204020204" pitchFamily="34" charset="0"/>
              </a:rPr>
              <a:t>A chip needs to be attached to something!</a:t>
            </a:r>
          </a:p>
          <a:p>
            <a:r>
              <a:rPr lang="en-GB" dirty="0">
                <a:latin typeface="Corbel" panose="020B0503020204020204" pitchFamily="34" charset="0"/>
              </a:rPr>
              <a:t>Imperial’s latest platform: Serenity</a:t>
            </a:r>
          </a:p>
          <a:p>
            <a:endParaRPr lang="en-GB" dirty="0">
              <a:latin typeface="Corbel" panose="020B0503020204020204" pitchFamily="34" charset="0"/>
            </a:endParaRPr>
          </a:p>
          <a:p>
            <a:endParaRPr lang="en-GB" dirty="0">
              <a:latin typeface="Corbel" panose="020B0503020204020204" pitchFamily="34" charset="0"/>
            </a:endParaRPr>
          </a:p>
          <a:p>
            <a:endParaRPr lang="en-GB" dirty="0">
              <a:latin typeface="Corbel" panose="020B0503020204020204" pitchFamily="34" charset="0"/>
            </a:endParaRPr>
          </a:p>
          <a:p>
            <a:endParaRPr lang="en-GB" dirty="0">
              <a:latin typeface="Corbel" panose="020B0503020204020204" pitchFamily="34" charset="0"/>
            </a:endParaRPr>
          </a:p>
          <a:p>
            <a:endParaRPr lang="en-GB" dirty="0">
              <a:latin typeface="Corbel" panose="020B0503020204020204" pitchFamily="34" charset="0"/>
            </a:endParaRPr>
          </a:p>
          <a:p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631008-06D5-7015-F997-8AECFFEEAACD}"/>
              </a:ext>
            </a:extLst>
          </p:cNvPr>
          <p:cNvSpPr txBox="1"/>
          <p:nvPr/>
        </p:nvSpPr>
        <p:spPr>
          <a:xfrm>
            <a:off x="2423376" y="5521701"/>
            <a:ext cx="7609267" cy="5300330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lIns="180000" rIns="180000" rtlCol="0" anchor="ctr">
            <a:noAutofit/>
          </a:bodyPr>
          <a:lstStyle/>
          <a:p>
            <a:pPr defTabSz="1828800"/>
            <a:r>
              <a:rPr lang="en-GB" sz="4800" b="1" kern="0" dirty="0">
                <a:solidFill>
                  <a:srgbClr val="FFFF00"/>
                </a:solidFill>
                <a:latin typeface="Calibri" panose="020F0502020204030204"/>
              </a:rPr>
              <a:t>A real challenge:</a:t>
            </a:r>
          </a:p>
          <a:p>
            <a:pPr marL="857250" indent="-857250" defTabSz="1828800">
              <a:buFont typeface="Arial" panose="020B0604020202020204" pitchFamily="34" charset="0"/>
              <a:buChar char="•"/>
            </a:pPr>
            <a:r>
              <a:rPr lang="en-GB" sz="4800" b="1" kern="0" dirty="0">
                <a:solidFill>
                  <a:srgbClr val="FFFF00"/>
                </a:solidFill>
                <a:latin typeface="Calibri" panose="020F0502020204030204"/>
              </a:rPr>
              <a:t>30Gbps links requires ~analogue design</a:t>
            </a:r>
          </a:p>
          <a:p>
            <a:pPr marL="857250" indent="-857250" defTabSz="1828800">
              <a:buFont typeface="Arial" panose="020B0604020202020204" pitchFamily="34" charset="0"/>
              <a:buChar char="•"/>
            </a:pPr>
            <a:r>
              <a:rPr lang="en-GB" sz="4800" b="1" kern="0" dirty="0">
                <a:solidFill>
                  <a:srgbClr val="FFFF00"/>
                </a:solidFill>
                <a:latin typeface="Calibri" panose="020F0502020204030204"/>
              </a:rPr>
              <a:t>Each chip drawing over 100A of core power</a:t>
            </a:r>
          </a:p>
          <a:p>
            <a:pPr marL="857250" indent="-857250" defTabSz="1828800">
              <a:buFont typeface="Arial" panose="020B0604020202020204" pitchFamily="34" charset="0"/>
              <a:buChar char="•"/>
            </a:pPr>
            <a:r>
              <a:rPr lang="en-GB" sz="4800" b="1" kern="0" dirty="0">
                <a:solidFill>
                  <a:srgbClr val="FFFF00"/>
                </a:solidFill>
                <a:latin typeface="Calibri" panose="020F0502020204030204"/>
              </a:rPr>
              <a:t>Heat management a huge challenge</a:t>
            </a:r>
            <a:endParaRPr lang="en-GB" sz="48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5904E3-0B0D-E4C3-DBB1-88C5F97F4B9B}"/>
              </a:ext>
            </a:extLst>
          </p:cNvPr>
          <p:cNvSpPr txBox="1"/>
          <p:nvPr/>
        </p:nvSpPr>
        <p:spPr>
          <a:xfrm>
            <a:off x="3979572" y="11515136"/>
            <a:ext cx="81394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6 ground planes – need to control noise</a:t>
            </a: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4 power planes – need to supply 9 voltages</a:t>
            </a:r>
            <a:b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per chip at up to 100A</a:t>
            </a: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6 signal layers – these are big chips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62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future: High-luminosity LHC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B292B9-30F8-99A3-1530-AC0068EF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0004536"/>
            <a:ext cx="21031200" cy="3536353"/>
          </a:xfrm>
        </p:spPr>
        <p:txBody>
          <a:bodyPr/>
          <a:lstStyle/>
          <a:p>
            <a:r>
              <a:rPr lang="en-GB" dirty="0"/>
              <a:t>Up to 250 proton-proton collisions per event</a:t>
            </a:r>
          </a:p>
          <a:p>
            <a:r>
              <a:rPr lang="en-GB" dirty="0"/>
              <a:t>Really, really hard to find the interesting event under all that rubbish</a:t>
            </a:r>
          </a:p>
          <a:p>
            <a:r>
              <a:rPr lang="en-GB" dirty="0"/>
              <a:t>Need to sift through 300Tbps to find the interesting events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8B853-3771-7DE3-0600-CFA9B861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64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E698180E-4B61-8F3B-91C4-11493400E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19088" r="21065" b="14999"/>
          <a:stretch/>
        </p:blipFill>
        <p:spPr bwMode="auto">
          <a:xfrm>
            <a:off x="4105290" y="2952038"/>
            <a:ext cx="162711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25859C-76BA-7AC4-D052-73DDEA04CD16}"/>
              </a:ext>
            </a:extLst>
          </p:cNvPr>
          <p:cNvSpPr txBox="1"/>
          <p:nvPr/>
        </p:nvSpPr>
        <p:spPr>
          <a:xfrm>
            <a:off x="17184334" y="9360579"/>
            <a:ext cx="332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150 proton-proton collisions</a:t>
            </a:r>
          </a:p>
        </p:txBody>
      </p:sp>
    </p:spTree>
    <p:extLst>
      <p:ext uri="{BB962C8B-B14F-4D97-AF65-F5344CB8AC3E}">
        <p14:creationId xmlns:p14="http://schemas.microsoft.com/office/powerpoint/2010/main" val="31905973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2546-E36C-600D-F3DA-9811B4D8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1C20-E3AC-02BE-B1E1-33EFB62B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35586"/>
          </a:xfrm>
        </p:spPr>
        <p:txBody>
          <a:bodyPr/>
          <a:lstStyle/>
          <a:p>
            <a:r>
              <a:rPr lang="en-GB" dirty="0"/>
              <a:t>To find the interesting events at the LHC we must search through vast amounts of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44737-C4D5-7063-C5E6-659DE2D8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65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11068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2546-E36C-600D-F3DA-9811B4D8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1C20-E3AC-02BE-B1E1-33EFB62B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1669175"/>
          </a:xfrm>
        </p:spPr>
        <p:txBody>
          <a:bodyPr/>
          <a:lstStyle/>
          <a:p>
            <a:r>
              <a:rPr lang="en-GB" dirty="0"/>
              <a:t>To find the interesting events at the LHC we must search through vast amounts of data</a:t>
            </a:r>
          </a:p>
          <a:p>
            <a:r>
              <a:rPr lang="en-GB" dirty="0"/>
              <a:t>To do this requires work at the cutting edge of electronics, programming and physics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44737-C4D5-7063-C5E6-659DE2D8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66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2404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2546-E36C-600D-F3DA-9811B4D8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1C20-E3AC-02BE-B1E1-33EFB62B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2474524"/>
          </a:xfrm>
        </p:spPr>
        <p:txBody>
          <a:bodyPr/>
          <a:lstStyle/>
          <a:p>
            <a:r>
              <a:rPr lang="en-GB" dirty="0"/>
              <a:t>To find the interesting events at the LHC we must search through vast amounts of data</a:t>
            </a:r>
          </a:p>
          <a:p>
            <a:r>
              <a:rPr lang="en-GB" dirty="0"/>
              <a:t>To do this requires work at the cutting edge of electronics, programming and physics</a:t>
            </a:r>
          </a:p>
          <a:p>
            <a:pPr lvl="1"/>
            <a:r>
              <a:rPr lang="en-GB" dirty="0"/>
              <a:t>And in the future, also Machine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44737-C4D5-7063-C5E6-659DE2D8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67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6445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2546-E36C-600D-F3DA-9811B4D8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1C20-E3AC-02BE-B1E1-33EFB62B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4341701"/>
          </a:xfrm>
        </p:spPr>
        <p:txBody>
          <a:bodyPr/>
          <a:lstStyle/>
          <a:p>
            <a:r>
              <a:rPr lang="en-GB" dirty="0"/>
              <a:t>To find the interesting events at the LHC we must search through vast amounts of data</a:t>
            </a:r>
          </a:p>
          <a:p>
            <a:r>
              <a:rPr lang="en-GB" dirty="0"/>
              <a:t>To do this requires work at the cutting edge of electronics, programming and physics</a:t>
            </a:r>
          </a:p>
          <a:p>
            <a:pPr lvl="1"/>
            <a:r>
              <a:rPr lang="en-GB" dirty="0"/>
              <a:t>And in the future, also Machine Learning  </a:t>
            </a:r>
          </a:p>
          <a:p>
            <a:r>
              <a:rPr lang="en-GB" dirty="0"/>
              <a:t>And this will be even more challenging at the HL-LHC</a:t>
            </a:r>
          </a:p>
          <a:p>
            <a:pPr lvl="1"/>
            <a:r>
              <a:rPr lang="en-GB" dirty="0"/>
              <a:t>Lots of fun to be had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44737-C4D5-7063-C5E6-659DE2D8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68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43466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A35B7B-DB8D-EDF4-45F4-6BF33FC2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for listening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1293B-D04A-ED99-5AC0-94A16A537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B57A8-B004-39E3-67CD-1E859772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1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mi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Science: The basics</a:t>
            </a:r>
            <a:endParaRPr dirty="0"/>
          </a:p>
        </p:txBody>
      </p:sp>
      <p:sp>
        <p:nvSpPr>
          <p:cNvPr id="263" name="Trigger basic requirements…"/>
          <p:cNvSpPr txBox="1">
            <a:spLocks noGrp="1"/>
          </p:cNvSpPr>
          <p:nvPr>
            <p:ph idx="1"/>
          </p:nvPr>
        </p:nvSpPr>
        <p:spPr>
          <a:xfrm>
            <a:off x="1371601" y="4389119"/>
            <a:ext cx="14531418" cy="841170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Science is the art of knowing what to record, and when</a:t>
            </a:r>
          </a:p>
          <a:p>
            <a:pPr>
              <a:lnSpc>
                <a:spcPct val="150000"/>
              </a:lnSpc>
            </a:pPr>
            <a:r>
              <a:rPr lang="en-GB" dirty="0"/>
              <a:t>With CMS &amp; ATLAS in “discovery mode”, we care about the Higgs Boson or rarer</a:t>
            </a:r>
          </a:p>
          <a:p>
            <a:pPr lvl="1">
              <a:lnSpc>
                <a:spcPct val="150000"/>
              </a:lnSpc>
            </a:pPr>
            <a:r>
              <a:rPr lang="en-GB" sz="3600" kern="0" dirty="0"/>
              <a:t>Higgs Boson production is ten orders of magnitude below the total interaction rate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3600" kern="0" dirty="0"/>
              <a:t>That is a needle in a haystack the same mass as the</a:t>
            </a:r>
            <a:br>
              <a:rPr lang="en-GB" sz="3600" kern="0" dirty="0"/>
            </a:br>
            <a:r>
              <a:rPr lang="en-GB" sz="3600" kern="0" dirty="0"/>
              <a:t>Empire State Building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3600" kern="0" dirty="0"/>
              <a:t>Or if you collided protons once per second, that is one event every </a:t>
            </a:r>
            <a:r>
              <a:rPr lang="en-GB" sz="4800" b="1" kern="0" dirty="0">
                <a:solidFill>
                  <a:schemeClr val="accent2"/>
                </a:solidFill>
              </a:rPr>
              <a:t>317 years</a:t>
            </a:r>
            <a:endParaRPr lang="en-GB" sz="3600" kern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FBC92-8083-A245-7992-314C6FF3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7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Empire State Building - Wikipedia">
            <a:extLst>
              <a:ext uri="{FF2B5EF4-FFF2-40B4-BE49-F238E27FC236}">
                <a16:creationId xmlns:a16="http://schemas.microsoft.com/office/drawing/2014/main" id="{21DD4A7D-012D-B054-2621-6D21390EB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258" y="1354082"/>
            <a:ext cx="7300564" cy="109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hn James Hand-Sewing Needles, Crewel/Embroidery, 5/10 | Rowley | Rowley">
            <a:extLst>
              <a:ext uri="{FF2B5EF4-FFF2-40B4-BE49-F238E27FC236}">
                <a16:creationId xmlns:a16="http://schemas.microsoft.com/office/drawing/2014/main" id="{FBCFE89A-0EAC-341E-9592-333431992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0" t="6114" r="47116" b="5236"/>
          <a:stretch/>
        </p:blipFill>
        <p:spPr bwMode="auto">
          <a:xfrm>
            <a:off x="16099131" y="4389121"/>
            <a:ext cx="361006" cy="5348378"/>
          </a:xfrm>
          <a:prstGeom prst="rect">
            <a:avLst/>
          </a:prstGeom>
          <a:solidFill>
            <a:schemeClr val="tx1">
              <a:alpha val="39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533BAB-E33E-908B-5129-9F1E46198839}"/>
              </a:ext>
            </a:extLst>
          </p:cNvPr>
          <p:cNvSpPr txBox="1"/>
          <p:nvPr/>
        </p:nvSpPr>
        <p:spPr>
          <a:xfrm>
            <a:off x="3468891" y="4514787"/>
            <a:ext cx="17446218" cy="4686426"/>
          </a:xfrm>
          <a:prstGeom prst="rect">
            <a:avLst/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  <a:t>And one Higgs boson is pretty much </a:t>
            </a:r>
            <a:b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</a:br>
            <a:r>
              <a:rPr lang="en-GB" sz="10800" b="1" kern="0" dirty="0">
                <a:solidFill>
                  <a:srgbClr val="FFFF00"/>
                </a:solidFill>
                <a:latin typeface="Calibri" panose="020F0502020204030204"/>
              </a:rPr>
              <a:t>USELESS</a:t>
            </a:r>
            <a:b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</a:br>
            <a:r>
              <a:rPr lang="en-GB" sz="6400" kern="0" dirty="0">
                <a:solidFill>
                  <a:srgbClr val="FFFF00"/>
                </a:solidFill>
                <a:latin typeface="Calibri" panose="020F0502020204030204"/>
              </a:rPr>
              <a:t>We need loads of them to be able to study them…</a:t>
            </a:r>
            <a:endParaRPr lang="en-GB" sz="6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21825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A84B75-3E41-B265-814D-811A1378B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B02D3B-B26C-F47C-5D25-918B7E5EC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AC292-EB70-3F0F-AE44-D52A84C8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1815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167B9D3-96A5-4224-BDA7-65E579228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2" b="4522"/>
          <a:stretch/>
        </p:blipFill>
        <p:spPr>
          <a:xfrm>
            <a:off x="-2342" y="0"/>
            <a:ext cx="20147656" cy="13716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63331" y="2395546"/>
            <a:ext cx="8321110" cy="1311128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How much data?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60062-3A65-B53C-97FB-B4BF7206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71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Left Arrow 13">
            <a:extLst>
              <a:ext uri="{FF2B5EF4-FFF2-40B4-BE49-F238E27FC236}">
                <a16:creationId xmlns:a16="http://schemas.microsoft.com/office/drawing/2014/main" id="{708E813C-500F-B13A-24E3-81B6FF540088}"/>
              </a:ext>
            </a:extLst>
          </p:cNvPr>
          <p:cNvSpPr/>
          <p:nvPr/>
        </p:nvSpPr>
        <p:spPr bwMode="auto">
          <a:xfrm>
            <a:off x="1576166" y="8800946"/>
            <a:ext cx="1728192" cy="115212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1 Gb/s </a:t>
            </a:r>
          </a:p>
        </p:txBody>
      </p:sp>
      <p:sp>
        <p:nvSpPr>
          <p:cNvPr id="16" name="Left Arrow 14">
            <a:extLst>
              <a:ext uri="{FF2B5EF4-FFF2-40B4-BE49-F238E27FC236}">
                <a16:creationId xmlns:a16="http://schemas.microsoft.com/office/drawing/2014/main" id="{D7EF3B3B-334A-E290-9F42-745120606428}"/>
              </a:ext>
            </a:extLst>
          </p:cNvPr>
          <p:cNvSpPr/>
          <p:nvPr/>
        </p:nvSpPr>
        <p:spPr bwMode="auto">
          <a:xfrm>
            <a:off x="1576166" y="4966696"/>
            <a:ext cx="1728192" cy="115212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1 Tb/s </a:t>
            </a:r>
          </a:p>
        </p:txBody>
      </p:sp>
      <p:sp>
        <p:nvSpPr>
          <p:cNvPr id="18" name="Left Arrow 15">
            <a:extLst>
              <a:ext uri="{FF2B5EF4-FFF2-40B4-BE49-F238E27FC236}">
                <a16:creationId xmlns:a16="http://schemas.microsoft.com/office/drawing/2014/main" id="{F1C4C993-8CD7-A52E-5D22-D44AF5E0CB96}"/>
              </a:ext>
            </a:extLst>
          </p:cNvPr>
          <p:cNvSpPr/>
          <p:nvPr/>
        </p:nvSpPr>
        <p:spPr bwMode="auto">
          <a:xfrm>
            <a:off x="1576166" y="1157786"/>
            <a:ext cx="1728192" cy="115212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1 </a:t>
            </a:r>
            <a:r>
              <a:rPr lang="en-GB" sz="2400" dirty="0" err="1">
                <a:solidFill>
                  <a:prstClr val="black"/>
                </a:solidFill>
                <a:latin typeface="Century Gothic" pitchFamily="34" charset="0"/>
              </a:rPr>
              <a:t>Pb</a:t>
            </a: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/s </a:t>
            </a:r>
          </a:p>
        </p:txBody>
      </p:sp>
      <p:sp>
        <p:nvSpPr>
          <p:cNvPr id="19" name="Left Arrow 16">
            <a:extLst>
              <a:ext uri="{FF2B5EF4-FFF2-40B4-BE49-F238E27FC236}">
                <a16:creationId xmlns:a16="http://schemas.microsoft.com/office/drawing/2014/main" id="{5FB1A91A-6ACF-445A-6B4D-2D7A09D920D2}"/>
              </a:ext>
            </a:extLst>
          </p:cNvPr>
          <p:cNvSpPr/>
          <p:nvPr/>
        </p:nvSpPr>
        <p:spPr bwMode="auto">
          <a:xfrm>
            <a:off x="1572250" y="12610488"/>
            <a:ext cx="1728192" cy="115212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1 Mb/s </a:t>
            </a:r>
          </a:p>
        </p:txBody>
      </p:sp>
      <p:sp>
        <p:nvSpPr>
          <p:cNvPr id="21" name="Left Arrow 18">
            <a:extLst>
              <a:ext uri="{FF2B5EF4-FFF2-40B4-BE49-F238E27FC236}">
                <a16:creationId xmlns:a16="http://schemas.microsoft.com/office/drawing/2014/main" id="{8C5FB104-9692-1656-CB2D-5F9E1935F60A}"/>
              </a:ext>
            </a:extLst>
          </p:cNvPr>
          <p:cNvSpPr/>
          <p:nvPr/>
        </p:nvSpPr>
        <p:spPr bwMode="auto">
          <a:xfrm flipH="1">
            <a:off x="16851376" y="8800946"/>
            <a:ext cx="1728192" cy="115212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4 PB/</a:t>
            </a:r>
            <a:r>
              <a:rPr lang="en-GB" sz="2400" dirty="0" err="1">
                <a:solidFill>
                  <a:prstClr val="black"/>
                </a:solidFill>
                <a:latin typeface="Century Gothic" pitchFamily="34" charset="0"/>
              </a:rPr>
              <a:t>yr</a:t>
            </a:r>
            <a:endParaRPr lang="en-GB" sz="2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2" name="Left Arrow 19">
            <a:extLst>
              <a:ext uri="{FF2B5EF4-FFF2-40B4-BE49-F238E27FC236}">
                <a16:creationId xmlns:a16="http://schemas.microsoft.com/office/drawing/2014/main" id="{DCE7914B-3840-C909-0FFE-EEB0AA0E4E5D}"/>
              </a:ext>
            </a:extLst>
          </p:cNvPr>
          <p:cNvSpPr/>
          <p:nvPr/>
        </p:nvSpPr>
        <p:spPr bwMode="auto">
          <a:xfrm flipH="1">
            <a:off x="16851376" y="4966696"/>
            <a:ext cx="1728192" cy="115212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4 EB/</a:t>
            </a:r>
            <a:r>
              <a:rPr lang="en-GB" sz="2400" dirty="0" err="1">
                <a:solidFill>
                  <a:prstClr val="black"/>
                </a:solidFill>
                <a:latin typeface="Century Gothic" pitchFamily="34" charset="0"/>
              </a:rPr>
              <a:t>yr</a:t>
            </a: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3" name="Left Arrow 20">
            <a:extLst>
              <a:ext uri="{FF2B5EF4-FFF2-40B4-BE49-F238E27FC236}">
                <a16:creationId xmlns:a16="http://schemas.microsoft.com/office/drawing/2014/main" id="{FF6DF6C1-33B4-0A0B-1886-21E969E25F25}"/>
              </a:ext>
            </a:extLst>
          </p:cNvPr>
          <p:cNvSpPr/>
          <p:nvPr/>
        </p:nvSpPr>
        <p:spPr bwMode="auto">
          <a:xfrm flipH="1">
            <a:off x="16851376" y="1151412"/>
            <a:ext cx="1728192" cy="115212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4 ZB/</a:t>
            </a:r>
            <a:r>
              <a:rPr lang="en-GB" sz="2400" dirty="0" err="1">
                <a:solidFill>
                  <a:prstClr val="black"/>
                </a:solidFill>
                <a:latin typeface="Century Gothic" pitchFamily="34" charset="0"/>
              </a:rPr>
              <a:t>yr</a:t>
            </a: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4" name="Left Arrow 21">
            <a:extLst>
              <a:ext uri="{FF2B5EF4-FFF2-40B4-BE49-F238E27FC236}">
                <a16:creationId xmlns:a16="http://schemas.microsoft.com/office/drawing/2014/main" id="{20F5944D-E5AA-3297-7FD1-7E5F398D454A}"/>
              </a:ext>
            </a:extLst>
          </p:cNvPr>
          <p:cNvSpPr/>
          <p:nvPr/>
        </p:nvSpPr>
        <p:spPr bwMode="auto">
          <a:xfrm flipH="1">
            <a:off x="16851376" y="12610488"/>
            <a:ext cx="1728192" cy="115212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4 TB/</a:t>
            </a:r>
            <a:r>
              <a:rPr lang="en-GB" sz="2400" dirty="0" err="1">
                <a:solidFill>
                  <a:prstClr val="black"/>
                </a:solidFill>
                <a:latin typeface="Century Gothic" pitchFamily="34" charset="0"/>
              </a:rPr>
              <a:t>yr</a:t>
            </a:r>
            <a:endParaRPr lang="en-GB" sz="2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3" name="Left Arrow 16">
            <a:extLst>
              <a:ext uri="{FF2B5EF4-FFF2-40B4-BE49-F238E27FC236}">
                <a16:creationId xmlns:a16="http://schemas.microsoft.com/office/drawing/2014/main" id="{1CC1D638-A724-7F80-15C2-9FE555845075}"/>
              </a:ext>
            </a:extLst>
          </p:cNvPr>
          <p:cNvSpPr/>
          <p:nvPr/>
        </p:nvSpPr>
        <p:spPr bwMode="auto">
          <a:xfrm>
            <a:off x="19335562" y="10474624"/>
            <a:ext cx="3293756" cy="146389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/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1×</a:t>
            </a:r>
            <a:br>
              <a:rPr lang="en-GB" sz="2400" dirty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Home broadband </a:t>
            </a:r>
          </a:p>
        </p:txBody>
      </p:sp>
      <p:sp>
        <p:nvSpPr>
          <p:cNvPr id="14" name="Left Arrow 14">
            <a:extLst>
              <a:ext uri="{FF2B5EF4-FFF2-40B4-BE49-F238E27FC236}">
                <a16:creationId xmlns:a16="http://schemas.microsoft.com/office/drawing/2014/main" id="{C16A11D9-27B1-9D96-BF9D-59EEA98C44B3}"/>
              </a:ext>
            </a:extLst>
          </p:cNvPr>
          <p:cNvSpPr/>
          <p:nvPr/>
        </p:nvSpPr>
        <p:spPr bwMode="auto">
          <a:xfrm>
            <a:off x="19335562" y="2782666"/>
            <a:ext cx="3293756" cy="146389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/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1,000,000×</a:t>
            </a:r>
            <a:br>
              <a:rPr lang="en-GB" sz="2400" dirty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Home broadband </a:t>
            </a:r>
          </a:p>
        </p:txBody>
      </p:sp>
      <p:sp>
        <p:nvSpPr>
          <p:cNvPr id="15" name="Left Arrow 13">
            <a:extLst>
              <a:ext uri="{FF2B5EF4-FFF2-40B4-BE49-F238E27FC236}">
                <a16:creationId xmlns:a16="http://schemas.microsoft.com/office/drawing/2014/main" id="{FE6EAE74-0505-F6EF-9916-CD4090BEEA10}"/>
              </a:ext>
            </a:extLst>
          </p:cNvPr>
          <p:cNvSpPr/>
          <p:nvPr/>
        </p:nvSpPr>
        <p:spPr bwMode="auto">
          <a:xfrm>
            <a:off x="19335562" y="6612002"/>
            <a:ext cx="3293756" cy="146389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/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1,000×</a:t>
            </a:r>
            <a:br>
              <a:rPr lang="en-GB" sz="2400" dirty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Home broadband </a:t>
            </a:r>
          </a:p>
        </p:txBody>
      </p:sp>
      <p:sp>
        <p:nvSpPr>
          <p:cNvPr id="17" name="Left Arrow 12">
            <a:extLst>
              <a:ext uri="{FF2B5EF4-FFF2-40B4-BE49-F238E27FC236}">
                <a16:creationId xmlns:a16="http://schemas.microsoft.com/office/drawing/2014/main" id="{44AE71AB-4E10-A5D1-7B68-474A73D42399}"/>
              </a:ext>
            </a:extLst>
          </p:cNvPr>
          <p:cNvSpPr/>
          <p:nvPr/>
        </p:nvSpPr>
        <p:spPr bwMode="auto">
          <a:xfrm rot="5400000">
            <a:off x="21703283" y="914934"/>
            <a:ext cx="3293758" cy="146389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/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CMS Raw</a:t>
            </a:r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EBD8212E-41C0-EFCA-4E00-4AD4EB185175}"/>
              </a:ext>
            </a:extLst>
          </p:cNvPr>
          <p:cNvSpPr/>
          <p:nvPr/>
        </p:nvSpPr>
        <p:spPr bwMode="auto">
          <a:xfrm>
            <a:off x="19335562" y="9132294"/>
            <a:ext cx="3293756" cy="146389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828800"/>
            <a:r>
              <a:rPr lang="en-GB" sz="2400" dirty="0">
                <a:solidFill>
                  <a:prstClr val="black"/>
                </a:solidFill>
                <a:latin typeface="Century Gothic" pitchFamily="34" charset="0"/>
              </a:rPr>
              <a:t>CMS tape-store</a:t>
            </a:r>
          </a:p>
        </p:txBody>
      </p:sp>
    </p:spTree>
    <p:extLst>
      <p:ext uri="{BB962C8B-B14F-4D97-AF65-F5344CB8AC3E}">
        <p14:creationId xmlns:p14="http://schemas.microsoft.com/office/powerpoint/2010/main" val="2860684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64092-A8E6-E908-79E6-55463B3A9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Layered triggers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57F10-59D3-3D70-BF24-DC76ECD3F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4505849"/>
          </a:xfrm>
        </p:spPr>
        <p:txBody>
          <a:bodyPr/>
          <a:lstStyle/>
          <a:p>
            <a:r>
              <a:rPr lang="en-GB" dirty="0"/>
              <a:t>In our FPGAs we accept events at 100kHz (out of the 40MHz)</a:t>
            </a:r>
          </a:p>
          <a:p>
            <a:pPr lvl="1"/>
            <a:r>
              <a:rPr lang="en-GB" dirty="0"/>
              <a:t>Reduced the total data volume by a factor of 400</a:t>
            </a:r>
          </a:p>
          <a:p>
            <a:r>
              <a:rPr lang="en-GB" dirty="0"/>
              <a:t>Small enough to get through an ethernet network into PCs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D9795-C63D-43C9-132F-57641E9B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375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64092-A8E6-E908-79E6-55463B3A9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Layered triggers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57F10-59D3-3D70-BF24-DC76ECD3F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5988306"/>
          </a:xfrm>
        </p:spPr>
        <p:txBody>
          <a:bodyPr/>
          <a:lstStyle/>
          <a:p>
            <a:r>
              <a:rPr lang="en-GB" dirty="0"/>
              <a:t>In our FPGAs we accept events at 100kHz (out of the 40MHz)</a:t>
            </a:r>
          </a:p>
          <a:p>
            <a:pPr lvl="1"/>
            <a:r>
              <a:rPr lang="en-GB" dirty="0"/>
              <a:t>Reduced the total data volume by a factor of 400</a:t>
            </a:r>
          </a:p>
          <a:p>
            <a:r>
              <a:rPr lang="en-GB" dirty="0"/>
              <a:t>Small enough to get through an ethernet network into PCs</a:t>
            </a:r>
          </a:p>
          <a:p>
            <a:pPr lvl="1"/>
            <a:r>
              <a:rPr lang="en-GB" dirty="0"/>
              <a:t>Although, of course, "small" here is relative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D9795-C63D-43C9-132F-57641E9B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73</a:t>
            </a:fld>
            <a:endParaRPr lang="en-GB"/>
          </a:p>
        </p:txBody>
      </p:sp>
      <p:pic>
        <p:nvPicPr>
          <p:cNvPr id="6" name="Picture 2" descr="https://image1.slideserve.com/2072690/lhc-trigger-daq-challenges-n.jpg">
            <a:extLst>
              <a:ext uri="{FF2B5EF4-FFF2-40B4-BE49-F238E27FC236}">
                <a16:creationId xmlns:a16="http://schemas.microsoft.com/office/drawing/2014/main" id="{1EFA57E4-7255-9DF8-10EC-5114F04B3D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5701" r="33393" b="5037"/>
          <a:stretch/>
        </p:blipFill>
        <p:spPr bwMode="auto">
          <a:xfrm>
            <a:off x="12473126" y="2055814"/>
            <a:ext cx="11611081" cy="108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val" descr="Oval">
            <a:extLst>
              <a:ext uri="{FF2B5EF4-FFF2-40B4-BE49-F238E27FC236}">
                <a16:creationId xmlns:a16="http://schemas.microsoft.com/office/drawing/2014/main" id="{7A93FDFA-9052-F8D7-16C5-2E661F2845E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421778" y="7154586"/>
            <a:ext cx="2232513" cy="31081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28B6AD-D014-8ACA-71E0-2330E730F2DB}"/>
              </a:ext>
            </a:extLst>
          </p:cNvPr>
          <p:cNvSpPr/>
          <p:nvPr/>
        </p:nvSpPr>
        <p:spPr>
          <a:xfrm>
            <a:off x="12733867" y="5071533"/>
            <a:ext cx="2624666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B51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kHz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CC9D34-A477-5E3B-3073-6E550092E42E}"/>
              </a:ext>
            </a:extLst>
          </p:cNvPr>
          <p:cNvSpPr/>
          <p:nvPr/>
        </p:nvSpPr>
        <p:spPr>
          <a:xfrm>
            <a:off x="20252267" y="9639556"/>
            <a:ext cx="3547533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5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~13000 CPU cores</a:t>
            </a:r>
          </a:p>
        </p:txBody>
      </p:sp>
    </p:spTree>
    <p:extLst>
      <p:ext uri="{BB962C8B-B14F-4D97-AF65-F5344CB8AC3E}">
        <p14:creationId xmlns:p14="http://schemas.microsoft.com/office/powerpoint/2010/main" val="36069503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A84B75-3E41-B265-814D-811A1378B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Spares: Introduction to detectors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B02D3B-B26C-F47C-5D25-918B7E5EC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AC292-EB70-3F0F-AE44-D52A84C8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76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6FD160-62A3-EE1C-D0B5-DDB5B524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816713" y="12846993"/>
            <a:ext cx="1890886" cy="461665"/>
          </a:xfrm>
        </p:spPr>
        <p:txBody>
          <a:bodyPr/>
          <a:lstStyle/>
          <a:p>
            <a:fld id="{11D2B624-8CF9-40EA-8636-AF33AF97FD44}" type="slidenum">
              <a:rPr lang="en-GB" smtClean="0"/>
              <a:t>75</a:t>
            </a:fld>
            <a:endParaRPr lang="en-GB"/>
          </a:p>
        </p:txBody>
      </p:sp>
      <p:pic>
        <p:nvPicPr>
          <p:cNvPr id="10" name="Picture 2" descr="Lord of the Rings trivia - did you spot this detail about iconic scene?">
            <a:extLst>
              <a:ext uri="{FF2B5EF4-FFF2-40B4-BE49-F238E27FC236}">
                <a16:creationId xmlns:a16="http://schemas.microsoft.com/office/drawing/2014/main" id="{8627784B-4A90-DDF5-669E-A20DC165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77"/>
            <a:ext cx="24362567" cy="137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CBD1C9-30AD-358D-3DB6-AF3AF2A111AD}"/>
              </a:ext>
            </a:extLst>
          </p:cNvPr>
          <p:cNvSpPr txBox="1"/>
          <p:nvPr/>
        </p:nvSpPr>
        <p:spPr>
          <a:xfrm>
            <a:off x="21433" y="-357192"/>
            <a:ext cx="24362567" cy="2616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DOES NOT SIMPLY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B6CE93-F805-8048-7F3D-0E13A2D504F8}"/>
              </a:ext>
            </a:extLst>
          </p:cNvPr>
          <p:cNvSpPr txBox="1"/>
          <p:nvPr/>
        </p:nvSpPr>
        <p:spPr>
          <a:xfrm>
            <a:off x="21433" y="11320853"/>
            <a:ext cx="24362567" cy="261610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60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HIGGS BOSON</a:t>
            </a:r>
          </a:p>
        </p:txBody>
      </p:sp>
    </p:spTree>
    <p:extLst>
      <p:ext uri="{BB962C8B-B14F-4D97-AF65-F5344CB8AC3E}">
        <p14:creationId xmlns:p14="http://schemas.microsoft.com/office/powerpoint/2010/main" val="10844235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8418-7C12-6C97-E56D-13EBDAA9B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Heavy and unstable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1B44C-EC88-0F27-7504-C5931F235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1477962"/>
          </a:xfrm>
        </p:spPr>
        <p:txBody>
          <a:bodyPr/>
          <a:lstStyle/>
          <a:p>
            <a:r>
              <a:rPr lang="en-GB" dirty="0"/>
              <a:t>If a heavy and unstable state is produced by a proton-proton collision, it decays quickly into more stable 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F19DB-F6C6-557D-03B3-3E588A838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6045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8418-7C12-6C97-E56D-13EBDAA9B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Heavy and unstable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1B44C-EC88-0F27-7504-C5931F235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6080639"/>
          </a:xfrm>
        </p:spPr>
        <p:txBody>
          <a:bodyPr/>
          <a:lstStyle/>
          <a:p>
            <a:r>
              <a:rPr lang="en-GB" dirty="0"/>
              <a:t>If a heavy and unstable state is produced by a proton-proton collision, it decays quickly into more stable particles</a:t>
            </a:r>
          </a:p>
          <a:p>
            <a:r>
              <a:rPr lang="en-GB" dirty="0"/>
              <a:t>And I mean </a:t>
            </a:r>
            <a:r>
              <a:rPr lang="en-GB" b="1" i="1" dirty="0">
                <a:solidFill>
                  <a:schemeClr val="accent2"/>
                </a:solidFill>
              </a:rPr>
              <a:t>REALLY</a:t>
            </a:r>
            <a:r>
              <a:rPr lang="en-GB" dirty="0"/>
              <a:t> quickly: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Doesn't get anywhere near a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F19DB-F6C6-557D-03B3-3E588A838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77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4479DAC-04F3-4B23-A2C0-C2A2FB7BE15E}"/>
              </a:ext>
            </a:extLst>
          </p:cNvPr>
          <p:cNvGraphicFramePr>
            <a:graphicFrameLocks noGrp="1"/>
          </p:cNvGraphicFramePr>
          <p:nvPr/>
        </p:nvGraphicFramePr>
        <p:xfrm>
          <a:off x="5881687" y="6186480"/>
          <a:ext cx="12620626" cy="256032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310313">
                  <a:extLst>
                    <a:ext uri="{9D8B030D-6E8A-4147-A177-3AD203B41FA5}">
                      <a16:colId xmlns:a16="http://schemas.microsoft.com/office/drawing/2014/main" val="4278306926"/>
                    </a:ext>
                  </a:extLst>
                </a:gridCol>
                <a:gridCol w="6310313">
                  <a:extLst>
                    <a:ext uri="{9D8B030D-6E8A-4147-A177-3AD203B41FA5}">
                      <a16:colId xmlns:a16="http://schemas.microsoft.com/office/drawing/2014/main" val="29872911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Higgs Boson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1.6 </a:t>
                      </a: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</a:t>
                      </a:r>
                      <a:r>
                        <a:rPr lang="en-GB" dirty="0"/>
                        <a:t> 10</a:t>
                      </a:r>
                      <a:r>
                        <a:rPr lang="en-GB" baseline="30000" dirty="0"/>
                        <a:t>-22</a:t>
                      </a:r>
                      <a:r>
                        <a:rPr lang="en-GB" dirty="0"/>
                        <a:t>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232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W/Z Boson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 </a:t>
                      </a: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</a:t>
                      </a:r>
                      <a:r>
                        <a:rPr lang="en-GB" dirty="0"/>
                        <a:t> 10</a:t>
                      </a:r>
                      <a:r>
                        <a:rPr lang="en-GB" baseline="30000" dirty="0"/>
                        <a:t>-25</a:t>
                      </a:r>
                      <a:r>
                        <a:rPr lang="en-GB" dirty="0"/>
                        <a:t>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073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Top Quark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 </a:t>
                      </a: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</a:t>
                      </a:r>
                      <a:r>
                        <a:rPr lang="en-GB" dirty="0"/>
                        <a:t> 10</a:t>
                      </a:r>
                      <a:r>
                        <a:rPr lang="en-GB" baseline="30000" dirty="0"/>
                        <a:t>-25</a:t>
                      </a:r>
                      <a:r>
                        <a:rPr lang="en-GB" dirty="0"/>
                        <a:t>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1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Tau Lepton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2.9 </a:t>
                      </a: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</a:t>
                      </a:r>
                      <a:r>
                        <a:rPr lang="en-GB" dirty="0"/>
                        <a:t> 10</a:t>
                      </a:r>
                      <a:r>
                        <a:rPr lang="en-GB" baseline="30000" dirty="0"/>
                        <a:t>-13</a:t>
                      </a:r>
                      <a:r>
                        <a:rPr lang="en-GB" dirty="0"/>
                        <a:t>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837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877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4C95-6435-31E8-E777-7E0D407A0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90853"/>
            <a:ext cx="21031200" cy="2529923"/>
          </a:xfrm>
        </p:spPr>
        <p:txBody>
          <a:bodyPr/>
          <a:lstStyle/>
          <a:p>
            <a:r>
              <a:rPr lang="en-GB" dirty="0"/>
              <a:t>So we can't see the Higgs </a:t>
            </a:r>
            <a:br>
              <a:rPr lang="en-GB" dirty="0"/>
            </a:br>
            <a:r>
              <a:rPr lang="en-GB" dirty="0"/>
              <a:t>(or most other particles) directly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0BBD0-DC77-62DE-F632-0B6766971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094167"/>
            <a:ext cx="21031200" cy="1669175"/>
          </a:xfrm>
        </p:spPr>
        <p:txBody>
          <a:bodyPr/>
          <a:lstStyle/>
          <a:p>
            <a:r>
              <a:rPr lang="en-GB" dirty="0"/>
              <a:t>But you can't "see" the other particles either (in a conventional sense)</a:t>
            </a:r>
          </a:p>
          <a:p>
            <a:r>
              <a:rPr lang="en-GB" dirty="0"/>
              <a:t>So how are particle detectors built?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BF797-F503-8DAB-CB00-12D95F08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321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6E38-36B7-8020-22E6-6BFB2C03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parallel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67818-CE79-A7B6-6B18-3B3CAA07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1412694"/>
          </a:xfrm>
        </p:spPr>
        <p:txBody>
          <a:bodyPr/>
          <a:lstStyle/>
          <a:p>
            <a:r>
              <a:rPr lang="en-GB" dirty="0"/>
              <a:t>How can you tell the properties of a car and how fast it is going from the outside?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4142B-D19D-DCC7-6E44-0B819DF2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79</a:t>
            </a:fld>
            <a:endParaRPr lang="en-GB"/>
          </a:p>
        </p:txBody>
      </p:sp>
      <p:pic>
        <p:nvPicPr>
          <p:cNvPr id="5122" name="Picture 2" descr="HD wallpaper: black McLaren P1 coupe, panning photo of black car, road,  vehicle | Wallpaper Flare">
            <a:extLst>
              <a:ext uri="{FF2B5EF4-FFF2-40B4-BE49-F238E27FC236}">
                <a16:creationId xmlns:a16="http://schemas.microsoft.com/office/drawing/2014/main" id="{47AC794B-04F9-FD46-EB0F-2A5207456C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312" y="3961172"/>
            <a:ext cx="10239376" cy="57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6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6B70-E043-68C2-1642-31BDF6D1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why the LHC collides…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A9B0-A2AE-9191-7ADD-8AB136C0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265941"/>
            <a:ext cx="21031200" cy="3017429"/>
          </a:xfrm>
        </p:spPr>
        <p:txBody>
          <a:bodyPr/>
          <a:lstStyle/>
          <a:p>
            <a:pPr marL="0" indent="0" algn="ctr">
              <a:buNone/>
            </a:pPr>
            <a:r>
              <a:rPr lang="en-GB" sz="6400" dirty="0"/>
              <a:t>̴50 protons at a time</a:t>
            </a:r>
            <a:br>
              <a:rPr lang="en-GB" sz="6400" dirty="0"/>
            </a:br>
            <a:r>
              <a:rPr lang="en-GB" sz="4800" dirty="0"/>
              <a:t>×</a:t>
            </a:r>
            <a:br>
              <a:rPr lang="en-GB" sz="6400" dirty="0"/>
            </a:br>
            <a:r>
              <a:rPr lang="en-GB" sz="6400" dirty="0"/>
              <a:t>40 million times a second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30B8B2-BDB7-B573-F529-A997D124D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8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93480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6E38-36B7-8020-22E6-6BFB2C03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Minimal disruption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67818-CE79-A7B6-6B18-3B3CAA07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9" y="3651250"/>
            <a:ext cx="10284123" cy="2346283"/>
          </a:xfrm>
        </p:spPr>
        <p:txBody>
          <a:bodyPr/>
          <a:lstStyle/>
          <a:p>
            <a:r>
              <a:rPr lang="en-GB" dirty="0"/>
              <a:t>Take a couple of snapshots</a:t>
            </a:r>
          </a:p>
          <a:p>
            <a:r>
              <a:rPr lang="en-GB" dirty="0"/>
              <a:t>Work out how it got between them and how long it took to do so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4142B-D19D-DCC7-6E44-0B819DF2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80</a:t>
            </a:fld>
            <a:endParaRPr lang="en-GB"/>
          </a:p>
        </p:txBody>
      </p:sp>
      <p:pic>
        <p:nvPicPr>
          <p:cNvPr id="6146" name="Picture 2" descr="Speed cameras and the law: FAQs - Confused.com">
            <a:extLst>
              <a:ext uri="{FF2B5EF4-FFF2-40B4-BE49-F238E27FC236}">
                <a16:creationId xmlns:a16="http://schemas.microsoft.com/office/drawing/2014/main" id="{C6DF839F-BCB4-D77B-08AF-6DB2223330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479" y="3330579"/>
            <a:ext cx="10205042" cy="679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0870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6E38-36B7-8020-22E6-6BFB2C03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Minimal disruption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67818-CE79-A7B6-6B18-3B3CAA07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284122" cy="3956981"/>
          </a:xfrm>
        </p:spPr>
        <p:txBody>
          <a:bodyPr/>
          <a:lstStyle/>
          <a:p>
            <a:r>
              <a:rPr lang="en-GB" dirty="0"/>
              <a:t>Take a couple of snapshots</a:t>
            </a:r>
          </a:p>
          <a:p>
            <a:r>
              <a:rPr lang="en-GB" dirty="0"/>
              <a:t>Work out how it got between them and how long it took to do so</a:t>
            </a:r>
          </a:p>
          <a:p>
            <a:r>
              <a:rPr lang="en-GB" dirty="0"/>
              <a:t>Does not affect the speed/momentum/energy of the car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4142B-D19D-DCC7-6E44-0B819DF2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81</a:t>
            </a:fld>
            <a:endParaRPr lang="en-GB"/>
          </a:p>
        </p:txBody>
      </p:sp>
      <p:pic>
        <p:nvPicPr>
          <p:cNvPr id="6146" name="Picture 2" descr="Speed cameras and the law: FAQs - Confused.com">
            <a:extLst>
              <a:ext uri="{FF2B5EF4-FFF2-40B4-BE49-F238E27FC236}">
                <a16:creationId xmlns:a16="http://schemas.microsoft.com/office/drawing/2014/main" id="{C6DF839F-BCB4-D77B-08AF-6DB2223330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479" y="3330579"/>
            <a:ext cx="10205042" cy="679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7838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C766-8D45-7C11-C698-5336512FE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Minimal disruption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F8A91-5406-C2FE-82EF-62293C10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82</a:t>
            </a:fld>
            <a:endParaRPr lang="en-GB"/>
          </a:p>
        </p:txBody>
      </p:sp>
      <p:pic>
        <p:nvPicPr>
          <p:cNvPr id="7170" name="Picture 2" descr="Tracking | CMS Experiment">
            <a:extLst>
              <a:ext uri="{FF2B5EF4-FFF2-40B4-BE49-F238E27FC236}">
                <a16:creationId xmlns:a16="http://schemas.microsoft.com/office/drawing/2014/main" id="{4E5FDB48-CA92-4364-7700-BD18D7E219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/>
          <a:stretch/>
        </p:blipFill>
        <p:spPr bwMode="auto">
          <a:xfrm>
            <a:off x="12472988" y="3059113"/>
            <a:ext cx="11401425" cy="74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AA2E0-DAD3-22CE-2882-0BB9D5D74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515600" cy="2089803"/>
          </a:xfrm>
        </p:spPr>
        <p:txBody>
          <a:bodyPr/>
          <a:lstStyle/>
          <a:p>
            <a:r>
              <a:rPr lang="en-GB" dirty="0"/>
              <a:t>Lightweight tracker that records the position of charged particles as accurately as possible, while affecting the particle as little as possible </a:t>
            </a:r>
          </a:p>
        </p:txBody>
      </p:sp>
    </p:spTree>
    <p:extLst>
      <p:ext uri="{BB962C8B-B14F-4D97-AF65-F5344CB8AC3E}">
        <p14:creationId xmlns:p14="http://schemas.microsoft.com/office/powerpoint/2010/main" val="30862420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C766-8D45-7C11-C698-5336512FE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Minimal disruption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F8A91-5406-C2FE-82EF-62293C10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83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5C6D3-E76E-3A3D-77EC-E8A1A1ACC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4634089"/>
          </a:xfrm>
        </p:spPr>
        <p:txBody>
          <a:bodyPr/>
          <a:lstStyle/>
          <a:p>
            <a:r>
              <a:rPr lang="en-GB" dirty="0"/>
              <a:t>Lightweight tracker that records the position of charged particles as accurately as possible, while affecting the particle as little as possible </a:t>
            </a:r>
          </a:p>
          <a:p>
            <a:r>
              <a:rPr lang="en-GB" dirty="0"/>
              <a:t>Join-the-dots</a:t>
            </a:r>
          </a:p>
          <a:p>
            <a:r>
              <a:rPr lang="en-GB" dirty="0"/>
              <a:t>Apply a magnetic field to determine the charge and momentum</a:t>
            </a:r>
          </a:p>
        </p:txBody>
      </p:sp>
      <p:pic>
        <p:nvPicPr>
          <p:cNvPr id="9" name="Picture 4" descr="Display of one of the first collisions observed with the full Tracker">
            <a:extLst>
              <a:ext uri="{FF2B5EF4-FFF2-40B4-BE49-F238E27FC236}">
                <a16:creationId xmlns:a16="http://schemas.microsoft.com/office/drawing/2014/main" id="{D0B1C9C3-40C0-8FB2-71AD-0D5F59ACE8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67094" r="72286"/>
          <a:stretch/>
        </p:blipFill>
        <p:spPr bwMode="auto">
          <a:xfrm>
            <a:off x="12192000" y="3053045"/>
            <a:ext cx="12192000" cy="97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598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6E38-36B7-8020-22E6-6BFB2C03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Maximal disruption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67818-CE79-A7B6-6B18-3B3CAA07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3956981"/>
          </a:xfrm>
        </p:spPr>
        <p:txBody>
          <a:bodyPr/>
          <a:lstStyle/>
          <a:p>
            <a:r>
              <a:rPr lang="en-GB" dirty="0"/>
              <a:t>Place something very heavy in the way</a:t>
            </a:r>
          </a:p>
          <a:p>
            <a:r>
              <a:rPr lang="en-GB" dirty="0"/>
              <a:t>Collect all the bits; measure how far the pieces get thrown</a:t>
            </a:r>
          </a:p>
          <a:p>
            <a:r>
              <a:rPr lang="en-GB" dirty="0"/>
              <a:t>Certainly does affect the speed/momentum/ energy of the car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4142B-D19D-DCC7-6E44-0B819DF2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84</a:t>
            </a:fld>
            <a:endParaRPr lang="en-GB"/>
          </a:p>
        </p:txBody>
      </p:sp>
      <p:pic>
        <p:nvPicPr>
          <p:cNvPr id="3074" name="Picture 2" descr="Car smashes through heavy concrete blocks at Nunthorpe level crossing -  Teesside Live">
            <a:extLst>
              <a:ext uri="{FF2B5EF4-FFF2-40B4-BE49-F238E27FC236}">
                <a16:creationId xmlns:a16="http://schemas.microsoft.com/office/drawing/2014/main" id="{6B73D906-31B2-C689-20E2-C42E49677B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589" y="3159141"/>
            <a:ext cx="10256822" cy="1025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7003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3A24-8D93-5F67-AAB0-B7C80B74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Maximal disruption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3F927-13B6-A012-83A6-5397625AE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6373027"/>
          </a:xfrm>
        </p:spPr>
        <p:txBody>
          <a:bodyPr/>
          <a:lstStyle/>
          <a:p>
            <a:r>
              <a:rPr lang="en-GB" dirty="0"/>
              <a:t>Put something very dense in the way</a:t>
            </a:r>
          </a:p>
          <a:p>
            <a:pPr lvl="1"/>
            <a:r>
              <a:rPr lang="en-GB" dirty="0"/>
              <a:t>Brass</a:t>
            </a:r>
          </a:p>
          <a:p>
            <a:pPr lvl="1"/>
            <a:r>
              <a:rPr lang="en-GB" dirty="0"/>
              <a:t>Steel</a:t>
            </a:r>
          </a:p>
          <a:p>
            <a:pPr lvl="1"/>
            <a:r>
              <a:rPr lang="en-GB" dirty="0"/>
              <a:t>Tungsten</a:t>
            </a:r>
          </a:p>
          <a:p>
            <a:pPr lvl="1"/>
            <a:r>
              <a:rPr lang="en-GB" dirty="0"/>
              <a:t>Depleted uranium</a:t>
            </a:r>
          </a:p>
          <a:p>
            <a:pPr lvl="1"/>
            <a:r>
              <a:rPr lang="en-GB" dirty="0"/>
              <a:t>Lead tungstate crystals</a:t>
            </a:r>
          </a:p>
          <a:p>
            <a:r>
              <a:rPr lang="en-GB" dirty="0"/>
              <a:t>Catch the light in some transparent medium using photomultipliers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3A696-3EB5-F5C1-0C0F-6680E13E8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032A2-886A-0C90-5B67-0173F9FE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85</a:t>
            </a:fld>
            <a:endParaRPr lang="en-GB"/>
          </a:p>
        </p:txBody>
      </p:sp>
      <p:pic>
        <p:nvPicPr>
          <p:cNvPr id="8194" name="Picture 2" descr="CMS ECAL Endcaps photographs">
            <a:extLst>
              <a:ext uri="{FF2B5EF4-FFF2-40B4-BE49-F238E27FC236}">
                <a16:creationId xmlns:a16="http://schemas.microsoft.com/office/drawing/2014/main" id="{336010EC-C2BE-1403-1CB2-0E4C7C383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r="2103" b="7223"/>
          <a:stretch/>
        </p:blipFill>
        <p:spPr bwMode="auto">
          <a:xfrm>
            <a:off x="12192001" y="7441173"/>
            <a:ext cx="12192000" cy="62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s of the CMS HCAL Barrel (HB) - CERN Document Server">
            <a:extLst>
              <a:ext uri="{FF2B5EF4-FFF2-40B4-BE49-F238E27FC236}">
                <a16:creationId xmlns:a16="http://schemas.microsoft.com/office/drawing/2014/main" id="{B67AABC8-5148-9A13-1D78-9271ADB4E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 t="9930" r="1562" b="35320"/>
          <a:stretch/>
        </p:blipFill>
        <p:spPr bwMode="auto">
          <a:xfrm>
            <a:off x="12192000" y="0"/>
            <a:ext cx="12192000" cy="744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126876-928F-5D31-3230-31E20F2DC4F3}"/>
              </a:ext>
            </a:extLst>
          </p:cNvPr>
          <p:cNvCxnSpPr/>
          <p:nvPr/>
        </p:nvCxnSpPr>
        <p:spPr>
          <a:xfrm>
            <a:off x="4529136" y="4857750"/>
            <a:ext cx="11315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274997-C183-4742-42FB-C55A8464A28A}"/>
              </a:ext>
            </a:extLst>
          </p:cNvPr>
          <p:cNvCxnSpPr>
            <a:cxnSpLocks/>
          </p:cNvCxnSpPr>
          <p:nvPr/>
        </p:nvCxnSpPr>
        <p:spPr>
          <a:xfrm>
            <a:off x="8143881" y="8039099"/>
            <a:ext cx="705802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0419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3A24-8D93-5F67-AAB0-B7C80B74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Maximal disruption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032A2-886A-0C90-5B67-0173F9FE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86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3F927-13B6-A012-83A6-5397625AE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594097"/>
            <a:ext cx="11939588" cy="9465476"/>
          </a:xfrm>
        </p:spPr>
        <p:txBody>
          <a:bodyPr/>
          <a:lstStyle/>
          <a:p>
            <a:r>
              <a:rPr lang="en-GB" dirty="0"/>
              <a:t>Energetic leptons particles emit photons</a:t>
            </a:r>
          </a:p>
          <a:p>
            <a:pPr lvl="1"/>
            <a:r>
              <a:rPr lang="en-GB" sz="3600" dirty="0"/>
              <a:t>Energetic photons pair-produce electrons and positrons</a:t>
            </a:r>
          </a:p>
          <a:p>
            <a:pPr lvl="2"/>
            <a:r>
              <a:rPr lang="en-GB" sz="3200" dirty="0"/>
              <a:t>Which emit photons</a:t>
            </a:r>
          </a:p>
          <a:p>
            <a:pPr lvl="3"/>
            <a:r>
              <a:rPr lang="en-GB" sz="2800" dirty="0"/>
              <a:t>Which pair-produce electrons and positrons</a:t>
            </a:r>
          </a:p>
          <a:p>
            <a:pPr lvl="4"/>
            <a:r>
              <a:rPr lang="en-GB" sz="2400" dirty="0"/>
              <a:t>Which emit photons</a:t>
            </a:r>
          </a:p>
          <a:p>
            <a:pPr lvl="5"/>
            <a:r>
              <a:rPr lang="en-GB" sz="2000" dirty="0">
                <a:solidFill>
                  <a:schemeClr val="bg1"/>
                </a:solidFill>
              </a:rPr>
              <a:t>Which pair-produce electrons and positrons</a:t>
            </a:r>
          </a:p>
          <a:p>
            <a:pPr lvl="6"/>
            <a:r>
              <a:rPr lang="en-GB" sz="1600" dirty="0">
                <a:solidFill>
                  <a:schemeClr val="bg1"/>
                </a:solidFill>
              </a:rPr>
              <a:t>Which emit photons…</a:t>
            </a:r>
          </a:p>
          <a:p>
            <a:r>
              <a:rPr lang="en-GB" dirty="0"/>
              <a:t>Energetic hadrons break up into lighter hadrons</a:t>
            </a:r>
          </a:p>
          <a:p>
            <a:pPr lvl="1"/>
            <a:r>
              <a:rPr lang="en-GB" dirty="0"/>
              <a:t>Which break up into lighter hadrons</a:t>
            </a:r>
          </a:p>
          <a:p>
            <a:pPr lvl="2"/>
            <a:r>
              <a:rPr lang="en-GB" sz="3600" dirty="0"/>
              <a:t>Which break up into lighter hadrons</a:t>
            </a:r>
          </a:p>
          <a:p>
            <a:pPr lvl="3"/>
            <a:r>
              <a:rPr lang="en-GB" sz="3200" dirty="0"/>
              <a:t>Which break up into lighter hadrons…</a:t>
            </a:r>
          </a:p>
          <a:p>
            <a:pPr lvl="1"/>
            <a:r>
              <a:rPr lang="en-GB" dirty="0" err="1"/>
              <a:t>Pions</a:t>
            </a:r>
            <a:r>
              <a:rPr lang="en-GB" dirty="0"/>
              <a:t> decay to photons</a:t>
            </a:r>
          </a:p>
          <a:p>
            <a:pPr lvl="2"/>
            <a:r>
              <a:rPr lang="en-GB" sz="3600" dirty="0"/>
              <a:t>Which pair-produce electrons and positrons…</a:t>
            </a:r>
          </a:p>
          <a:p>
            <a:pPr lvl="3"/>
            <a:r>
              <a:rPr lang="en-GB" sz="3200" dirty="0"/>
              <a:t>Which emit photons…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37A7C3-7EFA-2B99-0BEC-095C491D6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11" t="1357" r="944" b="2867"/>
          <a:stretch/>
        </p:blipFill>
        <p:spPr>
          <a:xfrm>
            <a:off x="12858750" y="5133729"/>
            <a:ext cx="11525249" cy="8582271"/>
          </a:xfrm>
          <a:prstGeom prst="rect">
            <a:avLst/>
          </a:prstGeom>
        </p:spPr>
      </p:pic>
      <p:pic>
        <p:nvPicPr>
          <p:cNvPr id="9218" name="Picture 2" descr="The Electromagnetic Shower Simulator">
            <a:extLst>
              <a:ext uri="{FF2B5EF4-FFF2-40B4-BE49-F238E27FC236}">
                <a16:creationId xmlns:a16="http://schemas.microsoft.com/office/drawing/2014/main" id="{71BAAA33-9341-F085-8F6E-7412E9E4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1" y="-28501"/>
            <a:ext cx="11525250" cy="44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128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77114" cy="1311128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75986-BAC7-12F4-339D-714C01E9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35F0723-42B8-4CAA-8A7D-A426CFC272D6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87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57DD0-6ADA-0473-15C6-F0054ED1E655}"/>
              </a:ext>
            </a:extLst>
          </p:cNvPr>
          <p:cNvSpPr txBox="1"/>
          <p:nvPr/>
        </p:nvSpPr>
        <p:spPr>
          <a:xfrm>
            <a:off x="2382591" y="5659045"/>
            <a:ext cx="7661847" cy="2719604"/>
          </a:xfrm>
          <a:prstGeom prst="rightArrow">
            <a:avLst>
              <a:gd name="adj1" fmla="val 56113"/>
              <a:gd name="adj2" fmla="val 50000"/>
            </a:avLst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5400" kern="0" dirty="0">
                <a:solidFill>
                  <a:srgbClr val="FFFF00"/>
                </a:solidFill>
                <a:latin typeface="Calibri" panose="020F0502020204030204"/>
              </a:rPr>
              <a:t>Particles collide here</a:t>
            </a:r>
            <a:endParaRPr lang="en-GB" sz="5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24477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77114" cy="1311128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75986-BAC7-12F4-339D-714C01E9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35F0723-42B8-4CAA-8A7D-A426CFC272D6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88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57DD0-6ADA-0473-15C6-F0054ED1E655}"/>
              </a:ext>
            </a:extLst>
          </p:cNvPr>
          <p:cNvSpPr txBox="1"/>
          <p:nvPr/>
        </p:nvSpPr>
        <p:spPr>
          <a:xfrm>
            <a:off x="2421227" y="5498198"/>
            <a:ext cx="7661847" cy="2719604"/>
          </a:xfrm>
          <a:prstGeom prst="rightArrow">
            <a:avLst>
              <a:gd name="adj1" fmla="val 56113"/>
              <a:gd name="adj2" fmla="val 50000"/>
            </a:avLst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5400" kern="0" dirty="0">
                <a:solidFill>
                  <a:srgbClr val="FFFF00"/>
                </a:solidFill>
                <a:latin typeface="Calibri" panose="020F0502020204030204"/>
              </a:rPr>
              <a:t>Pixel and strip trackers</a:t>
            </a:r>
            <a:endParaRPr lang="en-GB" sz="5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60546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77114" cy="1311128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75986-BAC7-12F4-339D-714C01E9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35F0723-42B8-4CAA-8A7D-A426CFC272D6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89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57DD0-6ADA-0473-15C6-F0054ED1E655}"/>
              </a:ext>
            </a:extLst>
          </p:cNvPr>
          <p:cNvSpPr txBox="1"/>
          <p:nvPr/>
        </p:nvSpPr>
        <p:spPr>
          <a:xfrm>
            <a:off x="2691683" y="5060316"/>
            <a:ext cx="7661847" cy="2719604"/>
          </a:xfrm>
          <a:prstGeom prst="rightArrow">
            <a:avLst>
              <a:gd name="adj1" fmla="val 56113"/>
              <a:gd name="adj2" fmla="val 50000"/>
            </a:avLst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5400" kern="0" dirty="0">
                <a:solidFill>
                  <a:srgbClr val="FFFF00"/>
                </a:solidFill>
                <a:latin typeface="Calibri" panose="020F0502020204030204"/>
              </a:rPr>
              <a:t>Calorimeters</a:t>
            </a:r>
            <a:endParaRPr lang="en-GB" sz="5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787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6B70-E043-68C2-1642-31BDF6D1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why the LHC collides…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A9B0-A2AE-9191-7ADD-8AB136C0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265941"/>
            <a:ext cx="21031200" cy="4357283"/>
          </a:xfrm>
        </p:spPr>
        <p:txBody>
          <a:bodyPr/>
          <a:lstStyle/>
          <a:p>
            <a:pPr marL="0" indent="0" algn="ctr">
              <a:buNone/>
            </a:pPr>
            <a:r>
              <a:rPr lang="en-GB" sz="6400" dirty="0"/>
              <a:t>̴50 protons at a time</a:t>
            </a:r>
            <a:br>
              <a:rPr lang="en-GB" sz="6400" dirty="0"/>
            </a:br>
            <a:r>
              <a:rPr lang="en-GB" sz="4800" dirty="0"/>
              <a:t>×</a:t>
            </a:r>
            <a:br>
              <a:rPr lang="en-GB" sz="6400" dirty="0"/>
            </a:br>
            <a:r>
              <a:rPr lang="en-GB" sz="6400" dirty="0"/>
              <a:t>40 million times a second</a:t>
            </a:r>
          </a:p>
          <a:p>
            <a:pPr marL="0" indent="0" algn="ctr">
              <a:buNone/>
            </a:pPr>
            <a:r>
              <a:rPr lang="en-GB" sz="6400" dirty="0"/>
              <a:t>1 Higgs boson every   ̴5 seconds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51D7F-2EC3-089D-577E-AFA798AD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11D2B624-8CF9-40EA-8636-AF33AF97FD44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9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277ABC-A135-A90B-829B-1DF40D8078AF}"/>
              </a:ext>
            </a:extLst>
          </p:cNvPr>
          <p:cNvCxnSpPr>
            <a:cxnSpLocks/>
          </p:cNvCxnSpPr>
          <p:nvPr/>
        </p:nvCxnSpPr>
        <p:spPr>
          <a:xfrm>
            <a:off x="7700123" y="8482116"/>
            <a:ext cx="89758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093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77114" cy="1311128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75986-BAC7-12F4-339D-714C01E9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35F0723-42B8-4CAA-8A7D-A426CFC272D6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90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57DD0-6ADA-0473-15C6-F0054ED1E655}"/>
              </a:ext>
            </a:extLst>
          </p:cNvPr>
          <p:cNvSpPr txBox="1"/>
          <p:nvPr/>
        </p:nvSpPr>
        <p:spPr>
          <a:xfrm>
            <a:off x="1676399" y="4738345"/>
            <a:ext cx="8999104" cy="2719604"/>
          </a:xfrm>
          <a:prstGeom prst="rightArrow">
            <a:avLst>
              <a:gd name="adj1" fmla="val 56113"/>
              <a:gd name="adj2" fmla="val 50000"/>
            </a:avLst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5400" kern="0" dirty="0">
                <a:solidFill>
                  <a:srgbClr val="FFFF00"/>
                </a:solidFill>
                <a:latin typeface="Calibri" panose="020F0502020204030204"/>
              </a:rPr>
              <a:t>4T superconducting magnet</a:t>
            </a:r>
            <a:endParaRPr lang="en-GB" sz="5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99603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762" y="3067053"/>
            <a:ext cx="16000852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399" y="1400250"/>
            <a:ext cx="8777114" cy="1311128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75986-BAC7-12F4-339D-714C01E9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35F0723-42B8-4CAA-8A7D-A426CFC272D6}" type="slidenum">
              <a:rPr lang="en-GB">
                <a:solidFill>
                  <a:prstClr val="white"/>
                </a:solidFill>
                <a:latin typeface="Calibri" panose="020F0502020204030204"/>
              </a:rPr>
              <a:pPr defTabSz="1828800"/>
              <a:t>91</a:t>
            </a:fld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57DD0-6ADA-0473-15C6-F0054ED1E655}"/>
              </a:ext>
            </a:extLst>
          </p:cNvPr>
          <p:cNvSpPr txBox="1"/>
          <p:nvPr/>
        </p:nvSpPr>
        <p:spPr>
          <a:xfrm>
            <a:off x="2923503" y="3708034"/>
            <a:ext cx="7661847" cy="2719604"/>
          </a:xfrm>
          <a:prstGeom prst="rightArrow">
            <a:avLst>
              <a:gd name="adj1" fmla="val 56113"/>
              <a:gd name="adj2" fmla="val 50000"/>
            </a:avLst>
          </a:prstGeom>
          <a:solidFill>
            <a:srgbClr val="FF0000">
              <a:alpha val="75000"/>
            </a:srgbClr>
          </a:solidFill>
          <a:ln w="635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 defTabSz="1828800"/>
            <a:r>
              <a:rPr lang="en-GB" sz="5400" kern="0" dirty="0">
                <a:solidFill>
                  <a:srgbClr val="FFFF00"/>
                </a:solidFill>
                <a:latin typeface="Calibri" panose="020F0502020204030204"/>
              </a:rPr>
              <a:t>Muon trackers</a:t>
            </a:r>
            <a:endParaRPr lang="en-GB" sz="54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15178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6694-3563-5A44-2B9F-D9DFF980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04C8A-1419-EEA7-64D1-9ED7B5CF5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2346283"/>
          </a:xfrm>
        </p:spPr>
        <p:txBody>
          <a:bodyPr/>
          <a:lstStyle/>
          <a:p>
            <a:r>
              <a:rPr lang="en-GB" dirty="0"/>
              <a:t>Join the tracks with the energy deposits</a:t>
            </a:r>
          </a:p>
          <a:p>
            <a:r>
              <a:rPr lang="en-GB" dirty="0"/>
              <a:t>Apply energy and momentum conservation to reconstruct everything all the way down to the interaction 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F0BD7-D715-1654-8B5D-02E648A0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92</a:t>
            </a:fld>
            <a:endParaRPr lang="en-GB"/>
          </a:p>
        </p:txBody>
      </p:sp>
      <p:pic>
        <p:nvPicPr>
          <p:cNvPr id="11270" name="Picture 6" descr="Event displays of top quark pair production in CMS collected in 2015 - CERN  Document Server">
            <a:extLst>
              <a:ext uri="{FF2B5EF4-FFF2-40B4-BE49-F238E27FC236}">
                <a16:creationId xmlns:a16="http://schemas.microsoft.com/office/drawing/2014/main" id="{305D733B-DDE4-D666-69A9-4A1F4BF3D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7" t="29495" r="6571" b="16290"/>
          <a:stretch/>
        </p:blipFill>
        <p:spPr bwMode="auto">
          <a:xfrm>
            <a:off x="15059025" y="6501473"/>
            <a:ext cx="9324975" cy="721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PhysicsResultsTOPEventDisplays &lt; CMSPublic &lt; TWiki">
            <a:extLst>
              <a:ext uri="{FF2B5EF4-FFF2-40B4-BE49-F238E27FC236}">
                <a16:creationId xmlns:a16="http://schemas.microsoft.com/office/drawing/2014/main" id="{4686C0FB-88C5-EF50-03BB-B401C3D1D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4" t="10562" r="20834" b="4722"/>
          <a:stretch/>
        </p:blipFill>
        <p:spPr bwMode="auto">
          <a:xfrm>
            <a:off x="0" y="6501471"/>
            <a:ext cx="7438432" cy="72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PhysicsResultsTOPEventDisplays &lt; CMSPublic &lt; TWiki">
            <a:extLst>
              <a:ext uri="{FF2B5EF4-FFF2-40B4-BE49-F238E27FC236}">
                <a16:creationId xmlns:a16="http://schemas.microsoft.com/office/drawing/2014/main" id="{0FC1B3F9-33CF-99A7-B38C-8317E8720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0345" r="21505" b="4417"/>
          <a:stretch/>
        </p:blipFill>
        <p:spPr bwMode="auto">
          <a:xfrm>
            <a:off x="7638462" y="6501471"/>
            <a:ext cx="7220856" cy="72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153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B6DBC-4BE3-4D15-79F9-B311C5CA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Spares: Introduction to triggers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195DE-6035-417D-52A5-088519267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FB31D-735E-4BD6-201E-58F2B13F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6325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mi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Reminder</a:t>
            </a:r>
          </a:p>
        </p:txBody>
      </p:sp>
      <p:sp>
        <p:nvSpPr>
          <p:cNvPr id="263" name="Trigger basic requirement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sz="4000" dirty="0"/>
              <a:t>Trigger basic requirements</a:t>
            </a:r>
            <a:endParaRPr lang="en-GB" sz="4000" dirty="0"/>
          </a:p>
          <a:p>
            <a:pPr lvl="1">
              <a:lnSpc>
                <a:spcPct val="150000"/>
              </a:lnSpc>
            </a:pPr>
            <a:r>
              <a:rPr lang="en-GB" sz="3600" dirty="0"/>
              <a:t>Need </a:t>
            </a:r>
            <a:r>
              <a:rPr lang="en-GB" sz="3600" dirty="0">
                <a:solidFill>
                  <a:schemeClr val="accent2"/>
                </a:solidFill>
              </a:rPr>
              <a:t>high efficiency</a:t>
            </a:r>
            <a:r>
              <a:rPr lang="en-GB" sz="3600" dirty="0"/>
              <a:t> for selecting processes for physics analysis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Need </a:t>
            </a:r>
            <a:r>
              <a:rPr lang="en-GB" sz="3600" dirty="0">
                <a:solidFill>
                  <a:schemeClr val="accent2"/>
                </a:solidFill>
              </a:rPr>
              <a:t>large reduction</a:t>
            </a:r>
            <a:r>
              <a:rPr lang="en-GB" sz="3600" dirty="0"/>
              <a:t> of rate from unwanted high-rate processes </a:t>
            </a:r>
          </a:p>
          <a:p>
            <a:pPr lvl="1">
              <a:lnSpc>
                <a:spcPct val="150000"/>
              </a:lnSpc>
            </a:pPr>
            <a:r>
              <a:rPr lang="en-GB" sz="3600" dirty="0">
                <a:solidFill>
                  <a:schemeClr val="accent2"/>
                </a:solidFill>
              </a:rPr>
              <a:t>Robustness</a:t>
            </a:r>
            <a:r>
              <a:rPr lang="en-GB" sz="3600" dirty="0"/>
              <a:t> is essential</a:t>
            </a:r>
          </a:p>
          <a:p>
            <a:pPr lvl="1">
              <a:lnSpc>
                <a:spcPct val="150000"/>
              </a:lnSpc>
            </a:pPr>
            <a:r>
              <a:rPr lang="en-GB" sz="3600" dirty="0">
                <a:solidFill>
                  <a:schemeClr val="accent2"/>
                </a:solidFill>
              </a:rPr>
              <a:t>Highly flexible</a:t>
            </a:r>
            <a:r>
              <a:rPr lang="en-GB" sz="3600" dirty="0"/>
              <a:t>,  to react to changing conditions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System must be </a:t>
            </a:r>
            <a:r>
              <a:rPr lang="en-GB" sz="3600" dirty="0">
                <a:solidFill>
                  <a:schemeClr val="accent2"/>
                </a:solidFill>
              </a:rPr>
              <a:t>affordable</a:t>
            </a:r>
          </a:p>
          <a:p>
            <a:pPr>
              <a:lnSpc>
                <a:spcPct val="150000"/>
              </a:lnSpc>
            </a:pPr>
            <a:endParaRPr sz="40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earliest trigger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600" y="4389119"/>
            <a:ext cx="10972800" cy="80482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Cloud-chamber images recorded on film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Need some way to trigger the camera</a:t>
            </a:r>
          </a:p>
        </p:txBody>
      </p:sp>
      <p:pic>
        <p:nvPicPr>
          <p:cNvPr id="3074" name="Picture 2" descr="Image result for blackett cloud chamber photograph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6"/>
          <a:stretch/>
        </p:blipFill>
        <p:spPr bwMode="auto">
          <a:xfrm>
            <a:off x="12344400" y="5282532"/>
            <a:ext cx="10668000" cy="57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6678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earliest trigger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600" y="4389119"/>
            <a:ext cx="10972800" cy="80482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Cloud-chamber images recorded on film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Need some way to trigger the camera</a:t>
            </a:r>
          </a:p>
        </p:txBody>
      </p:sp>
      <p:pic>
        <p:nvPicPr>
          <p:cNvPr id="3074" name="Picture 2" descr="Image result for blackett cloud chamber photograph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6"/>
          <a:stretch/>
        </p:blipFill>
        <p:spPr bwMode="auto">
          <a:xfrm>
            <a:off x="12344400" y="5282532"/>
            <a:ext cx="10668000" cy="57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1" t="9135" r="10201"/>
          <a:stretch/>
        </p:blipFill>
        <p:spPr bwMode="auto">
          <a:xfrm>
            <a:off x="15791543" y="3454401"/>
            <a:ext cx="5602514" cy="102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76800" y="3773714"/>
            <a:ext cx="354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Grad student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375085" y="4302032"/>
            <a:ext cx="0" cy="93762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29714" y="5038845"/>
            <a:ext cx="136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Artist’s impression</a:t>
            </a:r>
          </a:p>
        </p:txBody>
      </p:sp>
    </p:spTree>
    <p:extLst>
      <p:ext uri="{BB962C8B-B14F-4D97-AF65-F5344CB8AC3E}">
        <p14:creationId xmlns:p14="http://schemas.microsoft.com/office/powerpoint/2010/main" val="22247987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earliest trigger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599" y="4389119"/>
            <a:ext cx="10972801" cy="80482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High efficiency? Nope – reflexes too slow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Large rate reduction? Better than nothing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Robustness? No – keep wanting sleep, coffee, toilet breaks, etc.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Highly flexible? Depends on the student</a:t>
            </a:r>
          </a:p>
        </p:txBody>
      </p:sp>
      <p:pic>
        <p:nvPicPr>
          <p:cNvPr id="3074" name="Picture 2" descr="Image result for blackett cloud chamber photograph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6"/>
          <a:stretch/>
        </p:blipFill>
        <p:spPr bwMode="auto">
          <a:xfrm>
            <a:off x="12344400" y="5282532"/>
            <a:ext cx="10668000" cy="57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1" t="9135" r="10201"/>
          <a:stretch/>
        </p:blipFill>
        <p:spPr bwMode="auto">
          <a:xfrm>
            <a:off x="15791543" y="3454401"/>
            <a:ext cx="5602514" cy="102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76800" y="3773714"/>
            <a:ext cx="354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Grad student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375085" y="4302032"/>
            <a:ext cx="0" cy="93762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29714" y="5038845"/>
            <a:ext cx="136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Artist’s impression</a:t>
            </a:r>
          </a:p>
        </p:txBody>
      </p:sp>
    </p:spTree>
    <p:extLst>
      <p:ext uri="{BB962C8B-B14F-4D97-AF65-F5344CB8AC3E}">
        <p14:creationId xmlns:p14="http://schemas.microsoft.com/office/powerpoint/2010/main" val="17252641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earliest trigger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599" y="4389119"/>
            <a:ext cx="10972801" cy="80482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High efficiency? Nope – reflexes too slow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Large rate reduction? Better than nothing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Robustness? No – keep wanting sleep, coffee, toilet breaks, etc.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Highly flexible? Depends on the student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Affordable? Well that’s one thing in your favour, I suppose</a:t>
            </a:r>
          </a:p>
        </p:txBody>
      </p:sp>
      <p:pic>
        <p:nvPicPr>
          <p:cNvPr id="3074" name="Picture 2" descr="Image result for blackett cloud chamber photograph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6"/>
          <a:stretch/>
        </p:blipFill>
        <p:spPr bwMode="auto">
          <a:xfrm>
            <a:off x="12344400" y="5282532"/>
            <a:ext cx="10668000" cy="57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1" t="9135" r="10201"/>
          <a:stretch/>
        </p:blipFill>
        <p:spPr bwMode="auto">
          <a:xfrm>
            <a:off x="15791543" y="3454401"/>
            <a:ext cx="5602514" cy="102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76800" y="3773714"/>
            <a:ext cx="354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Grad student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375085" y="4302032"/>
            <a:ext cx="0" cy="93762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29714" y="5038845"/>
            <a:ext cx="136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Artist’s impression</a:t>
            </a:r>
          </a:p>
        </p:txBody>
      </p:sp>
      <p:pic>
        <p:nvPicPr>
          <p:cNvPr id="4098" name="Picture 2" descr="Image result for grinning smil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8034" r="9547" b="9859"/>
          <a:stretch/>
        </p:blipFill>
        <p:spPr bwMode="auto">
          <a:xfrm>
            <a:off x="6448083" y="11045372"/>
            <a:ext cx="2285777" cy="23367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391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earliest trigger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599" y="4389119"/>
            <a:ext cx="10972801" cy="80482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High efficiency? Nope – reflexes too slow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Large rate reduction? Better than nothing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Robustness? No – keep wanting sleep, coffee, toilet breaks, etc.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Highly flexible? Depends on the student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Affordable? Well that’s one thing in your favour, I suppose</a:t>
            </a:r>
          </a:p>
        </p:txBody>
      </p:sp>
      <p:pic>
        <p:nvPicPr>
          <p:cNvPr id="3074" name="Picture 2" descr="Image result for blackett cloud chamber photograph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6"/>
          <a:stretch/>
        </p:blipFill>
        <p:spPr bwMode="auto">
          <a:xfrm>
            <a:off x="12344400" y="5282532"/>
            <a:ext cx="10668000" cy="57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1" t="9135" r="10201"/>
          <a:stretch/>
        </p:blipFill>
        <p:spPr bwMode="auto">
          <a:xfrm>
            <a:off x="15791543" y="3454401"/>
            <a:ext cx="5602514" cy="102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76800" y="3773714"/>
            <a:ext cx="354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Grad student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375085" y="4302032"/>
            <a:ext cx="0" cy="93762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29714" y="5038845"/>
            <a:ext cx="136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Artist’s impression</a:t>
            </a:r>
          </a:p>
        </p:txBody>
      </p:sp>
      <p:pic>
        <p:nvPicPr>
          <p:cNvPr id="4098" name="Picture 2" descr="Image result for grinning smil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8034" r="9547" b="9859"/>
          <a:stretch/>
        </p:blipFill>
        <p:spPr bwMode="auto">
          <a:xfrm>
            <a:off x="6448083" y="11045372"/>
            <a:ext cx="2285777" cy="23367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val" descr="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129565" y="6978219"/>
            <a:ext cx="1256109" cy="244766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865056" y="4848656"/>
            <a:ext cx="12664398" cy="39814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Although Rutherford &amp; Geiger did note that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“Strong coffee with a pinch of Strychnine”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Source Sans Pro"/>
              </a:rPr>
              <a:t>improved the ability to spot scintillation light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9619082">
            <a:off x="3837051" y="7180959"/>
            <a:ext cx="1876594" cy="7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27891"/>
      </p:ext>
    </p:extLst>
  </p:cSld>
  <p:clrMapOvr>
    <a:masterClrMapping/>
  </p:clrMapOvr>
</p:sld>
</file>

<file path=ppt/theme/theme1.xml><?xml version="1.0" encoding="utf-8"?>
<a:theme xmlns:a="http://schemas.openxmlformats.org/drawingml/2006/main" name="HG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GC" id="{7B979A0A-83EA-4949-AEC8-FAEF73E96643}" vid="{92B9CDBB-2FA0-487A-A4F9-C3B94EEB0DBD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1_HG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GC" id="{7B979A0A-83EA-4949-AEC8-FAEF73E96643}" vid="{92B9CDBB-2FA0-487A-A4F9-C3B94EEB0DBD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Source Sans Pro"/>
        <a:ea typeface="Source Sans Pro"/>
        <a:cs typeface="Source Sans Pro"/>
      </a:majorFont>
      <a:minorFont>
        <a:latin typeface="Source Sans Pro Light"/>
        <a:ea typeface="Source Sans Pro Light"/>
        <a:cs typeface="Source Sans Pro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solidFill>
            <a:srgbClr val="FF6A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444444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444444"/>
            </a:solidFill>
            <a:effectLst/>
            <a:uFillTx/>
            <a:latin typeface="+mn-lt"/>
            <a:ea typeface="+mn-ea"/>
            <a:cs typeface="+mn-cs"/>
            <a:sym typeface="Source Sans 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5370</TotalTime>
  <Words>6935</Words>
  <Application>Microsoft Office PowerPoint</Application>
  <PresentationFormat>Custom</PresentationFormat>
  <Paragraphs>1365</Paragraphs>
  <Slides>159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159</vt:i4>
      </vt:variant>
    </vt:vector>
  </HeadingPairs>
  <TitlesOfParts>
    <vt:vector size="174" baseType="lpstr">
      <vt:lpstr>Arial</vt:lpstr>
      <vt:lpstr>Calibri</vt:lpstr>
      <vt:lpstr>Calibri Light</vt:lpstr>
      <vt:lpstr>Century Gothic</vt:lpstr>
      <vt:lpstr>Corbel</vt:lpstr>
      <vt:lpstr>Helvetica</vt:lpstr>
      <vt:lpstr>Lucida Grande</vt:lpstr>
      <vt:lpstr>Source Sans Pro Light</vt:lpstr>
      <vt:lpstr>Source Sans Pro Semibold</vt:lpstr>
      <vt:lpstr>Times New Roman</vt:lpstr>
      <vt:lpstr>Wingdings</vt:lpstr>
      <vt:lpstr>Zapf Dingbats</vt:lpstr>
      <vt:lpstr>HGC</vt:lpstr>
      <vt:lpstr>Vapor Trail</vt:lpstr>
      <vt:lpstr>1_HGC</vt:lpstr>
      <vt:lpstr>The LHC and the really big data challenge</vt:lpstr>
      <vt:lpstr>Introduction</vt:lpstr>
      <vt:lpstr>Science: The basics</vt:lpstr>
      <vt:lpstr>Science: The basics</vt:lpstr>
      <vt:lpstr>Science: The basics</vt:lpstr>
      <vt:lpstr>Science: The basics</vt:lpstr>
      <vt:lpstr>Science: The basics</vt:lpstr>
      <vt:lpstr>This is why the LHC collides…</vt:lpstr>
      <vt:lpstr>This is why the LHC collides…</vt:lpstr>
      <vt:lpstr>This is why the LHC collides…</vt:lpstr>
      <vt:lpstr>One proton-proton collision</vt:lpstr>
      <vt:lpstr>Many proton-proton collisions</vt:lpstr>
      <vt:lpstr>Many proton-proton collisions</vt:lpstr>
      <vt:lpstr>This is why the LHC collides…</vt:lpstr>
      <vt:lpstr>Single Event Upsets</vt:lpstr>
      <vt:lpstr>Single Event Upsets</vt:lpstr>
      <vt:lpstr>Single Event Upsets</vt:lpstr>
      <vt:lpstr>Single Event Upsets</vt:lpstr>
      <vt:lpstr>Single Event Upsets</vt:lpstr>
      <vt:lpstr>This is why the LHC collides…</vt:lpstr>
      <vt:lpstr>Big detectors for small particles</vt:lpstr>
      <vt:lpstr>Big detectors…</vt:lpstr>
      <vt:lpstr>Big detectors…</vt:lpstr>
      <vt:lpstr>… Bigger data</vt:lpstr>
      <vt:lpstr>… Bigger data</vt:lpstr>
      <vt:lpstr>What does that even mean?</vt:lpstr>
      <vt:lpstr>What does that even mean?</vt:lpstr>
      <vt:lpstr>What does that even mean?</vt:lpstr>
      <vt:lpstr>What does that even mean?</vt:lpstr>
      <vt:lpstr>So what do we do?</vt:lpstr>
      <vt:lpstr>So what do we do?</vt:lpstr>
      <vt:lpstr>So what do we do?</vt:lpstr>
      <vt:lpstr>So what do we do?</vt:lpstr>
      <vt:lpstr>So what do we do?</vt:lpstr>
      <vt:lpstr>So what do we do?</vt:lpstr>
      <vt:lpstr>So what do we do?</vt:lpstr>
      <vt:lpstr>But!</vt:lpstr>
      <vt:lpstr>But!</vt:lpstr>
      <vt:lpstr>So what do we do?</vt:lpstr>
      <vt:lpstr>So what do we do?</vt:lpstr>
      <vt:lpstr>So what do we do?</vt:lpstr>
      <vt:lpstr>But recall…</vt:lpstr>
      <vt:lpstr>A note on timescales</vt:lpstr>
      <vt:lpstr>Sequential processing</vt:lpstr>
      <vt:lpstr>Sequential processing</vt:lpstr>
      <vt:lpstr>Sequential processing</vt:lpstr>
      <vt:lpstr>Sequential processing</vt:lpstr>
      <vt:lpstr>Pipelined processing</vt:lpstr>
      <vt:lpstr>Pipelined processing</vt:lpstr>
      <vt:lpstr>Pipelined processing</vt:lpstr>
      <vt:lpstr>What technology can we use?</vt:lpstr>
      <vt:lpstr>Field-Programmable Gate Arrays</vt:lpstr>
      <vt:lpstr>Field-Programmable Gate Arrays</vt:lpstr>
      <vt:lpstr>Field-Programmable Gate Arrays</vt:lpstr>
      <vt:lpstr>Field-Programmable Gate Arrays</vt:lpstr>
      <vt:lpstr>Field-Programmable Gate Arrays</vt:lpstr>
      <vt:lpstr>The CMS Calorimeter trigger</vt:lpstr>
      <vt:lpstr>The CMS Calorimeter trigger</vt:lpstr>
      <vt:lpstr>What type of algorithms are we talking about?</vt:lpstr>
      <vt:lpstr>What type of algorithms are we talking about?</vt:lpstr>
      <vt:lpstr>Field-Programmable Gate Arrays</vt:lpstr>
      <vt:lpstr>Field-Programmable Gate Arrays</vt:lpstr>
      <vt:lpstr>Field-Programmable Gate Arrays</vt:lpstr>
      <vt:lpstr>The future: High-luminosity LHC</vt:lpstr>
      <vt:lpstr>Conclusion</vt:lpstr>
      <vt:lpstr>Conclusion</vt:lpstr>
      <vt:lpstr>Conclusion</vt:lpstr>
      <vt:lpstr>Conclusion</vt:lpstr>
      <vt:lpstr>Thanks for listening</vt:lpstr>
      <vt:lpstr>Spares</vt:lpstr>
      <vt:lpstr>How much data?</vt:lpstr>
      <vt:lpstr>Layered triggers</vt:lpstr>
      <vt:lpstr>Layered triggers</vt:lpstr>
      <vt:lpstr>Spares: Introduction to detectors</vt:lpstr>
      <vt:lpstr>PowerPoint Presentation</vt:lpstr>
      <vt:lpstr>Heavy and unstable</vt:lpstr>
      <vt:lpstr>Heavy and unstable</vt:lpstr>
      <vt:lpstr>So we can't see the Higgs  (or most other particles) directly</vt:lpstr>
      <vt:lpstr>A parallel question</vt:lpstr>
      <vt:lpstr>Minimal disruption</vt:lpstr>
      <vt:lpstr>Minimal disruption</vt:lpstr>
      <vt:lpstr>Minimal disruption</vt:lpstr>
      <vt:lpstr>Minimal disruption</vt:lpstr>
      <vt:lpstr>Maximal disruption</vt:lpstr>
      <vt:lpstr>Maximal disruption</vt:lpstr>
      <vt:lpstr>Maximal disruption</vt:lpstr>
      <vt:lpstr>The CMS detector</vt:lpstr>
      <vt:lpstr>The CMS detector</vt:lpstr>
      <vt:lpstr>The CMS detector</vt:lpstr>
      <vt:lpstr>The CMS detector</vt:lpstr>
      <vt:lpstr>The CMS detector</vt:lpstr>
      <vt:lpstr>Event reconstruction</vt:lpstr>
      <vt:lpstr>Spares: Introduction to triggers </vt:lpstr>
      <vt:lpstr>Reminder</vt:lpstr>
      <vt:lpstr>The earliest trigger</vt:lpstr>
      <vt:lpstr>The earliest trigger</vt:lpstr>
      <vt:lpstr>The earliest trigger</vt:lpstr>
      <vt:lpstr>The earliest trigger</vt:lpstr>
      <vt:lpstr>The earliest trigger</vt:lpstr>
      <vt:lpstr>The earliest trigger</vt:lpstr>
      <vt:lpstr>The simplest trigger systems</vt:lpstr>
      <vt:lpstr>The simplest trigger systems</vt:lpstr>
      <vt:lpstr>Detector signals characteristics</vt:lpstr>
      <vt:lpstr>The constant fraction discriminator</vt:lpstr>
      <vt:lpstr>Trigger logic implementation</vt:lpstr>
      <vt:lpstr>Trigger logic implementation</vt:lpstr>
      <vt:lpstr>A simple trigger system</vt:lpstr>
      <vt:lpstr>DeadTime</vt:lpstr>
      <vt:lpstr>Deadtime Example</vt:lpstr>
      <vt:lpstr>Deadtime example</vt:lpstr>
      <vt:lpstr>Deadtime</vt:lpstr>
      <vt:lpstr>A simple trigger system: Deadtime</vt:lpstr>
      <vt:lpstr>A simple trigger system: Deadtime</vt:lpstr>
      <vt:lpstr>A simple trigger system: Parallelism</vt:lpstr>
      <vt:lpstr>A simple trigger system: Latency</vt:lpstr>
      <vt:lpstr>A simple trigger system: Latency</vt:lpstr>
      <vt:lpstr>A simple trigger system: Pre-trigger</vt:lpstr>
      <vt:lpstr>A simple trigger system: Pre-trigger</vt:lpstr>
      <vt:lpstr>A simple trigger system: Pre-trigger</vt:lpstr>
      <vt:lpstr>Simple trigger system: Bunched Colliders</vt:lpstr>
      <vt:lpstr>A Simple trigger system: Digital Triggers</vt:lpstr>
      <vt:lpstr>A Simple trigger system: Digital Triggers</vt:lpstr>
      <vt:lpstr>A trigger system: Multilayer Triggers</vt:lpstr>
      <vt:lpstr>Multilayer triggers</vt:lpstr>
      <vt:lpstr>MultiLAYER triggers</vt:lpstr>
      <vt:lpstr>A trigger system: Multilayer Triggers</vt:lpstr>
      <vt:lpstr>A trigger system: Multilayer Triggers</vt:lpstr>
      <vt:lpstr>Of course, “Low enough” is relative…</vt:lpstr>
      <vt:lpstr>Synchronous or asynchronous? </vt:lpstr>
      <vt:lpstr>Synchronous or asynchronous? </vt:lpstr>
      <vt:lpstr>Synchronous or asynchronous? Why not both? </vt:lpstr>
      <vt:lpstr>Conventional Architecture</vt:lpstr>
      <vt:lpstr>Time-multiplexed Architecture</vt:lpstr>
      <vt:lpstr>High Level Trigger design principles</vt:lpstr>
      <vt:lpstr>High Level Trigger design principles</vt:lpstr>
      <vt:lpstr>Example: CMS HLT</vt:lpstr>
      <vt:lpstr>Conclusion</vt:lpstr>
      <vt:lpstr>Conclusion</vt:lpstr>
      <vt:lpstr>Spares: Introduction to FPGAs</vt:lpstr>
      <vt:lpstr>And this is not a new point</vt:lpstr>
      <vt:lpstr>Field Programmable Gate Arrays</vt:lpstr>
      <vt:lpstr>Combinatorial Logic Block</vt:lpstr>
      <vt:lpstr>Integrated Digital Signal Processing</vt:lpstr>
      <vt:lpstr>Biggest Xilinx “Ultrascale+” Devices</vt:lpstr>
      <vt:lpstr>Biggest Xilinx “Ultrascale+” Devices</vt:lpstr>
      <vt:lpstr>Biggest Xilinx “Ultrascale+” Devices</vt:lpstr>
      <vt:lpstr>Spares: Phase-2</vt:lpstr>
      <vt:lpstr>Tracker</vt:lpstr>
      <vt:lpstr>Tracker</vt:lpstr>
      <vt:lpstr>Outer tracker 2S modules</vt:lpstr>
      <vt:lpstr>Outer tracker 2S modules: Do they work?</vt:lpstr>
      <vt:lpstr>Calorimeter Endcap design </vt:lpstr>
      <vt:lpstr>Calorimeter Endcap modules</vt:lpstr>
      <vt:lpstr>Calorimeter Endcap modules: Do they work?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Trigger Architectures and Hardware</dc:title>
  <dc:creator>awr01</dc:creator>
  <cp:lastModifiedBy>Rose, Andrew W</cp:lastModifiedBy>
  <cp:revision>415</cp:revision>
  <dcterms:modified xsi:type="dcterms:W3CDTF">2023-03-21T14:07:35Z</dcterms:modified>
</cp:coreProperties>
</file>