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7" r:id="rId1"/>
  </p:sldMasterIdLst>
  <p:notesMasterIdLst>
    <p:notesMasterId r:id="rId77"/>
  </p:notesMasterIdLst>
  <p:sldIdLst>
    <p:sldId id="256" r:id="rId2"/>
    <p:sldId id="863" r:id="rId3"/>
    <p:sldId id="856" r:id="rId4"/>
    <p:sldId id="857" r:id="rId5"/>
    <p:sldId id="781" r:id="rId6"/>
    <p:sldId id="782" r:id="rId7"/>
    <p:sldId id="817" r:id="rId8"/>
    <p:sldId id="749" r:id="rId9"/>
    <p:sldId id="821" r:id="rId10"/>
    <p:sldId id="822" r:id="rId11"/>
    <p:sldId id="750" r:id="rId12"/>
    <p:sldId id="823" r:id="rId13"/>
    <p:sldId id="824" r:id="rId14"/>
    <p:sldId id="798" r:id="rId15"/>
    <p:sldId id="825" r:id="rId16"/>
    <p:sldId id="859" r:id="rId17"/>
    <p:sldId id="795" r:id="rId18"/>
    <p:sldId id="865" r:id="rId19"/>
    <p:sldId id="864" r:id="rId20"/>
    <p:sldId id="826" r:id="rId21"/>
    <p:sldId id="858" r:id="rId22"/>
    <p:sldId id="827" r:id="rId23"/>
    <p:sldId id="828" r:id="rId24"/>
    <p:sldId id="829" r:id="rId25"/>
    <p:sldId id="830" r:id="rId26"/>
    <p:sldId id="758" r:id="rId27"/>
    <p:sldId id="759" r:id="rId28"/>
    <p:sldId id="760" r:id="rId29"/>
    <p:sldId id="761" r:id="rId30"/>
    <p:sldId id="762" r:id="rId31"/>
    <p:sldId id="763" r:id="rId32"/>
    <p:sldId id="831" r:id="rId33"/>
    <p:sldId id="818" r:id="rId34"/>
    <p:sldId id="833" r:id="rId35"/>
    <p:sldId id="835" r:id="rId36"/>
    <p:sldId id="836" r:id="rId37"/>
    <p:sldId id="834" r:id="rId38"/>
    <p:sldId id="837" r:id="rId39"/>
    <p:sldId id="838" r:id="rId40"/>
    <p:sldId id="790" r:id="rId41"/>
    <p:sldId id="766" r:id="rId42"/>
    <p:sldId id="783" r:id="rId43"/>
    <p:sldId id="767" r:id="rId44"/>
    <p:sldId id="784" r:id="rId45"/>
    <p:sldId id="854" r:id="rId46"/>
    <p:sldId id="799" r:id="rId47"/>
    <p:sldId id="839" r:id="rId48"/>
    <p:sldId id="853" r:id="rId49"/>
    <p:sldId id="860" r:id="rId50"/>
    <p:sldId id="861" r:id="rId51"/>
    <p:sldId id="811" r:id="rId52"/>
    <p:sldId id="841" r:id="rId53"/>
    <p:sldId id="842" r:id="rId54"/>
    <p:sldId id="843" r:id="rId55"/>
    <p:sldId id="851" r:id="rId56"/>
    <p:sldId id="850" r:id="rId57"/>
    <p:sldId id="852" r:id="rId58"/>
    <p:sldId id="813" r:id="rId59"/>
    <p:sldId id="780" r:id="rId60"/>
    <p:sldId id="846" r:id="rId61"/>
    <p:sldId id="847" r:id="rId62"/>
    <p:sldId id="787" r:id="rId63"/>
    <p:sldId id="785" r:id="rId64"/>
    <p:sldId id="788" r:id="rId65"/>
    <p:sldId id="789" r:id="rId66"/>
    <p:sldId id="848" r:id="rId67"/>
    <p:sldId id="849" r:id="rId68"/>
    <p:sldId id="786" r:id="rId69"/>
    <p:sldId id="768" r:id="rId70"/>
    <p:sldId id="769" r:id="rId71"/>
    <p:sldId id="797" r:id="rId72"/>
    <p:sldId id="793" r:id="rId73"/>
    <p:sldId id="855" r:id="rId74"/>
    <p:sldId id="816" r:id="rId75"/>
    <p:sldId id="796" r:id="rId76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6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96267" autoAdjust="0"/>
  </p:normalViewPr>
  <p:slideViewPr>
    <p:cSldViewPr snapToGrid="0" showGuides="1">
      <p:cViewPr varScale="1">
        <p:scale>
          <a:sx n="45" d="100"/>
          <a:sy n="45" d="100"/>
        </p:scale>
        <p:origin x="579" y="59"/>
      </p:cViewPr>
      <p:guideLst>
        <p:guide orient="horz" pos="5046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251B72-83C5-46AD-B25E-6BBD6D111A5F}" type="datetime1">
              <a:rPr lang="en-US" smtClean="0"/>
              <a:t>5/10/2024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79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EA64A86-DFE5-4AF1-BA79-AFBE75140A64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79786-4426-491B-937A-DE24C6DB0CC8}" type="slidenum">
              <a:rPr lang="en-US"/>
              <a:pPr/>
              <a:t>33</a:t>
            </a:fld>
            <a:endParaRPr lang="en-US"/>
          </a:p>
        </p:txBody>
      </p:sp>
      <p:sp>
        <p:nvSpPr>
          <p:cNvPr id="834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field-programmable gate array (FPGA) is a large-scale integrated circuit that can be programmed after it is manufactured rather than being limited to a predetermined, unchangeable hardware function. The term "field-programmable" refers to the ability to change the operation of the device "in the field," while "gate array" is a somewhat dated reference to the basic internal architecture that makes this after-the-fact reprogramming possible. 	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8908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96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DE80B2-16A2-4283-BCFF-E9D7EC520F60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B0B3B7-AA40-4981-BC8F-A3F8ABEC4B71}" type="slidenum">
              <a:rPr lang="en-US"/>
              <a:pPr/>
              <a:t>59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ADA8332-65FD-4C2C-9956-E1D4651B45E6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B0B3B7-AA40-4981-BC8F-A3F8ABEC4B71}" type="slidenum">
              <a:rPr lang="en-US"/>
              <a:pPr/>
              <a:t>60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AC9EFF3-3A5F-4C15-8C92-ADB9FD3DE88A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D511D-5177-44D0-AEB9-DD88BD8E072C}" type="slidenum">
              <a:rPr lang="en-US"/>
              <a:pPr/>
              <a:t>66</a:t>
            </a:fld>
            <a:endParaRPr lang="en-US"/>
          </a:p>
        </p:txBody>
      </p:sp>
      <p:sp>
        <p:nvSpPr>
          <p:cNvPr id="85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Bardeen and Brattain, later much advanced by Shockley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251B72-83C5-46AD-B25E-6BBD6D111A5F}" type="datetime1">
              <a:rPr lang="en-US" smtClean="0"/>
              <a:t>5/10/2024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13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03819E8-15D0-4077-973B-C659862AD3CD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A698F1-3DD3-410C-BE15-C679ED0E514A}" type="slidenum">
              <a:rPr lang="en-US"/>
              <a:pPr/>
              <a:t>67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23075" cy="3838575"/>
          </a:xfrm>
          <a:noFill/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251B72-83C5-46AD-B25E-6BBD6D111A5F}" type="datetime1">
              <a:rPr lang="en-US" smtClean="0"/>
              <a:t>5/10/2024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8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Jack Kilby</a:t>
            </a:r>
          </a:p>
        </p:txBody>
      </p:sp>
    </p:spTree>
    <p:extLst>
      <p:ext uri="{BB962C8B-B14F-4D97-AF65-F5344CB8AC3E}">
        <p14:creationId xmlns:p14="http://schemas.microsoft.com/office/powerpoint/2010/main" val="2130514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3105DB-37C4-4274-B58E-89F6A7C48F79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00674-F84F-4AFE-B035-F84BB4A528E1}" type="slidenum">
              <a:rPr lang="en-US"/>
              <a:pPr/>
              <a:t>25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22836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AE0F496-F145-44C1-9270-8A06176E23DE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F1A05-2A62-4675-92F5-6638894FA3F2}" type="slidenum">
              <a:rPr lang="en-US"/>
              <a:pPr/>
              <a:t>26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8EF404D-4C1D-4910-81D2-5D9FC3CEEF89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F1A05-2A62-4675-92F5-6638894FA3F2}" type="slidenum">
              <a:rPr lang="en-US"/>
              <a:pPr/>
              <a:t>27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6E95008-E868-4161-AA9C-4757FCC46065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F1A05-2A62-4675-92F5-6638894FA3F2}" type="slidenum">
              <a:rPr lang="en-US"/>
              <a:pPr/>
              <a:t>28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6E5F8AF-19AA-4C33-AC50-0B0664365C0F}" type="datetime1">
              <a:rPr lang="en-US" smtClean="0"/>
              <a:t>5/10/2024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516C6-0554-45A1-BD51-B60187B9025B}" type="slidenum">
              <a:rPr lang="en-US"/>
              <a:pPr/>
              <a:t>29</a:t>
            </a:fld>
            <a:endParaRPr lang="en-US"/>
          </a:p>
        </p:txBody>
      </p:sp>
      <p:sp>
        <p:nvSpPr>
          <p:cNvPr id="73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‘outline’ of coverage</a:t>
            </a:r>
          </a:p>
          <a:p>
            <a:endParaRPr lang="en-US" i="1"/>
          </a:p>
          <a:p>
            <a:r>
              <a:rPr lang="en-US" i="1"/>
              <a:t>time-plan</a:t>
            </a:r>
            <a:endParaRPr lang="en-US"/>
          </a:p>
          <a:p>
            <a:r>
              <a:rPr lang="en-US"/>
              <a:t>	- What is an FPGA</a:t>
            </a:r>
          </a:p>
          <a:p>
            <a:r>
              <a:rPr lang="en-GB"/>
              <a:t>	- And why are they important for HEP</a:t>
            </a:r>
            <a:endParaRPr lang="en-US"/>
          </a:p>
          <a:p>
            <a:r>
              <a:rPr lang="en-US" i="1"/>
              <a:t>questions</a:t>
            </a:r>
          </a:p>
          <a:p>
            <a:r>
              <a:rPr lang="en-US" i="1"/>
              <a:t>	</a:t>
            </a:r>
            <a:r>
              <a:rPr lang="en-US"/>
              <a:t>- any time</a:t>
            </a:r>
          </a:p>
          <a:p>
            <a:r>
              <a:rPr lang="en-US"/>
              <a:t> 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606810"/>
            <a:ext cx="18897600" cy="3650192"/>
          </a:xfrm>
        </p:spPr>
        <p:txBody>
          <a:bodyPr anchor="b">
            <a:normAutofit/>
          </a:bodyPr>
          <a:lstStyle>
            <a:lvl1pPr algn="l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7264402"/>
            <a:ext cx="18897600" cy="1371600"/>
          </a:xfrm>
        </p:spPr>
        <p:txBody>
          <a:bodyPr>
            <a:normAutofit/>
          </a:bodyPr>
          <a:lstStyle>
            <a:lvl1pPr marL="0" indent="0" algn="l">
              <a:buNone/>
              <a:defRPr sz="4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19122" y="8628656"/>
            <a:ext cx="5821680" cy="749284"/>
          </a:xfrm>
        </p:spPr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8647691"/>
            <a:ext cx="12801600" cy="730250"/>
          </a:xfrm>
        </p:spPr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154400" y="2861733"/>
            <a:ext cx="5486400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2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54" y="9394721"/>
            <a:ext cx="21644068" cy="163871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3454" y="1882879"/>
            <a:ext cx="21643680" cy="695632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1033431"/>
            <a:ext cx="21640800" cy="1403938"/>
          </a:xfrm>
        </p:spPr>
        <p:txBody>
          <a:bodyPr/>
          <a:lstStyle>
            <a:lvl1pPr marL="0" indent="0" algn="l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5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07065"/>
            <a:ext cx="21640800" cy="5604934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4" y="7298267"/>
            <a:ext cx="20261032" cy="1998134"/>
          </a:xfrm>
        </p:spPr>
        <p:txBody>
          <a:bodyPr anchor="ctr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9883"/>
            <a:ext cx="13982984" cy="730250"/>
          </a:xfrm>
        </p:spPr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8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935" y="1507067"/>
            <a:ext cx="20303066" cy="5208990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607730" y="6731113"/>
            <a:ext cx="19185472" cy="88888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5" y="7919725"/>
            <a:ext cx="20303066" cy="1359742"/>
          </a:xfrm>
        </p:spPr>
        <p:txBody>
          <a:bodyPr anchor="ctr">
            <a:normAutofit/>
          </a:bodyPr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9883"/>
            <a:ext cx="13982984" cy="730250"/>
          </a:xfrm>
        </p:spPr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52500" y="186690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68460" y="540258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5398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990" y="2249403"/>
            <a:ext cx="20292372" cy="502367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4" y="7296631"/>
            <a:ext cx="20289308" cy="1999770"/>
          </a:xfrm>
        </p:spPr>
        <p:txBody>
          <a:bodyPr anchor="t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57767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7767"/>
            <a:ext cx="13982984" cy="730250"/>
          </a:xfrm>
        </p:spPr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93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791201" y="1523999"/>
            <a:ext cx="17221198" cy="26077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404160"/>
            <a:ext cx="6912864" cy="123464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1598" y="5809130"/>
            <a:ext cx="6912864" cy="6628264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37600" y="4402666"/>
            <a:ext cx="6912864" cy="1253068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8733716" y="5808134"/>
            <a:ext cx="6912864" cy="662923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103600" y="4385732"/>
            <a:ext cx="6912864" cy="1253068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6103602" y="5809130"/>
            <a:ext cx="6912864" cy="6628264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034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791201" y="1524000"/>
            <a:ext cx="17221198" cy="259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7236" y="8382001"/>
            <a:ext cx="6903164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7236" y="4724400"/>
            <a:ext cx="6903164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7236" y="9747529"/>
            <a:ext cx="6903164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8527" y="8382001"/>
            <a:ext cx="6897870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8748526" y="4724400"/>
            <a:ext cx="6897872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8748529" y="9747527"/>
            <a:ext cx="6897870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099463" y="8382001"/>
            <a:ext cx="6912938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6099710" y="4724400"/>
            <a:ext cx="6895756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6099463" y="9747523"/>
            <a:ext cx="6904890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9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4389119"/>
            <a:ext cx="21640800" cy="80482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0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897600" y="1490133"/>
            <a:ext cx="4114800" cy="780626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8933" y="1490135"/>
            <a:ext cx="16408402" cy="78062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8904" y="759883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762001"/>
            <a:ext cx="13982984" cy="730250"/>
          </a:xfrm>
        </p:spPr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74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 copy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4833937" y="2594570"/>
            <a:ext cx="14716126" cy="686316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0" spc="-200">
                <a:solidFill>
                  <a:srgbClr val="FFFFFF"/>
                </a:solidFill>
                <a:effectLst>
                  <a:outerShdw blurRad="76200" dist="25400" dir="3660000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Text"/>
          <p:cNvSpPr txBox="1">
            <a:spLocks noGrp="1"/>
          </p:cNvSpPr>
          <p:nvPr>
            <p:ph type="body" sz="quarter" idx="13"/>
          </p:nvPr>
        </p:nvSpPr>
        <p:spPr>
          <a:xfrm>
            <a:off x="5005387" y="9752012"/>
            <a:ext cx="14716126" cy="1209676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6700" spc="0">
                <a:solidFill>
                  <a:srgbClr val="5C616A"/>
                </a:solidFill>
                <a:effectLst>
                  <a:outerShdw blurRad="76200" dist="25400" dir="3660000" rotWithShape="0">
                    <a:srgbClr val="000000">
                      <a:alpha val="20000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3797" y="13019484"/>
            <a:ext cx="458547" cy="5365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9541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Drawing, Titl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83690" y="13037529"/>
            <a:ext cx="458548" cy="5365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2667000" y="178593"/>
            <a:ext cx="19050000" cy="1696642"/>
          </a:xfrm>
          <a:prstGeom prst="rect">
            <a:avLst/>
          </a:prstGeom>
        </p:spPr>
        <p:txBody>
          <a:bodyPr/>
          <a:lstStyle>
            <a:lvl1pPr>
              <a:defRPr spc="-56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83840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51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507067"/>
            <a:ext cx="21640798" cy="5603870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8934" y="7283451"/>
            <a:ext cx="20980400" cy="1911350"/>
          </a:xfrm>
        </p:spPr>
        <p:txBody>
          <a:bodyPr>
            <a:normAutofit/>
          </a:bodyPr>
          <a:lstStyle>
            <a:lvl1pPr marL="0" indent="0" algn="r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762003"/>
            <a:ext cx="13982984" cy="728130"/>
          </a:xfrm>
        </p:spPr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57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10668000" cy="8048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4389119"/>
            <a:ext cx="10668000" cy="8048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7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524000"/>
            <a:ext cx="17221200" cy="259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19" y="4367604"/>
            <a:ext cx="10159982" cy="1647824"/>
          </a:xfrm>
        </p:spPr>
        <p:txBody>
          <a:bodyPr anchor="b">
            <a:normAutofit/>
          </a:bodyPr>
          <a:lstStyle>
            <a:lvl1pPr marL="0" indent="0">
              <a:buNone/>
              <a:defRPr sz="56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6265333"/>
            <a:ext cx="10623550" cy="6172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01600" y="4367604"/>
            <a:ext cx="10210800" cy="1647824"/>
          </a:xfrm>
        </p:spPr>
        <p:txBody>
          <a:bodyPr anchor="b">
            <a:normAutofit/>
          </a:bodyPr>
          <a:lstStyle>
            <a:lvl1pPr marL="0" indent="0">
              <a:buNone/>
              <a:defRPr sz="56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6265333"/>
            <a:ext cx="10668000" cy="6172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6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1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0"/>
            <a:ext cx="8229600" cy="320040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1164" y="1493519"/>
            <a:ext cx="13021236" cy="1094385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6248399"/>
            <a:ext cx="8229600" cy="618897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93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0"/>
            <a:ext cx="13746480" cy="320040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722476" y="1502483"/>
            <a:ext cx="7289924" cy="10934886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6248399"/>
            <a:ext cx="13746480" cy="618897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4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28829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1200" y="1528746"/>
            <a:ext cx="17221200" cy="2586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389121"/>
            <a:ext cx="21640800" cy="8048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90720" y="12712701"/>
            <a:ext cx="582168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14/01/2020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12711691"/>
            <a:ext cx="1554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0" y="7620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011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6" r:id="rId18"/>
    <p:sldLayoutId id="2147483687" r:id="rId19"/>
  </p:sldLayoutIdLst>
  <p:hf hdr="0" ftr="0" dt="0"/>
  <p:txStyles>
    <p:titleStyle>
      <a:lvl1pPr algn="r" defTabSz="1828800" rtl="0" eaLnBrk="1" latinLnBrk="0" hangingPunct="1">
        <a:lnSpc>
          <a:spcPct val="90000"/>
        </a:lnSpc>
        <a:spcBef>
          <a:spcPct val="0"/>
        </a:spcBef>
        <a:buNone/>
        <a:defRPr sz="8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9.png"/><Relationship Id="rId10" Type="http://schemas.openxmlformats.org/officeDocument/2006/relationships/image" Target="../media/image44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2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rigger Architectures and Hardware"/>
          <p:cNvSpPr txBox="1">
            <a:spLocks noGrp="1"/>
          </p:cNvSpPr>
          <p:nvPr>
            <p:ph type="ctrTitle"/>
          </p:nvPr>
        </p:nvSpPr>
        <p:spPr>
          <a:xfrm>
            <a:off x="2743200" y="2272683"/>
            <a:ext cx="18897600" cy="498431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GB" sz="6000" dirty="0"/>
              <a:t>An Introduction to </a:t>
            </a:r>
            <a:br>
              <a:rPr lang="en-GB" dirty="0"/>
            </a:br>
            <a:r>
              <a:rPr lang="en-GB" dirty="0"/>
              <a:t>Field Programmable Gate Arrays</a:t>
            </a:r>
            <a:endParaRPr dirty="0"/>
          </a:p>
        </p:txBody>
      </p:sp>
      <p:sp>
        <p:nvSpPr>
          <p:cNvPr id="256" name="ISOTDAQ 2017…"/>
          <p:cNvSpPr txBox="1">
            <a:spLocks noGrp="1"/>
          </p:cNvSpPr>
          <p:nvPr>
            <p:ph type="subTitle" idx="1"/>
          </p:nvPr>
        </p:nvSpPr>
        <p:spPr>
          <a:xfrm>
            <a:off x="2743200" y="7264402"/>
            <a:ext cx="18897600" cy="349068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UK Advanced Instrumentation </a:t>
            </a:r>
            <a:r>
              <a:rPr lang="en-GB"/>
              <a:t>Course 2024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Andrew W. Rose, Imperial College London</a:t>
            </a:r>
          </a:p>
          <a:p>
            <a:pPr algn="ctr"/>
            <a:r>
              <a:rPr lang="en-GB" dirty="0">
                <a:hlinkClick r:id="rId2"/>
              </a:rPr>
              <a:t>awr01@imperial.ac.uk</a:t>
            </a:r>
            <a:endParaRPr dirty="0"/>
          </a:p>
        </p:txBody>
      </p:sp>
      <p:pic>
        <p:nvPicPr>
          <p:cNvPr id="1026" name="Picture 2" descr="Image result for imperial colleg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" y="58056"/>
            <a:ext cx="4256768" cy="11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493" y="1528746"/>
            <a:ext cx="21788907" cy="2586056"/>
          </a:xfrm>
        </p:spPr>
        <p:txBody>
          <a:bodyPr/>
          <a:lstStyle/>
          <a:p>
            <a:r>
              <a:rPr lang="en-GB" dirty="0"/>
              <a:t>The history of electronics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2" y="3760146"/>
            <a:ext cx="5969704" cy="76073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160" y="5673071"/>
            <a:ext cx="5257800" cy="4324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0160" y="11537069"/>
            <a:ext cx="2310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Valve</a:t>
            </a:r>
            <a:br>
              <a:rPr lang="en-GB" sz="3600" dirty="0"/>
            </a:br>
            <a:r>
              <a:rPr lang="en-GB" sz="3600" dirty="0"/>
              <a:t>transistors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33085" y="11537068"/>
            <a:ext cx="5741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Solid-state</a:t>
            </a:r>
            <a:br>
              <a:rPr lang="en-GB" sz="3600" dirty="0"/>
            </a:br>
            <a:r>
              <a:rPr lang="en-GB" sz="3600" dirty="0"/>
              <a:t>transistors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61" y="5130180"/>
            <a:ext cx="4883518" cy="4867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02545" y="11260069"/>
            <a:ext cx="5741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First</a:t>
            </a:r>
          </a:p>
          <a:p>
            <a:pPr algn="ctr"/>
            <a:r>
              <a:rPr lang="en-GB" sz="3600" dirty="0"/>
              <a:t>solid-state</a:t>
            </a:r>
            <a:br>
              <a:rPr lang="en-GB" sz="3600" dirty="0"/>
            </a:br>
            <a:r>
              <a:rPr lang="en-GB" sz="3600" dirty="0"/>
              <a:t>transistors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05750-0CA3-F64C-683D-348DDEBC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17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8746"/>
            <a:ext cx="20878800" cy="2586056"/>
          </a:xfrm>
        </p:spPr>
        <p:txBody>
          <a:bodyPr/>
          <a:lstStyle/>
          <a:p>
            <a:r>
              <a:rPr lang="en-GB" dirty="0"/>
              <a:t>The history of electronics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09" y="5165356"/>
            <a:ext cx="5616624" cy="3735056"/>
          </a:xfrm>
        </p:spPr>
      </p:pic>
      <p:sp>
        <p:nvSpPr>
          <p:cNvPr id="7" name="TextBox 6"/>
          <p:cNvSpPr txBox="1"/>
          <p:nvPr/>
        </p:nvSpPr>
        <p:spPr>
          <a:xfrm>
            <a:off x="4648631" y="9414205"/>
            <a:ext cx="3429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First</a:t>
            </a:r>
          </a:p>
          <a:p>
            <a:pPr algn="ctr"/>
            <a:r>
              <a:rPr lang="en-GB" sz="3600" dirty="0"/>
              <a:t>multi-transistor</a:t>
            </a:r>
          </a:p>
          <a:p>
            <a:pPr algn="ctr"/>
            <a:r>
              <a:rPr lang="en-GB" sz="3600" dirty="0"/>
              <a:t>silicon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9B7E6B-4623-A31F-F485-B1C03BB0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67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8746"/>
            <a:ext cx="20878800" cy="2586056"/>
          </a:xfrm>
        </p:spPr>
        <p:txBody>
          <a:bodyPr/>
          <a:lstStyle/>
          <a:p>
            <a:r>
              <a:rPr lang="en-GB" dirty="0"/>
              <a:t>The history of electronics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09" y="5165356"/>
            <a:ext cx="5616624" cy="3735056"/>
          </a:xfrm>
        </p:spPr>
      </p:pic>
      <p:sp>
        <p:nvSpPr>
          <p:cNvPr id="7" name="TextBox 6"/>
          <p:cNvSpPr txBox="1"/>
          <p:nvPr/>
        </p:nvSpPr>
        <p:spPr>
          <a:xfrm>
            <a:off x="4648631" y="9414205"/>
            <a:ext cx="3429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First</a:t>
            </a:r>
          </a:p>
          <a:p>
            <a:pPr algn="ctr"/>
            <a:r>
              <a:rPr lang="en-GB" sz="3600" dirty="0"/>
              <a:t>multi-transistor</a:t>
            </a:r>
          </a:p>
          <a:p>
            <a:pPr algn="ctr"/>
            <a:r>
              <a:rPr lang="en-GB" sz="3600" dirty="0"/>
              <a:t>silicon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45047" y="9691204"/>
            <a:ext cx="4875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Packaged</a:t>
            </a:r>
          </a:p>
          <a:p>
            <a:pPr algn="ctr"/>
            <a:r>
              <a:rPr lang="en-GB" sz="3600" dirty="0"/>
              <a:t>Logic</a:t>
            </a:r>
          </a:p>
        </p:txBody>
      </p:sp>
      <p:pic>
        <p:nvPicPr>
          <p:cNvPr id="15" name="Picture 4" descr="Renesas HD74LS03P 74ls03 Quad 2 Input NAND Gate | Rapid Online">
            <a:extLst>
              <a:ext uri="{FF2B5EF4-FFF2-40B4-BE49-F238E27FC236}">
                <a16:creationId xmlns:a16="http://schemas.microsoft.com/office/drawing/2014/main" id="{EE6DA48F-5FFD-43F4-80B4-4F6ED9F7E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90" y="4791174"/>
            <a:ext cx="4483420" cy="448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D9C1D-E764-B5ED-04F5-633C4028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8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8746"/>
            <a:ext cx="20878800" cy="2586056"/>
          </a:xfrm>
        </p:spPr>
        <p:txBody>
          <a:bodyPr/>
          <a:lstStyle/>
          <a:p>
            <a:r>
              <a:rPr lang="en-GB" dirty="0"/>
              <a:t>The history of electronics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09" y="5165356"/>
            <a:ext cx="5616624" cy="37350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913" y="4616290"/>
            <a:ext cx="6384424" cy="4833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631" y="9414205"/>
            <a:ext cx="3429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First</a:t>
            </a:r>
          </a:p>
          <a:p>
            <a:pPr algn="ctr"/>
            <a:r>
              <a:rPr lang="en-GB" sz="3600" dirty="0"/>
              <a:t>multi-transistor</a:t>
            </a:r>
          </a:p>
          <a:p>
            <a:pPr algn="ctr"/>
            <a:r>
              <a:rPr lang="en-GB" sz="3600" dirty="0"/>
              <a:t>silicon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45047" y="9691204"/>
            <a:ext cx="4875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Packaged</a:t>
            </a:r>
          </a:p>
          <a:p>
            <a:pPr algn="ctr"/>
            <a:r>
              <a:rPr lang="en-GB" sz="3600" dirty="0"/>
              <a:t>Logic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21829" y="969120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“Mini” processor</a:t>
            </a:r>
          </a:p>
          <a:p>
            <a:pPr algn="ctr"/>
            <a:r>
              <a:rPr lang="en-GB" sz="3600" dirty="0"/>
              <a:t>board</a:t>
            </a:r>
          </a:p>
        </p:txBody>
      </p:sp>
      <p:pic>
        <p:nvPicPr>
          <p:cNvPr id="2052" name="Picture 4" descr="Renesas HD74LS03P 74ls03 Quad 2 Input NAND Gate | Rapid Online">
            <a:extLst>
              <a:ext uri="{FF2B5EF4-FFF2-40B4-BE49-F238E27FC236}">
                <a16:creationId xmlns:a16="http://schemas.microsoft.com/office/drawing/2014/main" id="{AC3CC408-A158-4FC7-AC62-4E74A57EE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90" y="4791174"/>
            <a:ext cx="4483420" cy="448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2D21C-DD4B-5D28-13A6-B3109C7C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37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528746"/>
            <a:ext cx="21640799" cy="2586056"/>
          </a:xfrm>
        </p:spPr>
        <p:txBody>
          <a:bodyPr/>
          <a:lstStyle/>
          <a:p>
            <a:r>
              <a:rPr lang="en-GB" dirty="0"/>
              <a:t>ASICs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38" y="4362327"/>
            <a:ext cx="7935812" cy="6043994"/>
          </a:xfrm>
        </p:spPr>
      </p:pic>
      <p:sp>
        <p:nvSpPr>
          <p:cNvPr id="7" name="TextBox 6"/>
          <p:cNvSpPr txBox="1"/>
          <p:nvPr/>
        </p:nvSpPr>
        <p:spPr>
          <a:xfrm>
            <a:off x="3448139" y="10880404"/>
            <a:ext cx="831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Application Specific Integrated Circuit (ASIC)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01913" y="4423956"/>
            <a:ext cx="319971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/>
              <a:t>APV25 - Imperial College, London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74004F-A51D-0CFE-30E8-0FB0EB40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528746"/>
            <a:ext cx="21640799" cy="2586056"/>
          </a:xfrm>
        </p:spPr>
        <p:txBody>
          <a:bodyPr/>
          <a:lstStyle/>
          <a:p>
            <a:r>
              <a:rPr lang="en-GB" dirty="0"/>
              <a:t>ASICs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38" y="4362327"/>
            <a:ext cx="7935812" cy="6043994"/>
          </a:xfrm>
        </p:spPr>
      </p:pic>
      <p:sp>
        <p:nvSpPr>
          <p:cNvPr id="7" name="TextBox 6"/>
          <p:cNvSpPr txBox="1"/>
          <p:nvPr/>
        </p:nvSpPr>
        <p:spPr>
          <a:xfrm>
            <a:off x="3448139" y="10880404"/>
            <a:ext cx="831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Application Specific Integrated Circuit (ASIC)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D845D4-8166-B8D7-4DA5-61C52E3255EB}"/>
              </a:ext>
            </a:extLst>
          </p:cNvPr>
          <p:cNvGrpSpPr/>
          <p:nvPr/>
        </p:nvGrpSpPr>
        <p:grpSpPr>
          <a:xfrm>
            <a:off x="13559190" y="4262907"/>
            <a:ext cx="7008371" cy="6617497"/>
            <a:chOff x="13559190" y="4262907"/>
            <a:chExt cx="7008371" cy="66174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63A5B9-22FB-457E-A4BC-350423C50532}"/>
                </a:ext>
              </a:extLst>
            </p:cNvPr>
            <p:cNvSpPr/>
            <p:nvPr/>
          </p:nvSpPr>
          <p:spPr>
            <a:xfrm>
              <a:off x="13620150" y="4262907"/>
              <a:ext cx="6947411" cy="6617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4052198" y="4522047"/>
              <a:ext cx="0" cy="5724558"/>
            </a:xfrm>
            <a:prstGeom prst="line">
              <a:avLst/>
            </a:prstGeom>
            <a:ln>
              <a:headEnd type="stealth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14052198" y="10212011"/>
              <a:ext cx="6192688" cy="0"/>
            </a:xfrm>
            <a:prstGeom prst="line">
              <a:avLst/>
            </a:prstGeom>
            <a:ln>
              <a:headEnd type="stealth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14052198" y="6394255"/>
              <a:ext cx="5904656" cy="9900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13559190" y="4647479"/>
              <a:ext cx="576064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chemeClr val="bg1"/>
                  </a:solidFill>
                </a:rPr>
                <a:t>$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713152" y="10183347"/>
              <a:ext cx="1675750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</a:rPr>
                <a:t>Qty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69136" y="6519957"/>
              <a:ext cx="1675750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ASIC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01913" y="4423956"/>
            <a:ext cx="319971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/>
              <a:t>APV25 - Imperial College, London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053A9-A3A2-8D0F-9C21-B0DA1E41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11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528746"/>
            <a:ext cx="21640799" cy="2586056"/>
          </a:xfrm>
        </p:spPr>
        <p:txBody>
          <a:bodyPr/>
          <a:lstStyle/>
          <a:p>
            <a:r>
              <a:rPr lang="en-GB" dirty="0"/>
              <a:t>ASICs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38" y="4362327"/>
            <a:ext cx="7935812" cy="6043994"/>
          </a:xfrm>
        </p:spPr>
      </p:pic>
      <p:sp>
        <p:nvSpPr>
          <p:cNvPr id="7" name="TextBox 6"/>
          <p:cNvSpPr txBox="1"/>
          <p:nvPr/>
        </p:nvSpPr>
        <p:spPr>
          <a:xfrm>
            <a:off x="3448139" y="10880404"/>
            <a:ext cx="831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Application Specific Integrated Circuit (ASIC)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D845D4-8166-B8D7-4DA5-61C52E3255EB}"/>
              </a:ext>
            </a:extLst>
          </p:cNvPr>
          <p:cNvGrpSpPr/>
          <p:nvPr/>
        </p:nvGrpSpPr>
        <p:grpSpPr>
          <a:xfrm>
            <a:off x="13559190" y="4262907"/>
            <a:ext cx="7008371" cy="6617497"/>
            <a:chOff x="13559190" y="4262907"/>
            <a:chExt cx="7008371" cy="66174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63A5B9-22FB-457E-A4BC-350423C50532}"/>
                </a:ext>
              </a:extLst>
            </p:cNvPr>
            <p:cNvSpPr/>
            <p:nvPr/>
          </p:nvSpPr>
          <p:spPr>
            <a:xfrm>
              <a:off x="13620150" y="4262907"/>
              <a:ext cx="6947411" cy="6617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4052198" y="4522047"/>
              <a:ext cx="0" cy="5724558"/>
            </a:xfrm>
            <a:prstGeom prst="line">
              <a:avLst/>
            </a:prstGeom>
            <a:ln>
              <a:headEnd type="stealth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14052198" y="10212011"/>
              <a:ext cx="6192688" cy="0"/>
            </a:xfrm>
            <a:prstGeom prst="line">
              <a:avLst/>
            </a:prstGeom>
            <a:ln>
              <a:headEnd type="stealth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14052198" y="6394255"/>
              <a:ext cx="5904656" cy="9900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14052198" y="5577528"/>
              <a:ext cx="5904656" cy="46085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13559190" y="4647479"/>
              <a:ext cx="576064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chemeClr val="bg1"/>
                  </a:solidFill>
                </a:rPr>
                <a:t>$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713152" y="10183347"/>
              <a:ext cx="1675750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</a:rPr>
                <a:t>Qty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69136" y="6519957"/>
              <a:ext cx="1675750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ASIC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460476" y="4735253"/>
              <a:ext cx="40275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0066FF"/>
                  </a:solidFill>
                </a:rPr>
                <a:t>Off-the-shelf</a:t>
              </a:r>
              <a:br>
                <a:rPr lang="en-GB" sz="3600" dirty="0">
                  <a:solidFill>
                    <a:srgbClr val="0066FF"/>
                  </a:solidFill>
                </a:rPr>
              </a:br>
              <a:r>
                <a:rPr lang="en-GB" sz="3600" dirty="0">
                  <a:solidFill>
                    <a:srgbClr val="0066FF"/>
                  </a:solidFill>
                </a:rPr>
                <a:t>device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01913" y="4423956"/>
            <a:ext cx="319971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/>
              <a:t>APV25 - Imperial College, London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9EE9B-189B-5A91-48D6-6531D4A5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40" y="1528746"/>
            <a:ext cx="19339560" cy="2586056"/>
          </a:xfrm>
        </p:spPr>
        <p:txBody>
          <a:bodyPr/>
          <a:lstStyle/>
          <a:p>
            <a:r>
              <a:rPr lang="en-GB" dirty="0"/>
              <a:t>Two philosophies: Space vs.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3672843"/>
            <a:ext cx="10830312" cy="4147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dedicated logic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and 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let signal propagate as a wave through the logic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2C7B2-DCC2-9DE1-8A77-B48CCA70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ECC57-8CEB-B105-3878-E6F3F22BF125}"/>
              </a:ext>
            </a:extLst>
          </p:cNvPr>
          <p:cNvSpPr txBox="1"/>
          <p:nvPr/>
        </p:nvSpPr>
        <p:spPr>
          <a:xfrm>
            <a:off x="929640" y="7820413"/>
            <a:ext cx="10830312" cy="1323439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Combinatorial</a:t>
            </a:r>
          </a:p>
        </p:txBody>
      </p:sp>
    </p:spTree>
    <p:extLst>
      <p:ext uri="{BB962C8B-B14F-4D97-AF65-F5344CB8AC3E}">
        <p14:creationId xmlns:p14="http://schemas.microsoft.com/office/powerpoint/2010/main" val="201953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40" y="1528746"/>
            <a:ext cx="19339560" cy="2586056"/>
          </a:xfrm>
        </p:spPr>
        <p:txBody>
          <a:bodyPr/>
          <a:lstStyle/>
          <a:p>
            <a:r>
              <a:rPr lang="en-GB" dirty="0"/>
              <a:t>Two philosophies: Space vs.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3672843"/>
            <a:ext cx="10830312" cy="4147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dedicated logic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and </a:t>
            </a:r>
            <a:br>
              <a:rPr lang="en-GB" sz="4800" dirty="0"/>
            </a:br>
            <a:r>
              <a:rPr lang="en-GB" sz="4800" dirty="0">
                <a:solidFill>
                  <a:srgbClr val="FF0000"/>
                </a:solidFill>
              </a:rPr>
              <a:t>let signal propagate as a wave through the logic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2C7B2-DCC2-9DE1-8A77-B48CCA70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ECC57-8CEB-B105-3878-E6F3F22BF125}"/>
              </a:ext>
            </a:extLst>
          </p:cNvPr>
          <p:cNvSpPr txBox="1"/>
          <p:nvPr/>
        </p:nvSpPr>
        <p:spPr>
          <a:xfrm>
            <a:off x="929640" y="7820413"/>
            <a:ext cx="10830312" cy="1323439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Combinatorial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706B7-01C7-9F0D-197F-422C9FD3176E}"/>
              </a:ext>
            </a:extLst>
          </p:cNvPr>
          <p:cNvSpPr txBox="1"/>
          <p:nvPr/>
        </p:nvSpPr>
        <p:spPr>
          <a:xfrm>
            <a:off x="12351770" y="3782107"/>
            <a:ext cx="11667726" cy="5135642"/>
          </a:xfrm>
          <a:prstGeom prst="leftArrow">
            <a:avLst/>
          </a:prstGeom>
          <a:solidFill>
            <a:schemeClr val="bg1">
              <a:alpha val="67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F0000"/>
                </a:solidFill>
              </a:rPr>
              <a:t>Fast, but messy, hard to understand, not scalable and low throughput</a:t>
            </a:r>
          </a:p>
        </p:txBody>
      </p:sp>
    </p:spTree>
    <p:extLst>
      <p:ext uri="{BB962C8B-B14F-4D97-AF65-F5344CB8AC3E}">
        <p14:creationId xmlns:p14="http://schemas.microsoft.com/office/powerpoint/2010/main" val="4092526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40" y="1528746"/>
            <a:ext cx="19339560" cy="2586056"/>
          </a:xfrm>
        </p:spPr>
        <p:txBody>
          <a:bodyPr/>
          <a:lstStyle/>
          <a:p>
            <a:r>
              <a:rPr lang="en-GB" dirty="0"/>
              <a:t>Two philosophies: Space vs.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3672843"/>
            <a:ext cx="10830312" cy="4147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dedicated logic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and 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do that same operation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on every clock cycle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2C7B2-DCC2-9DE1-8A77-B48CCA70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ECC57-8CEB-B105-3878-E6F3F22BF125}"/>
              </a:ext>
            </a:extLst>
          </p:cNvPr>
          <p:cNvSpPr txBox="1"/>
          <p:nvPr/>
        </p:nvSpPr>
        <p:spPr>
          <a:xfrm>
            <a:off x="929640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Pipelined/Parallel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A61BD-C5DA-794E-F786-7D1CF2F7717A}"/>
              </a:ext>
            </a:extLst>
          </p:cNvPr>
          <p:cNvSpPr txBox="1"/>
          <p:nvPr/>
        </p:nvSpPr>
        <p:spPr>
          <a:xfrm>
            <a:off x="12342343" y="3771705"/>
            <a:ext cx="11667726" cy="5135642"/>
          </a:xfrm>
          <a:prstGeom prst="leftArrow">
            <a:avLst/>
          </a:prstGeom>
          <a:solidFill>
            <a:schemeClr val="bg1">
              <a:alpha val="67000"/>
            </a:schemeClr>
          </a:solidFill>
          <a:ln w="3810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5400" dirty="0">
                <a:solidFill>
                  <a:srgbClr val="92D050"/>
                </a:solidFill>
              </a:rPr>
              <a:t>Slightly slower, but clean, easy to understand, scalable and high throughput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ED27C35-AF33-CEAA-D7EC-F76D9387E0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280091" y="8907347"/>
            <a:ext cx="8033208" cy="4724892"/>
          </a:xfrm>
        </p:spPr>
      </p:pic>
    </p:spTree>
    <p:extLst>
      <p:ext uri="{BB962C8B-B14F-4D97-AF65-F5344CB8AC3E}">
        <p14:creationId xmlns:p14="http://schemas.microsoft.com/office/powerpoint/2010/main" val="157510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4FCB-CA69-9C63-350B-9DDA6F1D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528746"/>
            <a:ext cx="21640800" cy="2586056"/>
          </a:xfrm>
        </p:spPr>
        <p:txBody>
          <a:bodyPr/>
          <a:lstStyle/>
          <a:p>
            <a:r>
              <a:rPr lang="en-GB" dirty="0"/>
              <a:t>What this lecture is (and what it is not)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36B7C-75E9-7958-6066-F7416984E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lecture is a somewhat light-hearted introduction to what FPGAs are, and why they are both brilliant and horrible</a:t>
            </a:r>
          </a:p>
          <a:p>
            <a:r>
              <a:rPr lang="en-GB" dirty="0"/>
              <a:t>Unfortunately, 1 hour does not give time to go into any depth – several months of hands-on work would be more realistic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74444-CD1E-DA92-010C-EF73566A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260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40" y="1528746"/>
            <a:ext cx="19339560" cy="2586056"/>
          </a:xfrm>
        </p:spPr>
        <p:txBody>
          <a:bodyPr/>
          <a:lstStyle/>
          <a:p>
            <a:r>
              <a:rPr lang="en-GB" dirty="0"/>
              <a:t>Two philosophies: Space vs.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3672843"/>
            <a:ext cx="10830312" cy="34899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dedicated logic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and 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do that same operation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on every clock cycle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24048" y="3672842"/>
            <a:ext cx="10830312" cy="34899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the same logic</a:t>
            </a:r>
            <a:br>
              <a:rPr lang="en-GB" sz="4800" dirty="0"/>
            </a:br>
            <a:r>
              <a:rPr lang="en-GB" sz="4800" dirty="0"/>
              <a:t>performing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a different operation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on every clock cycle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24048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Sequential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640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Pipelined/Parallel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660D8-4743-BF3F-8FA5-D06D5399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038FBD-2E37-FE1F-A792-D219C1352C80}"/>
              </a:ext>
            </a:extLst>
          </p:cNvPr>
          <p:cNvSpPr/>
          <p:nvPr/>
        </p:nvSpPr>
        <p:spPr>
          <a:xfrm>
            <a:off x="480767" y="3478491"/>
            <a:ext cx="11566689" cy="6627043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604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40" y="1528746"/>
            <a:ext cx="19339560" cy="2586056"/>
          </a:xfrm>
        </p:spPr>
        <p:txBody>
          <a:bodyPr/>
          <a:lstStyle/>
          <a:p>
            <a:r>
              <a:rPr lang="en-GB" dirty="0"/>
              <a:t>Two philosophies: Space vs.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3672843"/>
            <a:ext cx="10830312" cy="34899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dedicated logic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and 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do that same operation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on every clock cycle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24048" y="3672842"/>
            <a:ext cx="10830312" cy="34899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the same logic</a:t>
            </a:r>
            <a:br>
              <a:rPr lang="en-GB" sz="4800" dirty="0"/>
            </a:br>
            <a:r>
              <a:rPr lang="en-GB" sz="4800" dirty="0"/>
              <a:t>performing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a different operation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on every clock cycle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24048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Sequential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640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Pipelined/Parallel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A4A68-DE14-2D91-AF32-FB6BC859170E}"/>
              </a:ext>
            </a:extLst>
          </p:cNvPr>
          <p:cNvSpPr txBox="1"/>
          <p:nvPr/>
        </p:nvSpPr>
        <p:spPr>
          <a:xfrm>
            <a:off x="7284720" y="10279642"/>
            <a:ext cx="9814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 debate as old as electronic computing itself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182F-2D60-DD9F-A221-4D4C293A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169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40" y="1528746"/>
            <a:ext cx="19339560" cy="2586056"/>
          </a:xfrm>
        </p:spPr>
        <p:txBody>
          <a:bodyPr/>
          <a:lstStyle/>
          <a:p>
            <a:r>
              <a:rPr lang="en-GB" dirty="0"/>
              <a:t>Two philosophies: Space vs.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3672843"/>
            <a:ext cx="10830312" cy="36468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dedicated logic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and 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do that same operation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on every clock cycle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24048" y="3672842"/>
            <a:ext cx="10830312" cy="36468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/>
              <a:t>Have each operation performed by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the same logic</a:t>
            </a:r>
            <a:br>
              <a:rPr lang="en-GB" sz="4800" dirty="0"/>
            </a:br>
            <a:r>
              <a:rPr lang="en-GB" sz="4800" dirty="0"/>
              <a:t>performing</a:t>
            </a:r>
            <a:br>
              <a:rPr lang="en-GB" sz="4800" dirty="0"/>
            </a:br>
            <a:r>
              <a:rPr lang="en-GB" sz="4800" dirty="0">
                <a:solidFill>
                  <a:srgbClr val="92D050"/>
                </a:solidFill>
              </a:rPr>
              <a:t>a different operation</a:t>
            </a:r>
            <a:br>
              <a:rPr lang="en-GB" sz="4800" dirty="0">
                <a:solidFill>
                  <a:srgbClr val="92D050"/>
                </a:solidFill>
              </a:rPr>
            </a:br>
            <a:r>
              <a:rPr lang="en-GB" sz="4800" dirty="0"/>
              <a:t>on every clock cycle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363742" y="9644608"/>
            <a:ext cx="17640944" cy="3312368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2400"/>
              </a:spcBef>
              <a:buNone/>
            </a:pPr>
            <a:r>
              <a:rPr lang="en-GB" sz="3200" kern="0" dirty="0">
                <a:solidFill>
                  <a:srgbClr val="00B050"/>
                </a:solidFill>
              </a:rPr>
              <a:t>“The parallel approach to computing does require that some original thinking be done about numerical analysis and data management in order to secure efficient use.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GB" sz="3200" kern="0" dirty="0">
                <a:solidFill>
                  <a:srgbClr val="FF0000"/>
                </a:solidFill>
              </a:rPr>
              <a:t>In an environment which has represented the absence of the need to think as the highest virtue, this is a decided disadvantage”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GB" sz="2400" kern="0" dirty="0">
                <a:solidFill>
                  <a:srgbClr val="00B050"/>
                </a:solidFill>
              </a:rPr>
              <a:t>Daniel </a:t>
            </a:r>
            <a:r>
              <a:rPr lang="en-GB" sz="2400" kern="0" dirty="0" err="1">
                <a:solidFill>
                  <a:srgbClr val="00B050"/>
                </a:solidFill>
              </a:rPr>
              <a:t>Slotnick</a:t>
            </a:r>
            <a:r>
              <a:rPr lang="en-GB" sz="2400" kern="0" dirty="0">
                <a:solidFill>
                  <a:srgbClr val="00B050"/>
                </a:solidFill>
              </a:rPr>
              <a:t>, 1967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24048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Sequential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640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Pipelined/Parallel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48C54-7A46-EFF6-5FFF-F6CF8ECC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051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the story diverges…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068" y="3592863"/>
            <a:ext cx="8798272" cy="48527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5080" b="15627"/>
          <a:stretch/>
        </p:blipFill>
        <p:spPr>
          <a:xfrm>
            <a:off x="1933811" y="3588052"/>
            <a:ext cx="8821969" cy="4852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1253" y="9558033"/>
            <a:ext cx="828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92D050"/>
                </a:solidFill>
              </a:rPr>
              <a:t>Programmable Array Logic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04214" y="9558034"/>
            <a:ext cx="586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92D050"/>
                </a:solidFill>
              </a:rPr>
              <a:t>Microprocessor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507" y="10738865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Pack entire logic circuits in a chip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8702" y="10738865"/>
            <a:ext cx="8001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Perform all logical operations in one location, but sequentially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5D1DE1-52D9-4FAB-9C0D-1B504C61DE6E}"/>
              </a:ext>
            </a:extLst>
          </p:cNvPr>
          <p:cNvSpPr txBox="1"/>
          <p:nvPr/>
        </p:nvSpPr>
        <p:spPr>
          <a:xfrm>
            <a:off x="12624048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Sequential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DCE799-7375-4772-A98E-993DF612320A}"/>
              </a:ext>
            </a:extLst>
          </p:cNvPr>
          <p:cNvSpPr txBox="1"/>
          <p:nvPr/>
        </p:nvSpPr>
        <p:spPr>
          <a:xfrm>
            <a:off x="929640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Pipelined/Parallel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6CD970-6C0D-0119-CCA7-9B568BF3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45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the story diverges…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068" y="3592863"/>
            <a:ext cx="8798272" cy="48527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5080" b="15627"/>
          <a:stretch/>
        </p:blipFill>
        <p:spPr>
          <a:xfrm>
            <a:off x="1933811" y="3588052"/>
            <a:ext cx="8821969" cy="4852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1253" y="9558033"/>
            <a:ext cx="828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92D050"/>
                </a:solidFill>
              </a:rPr>
              <a:t>Programmable Array Logic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04214" y="9558034"/>
            <a:ext cx="586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92D050"/>
                </a:solidFill>
              </a:rPr>
              <a:t>Microprocessor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507" y="10738865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Pack entire logic circuits in a chip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8702" y="10738865"/>
            <a:ext cx="8001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Perform all logical operations in one location, but sequentially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24048" y="9323408"/>
            <a:ext cx="10830312" cy="3785652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FF0000"/>
                </a:solidFill>
              </a:rPr>
              <a:t>Limited further discussion of microprocessors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5D1DE1-52D9-4FAB-9C0D-1B504C61DE6E}"/>
              </a:ext>
            </a:extLst>
          </p:cNvPr>
          <p:cNvSpPr txBox="1"/>
          <p:nvPr/>
        </p:nvSpPr>
        <p:spPr>
          <a:xfrm>
            <a:off x="12624048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Sequential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DCE799-7375-4772-A98E-993DF612320A}"/>
              </a:ext>
            </a:extLst>
          </p:cNvPr>
          <p:cNvSpPr txBox="1"/>
          <p:nvPr/>
        </p:nvSpPr>
        <p:spPr>
          <a:xfrm>
            <a:off x="929640" y="7820413"/>
            <a:ext cx="10830312" cy="1323440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accent2"/>
                </a:solidFill>
              </a:rPr>
              <a:t>Pipelined/Parallel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F126CF-4BFF-F99C-F1D6-127AA620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29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Sum-of-products theorem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2400" y="8888711"/>
            <a:ext cx="16459200" cy="3586407"/>
          </a:xfrm>
        </p:spPr>
        <p:txBody>
          <a:bodyPr/>
          <a:lstStyle/>
          <a:p>
            <a:r>
              <a:rPr lang="en-GB" dirty="0"/>
              <a:t>Any Boolean operation may be expressed as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solidFill>
                  <a:schemeClr val="accent2"/>
                </a:solidFill>
              </a:rPr>
              <a:t>the OR of AND operations </a:t>
            </a:r>
            <a:r>
              <a:rPr lang="en-GB" dirty="0"/>
              <a:t>(Sum of products form)</a:t>
            </a:r>
          </a:p>
          <a:p>
            <a:r>
              <a:rPr lang="en-GB" dirty="0"/>
              <a:t>Or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>
                <a:solidFill>
                  <a:schemeClr val="accent2"/>
                </a:solidFill>
              </a:rPr>
              <a:t>the AND of OR operations </a:t>
            </a:r>
            <a:r>
              <a:rPr lang="en-GB" dirty="0"/>
              <a:t>(Product of sums form)</a:t>
            </a:r>
          </a:p>
        </p:txBody>
      </p:sp>
      <p:pic>
        <p:nvPicPr>
          <p:cNvPr id="8714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807850"/>
            <a:ext cx="18287998" cy="47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val" descr="Oval">
            <a:extLst>
              <a:ext uri="{FF2B5EF4-FFF2-40B4-BE49-F238E27FC236}">
                <a16:creationId xmlns:a16="http://schemas.microsoft.com/office/drawing/2014/main" id="{A0E4129E-6618-4C85-8B5A-3BF0878C6E7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160287" y="4119704"/>
            <a:ext cx="748146" cy="2761100"/>
          </a:xfrm>
          <a:prstGeom prst="rect">
            <a:avLst/>
          </a:prstGeom>
        </p:spPr>
      </p:pic>
      <p:pic>
        <p:nvPicPr>
          <p:cNvPr id="8" name="Oval" descr="Oval">
            <a:extLst>
              <a:ext uri="{FF2B5EF4-FFF2-40B4-BE49-F238E27FC236}">
                <a16:creationId xmlns:a16="http://schemas.microsoft.com/office/drawing/2014/main" id="{9714AB9D-AD26-4BF8-B454-75AA75A6297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366311" y="5248387"/>
            <a:ext cx="948764" cy="19950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AF9AA-1DB3-10DF-111D-349412C1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143967"/>
      </p:ext>
    </p:extLst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0" y="1528746"/>
            <a:ext cx="19456400" cy="2586056"/>
          </a:xfrm>
          <a:noFill/>
          <a:ln/>
        </p:spPr>
        <p:txBody>
          <a:bodyPr/>
          <a:lstStyle/>
          <a:p>
            <a:r>
              <a:rPr lang="en-US" dirty="0"/>
              <a:t>Programmable Logic Devices (PLDs)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18C0F5-4E49-45DD-BE2D-4CF43E0165BA}"/>
              </a:ext>
            </a:extLst>
          </p:cNvPr>
          <p:cNvGrpSpPr/>
          <p:nvPr/>
        </p:nvGrpSpPr>
        <p:grpSpPr>
          <a:xfrm>
            <a:off x="4543741" y="3096352"/>
            <a:ext cx="15051194" cy="10242368"/>
            <a:chOff x="4543741" y="3096352"/>
            <a:chExt cx="15051194" cy="10242368"/>
          </a:xfrm>
        </p:grpSpPr>
        <p:pic>
          <p:nvPicPr>
            <p:cNvPr id="817164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065" y="3096352"/>
              <a:ext cx="14805870" cy="1024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 bwMode="auto">
            <a:xfrm>
              <a:off x="5373659" y="5017142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5395004" y="6016493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385746" y="7011841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901094" y="5013908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5901094" y="6013259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5921648" y="7008607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637624" y="5005402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629157" y="6004753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641244" y="7000101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156592" y="5002168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156592" y="6001519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177146" y="6996867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876188" y="5010914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7876188" y="6010265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7896742" y="7005613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8412090" y="5007680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8412090" y="6007031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8432644" y="7002379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12186208" y="5024574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12211964" y="6011047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12206762" y="7019273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13453640" y="5012834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13453640" y="6012185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13474194" y="7007533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14695188" y="5025290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14695188" y="6024641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4715742" y="7019989"/>
              <a:ext cx="432048" cy="432048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540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8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789065" y="10229800"/>
              <a:ext cx="14805869" cy="2927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10055875" y="4722520"/>
              <a:ext cx="2104934" cy="43204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82880" tIns="91440" rIns="182880" bIns="914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10045957" y="5741134"/>
              <a:ext cx="2104934" cy="43204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82880" tIns="91440" rIns="54000" bIns="914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latin typeface="Century Gothic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10045955" y="6731024"/>
              <a:ext cx="2104934" cy="43204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82880" tIns="91440" rIns="54000" bIns="914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latin typeface="Century Gothic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43741" y="10653115"/>
              <a:ext cx="5266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chemeClr val="bg1"/>
                  </a:solidFill>
                </a:rPr>
                <a:t>Unprogrammed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0D29E4-5E0E-15F5-919F-34824528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799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Programmable Logic Devices (PLDs)</a:t>
            </a:r>
          </a:p>
        </p:txBody>
      </p:sp>
      <p:pic>
        <p:nvPicPr>
          <p:cNvPr id="8171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65" y="3096352"/>
            <a:ext cx="14805870" cy="1024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9110E5-A4A4-42F2-9CCA-95D3F6D9617A}"/>
              </a:ext>
            </a:extLst>
          </p:cNvPr>
          <p:cNvSpPr/>
          <p:nvPr/>
        </p:nvSpPr>
        <p:spPr bwMode="auto">
          <a:xfrm>
            <a:off x="4789065" y="10229800"/>
            <a:ext cx="7098135" cy="2927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43741" y="10653115"/>
            <a:ext cx="526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Programmed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C63035-EE9B-A17E-0971-EE6F917C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692329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Programmable Logic Devices (PLDs)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GB" dirty="0"/>
              <a:t>Originally one-time programmable</a:t>
            </a:r>
          </a:p>
          <a:p>
            <a:pPr>
              <a:spcBef>
                <a:spcPts val="2400"/>
              </a:spcBef>
            </a:pPr>
            <a:r>
              <a:rPr lang="en-GB" dirty="0"/>
              <a:t>Later field reprogrammable</a:t>
            </a:r>
          </a:p>
          <a:p>
            <a:pPr marL="0" indent="0">
              <a:spcBef>
                <a:spcPts val="2400"/>
              </a:spcBef>
              <a:buNone/>
            </a:pPr>
            <a:endParaRPr lang="en-GB" dirty="0"/>
          </a:p>
          <a:p>
            <a:pPr>
              <a:spcBef>
                <a:spcPts val="2400"/>
              </a:spcBef>
            </a:pPr>
            <a:r>
              <a:rPr lang="en-GB" dirty="0"/>
              <a:t>What did people do? Build boards with many PLDs…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CBF23-E6AE-E9BD-758F-9ECA083C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781074"/>
      </p:ext>
    </p:extLst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Complex PLDs (CPLDs)</a:t>
            </a:r>
          </a:p>
        </p:txBody>
      </p:sp>
      <p:pic>
        <p:nvPicPr>
          <p:cNvPr id="735246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/>
          <a:stretch/>
        </p:blipFill>
        <p:spPr bwMode="auto">
          <a:xfrm>
            <a:off x="3299438" y="3484179"/>
            <a:ext cx="17785124" cy="971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7001772" y="10890448"/>
            <a:ext cx="448044" cy="110270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8497172" y="10823422"/>
            <a:ext cx="1152128" cy="110270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9723097">
            <a:off x="13168436" y="6503300"/>
            <a:ext cx="410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Feedback</a:t>
            </a:r>
          </a:p>
        </p:txBody>
      </p:sp>
      <p:sp>
        <p:nvSpPr>
          <p:cNvPr id="18" name="TextBox 17"/>
          <p:cNvSpPr txBox="1"/>
          <p:nvPr/>
        </p:nvSpPr>
        <p:spPr>
          <a:xfrm rot="19723097">
            <a:off x="8708612" y="9359920"/>
            <a:ext cx="410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Feedback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D8A13-CB9E-9162-0720-6684C443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96644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ACB26-6638-27D9-8074-DF414D9A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</a:t>
            </a:r>
            <a:br>
              <a:rPr lang="en-GB" dirty="0"/>
            </a:br>
            <a:r>
              <a:rPr lang="en-GB" dirty="0"/>
              <a:t>Trigger &amp; DAQ lectures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2C4CCA-FF95-7052-D722-17BE117DB6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1600" y="4389759"/>
            <a:ext cx="10668000" cy="627459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0BFF2C-E567-0A6F-1809-98C28AD89E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344400" y="4389759"/>
            <a:ext cx="10668000" cy="6274597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859B87-A270-8F07-8808-F5DAF0257F4E}"/>
              </a:ext>
            </a:extLst>
          </p:cNvPr>
          <p:cNvSpPr/>
          <p:nvPr/>
        </p:nvSpPr>
        <p:spPr>
          <a:xfrm rot="19800000">
            <a:off x="2951017" y="8504179"/>
            <a:ext cx="4391090" cy="1801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/>
              <a:t>CPU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EA1B44-F501-1FD1-0A27-322D79206BCF}"/>
              </a:ext>
            </a:extLst>
          </p:cNvPr>
          <p:cNvSpPr/>
          <p:nvPr/>
        </p:nvSpPr>
        <p:spPr>
          <a:xfrm rot="1800000">
            <a:off x="18603731" y="5714623"/>
            <a:ext cx="4391090" cy="1801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/>
              <a:t>FPGA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48D33A2-C31D-B207-1643-99DAB482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523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710" y="1528746"/>
            <a:ext cx="21782690" cy="2586056"/>
          </a:xfrm>
        </p:spPr>
        <p:txBody>
          <a:bodyPr/>
          <a:lstStyle/>
          <a:p>
            <a:r>
              <a:rPr lang="en-GB" dirty="0"/>
              <a:t>Programmable Interconnect matrix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58D55A-B03D-41B4-843C-DBC5B39E1456}"/>
              </a:ext>
            </a:extLst>
          </p:cNvPr>
          <p:cNvGrpSpPr/>
          <p:nvPr/>
        </p:nvGrpSpPr>
        <p:grpSpPr>
          <a:xfrm>
            <a:off x="1045237" y="3594538"/>
            <a:ext cx="22293526" cy="7975960"/>
            <a:chOff x="1045237" y="3421116"/>
            <a:chExt cx="22293526" cy="79759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67178F-742D-4AF1-992C-1481EEFEA007}"/>
                </a:ext>
              </a:extLst>
            </p:cNvPr>
            <p:cNvSpPr/>
            <p:nvPr/>
          </p:nvSpPr>
          <p:spPr>
            <a:xfrm>
              <a:off x="1045237" y="3421116"/>
              <a:ext cx="22293526" cy="797596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Content Placeholder 3">
              <a:extLst>
                <a:ext uri="{FF2B5EF4-FFF2-40B4-BE49-F238E27FC236}">
                  <a16:creationId xmlns:a16="http://schemas.microsoft.com/office/drawing/2014/main" id="{F67E3093-979F-488A-99A1-FE41814FF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4" t="29239" r="48826" b="25735"/>
            <a:stretch/>
          </p:blipFill>
          <p:spPr>
            <a:xfrm>
              <a:off x="2230771" y="6434204"/>
              <a:ext cx="6478806" cy="49628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7CB1A8-2F6E-4D60-91AC-95CAC434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5" t="58394" r="24781" b="2985"/>
            <a:stretch/>
          </p:blipFill>
          <p:spPr>
            <a:xfrm rot="5400000">
              <a:off x="8718394" y="3506895"/>
              <a:ext cx="7198327" cy="7215962"/>
            </a:xfrm>
            <a:prstGeom prst="rect">
              <a:avLst/>
            </a:prstGeom>
          </p:spPr>
        </p:pic>
        <p:pic>
          <p:nvPicPr>
            <p:cNvPr id="18" name="Content Placeholder 3">
              <a:extLst>
                <a:ext uri="{FF2B5EF4-FFF2-40B4-BE49-F238E27FC236}">
                  <a16:creationId xmlns:a16="http://schemas.microsoft.com/office/drawing/2014/main" id="{EFA9D34F-61FB-4E65-96D9-288609B46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5" t="35199" r="9430" b="8776"/>
            <a:stretch/>
          </p:blipFill>
          <p:spPr bwMode="auto">
            <a:xfrm>
              <a:off x="16476603" y="4114802"/>
              <a:ext cx="5852570" cy="6175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3F8178-AA00-467D-9D2E-06F399B06FFB}"/>
                </a:ext>
              </a:extLst>
            </p:cNvPr>
            <p:cNvSpPr/>
            <p:nvPr/>
          </p:nvSpPr>
          <p:spPr bwMode="auto">
            <a:xfrm>
              <a:off x="15190298" y="3908244"/>
              <a:ext cx="1440160" cy="129614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30CBBB-FBED-4311-A10A-E84B802E69C5}"/>
                </a:ext>
              </a:extLst>
            </p:cNvPr>
            <p:cNvSpPr/>
            <p:nvPr/>
          </p:nvSpPr>
          <p:spPr bwMode="auto">
            <a:xfrm>
              <a:off x="12186926" y="5816354"/>
              <a:ext cx="987148" cy="102163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600" dirty="0">
                  <a:latin typeface="Century Gothic" pitchFamily="34" charset="0"/>
                </a:rPr>
                <a:t>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C149FF-B1DC-4095-A49C-33F13FB9C515}"/>
                </a:ext>
              </a:extLst>
            </p:cNvPr>
            <p:cNvSpPr/>
            <p:nvPr/>
          </p:nvSpPr>
          <p:spPr bwMode="auto">
            <a:xfrm>
              <a:off x="12186926" y="6899850"/>
              <a:ext cx="987148" cy="102163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600" dirty="0">
                  <a:latin typeface="Century Gothic" pitchFamily="34" charset="0"/>
                </a:rPr>
                <a:t>  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F9518-10FE-2956-0358-621B700C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07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alternative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GB" dirty="0"/>
              <a:t>Why bother with the complexity of the PLD cell?</a:t>
            </a:r>
          </a:p>
          <a:p>
            <a:pPr>
              <a:spcBef>
                <a:spcPts val="2400"/>
              </a:spcBef>
            </a:pPr>
            <a:endParaRPr lang="en-GB" dirty="0"/>
          </a:p>
          <a:p>
            <a:pPr>
              <a:spcBef>
                <a:spcPts val="2400"/>
              </a:spcBef>
            </a:pPr>
            <a:r>
              <a:rPr lang="en-GB" dirty="0"/>
              <a:t>Replace the PLD cell with a simple SRAM: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Data-in becomes the “address”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Outputs the preloaded value for a given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9B864-46E6-6F62-CE8A-7462946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15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alternative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GB" dirty="0"/>
              <a:t>Why bother with the complexity of the PLD cell?</a:t>
            </a:r>
          </a:p>
          <a:p>
            <a:pPr>
              <a:spcBef>
                <a:spcPts val="2400"/>
              </a:spcBef>
            </a:pPr>
            <a:endParaRPr lang="en-GB" dirty="0"/>
          </a:p>
          <a:p>
            <a:pPr>
              <a:spcBef>
                <a:spcPts val="2400"/>
              </a:spcBef>
            </a:pPr>
            <a:r>
              <a:rPr lang="en-GB" dirty="0"/>
              <a:t>Replace the PLD cell with a simple SRAM: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Data-in becomes the “address”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Outputs the preloaded value for a given 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C37D0-CA9B-455B-B6F5-47C3020541F7}"/>
              </a:ext>
            </a:extLst>
          </p:cNvPr>
          <p:cNvSpPr txBox="1"/>
          <p:nvPr/>
        </p:nvSpPr>
        <p:spPr>
          <a:xfrm>
            <a:off x="2209800" y="9600955"/>
            <a:ext cx="1996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92D050"/>
                </a:solidFill>
              </a:rPr>
              <a:t>The Field Programmable Gate Array</a:t>
            </a:r>
          </a:p>
          <a:p>
            <a:pPr algn="ctr"/>
            <a:r>
              <a:rPr lang="en-GB" sz="8000" dirty="0">
                <a:solidFill>
                  <a:srgbClr val="92D050"/>
                </a:solidFill>
              </a:rPr>
              <a:t>(FPGA)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2A7C6-FE94-05FD-B916-B5C5CEBC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11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Field Programmable Gate Arrays (FPGAs)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4389119"/>
            <a:ext cx="8686800" cy="8048250"/>
          </a:xfrm>
          <a:noFill/>
          <a:ln/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GB" dirty="0"/>
              <a:t>‘Simple’ Programmable Logic Blocks</a:t>
            </a:r>
          </a:p>
          <a:p>
            <a:pPr>
              <a:spcBef>
                <a:spcPts val="2400"/>
              </a:spcBef>
            </a:pPr>
            <a:r>
              <a:rPr lang="en-GB" dirty="0"/>
              <a:t>Massive Fabric of Programmable Interconnects</a:t>
            </a:r>
          </a:p>
          <a:p>
            <a:pPr lvl="1">
              <a:spcBef>
                <a:spcPts val="2400"/>
              </a:spcBef>
              <a:buNone/>
            </a:pPr>
            <a:endParaRPr lang="en-GB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9B1AB61-1654-40F7-A203-7430B4F07A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6521" r="2730" b="4835"/>
          <a:stretch/>
        </p:blipFill>
        <p:spPr bwMode="auto">
          <a:xfrm>
            <a:off x="10104120" y="4389119"/>
            <a:ext cx="1427988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C15D7-D9E5-1831-EA4B-F3365A80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743144"/>
      </p:ext>
    </p:extLst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9520" y="1528746"/>
            <a:ext cx="7802880" cy="3439494"/>
          </a:xfrm>
        </p:spPr>
        <p:txBody>
          <a:bodyPr anchor="t">
            <a:normAutofit/>
          </a:bodyPr>
          <a:lstStyle/>
          <a:p>
            <a:r>
              <a:rPr lang="en-GB" dirty="0"/>
              <a:t>Evolution of features in FPGAs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6CF8EEB-2E89-46EC-AEED-659DC29A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240" r="66298" b="50204"/>
          <a:stretch/>
        </p:blipFill>
        <p:spPr>
          <a:xfrm>
            <a:off x="0" y="0"/>
            <a:ext cx="4648200" cy="68502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9DF3F6-0B7B-9160-E617-0AF2DEE7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613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9520" y="1528746"/>
            <a:ext cx="7802880" cy="3439494"/>
          </a:xfrm>
        </p:spPr>
        <p:txBody>
          <a:bodyPr anchor="t">
            <a:normAutofit/>
          </a:bodyPr>
          <a:lstStyle/>
          <a:p>
            <a:r>
              <a:rPr lang="en-GB" dirty="0"/>
              <a:t>Evolution of features in FPGAs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6CF8EEB-2E89-46EC-AEED-659DC29A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240" r="34337" b="50204"/>
          <a:stretch/>
        </p:blipFill>
        <p:spPr>
          <a:xfrm>
            <a:off x="0" y="0"/>
            <a:ext cx="9403080" cy="68502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1A098-22F5-4CF7-81BF-53E4D6D60531}"/>
              </a:ext>
            </a:extLst>
          </p:cNvPr>
          <p:cNvSpPr txBox="1"/>
          <p:nvPr/>
        </p:nvSpPr>
        <p:spPr>
          <a:xfrm>
            <a:off x="14523720" y="5958841"/>
            <a:ext cx="940308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Who wants to waste all the LUTs as RAM?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74AFC3-6A3E-CAD1-565E-64909DD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03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9520" y="1528746"/>
            <a:ext cx="7802880" cy="3439494"/>
          </a:xfrm>
        </p:spPr>
        <p:txBody>
          <a:bodyPr anchor="t">
            <a:normAutofit/>
          </a:bodyPr>
          <a:lstStyle/>
          <a:p>
            <a:r>
              <a:rPr lang="en-GB" dirty="0"/>
              <a:t>Evolution of features in FPGAs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6CF8EEB-2E89-46EC-AEED-659DC29A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1240" r="2580" b="50204"/>
          <a:stretch/>
        </p:blipFill>
        <p:spPr>
          <a:xfrm>
            <a:off x="0" y="0"/>
            <a:ext cx="14127480" cy="68502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43A69E-AEE9-4341-8DA5-007C1E921F94}"/>
              </a:ext>
            </a:extLst>
          </p:cNvPr>
          <p:cNvSpPr txBox="1"/>
          <p:nvPr/>
        </p:nvSpPr>
        <p:spPr>
          <a:xfrm>
            <a:off x="14523720" y="5958841"/>
            <a:ext cx="940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Who wants to waste all the LUTs for multiplication?</a:t>
            </a:r>
          </a:p>
          <a:p>
            <a:r>
              <a:rPr lang="en-GB" sz="3600" dirty="0"/>
              <a:t>Big chips need dedicated clocking!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CBF712-5D5F-9711-08EA-9CB25F68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658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9520" y="1528746"/>
            <a:ext cx="7802880" cy="3439494"/>
          </a:xfrm>
        </p:spPr>
        <p:txBody>
          <a:bodyPr anchor="t">
            <a:normAutofit/>
          </a:bodyPr>
          <a:lstStyle/>
          <a:p>
            <a:r>
              <a:rPr lang="en-GB" dirty="0"/>
              <a:t>Evolution of features in FPGAs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6CF8EEB-2E89-46EC-AEED-659DC29A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1240" r="2580" b="50204"/>
          <a:stretch/>
        </p:blipFill>
        <p:spPr>
          <a:xfrm>
            <a:off x="0" y="0"/>
            <a:ext cx="14127480" cy="6850238"/>
          </a:xfr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8929241F-EBF5-41A8-98D4-B5B71B41B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49797" r="66298" b="1333"/>
          <a:stretch/>
        </p:blipFill>
        <p:spPr>
          <a:xfrm>
            <a:off x="0" y="6850238"/>
            <a:ext cx="4648200" cy="68945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748AD6-3DB8-FE50-05DD-BC40C4A5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70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9520" y="1528746"/>
            <a:ext cx="7802880" cy="3439494"/>
          </a:xfrm>
        </p:spPr>
        <p:txBody>
          <a:bodyPr anchor="t">
            <a:normAutofit/>
          </a:bodyPr>
          <a:lstStyle/>
          <a:p>
            <a:r>
              <a:rPr lang="en-GB" dirty="0"/>
              <a:t>Evolution of features in FPGAs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6CF8EEB-2E89-46EC-AEED-659DC29A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1240" r="2580" b="50204"/>
          <a:stretch/>
        </p:blipFill>
        <p:spPr>
          <a:xfrm>
            <a:off x="0" y="0"/>
            <a:ext cx="14127480" cy="6850238"/>
          </a:xfr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8929241F-EBF5-41A8-98D4-B5B71B41B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49797" r="34439" b="1333"/>
          <a:stretch/>
        </p:blipFill>
        <p:spPr>
          <a:xfrm>
            <a:off x="0" y="6850238"/>
            <a:ext cx="9387840" cy="6894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E29CD-37A3-4D02-8C6F-15A2CC53E2D5}"/>
              </a:ext>
            </a:extLst>
          </p:cNvPr>
          <p:cNvSpPr txBox="1"/>
          <p:nvPr/>
        </p:nvSpPr>
        <p:spPr>
          <a:xfrm>
            <a:off x="14523720" y="5958841"/>
            <a:ext cx="9403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Who wants to waste LUTs AND re-invent industry-standard blocks?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7DEE3C-6CAB-4A89-965E-2D39ADEE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65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9520" y="1528746"/>
            <a:ext cx="7802880" cy="3439494"/>
          </a:xfrm>
        </p:spPr>
        <p:txBody>
          <a:bodyPr anchor="t">
            <a:normAutofit/>
          </a:bodyPr>
          <a:lstStyle/>
          <a:p>
            <a:r>
              <a:rPr lang="en-GB" dirty="0"/>
              <a:t>Evolution of features in FPGAs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6CF8EEB-2E89-46EC-AEED-659DC29A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1240" r="2580" b="50204"/>
          <a:stretch/>
        </p:blipFill>
        <p:spPr>
          <a:xfrm>
            <a:off x="0" y="0"/>
            <a:ext cx="14127480" cy="6850238"/>
          </a:xfr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8929241F-EBF5-41A8-98D4-B5B71B41B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49797" r="2580" b="1333"/>
          <a:stretch/>
        </p:blipFill>
        <p:spPr>
          <a:xfrm>
            <a:off x="0" y="6850238"/>
            <a:ext cx="14127480" cy="6894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24CD3-9FF4-4645-9C02-ACBF3D9D8B62}"/>
              </a:ext>
            </a:extLst>
          </p:cNvPr>
          <p:cNvSpPr txBox="1"/>
          <p:nvPr/>
        </p:nvSpPr>
        <p:spPr>
          <a:xfrm>
            <a:off x="14523720" y="5958841"/>
            <a:ext cx="9403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Who wants to waste LUTs AND re-invent industry-standard blocks?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F211A-FAC9-652B-7730-4B9F59FB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6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ACB26-6638-27D9-8074-DF414D9A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</a:t>
            </a:r>
            <a:br>
              <a:rPr lang="en-GB" dirty="0"/>
            </a:br>
            <a:r>
              <a:rPr lang="en-GB" dirty="0"/>
              <a:t>Trigger &amp; DAQ lectures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2C4CCA-FF95-7052-D722-17BE117DB6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1600" y="4389759"/>
            <a:ext cx="10668000" cy="627459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0BFF2C-E567-0A6F-1809-98C28AD89E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344400" y="4389759"/>
            <a:ext cx="10668000" cy="6274597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859B87-A270-8F07-8808-F5DAF0257F4E}"/>
              </a:ext>
            </a:extLst>
          </p:cNvPr>
          <p:cNvSpPr/>
          <p:nvPr/>
        </p:nvSpPr>
        <p:spPr>
          <a:xfrm rot="19800000">
            <a:off x="2951017" y="8504179"/>
            <a:ext cx="4391090" cy="1801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/>
              <a:t>CPU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EA1B44-F501-1FD1-0A27-322D79206BCF}"/>
              </a:ext>
            </a:extLst>
          </p:cNvPr>
          <p:cNvSpPr/>
          <p:nvPr/>
        </p:nvSpPr>
        <p:spPr>
          <a:xfrm rot="1800000">
            <a:off x="18603731" y="5714623"/>
            <a:ext cx="4391090" cy="1801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/>
              <a:t>FPGA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B7A0E-7BF9-5044-C237-DD43527650E1}"/>
              </a:ext>
            </a:extLst>
          </p:cNvPr>
          <p:cNvSpPr txBox="1"/>
          <p:nvPr/>
        </p:nvSpPr>
        <p:spPr>
          <a:xfrm>
            <a:off x="4135146" y="11416324"/>
            <a:ext cx="16113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So… I should probably justify those statements…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DB6D4-A8DD-7A43-121F-C0E4703B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305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note on I/O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GB" dirty="0"/>
              <a:t>Traditionally, many hundreds of general-purpose pins (Gen I/O) up to a few hundred MHz</a:t>
            </a:r>
          </a:p>
          <a:p>
            <a:pPr>
              <a:spcBef>
                <a:spcPts val="2400"/>
              </a:spcBef>
            </a:pPr>
            <a:r>
              <a:rPr lang="en-GB" dirty="0"/>
              <a:t>Latest generation Gen I/O up to 1.8Gbps</a:t>
            </a:r>
          </a:p>
          <a:p>
            <a:pPr>
              <a:spcBef>
                <a:spcPts val="2400"/>
              </a:spcBef>
            </a:pPr>
            <a:r>
              <a:rPr lang="en-GB" dirty="0"/>
              <a:t>Programmable logic standards</a:t>
            </a:r>
          </a:p>
          <a:p>
            <a:pPr>
              <a:spcBef>
                <a:spcPts val="2400"/>
              </a:spcBef>
            </a:pPr>
            <a:endParaRPr lang="en-GB" dirty="0"/>
          </a:p>
          <a:p>
            <a:pPr>
              <a:spcBef>
                <a:spcPts val="2400"/>
              </a:spcBef>
            </a:pPr>
            <a:r>
              <a:rPr lang="en-GB" dirty="0"/>
              <a:t>Since 2002, FPGAs have been adding dedicated Multi-gigabit transceivers</a:t>
            </a:r>
          </a:p>
          <a:p>
            <a:pPr>
              <a:spcBef>
                <a:spcPts val="2400"/>
              </a:spcBef>
            </a:pPr>
            <a:r>
              <a:rPr lang="en-GB" dirty="0"/>
              <a:t>Arms race - Ever more and ever faster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C9543-3ECE-97B6-8C61-DAB15780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678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1528746"/>
            <a:ext cx="10820400" cy="2586056"/>
          </a:xfrm>
        </p:spPr>
        <p:txBody>
          <a:bodyPr>
            <a:noAutofit/>
          </a:bodyPr>
          <a:lstStyle/>
          <a:p>
            <a:r>
              <a:rPr lang="en-GB" dirty="0"/>
              <a:t>Combinatorial Logic Block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4F2A500-EECD-4414-8E8C-6BEC129C1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" b="3250"/>
          <a:stretch/>
        </p:blipFill>
        <p:spPr>
          <a:xfrm>
            <a:off x="783775" y="-48986"/>
            <a:ext cx="11397343" cy="13792475"/>
          </a:xfrm>
          <a:solidFill>
            <a:schemeClr val="tx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4C19E1-12FB-06B7-2081-969FA73C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21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1528746"/>
            <a:ext cx="10820400" cy="2586056"/>
          </a:xfrm>
        </p:spPr>
        <p:txBody>
          <a:bodyPr>
            <a:noAutofit/>
          </a:bodyPr>
          <a:lstStyle/>
          <a:p>
            <a:r>
              <a:rPr lang="en-GB" dirty="0"/>
              <a:t>Combinatorial Logic Block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4F2A500-EECD-4414-8E8C-6BEC129C1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" b="3250"/>
          <a:stretch/>
        </p:blipFill>
        <p:spPr>
          <a:xfrm>
            <a:off x="783775" y="-48986"/>
            <a:ext cx="11397343" cy="13792475"/>
          </a:xfrm>
          <a:solidFill>
            <a:schemeClr val="tx1"/>
          </a:solidFill>
        </p:spPr>
      </p:pic>
      <p:pic>
        <p:nvPicPr>
          <p:cNvPr id="5" name="Oval" descr="Oval">
            <a:extLst>
              <a:ext uri="{FF2B5EF4-FFF2-40B4-BE49-F238E27FC236}">
                <a16:creationId xmlns:a16="http://schemas.microsoft.com/office/drawing/2014/main" id="{A4D206C7-77E1-4A06-A468-9C4BFBF715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40" y="1915119"/>
            <a:ext cx="2232513" cy="2166851"/>
          </a:xfrm>
          <a:prstGeom prst="rect">
            <a:avLst/>
          </a:prstGeom>
        </p:spPr>
      </p:pic>
      <p:pic>
        <p:nvPicPr>
          <p:cNvPr id="6" name="Oval" descr="Oval">
            <a:extLst>
              <a:ext uri="{FF2B5EF4-FFF2-40B4-BE49-F238E27FC236}">
                <a16:creationId xmlns:a16="http://schemas.microsoft.com/office/drawing/2014/main" id="{57271ACB-762D-419B-AB64-0CFB6698E80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39" y="4690975"/>
            <a:ext cx="2232513" cy="2166851"/>
          </a:xfrm>
          <a:prstGeom prst="rect">
            <a:avLst/>
          </a:prstGeom>
        </p:spPr>
      </p:pic>
      <p:pic>
        <p:nvPicPr>
          <p:cNvPr id="7" name="Oval" descr="Oval">
            <a:extLst>
              <a:ext uri="{FF2B5EF4-FFF2-40B4-BE49-F238E27FC236}">
                <a16:creationId xmlns:a16="http://schemas.microsoft.com/office/drawing/2014/main" id="{F111475C-330B-462C-A1D2-3D544258DA1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38" y="7466831"/>
            <a:ext cx="2232513" cy="2166851"/>
          </a:xfrm>
          <a:prstGeom prst="rect">
            <a:avLst/>
          </a:prstGeom>
        </p:spPr>
      </p:pic>
      <p:pic>
        <p:nvPicPr>
          <p:cNvPr id="8" name="Oval" descr="Oval">
            <a:extLst>
              <a:ext uri="{FF2B5EF4-FFF2-40B4-BE49-F238E27FC236}">
                <a16:creationId xmlns:a16="http://schemas.microsoft.com/office/drawing/2014/main" id="{02BD9C7B-1AFC-4C9C-B61D-CE6A3D3EA3A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66337" y="10503943"/>
            <a:ext cx="2232513" cy="2166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BC17F3-83D6-428B-9EAE-9479723E1318}"/>
              </a:ext>
            </a:extLst>
          </p:cNvPr>
          <p:cNvSpPr txBox="1"/>
          <p:nvPr/>
        </p:nvSpPr>
        <p:spPr>
          <a:xfrm>
            <a:off x="13067002" y="5804952"/>
            <a:ext cx="10329446" cy="220557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Registers on the output of every cell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Perfect for pipelined logic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2BC47-2F45-2B90-F070-9BBC8F74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048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8746"/>
            <a:ext cx="22098000" cy="2586056"/>
          </a:xfrm>
        </p:spPr>
        <p:txBody>
          <a:bodyPr/>
          <a:lstStyle/>
          <a:p>
            <a:r>
              <a:rPr lang="en-GB" dirty="0"/>
              <a:t>Integrated Digital Signal Processing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8330"/>
          <a:stretch/>
        </p:blipFill>
        <p:spPr>
          <a:xfrm>
            <a:off x="2598964" y="3506913"/>
            <a:ext cx="19186071" cy="10209087"/>
          </a:xfrm>
          <a:solidFill>
            <a:schemeClr val="tx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05094-E14E-CD0C-12E3-2BD32B09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786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8746"/>
            <a:ext cx="22098000" cy="2586056"/>
          </a:xfrm>
        </p:spPr>
        <p:txBody>
          <a:bodyPr/>
          <a:lstStyle/>
          <a:p>
            <a:r>
              <a:rPr lang="en-GB" dirty="0"/>
              <a:t>Integrated Digital Signal Processing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8330"/>
          <a:stretch/>
        </p:blipFill>
        <p:spPr>
          <a:xfrm>
            <a:off x="2598964" y="3506913"/>
            <a:ext cx="19186071" cy="10209087"/>
          </a:xfrm>
          <a:solidFill>
            <a:schemeClr val="tx1"/>
          </a:solidFill>
        </p:spPr>
      </p:pic>
      <p:pic>
        <p:nvPicPr>
          <p:cNvPr id="11" name="Oval" descr="Oval">
            <a:extLst>
              <a:ext uri="{FF2B5EF4-FFF2-40B4-BE49-F238E27FC236}">
                <a16:creationId xmlns:a16="http://schemas.microsoft.com/office/drawing/2014/main" id="{B36F15C8-C973-4814-8B2B-2366B665A35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8845" y="4247838"/>
            <a:ext cx="2232513" cy="3690260"/>
          </a:xfrm>
          <a:prstGeom prst="rect">
            <a:avLst/>
          </a:prstGeom>
        </p:spPr>
      </p:pic>
      <p:pic>
        <p:nvPicPr>
          <p:cNvPr id="17" name="Oval" descr="Oval">
            <a:extLst>
              <a:ext uri="{FF2B5EF4-FFF2-40B4-BE49-F238E27FC236}">
                <a16:creationId xmlns:a16="http://schemas.microsoft.com/office/drawing/2014/main" id="{0DA4BD7B-E6CB-4494-87EB-05DC8E0C09D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907000" y="4771936"/>
            <a:ext cx="1480458" cy="1436915"/>
          </a:xfrm>
          <a:prstGeom prst="rect">
            <a:avLst/>
          </a:prstGeom>
        </p:spPr>
      </p:pic>
      <p:pic>
        <p:nvPicPr>
          <p:cNvPr id="18" name="Oval" descr="Oval">
            <a:extLst>
              <a:ext uri="{FF2B5EF4-FFF2-40B4-BE49-F238E27FC236}">
                <a16:creationId xmlns:a16="http://schemas.microsoft.com/office/drawing/2014/main" id="{D4DDED75-65AF-4BE4-B7D4-2127034BE7D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96115" y="6165308"/>
            <a:ext cx="1480458" cy="1436915"/>
          </a:xfrm>
          <a:prstGeom prst="rect">
            <a:avLst/>
          </a:prstGeom>
        </p:spPr>
      </p:pic>
      <p:pic>
        <p:nvPicPr>
          <p:cNvPr id="19" name="Oval" descr="Oval">
            <a:extLst>
              <a:ext uri="{FF2B5EF4-FFF2-40B4-BE49-F238E27FC236}">
                <a16:creationId xmlns:a16="http://schemas.microsoft.com/office/drawing/2014/main" id="{BFF83F12-7C7F-4B3F-82CC-4A203E84F72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85230" y="7623994"/>
            <a:ext cx="1480458" cy="1436915"/>
          </a:xfrm>
          <a:prstGeom prst="rect">
            <a:avLst/>
          </a:prstGeom>
        </p:spPr>
      </p:pic>
      <p:pic>
        <p:nvPicPr>
          <p:cNvPr id="20" name="Oval" descr="Oval">
            <a:extLst>
              <a:ext uri="{FF2B5EF4-FFF2-40B4-BE49-F238E27FC236}">
                <a16:creationId xmlns:a16="http://schemas.microsoft.com/office/drawing/2014/main" id="{8EA0E66B-F93D-4F0D-84D3-70697CB572B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74345" y="8821424"/>
            <a:ext cx="1480458" cy="1436915"/>
          </a:xfrm>
          <a:prstGeom prst="rect">
            <a:avLst/>
          </a:prstGeom>
        </p:spPr>
      </p:pic>
      <p:pic>
        <p:nvPicPr>
          <p:cNvPr id="21" name="Oval" descr="Oval">
            <a:extLst>
              <a:ext uri="{FF2B5EF4-FFF2-40B4-BE49-F238E27FC236}">
                <a16:creationId xmlns:a16="http://schemas.microsoft.com/office/drawing/2014/main" id="{1EF58F87-F325-4EAC-8397-40B9A071B6C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218233" y="10965911"/>
            <a:ext cx="1480458" cy="1436915"/>
          </a:xfrm>
          <a:prstGeom prst="rect">
            <a:avLst/>
          </a:prstGeom>
        </p:spPr>
      </p:pic>
      <p:pic>
        <p:nvPicPr>
          <p:cNvPr id="22" name="Oval" descr="Oval">
            <a:extLst>
              <a:ext uri="{FF2B5EF4-FFF2-40B4-BE49-F238E27FC236}">
                <a16:creationId xmlns:a16="http://schemas.microsoft.com/office/drawing/2014/main" id="{16E77255-F1BE-41FB-A9A5-FF413E6E593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207096" y="11403482"/>
            <a:ext cx="1480458" cy="1436915"/>
          </a:xfrm>
          <a:prstGeom prst="rect">
            <a:avLst/>
          </a:prstGeom>
        </p:spPr>
      </p:pic>
      <p:pic>
        <p:nvPicPr>
          <p:cNvPr id="23" name="Oval" descr="Oval">
            <a:extLst>
              <a:ext uri="{FF2B5EF4-FFF2-40B4-BE49-F238E27FC236}">
                <a16:creationId xmlns:a16="http://schemas.microsoft.com/office/drawing/2014/main" id="{85E32152-1379-4481-9AEF-76555E7B5DB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775497" y="9023505"/>
            <a:ext cx="1480458" cy="1436915"/>
          </a:xfrm>
          <a:prstGeom prst="rect">
            <a:avLst/>
          </a:prstGeom>
        </p:spPr>
      </p:pic>
      <p:pic>
        <p:nvPicPr>
          <p:cNvPr id="24" name="Oval" descr="Oval">
            <a:extLst>
              <a:ext uri="{FF2B5EF4-FFF2-40B4-BE49-F238E27FC236}">
                <a16:creationId xmlns:a16="http://schemas.microsoft.com/office/drawing/2014/main" id="{65E0F0CF-1B24-4465-B089-1CC9B2F0B6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1284" y="6252394"/>
            <a:ext cx="1480458" cy="1436915"/>
          </a:xfrm>
          <a:prstGeom prst="rect">
            <a:avLst/>
          </a:prstGeom>
        </p:spPr>
      </p:pic>
      <p:pic>
        <p:nvPicPr>
          <p:cNvPr id="25" name="Oval" descr="Oval">
            <a:extLst>
              <a:ext uri="{FF2B5EF4-FFF2-40B4-BE49-F238E27FC236}">
                <a16:creationId xmlns:a16="http://schemas.microsoft.com/office/drawing/2014/main" id="{A92A129A-271D-4B85-B37E-B6D5FDF69E7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23855" y="10193024"/>
            <a:ext cx="1480458" cy="1436915"/>
          </a:xfrm>
          <a:prstGeom prst="rect">
            <a:avLst/>
          </a:prstGeom>
        </p:spPr>
      </p:pic>
      <p:pic>
        <p:nvPicPr>
          <p:cNvPr id="26" name="Oval" descr="Oval">
            <a:extLst>
              <a:ext uri="{FF2B5EF4-FFF2-40B4-BE49-F238E27FC236}">
                <a16:creationId xmlns:a16="http://schemas.microsoft.com/office/drawing/2014/main" id="{2A5D2409-9C66-4661-926B-FC8717132AE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242719" y="5839811"/>
            <a:ext cx="1480458" cy="14369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51E019-9F2C-4C68-BF51-79F78109D714}"/>
              </a:ext>
            </a:extLst>
          </p:cNvPr>
          <p:cNvSpPr txBox="1"/>
          <p:nvPr/>
        </p:nvSpPr>
        <p:spPr>
          <a:xfrm>
            <a:off x="4940234" y="11723914"/>
            <a:ext cx="7714412" cy="199208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0" bIns="108000" rtlCol="0">
            <a:no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So many registers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Perfect for pipelined logic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0318C-9860-E396-5C75-D7241E0D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72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6771" y="1528746"/>
            <a:ext cx="21085629" cy="2586056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GB" altLang="en-US" dirty="0"/>
              <a:t>Biggest Xilinx “</a:t>
            </a:r>
            <a:r>
              <a:rPr lang="en-GB" altLang="en-US" dirty="0" err="1"/>
              <a:t>Ultrascale</a:t>
            </a:r>
            <a:r>
              <a:rPr lang="en-GB" altLang="en-US" dirty="0"/>
              <a:t>+” Devices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E8CEB-F629-4ADA-86B7-FD0B656AE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9052560" cy="8048250"/>
          </a:xfrm>
        </p:spPr>
        <p:txBody>
          <a:bodyPr wrap="square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Upwards of 8.9 million logic cells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All clocked at  up to 500MHz</a:t>
            </a:r>
          </a:p>
          <a:p>
            <a:pPr lvl="1">
              <a:lnSpc>
                <a:spcPct val="150000"/>
              </a:lnSpc>
            </a:pPr>
            <a:r>
              <a:rPr lang="en-GB" sz="3600"/>
              <a:t>Over O</a:t>
            </a:r>
            <a:r>
              <a:rPr lang="en-GB" sz="3600" dirty="0"/>
              <a:t>(10</a:t>
            </a:r>
            <a:r>
              <a:rPr lang="en-GB" sz="3600" baseline="30000" dirty="0"/>
              <a:t>15</a:t>
            </a:r>
            <a:r>
              <a:rPr lang="en-GB" sz="3600" dirty="0"/>
              <a:t>) operations/second</a:t>
            </a:r>
          </a:p>
          <a:p>
            <a:pPr lvl="2">
              <a:lnSpc>
                <a:spcPct val="150000"/>
              </a:lnSpc>
            </a:pPr>
            <a:r>
              <a:rPr lang="en-GB" sz="3200" dirty="0"/>
              <a:t>1 </a:t>
            </a:r>
            <a:r>
              <a:rPr lang="en-GB" sz="3200" dirty="0" err="1"/>
              <a:t>PetaBOp</a:t>
            </a:r>
            <a:endParaRPr lang="en-GB" sz="3200" dirty="0"/>
          </a:p>
          <a:p>
            <a:pPr>
              <a:lnSpc>
                <a:spcPct val="150000"/>
              </a:lnSpc>
            </a:pPr>
            <a:r>
              <a:rPr lang="en-GB" sz="4000" dirty="0"/>
              <a:t>Upwards of 12,000 DSPs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All pipelined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Fully programmable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ECE89-AFDB-48F8-BF0F-F196F72E4E16}"/>
              </a:ext>
            </a:extLst>
          </p:cNvPr>
          <p:cNvGrpSpPr/>
          <p:nvPr/>
        </p:nvGrpSpPr>
        <p:grpSpPr>
          <a:xfrm>
            <a:off x="10195561" y="4556758"/>
            <a:ext cx="14188439" cy="7482842"/>
            <a:chOff x="8557262" y="4389118"/>
            <a:chExt cx="15826738" cy="81838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FFE53A-6191-44C8-A329-330EA6CA9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4" r="80491"/>
            <a:stretch/>
          </p:blipFill>
          <p:spPr>
            <a:xfrm>
              <a:off x="8557262" y="4389118"/>
              <a:ext cx="4343400" cy="81838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302669-AAD9-499D-B03D-45FF9D8A2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70"/>
            <a:stretch/>
          </p:blipFill>
          <p:spPr>
            <a:xfrm>
              <a:off x="12923521" y="4389119"/>
              <a:ext cx="11460479" cy="818388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29AE1-F1E2-73E7-107D-7F61C037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82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6771" y="1528746"/>
            <a:ext cx="21085629" cy="2586056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GB" altLang="en-US" dirty="0"/>
              <a:t>Biggest Xilinx “</a:t>
            </a:r>
            <a:r>
              <a:rPr lang="en-GB" altLang="en-US" dirty="0" err="1"/>
              <a:t>Ultrascale</a:t>
            </a:r>
            <a:r>
              <a:rPr lang="en-GB" altLang="en-US" dirty="0"/>
              <a:t>+” Devices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E8CEB-F629-4ADA-86B7-FD0B656AE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9052560" cy="8048250"/>
          </a:xfrm>
        </p:spPr>
        <p:txBody>
          <a:bodyPr wrap="square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Upwards of 8.9 million logic cells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All clocked at  up to 500MHz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Over O(10</a:t>
            </a:r>
            <a:r>
              <a:rPr lang="en-GB" sz="3600" baseline="30000" dirty="0"/>
              <a:t>15</a:t>
            </a:r>
            <a:r>
              <a:rPr lang="en-GB" sz="3600" dirty="0"/>
              <a:t>) operations/second</a:t>
            </a:r>
          </a:p>
          <a:p>
            <a:pPr lvl="2">
              <a:lnSpc>
                <a:spcPct val="150000"/>
              </a:lnSpc>
            </a:pPr>
            <a:r>
              <a:rPr lang="en-GB" sz="3200" dirty="0"/>
              <a:t>1 </a:t>
            </a:r>
            <a:r>
              <a:rPr lang="en-GB" sz="3200" dirty="0" err="1"/>
              <a:t>PetaBOp</a:t>
            </a:r>
            <a:endParaRPr lang="en-GB" sz="3200" dirty="0"/>
          </a:p>
          <a:p>
            <a:pPr>
              <a:lnSpc>
                <a:spcPct val="150000"/>
              </a:lnSpc>
            </a:pPr>
            <a:r>
              <a:rPr lang="en-GB" sz="4000" dirty="0"/>
              <a:t>Upwards of 12,000 DSPs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All pipelined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Fully programmable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ECE89-AFDB-48F8-BF0F-F196F72E4E16}"/>
              </a:ext>
            </a:extLst>
          </p:cNvPr>
          <p:cNvGrpSpPr/>
          <p:nvPr/>
        </p:nvGrpSpPr>
        <p:grpSpPr>
          <a:xfrm>
            <a:off x="10195561" y="4556758"/>
            <a:ext cx="14188439" cy="7482842"/>
            <a:chOff x="8557262" y="4389118"/>
            <a:chExt cx="15826738" cy="81838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FFE53A-6191-44C8-A329-330EA6CA9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4" r="80491"/>
            <a:stretch/>
          </p:blipFill>
          <p:spPr>
            <a:xfrm>
              <a:off x="8557262" y="4389118"/>
              <a:ext cx="4343400" cy="81838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302669-AAD9-499D-B03D-45FF9D8A2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70"/>
            <a:stretch/>
          </p:blipFill>
          <p:spPr>
            <a:xfrm>
              <a:off x="12923521" y="4389119"/>
              <a:ext cx="11460479" cy="8183881"/>
            </a:xfrm>
            <a:prstGeom prst="rect">
              <a:avLst/>
            </a:prstGeom>
          </p:spPr>
        </p:pic>
      </p:grpSp>
      <p:pic>
        <p:nvPicPr>
          <p:cNvPr id="16" name="Oval" descr="Oval">
            <a:extLst>
              <a:ext uri="{FF2B5EF4-FFF2-40B4-BE49-F238E27FC236}">
                <a16:creationId xmlns:a16="http://schemas.microsoft.com/office/drawing/2014/main" id="{456F0C43-17E4-4BD2-99F1-379BD3662EB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415214" y="9577212"/>
            <a:ext cx="1121300" cy="16104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2F578B3-FE06-41A9-9845-F014AAFC2F70}"/>
              </a:ext>
            </a:extLst>
          </p:cNvPr>
          <p:cNvGrpSpPr/>
          <p:nvPr/>
        </p:nvGrpSpPr>
        <p:grpSpPr>
          <a:xfrm>
            <a:off x="14386815" y="9589929"/>
            <a:ext cx="4135680" cy="1579418"/>
            <a:chOff x="14386815" y="9589929"/>
            <a:chExt cx="4135680" cy="15794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5E0904-15BC-43BE-A8B5-5D07E0FB7281}"/>
                </a:ext>
              </a:extLst>
            </p:cNvPr>
            <p:cNvSpPr/>
            <p:nvPr/>
          </p:nvSpPr>
          <p:spPr>
            <a:xfrm>
              <a:off x="14449903" y="9642113"/>
              <a:ext cx="4009504" cy="1475050"/>
            </a:xfrm>
            <a:prstGeom prst="ellipse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16000" rtlCol="0" anchor="ctr"/>
            <a:lstStyle/>
            <a:p>
              <a:pPr algn="ctr">
                <a:lnSpc>
                  <a:spcPct val="150000"/>
                </a:lnSpc>
              </a:pPr>
              <a:r>
                <a:rPr lang="en-GB" altLang="en-US" sz="4400" b="1" dirty="0">
                  <a:solidFill>
                    <a:schemeClr val="accent2"/>
                  </a:solidFill>
                  <a:latin typeface="+mn-lt"/>
                </a:rPr>
                <a:t>4.2 Tb/s!!!!</a:t>
              </a:r>
              <a:endParaRPr lang="en-GB" sz="4400" b="1" dirty="0">
                <a:solidFill>
                  <a:schemeClr val="accent2"/>
                </a:solidFill>
              </a:endParaRPr>
            </a:p>
          </p:txBody>
        </p:sp>
        <p:pic>
          <p:nvPicPr>
            <p:cNvPr id="19" name="Oval" descr="Oval">
              <a:extLst>
                <a:ext uri="{FF2B5EF4-FFF2-40B4-BE49-F238E27FC236}">
                  <a16:creationId xmlns:a16="http://schemas.microsoft.com/office/drawing/2014/main" id="{13A8B01C-06D0-4CAE-AA35-2C25C8CA605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5664946" y="8311798"/>
              <a:ext cx="1579418" cy="4135680"/>
            </a:xfrm>
            <a:prstGeom prst="rect">
              <a:avLst/>
            </a:prstGeom>
          </p:spPr>
        </p:pic>
      </p:grpSp>
      <p:pic>
        <p:nvPicPr>
          <p:cNvPr id="12" name="Oval" descr="Oval">
            <a:extLst>
              <a:ext uri="{FF2B5EF4-FFF2-40B4-BE49-F238E27FC236}">
                <a16:creationId xmlns:a16="http://schemas.microsoft.com/office/drawing/2014/main" id="{73C642D0-E692-74AC-AC4E-9EBDD14CC2B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032741" y="9574406"/>
            <a:ext cx="1121300" cy="16104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2AE20-0436-1552-327E-66D25DC7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135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6771" y="1528746"/>
            <a:ext cx="21085629" cy="2586056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GB" altLang="en-US" dirty="0"/>
              <a:t>Biggest Xilinx “</a:t>
            </a:r>
            <a:r>
              <a:rPr lang="en-GB" altLang="en-US" dirty="0" err="1"/>
              <a:t>Ultrascale</a:t>
            </a:r>
            <a:r>
              <a:rPr lang="en-GB" altLang="en-US" dirty="0"/>
              <a:t>+” Devices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E8CEB-F629-4ADA-86B7-FD0B656AE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9052560" cy="8048250"/>
          </a:xfr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Upwards of 8.9 million logic cells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All clocked at  up to 500MHz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Over O(10</a:t>
            </a:r>
            <a:r>
              <a:rPr lang="en-GB" sz="3600" baseline="30000" dirty="0"/>
              <a:t>15</a:t>
            </a:r>
            <a:r>
              <a:rPr lang="en-GB" sz="3600" dirty="0"/>
              <a:t>) operations/second</a:t>
            </a:r>
          </a:p>
          <a:p>
            <a:pPr lvl="2">
              <a:lnSpc>
                <a:spcPct val="150000"/>
              </a:lnSpc>
            </a:pPr>
            <a:r>
              <a:rPr lang="en-GB" sz="3200" dirty="0"/>
              <a:t>1 </a:t>
            </a:r>
            <a:r>
              <a:rPr lang="en-GB" sz="3200" dirty="0" err="1"/>
              <a:t>PetaBOp</a:t>
            </a:r>
            <a:endParaRPr lang="en-GB" sz="3200" dirty="0"/>
          </a:p>
          <a:p>
            <a:pPr>
              <a:lnSpc>
                <a:spcPct val="150000"/>
              </a:lnSpc>
            </a:pPr>
            <a:r>
              <a:rPr lang="en-GB" sz="4000" dirty="0"/>
              <a:t>Upwards of 12,000 DSPs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All pipelined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Fully programmable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</a:rPr>
              <a:t>So what is the catch?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ECE89-AFDB-48F8-BF0F-F196F72E4E16}"/>
              </a:ext>
            </a:extLst>
          </p:cNvPr>
          <p:cNvGrpSpPr/>
          <p:nvPr/>
        </p:nvGrpSpPr>
        <p:grpSpPr>
          <a:xfrm>
            <a:off x="10195561" y="4556758"/>
            <a:ext cx="14188439" cy="7482842"/>
            <a:chOff x="8557262" y="4389118"/>
            <a:chExt cx="15826738" cy="81838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FFE53A-6191-44C8-A329-330EA6CA9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4" r="80491"/>
            <a:stretch/>
          </p:blipFill>
          <p:spPr>
            <a:xfrm>
              <a:off x="8557262" y="4389118"/>
              <a:ext cx="4343400" cy="81838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302669-AAD9-499D-B03D-45FF9D8A2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70"/>
            <a:stretch/>
          </p:blipFill>
          <p:spPr>
            <a:xfrm>
              <a:off x="12923521" y="4389119"/>
              <a:ext cx="11460479" cy="8183881"/>
            </a:xfrm>
            <a:prstGeom prst="rect">
              <a:avLst/>
            </a:prstGeom>
          </p:spPr>
        </p:pic>
      </p:grpSp>
      <p:pic>
        <p:nvPicPr>
          <p:cNvPr id="12" name="Oval" descr="Oval">
            <a:extLst>
              <a:ext uri="{FF2B5EF4-FFF2-40B4-BE49-F238E27FC236}">
                <a16:creationId xmlns:a16="http://schemas.microsoft.com/office/drawing/2014/main" id="{2EE882D6-C90D-4395-BBE2-9AFC8619DF8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415214" y="9577212"/>
            <a:ext cx="1121300" cy="1610464"/>
          </a:xfrm>
          <a:prstGeom prst="rect">
            <a:avLst/>
          </a:prstGeom>
        </p:spPr>
      </p:pic>
      <p:pic>
        <p:nvPicPr>
          <p:cNvPr id="13" name="Oval" descr="Oval">
            <a:extLst>
              <a:ext uri="{FF2B5EF4-FFF2-40B4-BE49-F238E27FC236}">
                <a16:creationId xmlns:a16="http://schemas.microsoft.com/office/drawing/2014/main" id="{E335CD50-FFA1-4741-8FC4-FB5D218443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032741" y="9574406"/>
            <a:ext cx="1121300" cy="16104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1C0B29-73EF-49BC-B3B5-0EF811C489F7}"/>
              </a:ext>
            </a:extLst>
          </p:cNvPr>
          <p:cNvGrpSpPr/>
          <p:nvPr/>
        </p:nvGrpSpPr>
        <p:grpSpPr>
          <a:xfrm>
            <a:off x="14386815" y="9589929"/>
            <a:ext cx="4135680" cy="1579418"/>
            <a:chOff x="14386815" y="9589929"/>
            <a:chExt cx="4135680" cy="157941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C7EE2E-9F1D-499F-96F5-44B124330791}"/>
                </a:ext>
              </a:extLst>
            </p:cNvPr>
            <p:cNvSpPr/>
            <p:nvPr/>
          </p:nvSpPr>
          <p:spPr>
            <a:xfrm>
              <a:off x="14449903" y="9642113"/>
              <a:ext cx="4009504" cy="1475050"/>
            </a:xfrm>
            <a:prstGeom prst="ellipse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16000" rtlCol="0" anchor="ctr"/>
            <a:lstStyle/>
            <a:p>
              <a:pPr algn="ctr">
                <a:lnSpc>
                  <a:spcPct val="150000"/>
                </a:lnSpc>
              </a:pPr>
              <a:r>
                <a:rPr lang="en-GB" altLang="en-US" sz="4400" b="1" dirty="0">
                  <a:solidFill>
                    <a:schemeClr val="accent2"/>
                  </a:solidFill>
                  <a:latin typeface="+mn-lt"/>
                </a:rPr>
                <a:t>4.2 Tb/s!!!!</a:t>
              </a:r>
              <a:endParaRPr lang="en-GB" sz="4400" b="1" dirty="0">
                <a:solidFill>
                  <a:schemeClr val="accent2"/>
                </a:solidFill>
              </a:endParaRPr>
            </a:p>
          </p:txBody>
        </p:sp>
        <p:pic>
          <p:nvPicPr>
            <p:cNvPr id="16" name="Oval" descr="Oval">
              <a:extLst>
                <a:ext uri="{FF2B5EF4-FFF2-40B4-BE49-F238E27FC236}">
                  <a16:creationId xmlns:a16="http://schemas.microsoft.com/office/drawing/2014/main" id="{D89AE65B-A066-411A-B131-73D30A2CB62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5664946" y="8311798"/>
              <a:ext cx="1579418" cy="413568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9B72DE-A4B2-604B-5CA2-98F06E1B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3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8501-8867-48E6-BCE3-12BF4E2B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FPGAs: What’s the Catch?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61CF-E7C8-49AE-A015-E0BFB34A8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Incredibly hard to program efficiently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Thinking in a parallel, pipelined-fashion is exceptionally difficult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A handful of real experts in CMS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Efficient use depends on efficiently structured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F45B-C5C9-27AE-2474-28D8E92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015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8501-8867-48E6-BCE3-12BF4E2B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FPGAs: What’s the Catch?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61CF-E7C8-49AE-A015-E0BFB34A8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Incredibly hard to program efficiently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Thinking in a parallel, pipelined-fashion is exceptionally difficult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A handful of real experts in CMS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Efficient use depends on efficiently structured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F45B-C5C9-27AE-2474-28D8E92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49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CEF5A1-2E35-5871-D563-DBF9C7E460CF}"/>
              </a:ext>
            </a:extLst>
          </p:cNvPr>
          <p:cNvSpPr txBox="1">
            <a:spLocks/>
          </p:cNvSpPr>
          <p:nvPr/>
        </p:nvSpPr>
        <p:spPr bwMode="auto">
          <a:xfrm>
            <a:off x="3363742" y="9644608"/>
            <a:ext cx="17640944" cy="3312368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2400"/>
              </a:spcBef>
              <a:buNone/>
            </a:pPr>
            <a:r>
              <a:rPr lang="en-GB" sz="3200" kern="0" dirty="0">
                <a:solidFill>
                  <a:srgbClr val="00B050"/>
                </a:solidFill>
              </a:rPr>
              <a:t>“The parallel approach to computing does require that some original thinking be done about numerical analysis and data management in order to secure efficient use.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GB" sz="3200" kern="0" dirty="0">
                <a:solidFill>
                  <a:srgbClr val="00B050"/>
                </a:solidFill>
              </a:rPr>
              <a:t>In an environment which has represented the absence of the need to think as the highest virtue, this is a decided disadvantage”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GB" sz="2400" kern="0" dirty="0">
                <a:solidFill>
                  <a:srgbClr val="00B050"/>
                </a:solidFill>
              </a:rPr>
              <a:t>Daniel </a:t>
            </a:r>
            <a:r>
              <a:rPr lang="en-GB" sz="2400" kern="0" dirty="0" err="1">
                <a:solidFill>
                  <a:srgbClr val="00B050"/>
                </a:solidFill>
              </a:rPr>
              <a:t>Slotnick</a:t>
            </a:r>
            <a:r>
              <a:rPr lang="en-GB" sz="2400" kern="0" dirty="0">
                <a:solidFill>
                  <a:srgbClr val="00B050"/>
                </a:solidFill>
              </a:rPr>
              <a:t>, 1967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66DA5-2CBA-96E0-3ECC-BF59A848F514}"/>
              </a:ext>
            </a:extLst>
          </p:cNvPr>
          <p:cNvSpPr txBox="1"/>
          <p:nvPr/>
        </p:nvSpPr>
        <p:spPr>
          <a:xfrm rot="16200000">
            <a:off x="1944364" y="10885293"/>
            <a:ext cx="2193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2"/>
                </a:solidFill>
              </a:rP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427769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ynchronous level-1 triggers @ collid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A Note on timescales</a:t>
            </a:r>
            <a:endParaRPr dirty="0"/>
          </a:p>
        </p:txBody>
      </p:sp>
      <p:sp>
        <p:nvSpPr>
          <p:cNvPr id="1290" name="@LEP, BC interval 22 µs: complex trigger processing was possible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At 40MHz BX rate, a 4GHz CPU could perform 100 CPU operations (not enough to be useful) before having to pass to the next core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Compare that to the O(10M) detector channels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  <a:ea typeface="Source Sans Pro Semibold"/>
                <a:sym typeface="Source Sans Pro Semibold"/>
              </a:rPr>
              <a:t>What technology can we use?</a:t>
            </a:r>
            <a:endParaRPr lang="en-GB" sz="4000" dirty="0">
              <a:solidFill>
                <a:schemeClr val="accent2"/>
              </a:solidFill>
            </a:endParaRPr>
          </a:p>
        </p:txBody>
      </p:sp>
      <p:pic>
        <p:nvPicPr>
          <p:cNvPr id="9" name="collisionfreq.pdf" descr="collisionfreq.pd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86711" y="4831307"/>
            <a:ext cx="12229959" cy="575935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EAD97-E599-4DB8-22EE-3D37A599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386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8501-8867-48E6-BCE3-12BF4E2B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FPGAs: What’s the Catch?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61CF-E7C8-49AE-A015-E0BFB34A8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Incredibly hard to program efficiently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Thinking in a parallel, pipelined-fashion is exceptionally difficult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A handful of real experts in CMS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Efficient use depends on efficiently structured data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The chip is just the start – needs to be attached to something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You are also responsible for the infrastructure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F45B-C5C9-27AE-2474-28D8E92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479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838" y="1528746"/>
            <a:ext cx="15233561" cy="2586056"/>
          </a:xfrm>
        </p:spPr>
        <p:txBody>
          <a:bodyPr/>
          <a:lstStyle/>
          <a:p>
            <a:r>
              <a:rPr lang="en-GB" dirty="0"/>
              <a:t>How to preserve your sanity using FPGAs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Keep your data-flow fully flow-forwards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No iterations</a:t>
            </a:r>
          </a:p>
          <a:p>
            <a:pPr lvl="1"/>
            <a:r>
              <a:rPr lang="en-GB" dirty="0"/>
              <a:t>or at least 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Flatten your loops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8538A-8E1A-8EB2-5455-B956A0B6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410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48" y="3886479"/>
            <a:ext cx="18101704" cy="9829521"/>
          </a:xfrm>
          <a:solidFill>
            <a:schemeClr val="tx1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6DA4E4D-0546-4648-A0FC-9735CF0E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840" y="1528763"/>
            <a:ext cx="20482560" cy="2586037"/>
          </a:xfrm>
        </p:spPr>
        <p:txBody>
          <a:bodyPr>
            <a:normAutofit/>
          </a:bodyPr>
          <a:lstStyle/>
          <a:p>
            <a:r>
              <a:rPr lang="en-GB" dirty="0"/>
              <a:t>Prototype CMS Tracking Trigger:</a:t>
            </a:r>
            <a:br>
              <a:rPr lang="en-GB" dirty="0"/>
            </a:br>
            <a:r>
              <a:rPr lang="en-GB" dirty="0"/>
              <a:t>Kalman Filter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729D78-EF30-9A12-F37A-F26F2702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15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9760" y="1528746"/>
            <a:ext cx="6294120" cy="7569534"/>
          </a:xfrm>
        </p:spPr>
        <p:txBody>
          <a:bodyPr>
            <a:noAutofit/>
          </a:bodyPr>
          <a:lstStyle/>
          <a:p>
            <a:r>
              <a:rPr lang="en-GB" dirty="0"/>
              <a:t>Prototype CMS</a:t>
            </a:r>
            <a:br>
              <a:rPr lang="en-GB" dirty="0"/>
            </a:br>
            <a:r>
              <a:rPr lang="en-GB" dirty="0"/>
              <a:t>Tracking Trigger:</a:t>
            </a:r>
            <a:br>
              <a:rPr lang="en-GB" dirty="0"/>
            </a:br>
            <a:r>
              <a:rPr lang="en-GB" dirty="0"/>
              <a:t>Kalman Filter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79061" cy="13716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B8F263-EBC8-D9C3-F3EE-42600E02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185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528746"/>
            <a:ext cx="21366480" cy="2586056"/>
          </a:xfrm>
        </p:spPr>
        <p:txBody>
          <a:bodyPr>
            <a:normAutofit/>
          </a:bodyPr>
          <a:lstStyle/>
          <a:p>
            <a:r>
              <a:rPr lang="en-GB" dirty="0"/>
              <a:t>Prototype CMS Tracking Trigger:</a:t>
            </a:r>
            <a:br>
              <a:rPr lang="en-GB" dirty="0"/>
            </a:br>
            <a:r>
              <a:rPr lang="en-GB" dirty="0" err="1"/>
              <a:t>Kalman</a:t>
            </a:r>
            <a:r>
              <a:rPr lang="en-GB" dirty="0"/>
              <a:t> Filter</a:t>
            </a:r>
          </a:p>
        </p:txBody>
      </p:sp>
      <p:pic>
        <p:nvPicPr>
          <p:cNvPr id="3075" name="Picture 3" descr="C:\Users\awr01\Dropbox\Kalman\Loop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632"/>
            <a:ext cx="24380467" cy="67802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ectangle 4"/>
          <p:cNvSpPr/>
          <p:nvPr/>
        </p:nvSpPr>
        <p:spPr>
          <a:xfrm>
            <a:off x="16154401" y="7027333"/>
            <a:ext cx="1151466" cy="1337734"/>
          </a:xfrm>
          <a:prstGeom prst="rect">
            <a:avLst/>
          </a:prstGeom>
          <a:noFill/>
          <a:ln w="76200">
            <a:solidFill>
              <a:srgbClr val="549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19965" y="11742759"/>
            <a:ext cx="18940536" cy="888989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rgbClr val="549DC5"/>
                </a:solidFill>
              </a:rPr>
              <a:t>The maths is a relatively simple part of a more complex whole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E5D4D1-6BD6-1896-0E16-A004CC50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21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528746"/>
            <a:ext cx="21366480" cy="2586056"/>
          </a:xfrm>
        </p:spPr>
        <p:txBody>
          <a:bodyPr>
            <a:normAutofit/>
          </a:bodyPr>
          <a:lstStyle/>
          <a:p>
            <a:r>
              <a:rPr lang="en-GB" dirty="0"/>
              <a:t>Prototype CMS Tracking Trigger:</a:t>
            </a:r>
            <a:br>
              <a:rPr lang="en-GB" dirty="0"/>
            </a:br>
            <a:r>
              <a:rPr lang="en-GB" dirty="0" err="1"/>
              <a:t>Kalman</a:t>
            </a:r>
            <a:r>
              <a:rPr lang="en-GB" dirty="0"/>
              <a:t> Filter</a:t>
            </a:r>
          </a:p>
        </p:txBody>
      </p:sp>
      <p:pic>
        <p:nvPicPr>
          <p:cNvPr id="3075" name="Picture 3" descr="C:\Users\awr01\Dropbox\Kalman\Loop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632"/>
            <a:ext cx="24380467" cy="67802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19965" y="11742759"/>
            <a:ext cx="18940536" cy="888989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rgbClr val="549DC5"/>
                </a:solidFill>
              </a:rPr>
              <a:t>Kalman Filter is iterative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DD38DAB-8B2C-4B0B-AAA5-8DE6C91A5E3C}"/>
              </a:ext>
            </a:extLst>
          </p:cNvPr>
          <p:cNvSpPr/>
          <p:nvPr/>
        </p:nvSpPr>
        <p:spPr>
          <a:xfrm>
            <a:off x="3132667" y="8348133"/>
            <a:ext cx="16984133" cy="2370667"/>
          </a:xfrm>
          <a:custGeom>
            <a:avLst/>
            <a:gdLst>
              <a:gd name="connsiteX0" fmla="*/ 6381750 w 6381750"/>
              <a:gd name="connsiteY0" fmla="*/ 0 h 742950"/>
              <a:gd name="connsiteX1" fmla="*/ 6381750 w 6381750"/>
              <a:gd name="connsiteY1" fmla="*/ 742950 h 742950"/>
              <a:gd name="connsiteX2" fmla="*/ 0 w 6381750"/>
              <a:gd name="connsiteY2" fmla="*/ 742950 h 742950"/>
              <a:gd name="connsiteX3" fmla="*/ 0 w 6381750"/>
              <a:gd name="connsiteY3" fmla="*/ 330200 h 742950"/>
              <a:gd name="connsiteX4" fmla="*/ 215900 w 6381750"/>
              <a:gd name="connsiteY4" fmla="*/ 3302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1750" h="742950">
                <a:moveTo>
                  <a:pt x="6381750" y="0"/>
                </a:moveTo>
                <a:lnTo>
                  <a:pt x="6381750" y="742950"/>
                </a:lnTo>
                <a:lnTo>
                  <a:pt x="0" y="742950"/>
                </a:lnTo>
                <a:lnTo>
                  <a:pt x="0" y="330200"/>
                </a:lnTo>
                <a:lnTo>
                  <a:pt x="215900" y="330200"/>
                </a:lnTo>
              </a:path>
            </a:pathLst>
          </a:custGeom>
          <a:noFill/>
          <a:ln w="76200">
            <a:solidFill>
              <a:srgbClr val="549DC5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AC823D-3053-0D79-4146-E9C0DA60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5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528746"/>
            <a:ext cx="21366480" cy="2586056"/>
          </a:xfrm>
        </p:spPr>
        <p:txBody>
          <a:bodyPr>
            <a:normAutofit/>
          </a:bodyPr>
          <a:lstStyle/>
          <a:p>
            <a:r>
              <a:rPr lang="en-GB" dirty="0"/>
              <a:t>Prototype CMS Tracking Trigger:</a:t>
            </a:r>
            <a:br>
              <a:rPr lang="en-GB" dirty="0"/>
            </a:br>
            <a:r>
              <a:rPr lang="en-GB" dirty="0" err="1"/>
              <a:t>Kalman</a:t>
            </a:r>
            <a:r>
              <a:rPr lang="en-GB" dirty="0"/>
              <a:t> Filter</a:t>
            </a:r>
          </a:p>
        </p:txBody>
      </p:sp>
      <p:pic>
        <p:nvPicPr>
          <p:cNvPr id="3075" name="Picture 3" descr="C:\Users\awr01\Dropbox\Kalman\Loop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632"/>
            <a:ext cx="24380467" cy="67802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19965" y="11742759"/>
            <a:ext cx="18940536" cy="888989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rgbClr val="549DC5"/>
                </a:solidFill>
              </a:rPr>
              <a:t>Kalman Filter must handle combinatorics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7058E39-AE32-46D8-874F-2C420E3B9420}"/>
              </a:ext>
            </a:extLst>
          </p:cNvPr>
          <p:cNvSpPr/>
          <p:nvPr/>
        </p:nvSpPr>
        <p:spPr>
          <a:xfrm>
            <a:off x="5401732" y="4656667"/>
            <a:ext cx="7890933" cy="2353733"/>
          </a:xfrm>
          <a:custGeom>
            <a:avLst/>
            <a:gdLst>
              <a:gd name="connsiteX0" fmla="*/ 2971800 w 2971800"/>
              <a:gd name="connsiteY0" fmla="*/ 730250 h 730250"/>
              <a:gd name="connsiteX1" fmla="*/ 2971800 w 2971800"/>
              <a:gd name="connsiteY1" fmla="*/ 0 h 730250"/>
              <a:gd name="connsiteX2" fmla="*/ 0 w 2971800"/>
              <a:gd name="connsiteY2" fmla="*/ 0 h 730250"/>
              <a:gd name="connsiteX3" fmla="*/ 0 w 2971800"/>
              <a:gd name="connsiteY3" fmla="*/ 419100 h 730250"/>
              <a:gd name="connsiteX4" fmla="*/ 209550 w 2971800"/>
              <a:gd name="connsiteY4" fmla="*/ 41910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730250">
                <a:moveTo>
                  <a:pt x="2971800" y="730250"/>
                </a:moveTo>
                <a:lnTo>
                  <a:pt x="2971800" y="0"/>
                </a:lnTo>
                <a:lnTo>
                  <a:pt x="0" y="0"/>
                </a:lnTo>
                <a:lnTo>
                  <a:pt x="0" y="419100"/>
                </a:lnTo>
                <a:lnTo>
                  <a:pt x="209550" y="419100"/>
                </a:lnTo>
              </a:path>
            </a:pathLst>
          </a:custGeom>
          <a:noFill/>
          <a:ln w="76200">
            <a:solidFill>
              <a:srgbClr val="549DC5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14523-924B-0ECD-D3B4-FEA1AB6B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863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528746"/>
            <a:ext cx="21366480" cy="2586056"/>
          </a:xfrm>
        </p:spPr>
        <p:txBody>
          <a:bodyPr>
            <a:normAutofit/>
          </a:bodyPr>
          <a:lstStyle/>
          <a:p>
            <a:r>
              <a:rPr lang="en-GB" dirty="0"/>
              <a:t>Prototype CMS Tracking Trigger:</a:t>
            </a:r>
            <a:br>
              <a:rPr lang="en-GB" dirty="0"/>
            </a:br>
            <a:r>
              <a:rPr lang="en-GB" dirty="0" err="1"/>
              <a:t>Kalman</a:t>
            </a:r>
            <a:r>
              <a:rPr lang="en-GB" dirty="0"/>
              <a:t> Filter</a:t>
            </a:r>
          </a:p>
        </p:txBody>
      </p:sp>
      <p:pic>
        <p:nvPicPr>
          <p:cNvPr id="3075" name="Picture 3" descr="C:\Users\awr01\Dropbox\Kalman\Loop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632"/>
            <a:ext cx="24380467" cy="67802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19965" y="11742759"/>
            <a:ext cx="18940536" cy="888989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rgbClr val="549DC5"/>
                </a:solidFill>
              </a:rPr>
              <a:t>Kalman Filter data-flow is data-dependent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C7A8C6A-58DF-4767-8D4E-550EBFEB5E0B}"/>
              </a:ext>
            </a:extLst>
          </p:cNvPr>
          <p:cNvSpPr/>
          <p:nvPr/>
        </p:nvSpPr>
        <p:spPr>
          <a:xfrm>
            <a:off x="6534913" y="8365067"/>
            <a:ext cx="6757752" cy="1642532"/>
          </a:xfrm>
          <a:custGeom>
            <a:avLst/>
            <a:gdLst>
              <a:gd name="connsiteX0" fmla="*/ 2552700 w 2552700"/>
              <a:gd name="connsiteY0" fmla="*/ 0 h 546100"/>
              <a:gd name="connsiteX1" fmla="*/ 2552700 w 2552700"/>
              <a:gd name="connsiteY1" fmla="*/ 546100 h 546100"/>
              <a:gd name="connsiteX2" fmla="*/ 0 w 2552700"/>
              <a:gd name="connsiteY2" fmla="*/ 546100 h 546100"/>
              <a:gd name="connsiteX3" fmla="*/ 0 w 2552700"/>
              <a:gd name="connsiteY3" fmla="*/ 33655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546100">
                <a:moveTo>
                  <a:pt x="2552700" y="0"/>
                </a:moveTo>
                <a:lnTo>
                  <a:pt x="2552700" y="546100"/>
                </a:lnTo>
                <a:lnTo>
                  <a:pt x="0" y="546100"/>
                </a:lnTo>
                <a:lnTo>
                  <a:pt x="0" y="336550"/>
                </a:lnTo>
              </a:path>
            </a:pathLst>
          </a:custGeom>
          <a:noFill/>
          <a:ln w="76200">
            <a:solidFill>
              <a:srgbClr val="549DC5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A8CE2-D886-DE12-D119-FC2ED18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4680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E14E-FE29-41F1-9347-A5DF69EF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146" y="1528746"/>
            <a:ext cx="19200254" cy="2586056"/>
          </a:xfrm>
        </p:spPr>
        <p:txBody>
          <a:bodyPr/>
          <a:lstStyle/>
          <a:p>
            <a:r>
              <a:rPr lang="en-GB" dirty="0"/>
              <a:t>An aside on High-Level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F166-7759-4DA0-9F4D-8F5F353D3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389121"/>
            <a:ext cx="21640800" cy="8373842"/>
          </a:xfrm>
        </p:spPr>
        <p:txBody>
          <a:bodyPr>
            <a:noAutofit/>
          </a:bodyPr>
          <a:lstStyle/>
          <a:p>
            <a:r>
              <a:rPr lang="en-GB" dirty="0"/>
              <a:t>Due to an arbitrary decision by DoE/DARPA/U.S. Govt, FPGA vendors moved C-&gt;FPGA compilers from a curiosity to a top-priority</a:t>
            </a:r>
          </a:p>
          <a:p>
            <a:r>
              <a:rPr lang="en-GB" dirty="0"/>
              <a:t>Reinforced by push for heterogeneous, energy-efficient computing</a:t>
            </a:r>
          </a:p>
          <a:p>
            <a:r>
              <a:rPr lang="en-GB" dirty="0"/>
              <a:t>Flattens loops, deals with pipelining for you</a:t>
            </a:r>
          </a:p>
          <a:p>
            <a:pPr lvl="1"/>
            <a:r>
              <a:rPr lang="en-GB" dirty="0"/>
              <a:t>Very simple to get started</a:t>
            </a:r>
          </a:p>
          <a:p>
            <a:pPr lvl="1"/>
            <a:r>
              <a:rPr lang="en-GB" dirty="0"/>
              <a:t>“Hurrah, we can get our software people writing firmware”</a:t>
            </a:r>
          </a:p>
          <a:p>
            <a:r>
              <a:rPr lang="en-GB" dirty="0"/>
              <a:t>From practical experience</a:t>
            </a:r>
          </a:p>
          <a:p>
            <a:pPr lvl="1"/>
            <a:r>
              <a:rPr lang="en-GB" dirty="0"/>
              <a:t>We see very inefficient usage of resources</a:t>
            </a:r>
          </a:p>
          <a:p>
            <a:pPr lvl="1"/>
            <a:r>
              <a:rPr lang="en-GB" dirty="0"/>
              <a:t>Hard to understand “what the compiler has done”</a:t>
            </a:r>
          </a:p>
          <a:p>
            <a:pPr lvl="1"/>
            <a:r>
              <a:rPr lang="en-GB" dirty="0"/>
              <a:t>Requires many pre-processor directives to instruct code to do “what you want”</a:t>
            </a:r>
          </a:p>
          <a:p>
            <a:r>
              <a:rPr lang="en-GB" dirty="0"/>
              <a:t>So, how do you program massively parallelized devices efficiently?</a:t>
            </a:r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4BCF1-66C8-BFED-9B60-3F931FA1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3794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69720" y="1528746"/>
            <a:ext cx="21442680" cy="2586056"/>
          </a:xfrm>
          <a:noFill/>
          <a:ln/>
        </p:spPr>
        <p:txBody>
          <a:bodyPr/>
          <a:lstStyle/>
          <a:p>
            <a:r>
              <a:rPr lang="en-GB" dirty="0"/>
              <a:t>Hardware Description Languages</a:t>
            </a:r>
            <a:endParaRPr lang="en-US" dirty="0"/>
          </a:p>
        </p:txBody>
      </p:sp>
      <p:sp>
        <p:nvSpPr>
          <p:cNvPr id="86528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762000" indent="-762000">
              <a:spcBef>
                <a:spcPts val="2400"/>
              </a:spcBef>
            </a:pPr>
            <a:r>
              <a:rPr lang="en-GB" dirty="0"/>
              <a:t>Need a language to describe hardware 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 err="1"/>
              <a:t>Novelly</a:t>
            </a:r>
            <a:r>
              <a:rPr lang="en-GB" dirty="0"/>
              <a:t> – called a “Hardware Description Language” (HDL)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Also called FIRMWARE</a:t>
            </a:r>
          </a:p>
          <a:p>
            <a:pPr marL="0" indent="0">
              <a:spcBef>
                <a:spcPts val="2400"/>
              </a:spcBef>
              <a:buNone/>
            </a:pPr>
            <a:endParaRPr lang="en-GB" dirty="0"/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Two popular languages are VHDL , VERILOG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Easy to start learning… Hard to master!</a:t>
            </a:r>
          </a:p>
          <a:p>
            <a:pPr marL="762000" indent="-762000">
              <a:spcBef>
                <a:spcPts val="2400"/>
              </a:spcBef>
            </a:pPr>
            <a:endParaRPr lang="en-GB" dirty="0"/>
          </a:p>
          <a:p>
            <a:pPr marL="762000" indent="-762000">
              <a:spcBef>
                <a:spcPts val="2400"/>
              </a:spcBef>
            </a:pPr>
            <a:endParaRPr lang="en-GB" b="0" dirty="0"/>
          </a:p>
          <a:p>
            <a:pPr marL="1600200" lvl="1" indent="-685800">
              <a:spcBef>
                <a:spcPts val="2400"/>
              </a:spcBef>
              <a:buNone/>
            </a:pPr>
            <a:endParaRPr lang="en-US" dirty="0"/>
          </a:p>
          <a:p>
            <a:pPr marL="762000" indent="-762000">
              <a:spcBef>
                <a:spcPts val="2400"/>
              </a:spcBef>
              <a:buNone/>
            </a:pP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DE0EB-87CB-597E-FF46-1A632387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225332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Programmable dev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Programmable devices</a:t>
            </a:r>
          </a:p>
        </p:txBody>
      </p:sp>
      <p:sp>
        <p:nvSpPr>
          <p:cNvPr id="1430" name="Application-specific integrated circuits (ASICs): optimised for fast processing (Standard Cells, full custom)…"/>
          <p:cNvSpPr txBox="1">
            <a:spLocks noGrp="1"/>
          </p:cNvSpPr>
          <p:nvPr>
            <p:ph sz="half" idx="1"/>
          </p:nvPr>
        </p:nvSpPr>
        <p:spPr>
          <a:xfrm>
            <a:off x="1371600" y="4389119"/>
            <a:ext cx="10668000" cy="605429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31162">
              <a:lnSpc>
                <a:spcPct val="150000"/>
              </a:lnSpc>
              <a:defRPr sz="3382" spc="-33"/>
            </a:pPr>
            <a:r>
              <a:rPr lang="en-GB" sz="4000" dirty="0"/>
              <a:t>Application-specific integrated circuits (ASICs): optimised for fast processing,</a:t>
            </a:r>
            <a:br>
              <a:rPr lang="en-GB" sz="4000" dirty="0"/>
            </a:br>
            <a:r>
              <a:rPr lang="en-GB" sz="4000" dirty="0"/>
              <a:t>design encoded into silicon</a:t>
            </a:r>
          </a:p>
          <a:p>
            <a:pPr defTabSz="731162">
              <a:lnSpc>
                <a:spcPct val="150000"/>
              </a:lnSpc>
              <a:defRPr sz="3382" spc="-33"/>
            </a:pPr>
            <a:r>
              <a:rPr lang="en-GB" sz="4000" dirty="0"/>
              <a:t>“Programmable ASICS”:</a:t>
            </a:r>
            <a:br>
              <a:rPr lang="en-GB" sz="4000" dirty="0"/>
            </a:br>
            <a:r>
              <a:rPr lang="en-GB" sz="4000" dirty="0"/>
              <a:t>Field-programmable gate arrays (FPGAs)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661C4B7F-EF07-49A4-9132-316B0B2ECE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640" b="13195"/>
          <a:stretch/>
        </p:blipFill>
        <p:spPr>
          <a:xfrm>
            <a:off x="12208745" y="4389119"/>
            <a:ext cx="12135266" cy="63671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84200" dist="279400" dir="5400000" rotWithShape="0">
              <a:srgbClr val="000000">
                <a:alpha val="4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83E37-0299-44D0-8428-7B6D6380CED2}"/>
              </a:ext>
            </a:extLst>
          </p:cNvPr>
          <p:cNvSpPr/>
          <p:nvPr/>
        </p:nvSpPr>
        <p:spPr>
          <a:xfrm>
            <a:off x="12192000" y="4389119"/>
            <a:ext cx="6769768" cy="258605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9AF61-EC40-EE55-D578-D2725C93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87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9870" y="1528746"/>
            <a:ext cx="19702530" cy="2586056"/>
          </a:xfrm>
          <a:noFill/>
          <a:ln/>
        </p:spPr>
        <p:txBody>
          <a:bodyPr/>
          <a:lstStyle/>
          <a:p>
            <a:r>
              <a:rPr lang="en-GB" dirty="0"/>
              <a:t>Hardware Description Languages</a:t>
            </a:r>
            <a:endParaRPr lang="en-US" dirty="0"/>
          </a:p>
        </p:txBody>
      </p:sp>
      <p:sp>
        <p:nvSpPr>
          <p:cNvPr id="86528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762000" indent="-762000">
              <a:spcBef>
                <a:spcPts val="2400"/>
              </a:spcBef>
            </a:pPr>
            <a:r>
              <a:rPr lang="en-GB" dirty="0"/>
              <a:t>Describe Logic as collection of Processes operating in Parallel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Language Constructs for Synchronous Logic</a:t>
            </a:r>
          </a:p>
          <a:p>
            <a:pPr marL="762000" indent="-762000">
              <a:spcBef>
                <a:spcPts val="2400"/>
              </a:spcBef>
            </a:pPr>
            <a:endParaRPr lang="en-GB" dirty="0"/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Compiler (Synthesis) Tools recognise certain code constructs and generates appropriate logic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Not all constructs can be implemented in FPGA!</a:t>
            </a:r>
          </a:p>
          <a:p>
            <a:pPr marL="0" indent="0">
              <a:spcBef>
                <a:spcPts val="2400"/>
              </a:spcBef>
              <a:buNone/>
            </a:pPr>
            <a:endParaRPr lang="en-GB" dirty="0"/>
          </a:p>
          <a:p>
            <a:pPr marL="762000" indent="-762000">
              <a:spcBef>
                <a:spcPts val="2400"/>
              </a:spcBef>
            </a:pPr>
            <a:endParaRPr lang="en-GB" b="0" dirty="0"/>
          </a:p>
          <a:p>
            <a:pPr marL="1600200" lvl="1" indent="-685800">
              <a:spcBef>
                <a:spcPts val="2400"/>
              </a:spcBef>
              <a:buNone/>
            </a:pPr>
            <a:endParaRPr lang="en-US" dirty="0"/>
          </a:p>
          <a:p>
            <a:pPr marL="762000" indent="-762000">
              <a:spcBef>
                <a:spcPts val="2400"/>
              </a:spcBef>
              <a:buNone/>
            </a:pP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53F45-937C-A7DB-FB41-C7A2271F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15706"/>
      </p:ext>
    </p:extLst>
  </p:cSld>
  <p:clrMapOvr>
    <a:masterClrMapping/>
  </p:clrMapOvr>
  <p:transition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8293995" y="2844503"/>
            <a:ext cx="8122947" cy="65556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architecture behavioural of test is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begin</a:t>
            </a:r>
          </a:p>
          <a:p>
            <a:pPr eaLnBrk="1" hangingPunct="1"/>
            <a:endParaRPr lang="en-GB" altLang="en-US" sz="2800" b="1" dirty="0">
              <a:solidFill>
                <a:schemeClr val="bg1"/>
              </a:solidFill>
              <a:latin typeface="Courier New" pitchFamily="49" charset="0"/>
            </a:endParaRP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process(x, y)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begin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  -- compare to truth table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  if ((x='1') and (y='1')) then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	   F &lt;= '1’;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	 else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	   F &lt;= '0’;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	 end if;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end process;</a:t>
            </a:r>
          </a:p>
          <a:p>
            <a:pPr eaLnBrk="1" hangingPunct="1"/>
            <a:endParaRPr lang="en-GB" altLang="en-US" sz="2800" b="1" dirty="0">
              <a:solidFill>
                <a:schemeClr val="bg1"/>
              </a:solidFill>
              <a:latin typeface="Courier New" pitchFamily="49" charset="0"/>
            </a:endParaRP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G &lt;= x or y;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end behavioural;</a:t>
            </a:r>
          </a:p>
        </p:txBody>
      </p:sp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1609995" y="2844503"/>
            <a:ext cx="6684000" cy="6555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609600" indent="-609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library </a:t>
            </a:r>
            <a:r>
              <a:rPr lang="en-GB" altLang="en-US" sz="2800" b="1" dirty="0" err="1">
                <a:solidFill>
                  <a:schemeClr val="bg1"/>
                </a:solidFill>
                <a:latin typeface="Courier New" pitchFamily="49" charset="0"/>
              </a:rPr>
              <a:t>ieee</a:t>
            </a:r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use ieee.std_logic_1164.all;</a:t>
            </a:r>
          </a:p>
          <a:p>
            <a:pPr eaLnBrk="1" hangingPunct="1"/>
            <a:endParaRPr lang="en-GB" altLang="en-US" sz="2800" b="1" dirty="0">
              <a:solidFill>
                <a:schemeClr val="bg1"/>
              </a:solidFill>
              <a:latin typeface="Courier New" pitchFamily="49" charset="0"/>
            </a:endParaRP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entity test is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port( 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x: in </a:t>
            </a:r>
            <a:r>
              <a:rPr lang="en-GB" altLang="en-US" sz="2800" b="1" dirty="0" err="1">
                <a:solidFill>
                  <a:schemeClr val="bg1"/>
                </a:solidFill>
                <a:latin typeface="Courier New" pitchFamily="49" charset="0"/>
              </a:rPr>
              <a:t>std_logic</a:t>
            </a:r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y: in </a:t>
            </a:r>
            <a:r>
              <a:rPr lang="en-GB" altLang="en-US" sz="2800" b="1" dirty="0" err="1">
                <a:solidFill>
                  <a:schemeClr val="bg1"/>
                </a:solidFill>
                <a:latin typeface="Courier New" pitchFamily="49" charset="0"/>
              </a:rPr>
              <a:t>std_logic</a:t>
            </a:r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F: out </a:t>
            </a:r>
            <a:r>
              <a:rPr lang="en-GB" altLang="en-US" sz="2800" b="1" dirty="0" err="1">
                <a:solidFill>
                  <a:schemeClr val="bg1"/>
                </a:solidFill>
                <a:latin typeface="Courier New" pitchFamily="49" charset="0"/>
              </a:rPr>
              <a:t>std_logic</a:t>
            </a:r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; 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  G: out </a:t>
            </a:r>
            <a:r>
              <a:rPr lang="en-GB" altLang="en-US" sz="2800" b="1" dirty="0" err="1">
                <a:solidFill>
                  <a:schemeClr val="bg1"/>
                </a:solidFill>
                <a:latin typeface="Courier New" pitchFamily="49" charset="0"/>
              </a:rPr>
              <a:t>std_logic</a:t>
            </a:r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);</a:t>
            </a:r>
          </a:p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Courier New" pitchFamily="49" charset="0"/>
              </a:rPr>
              <a:t>end test;  </a:t>
            </a:r>
          </a:p>
          <a:p>
            <a:pPr eaLnBrk="1" hangingPunct="1"/>
            <a:endParaRPr lang="en-GB" altLang="en-US" sz="28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25607" name="AutoShape 6"/>
          <p:cNvSpPr>
            <a:spLocks noChangeArrowheads="1"/>
          </p:cNvSpPr>
          <p:nvPr/>
        </p:nvSpPr>
        <p:spPr bwMode="auto">
          <a:xfrm>
            <a:off x="1893330" y="7379594"/>
            <a:ext cx="5499143" cy="1945266"/>
          </a:xfrm>
          <a:prstGeom prst="wedgeRoundRectCallout">
            <a:avLst>
              <a:gd name="adj1" fmla="val 73153"/>
              <a:gd name="adj2" fmla="val 14545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>
            <a:lvl1pPr marL="609600" indent="-609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3200" dirty="0">
                <a:latin typeface="+mn-lt"/>
              </a:rPr>
              <a:t>Must write code with</a:t>
            </a:r>
          </a:p>
          <a:p>
            <a:pPr algn="ctr" eaLnBrk="1" hangingPunct="1"/>
            <a:r>
              <a:rPr lang="en-GB" altLang="en-US" sz="3200" dirty="0">
                <a:latin typeface="+mn-lt"/>
              </a:rPr>
              <a:t>understanding of how </a:t>
            </a:r>
          </a:p>
          <a:p>
            <a:pPr algn="ctr" eaLnBrk="1" hangingPunct="1"/>
            <a:r>
              <a:rPr lang="en-GB" altLang="en-US" sz="3200" dirty="0">
                <a:latin typeface="+mn-lt"/>
              </a:rPr>
              <a:t>it will be implemented. </a:t>
            </a:r>
          </a:p>
        </p:txBody>
      </p:sp>
      <p:sp>
        <p:nvSpPr>
          <p:cNvPr id="25608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a typeface="ＭＳ Ｐゴシック" pitchFamily="34" charset="-128"/>
              </a:rPr>
              <a:t>Example</a:t>
            </a:r>
          </a:p>
        </p:txBody>
      </p:sp>
      <p:sp>
        <p:nvSpPr>
          <p:cNvPr id="25609" name="Rectangle 8"/>
          <p:cNvSpPr>
            <a:spLocks noGrp="1"/>
          </p:cNvSpPr>
          <p:nvPr>
            <p:ph idx="1"/>
          </p:nvPr>
        </p:nvSpPr>
        <p:spPr>
          <a:xfrm>
            <a:off x="3064098" y="10314776"/>
            <a:ext cx="18255803" cy="2274876"/>
          </a:xfrm>
        </p:spPr>
        <p:txBody>
          <a:bodyPr>
            <a:normAutofit/>
          </a:bodyPr>
          <a:lstStyle/>
          <a:p>
            <a:r>
              <a:rPr lang="en-GB" altLang="en-US" dirty="0">
                <a:ea typeface="ＭＳ Ｐゴシック" pitchFamily="34" charset="-128"/>
              </a:rPr>
              <a:t>Can also enter code via schematic entry: </a:t>
            </a:r>
          </a:p>
          <a:p>
            <a:pPr lvl="1"/>
            <a:r>
              <a:rPr lang="en-GB" altLang="en-US" dirty="0">
                <a:ea typeface="ＭＳ Ｐゴシック" pitchFamily="34" charset="-128"/>
              </a:rPr>
              <a:t>Easier to navigate, but not vendor independent</a:t>
            </a:r>
          </a:p>
          <a:p>
            <a:pPr lvl="1"/>
            <a:r>
              <a:rPr lang="en-GB" altLang="en-US" dirty="0">
                <a:ea typeface="ＭＳ Ｐゴシック" pitchFamily="34" charset="-128"/>
              </a:rPr>
              <a:t>Will there ever be a standard graphical programming language?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5493AD-5C26-9CE1-AAEB-8926DAE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0278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ea typeface="ＭＳ Ｐゴシック" pitchFamily="34" charset="-128"/>
              </a:rPr>
              <a:t>How to you know it works?</a:t>
            </a:r>
          </a:p>
        </p:txBody>
      </p:sp>
      <p:sp>
        <p:nvSpPr>
          <p:cNvPr id="28678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ea typeface="ＭＳ Ｐゴシック" pitchFamily="34" charset="-128"/>
              </a:rPr>
              <a:t>Simulate design extensively!</a:t>
            </a:r>
          </a:p>
          <a:p>
            <a:pPr lvl="1"/>
            <a:r>
              <a:rPr lang="en-GB" altLang="en-US" dirty="0">
                <a:ea typeface="ＭＳ Ｐゴシック" pitchFamily="34" charset="-128"/>
              </a:rPr>
              <a:t>Much quicker than debugging inside the FPGA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3EBB4-6744-6F21-19D9-1EE2C3AB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576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8288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DB820-A112-805E-43DB-EDC6B2BC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3657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Testbench</a:t>
            </a:r>
            <a:r>
              <a:rPr lang="en-GB" dirty="0"/>
              <a:t> Suite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56" y="3292550"/>
            <a:ext cx="16500888" cy="9851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1556" y="258466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“Event display”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AF451-286D-AB37-82A5-1B078A5C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94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"/>
          <a:stretch/>
        </p:blipFill>
        <p:spPr>
          <a:xfrm>
            <a:off x="3048000" y="3357425"/>
            <a:ext cx="18288000" cy="446945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Testbench</a:t>
            </a:r>
            <a:r>
              <a:rPr lang="en-GB" dirty="0"/>
              <a:t> Suite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547387"/>
            <a:ext cx="18288000" cy="4478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4736" y="2655446"/>
            <a:ext cx="7127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Clock-by-clock summary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4736" y="7860391"/>
            <a:ext cx="7127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End-of-event 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C5C463-4B52-B291-5F7A-081E79EF0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636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/>
              <a:t>Designing Logic with FPGAs</a:t>
            </a:r>
            <a:endParaRPr lang="en-US" dirty="0"/>
          </a:p>
        </p:txBody>
      </p:sp>
      <p:sp>
        <p:nvSpPr>
          <p:cNvPr id="8581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4389119"/>
            <a:ext cx="13142890" cy="8048250"/>
          </a:xfrm>
          <a:noFill/>
          <a:ln/>
        </p:spPr>
        <p:txBody>
          <a:bodyPr/>
          <a:lstStyle/>
          <a:p>
            <a:pPr marL="762000" indent="-762000">
              <a:spcBef>
                <a:spcPts val="2400"/>
              </a:spcBef>
            </a:pPr>
            <a:r>
              <a:rPr lang="en-GB" dirty="0"/>
              <a:t>High level Description of Logic Design (HDL)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Synthesise into a </a:t>
            </a:r>
            <a:r>
              <a:rPr lang="en-GB" dirty="0" err="1">
                <a:solidFill>
                  <a:schemeClr val="accent2"/>
                </a:solidFill>
              </a:rPr>
              <a:t>Netlist</a:t>
            </a:r>
            <a:r>
              <a:rPr lang="en-GB" dirty="0">
                <a:solidFill>
                  <a:schemeClr val="accent2"/>
                </a:solidFill>
              </a:rPr>
              <a:t> </a:t>
            </a:r>
          </a:p>
          <a:p>
            <a:pPr marL="1562100" lvl="1" indent="-762000">
              <a:spcBef>
                <a:spcPts val="2400"/>
              </a:spcBef>
            </a:pPr>
            <a:r>
              <a:rPr lang="en-GB" dirty="0"/>
              <a:t>Boolean Logic Representation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Target FPGA Device </a:t>
            </a:r>
          </a:p>
          <a:p>
            <a:pPr marL="1600200" lvl="1" indent="-685800">
              <a:spcBef>
                <a:spcPts val="2400"/>
              </a:spcBef>
            </a:pPr>
            <a:r>
              <a:rPr lang="en-GB" dirty="0"/>
              <a:t>Translate</a:t>
            </a:r>
          </a:p>
          <a:p>
            <a:pPr marL="1600200" lvl="1" indent="-685800">
              <a:spcBef>
                <a:spcPts val="2400"/>
              </a:spcBef>
            </a:pPr>
            <a:r>
              <a:rPr lang="en-GB" dirty="0"/>
              <a:t>Mapping</a:t>
            </a:r>
          </a:p>
          <a:p>
            <a:pPr marL="1600200" lvl="1" indent="-685800">
              <a:spcBef>
                <a:spcPts val="2400"/>
              </a:spcBef>
            </a:pPr>
            <a:r>
              <a:rPr lang="en-GB" dirty="0"/>
              <a:t>Routing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Bit File for FPGA</a:t>
            </a:r>
          </a:p>
          <a:p>
            <a:pPr marL="1600200" lvl="1" indent="-685800">
              <a:spcBef>
                <a:spcPts val="2400"/>
              </a:spcBef>
              <a:buNone/>
            </a:pPr>
            <a:endParaRPr lang="en-US" dirty="0"/>
          </a:p>
          <a:p>
            <a:pPr marL="762000" indent="-762000">
              <a:spcBef>
                <a:spcPts val="2400"/>
              </a:spcBef>
              <a:buNone/>
            </a:pP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116BF0-AB64-4B49-B1F7-A89B52403D16}"/>
              </a:ext>
            </a:extLst>
          </p:cNvPr>
          <p:cNvGrpSpPr/>
          <p:nvPr/>
        </p:nvGrpSpPr>
        <p:grpSpPr>
          <a:xfrm>
            <a:off x="14514490" y="3940935"/>
            <a:ext cx="8267874" cy="8680361"/>
            <a:chOff x="14514490" y="3940935"/>
            <a:chExt cx="8267874" cy="868036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3327D2E-8B03-450E-ADD8-B61F6A31CBF0}"/>
                </a:ext>
              </a:extLst>
            </p:cNvPr>
            <p:cNvSpPr/>
            <p:nvPr/>
          </p:nvSpPr>
          <p:spPr>
            <a:xfrm>
              <a:off x="14514490" y="3940935"/>
              <a:ext cx="8267874" cy="868036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9C9DB073-6EFD-47F3-BCD7-89DD01E81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3698" y="3977680"/>
              <a:ext cx="3692620" cy="3762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16AEB125-2488-4B7E-8A4A-B71B167D6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3683" y="3977681"/>
              <a:ext cx="1862266" cy="1550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3600"/>
            </a:p>
          </p:txBody>
        </p:sp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C38BE0DA-145D-424E-8AF4-4B107B91DF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11" t="55821" r="4730" b="3608"/>
            <a:stretch/>
          </p:blipFill>
          <p:spPr bwMode="auto">
            <a:xfrm>
              <a:off x="20842600" y="11097816"/>
              <a:ext cx="1075668" cy="1410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09F58A-D4B0-49B3-9A16-4485DFC95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62" r="31237"/>
            <a:stretch/>
          </p:blipFill>
          <p:spPr>
            <a:xfrm>
              <a:off x="18164100" y="5016175"/>
              <a:ext cx="4618264" cy="719023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1B3CBA-CFDF-7215-F05E-4E62BBB6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44286"/>
      </p:ext>
    </p:extLst>
  </p:cSld>
  <p:clrMapOvr>
    <a:masterClrMapping/>
  </p:clrMapOvr>
  <p:transition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Configuring an FPGA</a:t>
            </a:r>
            <a:endParaRPr lang="en-US"/>
          </a:p>
        </p:txBody>
      </p:sp>
      <p:sp>
        <p:nvSpPr>
          <p:cNvPr id="65229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762000" indent="-762000">
              <a:spcBef>
                <a:spcPts val="2400"/>
              </a:spcBef>
            </a:pPr>
            <a:r>
              <a:rPr lang="en-GB" dirty="0"/>
              <a:t>Millions of SRAM cells holding LUTs and Interconnect Routing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Volatile Memory: Lose configuration when board power is turned off.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Keep bit patterns describing the SRAM cells in non-Volatile Memory</a:t>
            </a:r>
            <a:br>
              <a:rPr lang="en-GB" dirty="0"/>
            </a:br>
            <a:r>
              <a:rPr lang="en-GB" dirty="0"/>
              <a:t>e.g. PROM or memory card</a:t>
            </a:r>
          </a:p>
          <a:p>
            <a:pPr marL="762000" indent="-762000">
              <a:spcBef>
                <a:spcPts val="2400"/>
              </a:spcBef>
            </a:pPr>
            <a:r>
              <a:rPr lang="en-GB" dirty="0"/>
              <a:t>Configuration</a:t>
            </a:r>
            <a:br>
              <a:rPr lang="en-GB" dirty="0"/>
            </a:br>
            <a:r>
              <a:rPr lang="en-GB" dirty="0"/>
              <a:t>takes ~ secs</a:t>
            </a:r>
          </a:p>
          <a:p>
            <a:pPr marL="762000" indent="-762000">
              <a:spcBef>
                <a:spcPts val="2400"/>
              </a:spcBef>
              <a:buNone/>
            </a:pPr>
            <a:endParaRPr lang="en-GB" dirty="0"/>
          </a:p>
          <a:p>
            <a:pPr marL="1600200" lvl="1" indent="-685800">
              <a:spcBef>
                <a:spcPts val="2400"/>
              </a:spcBef>
              <a:buNone/>
            </a:pPr>
            <a:endParaRPr lang="en-US" dirty="0"/>
          </a:p>
          <a:p>
            <a:pPr marL="762000" indent="-762000">
              <a:spcBef>
                <a:spcPts val="2400"/>
              </a:spcBef>
              <a:buNone/>
            </a:pP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087387-7A0C-4C48-85F9-94846A7D0AAE}"/>
              </a:ext>
            </a:extLst>
          </p:cNvPr>
          <p:cNvGrpSpPr/>
          <p:nvPr/>
        </p:nvGrpSpPr>
        <p:grpSpPr>
          <a:xfrm>
            <a:off x="7049037" y="7872017"/>
            <a:ext cx="17334963" cy="5843983"/>
            <a:chOff x="3670478" y="7806520"/>
            <a:chExt cx="17334963" cy="58439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70567E-2699-4CDA-96F4-5AD9309D4541}"/>
                </a:ext>
              </a:extLst>
            </p:cNvPr>
            <p:cNvSpPr/>
            <p:nvPr/>
          </p:nvSpPr>
          <p:spPr>
            <a:xfrm>
              <a:off x="3670478" y="7806520"/>
              <a:ext cx="17334963" cy="58064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65229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1778277"/>
                </p:ext>
              </p:extLst>
            </p:nvPr>
          </p:nvGraphicFramePr>
          <p:xfrm>
            <a:off x="12624048" y="11898561"/>
            <a:ext cx="1584324" cy="879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3" imgW="1227582" imgH="683400" progId="Visio.Drawing.6">
                    <p:embed/>
                  </p:oleObj>
                </mc:Choice>
                <mc:Fallback>
                  <p:oleObj name="Visio" r:id="rId3" imgW="1227582" imgH="683400" progId="Visio.Drawing.6">
                    <p:embed/>
                    <p:pic>
                      <p:nvPicPr>
                        <p:cNvPr id="652299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4048" y="11898561"/>
                          <a:ext cx="1584324" cy="879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52306" name="Picture 1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84" t="49103" b="1"/>
            <a:stretch/>
          </p:blipFill>
          <p:spPr bwMode="auto">
            <a:xfrm>
              <a:off x="10109572" y="7806520"/>
              <a:ext cx="1762126" cy="1904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975" y="8442177"/>
              <a:ext cx="5582600" cy="468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667" b="75000" l="14222" r="8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6" t="22020" r="14243" b="25657"/>
            <a:stretch/>
          </p:blipFill>
          <p:spPr>
            <a:xfrm>
              <a:off x="7766799" y="7985783"/>
              <a:ext cx="2284356" cy="1705038"/>
            </a:xfrm>
            <a:prstGeom prst="rect">
              <a:avLst/>
            </a:prstGeom>
          </p:spPr>
        </p:pic>
        <p:sp>
          <p:nvSpPr>
            <p:cNvPr id="3" name="Up Arrow 2"/>
            <p:cNvSpPr/>
            <p:nvPr/>
          </p:nvSpPr>
          <p:spPr bwMode="auto">
            <a:xfrm>
              <a:off x="8681169" y="9280613"/>
              <a:ext cx="576064" cy="1476694"/>
            </a:xfrm>
            <a:prstGeom prst="up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graphicFrame>
          <p:nvGraphicFramePr>
            <p:cNvPr id="65229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7596872"/>
                </p:ext>
              </p:extLst>
            </p:nvPr>
          </p:nvGraphicFramePr>
          <p:xfrm>
            <a:off x="11617076" y="7865653"/>
            <a:ext cx="9359900" cy="578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9" imgW="3569589" imgH="2206562" progId="Visio.Drawing.6">
                    <p:embed/>
                  </p:oleObj>
                </mc:Choice>
                <mc:Fallback>
                  <p:oleObj name="Visio" r:id="rId9" imgW="3569589" imgH="2206562" progId="Visio.Drawing.6">
                    <p:embed/>
                    <p:pic>
                      <p:nvPicPr>
                        <p:cNvPr id="65229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17076" y="7865653"/>
                          <a:ext cx="9359900" cy="578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CA53C-E542-54ED-492C-CA54DEAF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50913"/>
      </p:ext>
    </p:extLst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4"/>
          <p:cNvSpPr>
            <a:spLocks noGrp="1"/>
          </p:cNvSpPr>
          <p:nvPr>
            <p:ph type="title"/>
          </p:nvPr>
        </p:nvSpPr>
        <p:spPr>
          <a:xfrm>
            <a:off x="2575775" y="1528746"/>
            <a:ext cx="20436625" cy="2586056"/>
          </a:xfrm>
        </p:spPr>
        <p:txBody>
          <a:bodyPr/>
          <a:lstStyle/>
          <a:p>
            <a:r>
              <a:rPr lang="en-GB" altLang="en-US" dirty="0">
                <a:ea typeface="ＭＳ Ｐゴシック" pitchFamily="34" charset="-128"/>
              </a:rPr>
              <a:t>It doesn’t work:  How to debug</a:t>
            </a:r>
          </a:p>
        </p:txBody>
      </p:sp>
      <p:sp>
        <p:nvSpPr>
          <p:cNvPr id="28678" name="Rectangle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Simulate, simulate &amp; simulate again!</a:t>
            </a:r>
          </a:p>
          <a:p>
            <a:pPr lvl="1"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Much quicker than debugging inside the FPGA</a:t>
            </a:r>
          </a:p>
          <a:p>
            <a:pPr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Route out signal to periphery</a:t>
            </a:r>
          </a:p>
          <a:p>
            <a:pPr lvl="1"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Few debug pins always handy</a:t>
            </a:r>
          </a:p>
          <a:p>
            <a:pPr lvl="1"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Can connect UART for </a:t>
            </a:r>
            <a:r>
              <a:rPr lang="en-GB" altLang="en-US" dirty="0" err="1">
                <a:ea typeface="ＭＳ Ｐゴシック" pitchFamily="34" charset="-128"/>
              </a:rPr>
              <a:t>uC</a:t>
            </a:r>
            <a:r>
              <a:rPr lang="en-GB" altLang="en-US" dirty="0">
                <a:ea typeface="ＭＳ Ｐゴシック" pitchFamily="34" charset="-128"/>
              </a:rPr>
              <a:t> debug (</a:t>
            </a:r>
            <a:r>
              <a:rPr lang="en-GB" altLang="en-US" dirty="0" err="1">
                <a:ea typeface="ＭＳ Ｐゴシック" pitchFamily="34" charset="-128"/>
              </a:rPr>
              <a:t>StdIn</a:t>
            </a:r>
            <a:r>
              <a:rPr lang="en-GB" altLang="en-US" dirty="0">
                <a:ea typeface="ＭＳ Ｐゴシック" pitchFamily="34" charset="-128"/>
              </a:rPr>
              <a:t>/</a:t>
            </a:r>
            <a:r>
              <a:rPr lang="en-GB" altLang="en-US" dirty="0" err="1">
                <a:ea typeface="ＭＳ Ｐゴシック" pitchFamily="34" charset="-128"/>
              </a:rPr>
              <a:t>StdOut</a:t>
            </a:r>
            <a:r>
              <a:rPr lang="en-GB" altLang="en-US" dirty="0">
                <a:ea typeface="ＭＳ Ｐゴシック" pitchFamily="34" charset="-128"/>
              </a:rPr>
              <a:t>)</a:t>
            </a:r>
          </a:p>
          <a:p>
            <a:pPr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Use </a:t>
            </a:r>
            <a:r>
              <a:rPr lang="en-GB" altLang="en-US" dirty="0" err="1">
                <a:ea typeface="ＭＳ Ｐゴシック" pitchFamily="34" charset="-128"/>
              </a:rPr>
              <a:t>chipscope</a:t>
            </a:r>
            <a:endParaRPr lang="en-GB" altLang="en-US" dirty="0">
              <a:ea typeface="ＭＳ Ｐゴシック" pitchFamily="34" charset="-128"/>
            </a:endParaRPr>
          </a:p>
          <a:p>
            <a:pPr lvl="1"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Rebuild design with embedded logic analyser</a:t>
            </a:r>
          </a:p>
          <a:p>
            <a:pPr lvl="2"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Can be a bit like quantum mechanics</a:t>
            </a:r>
          </a:p>
          <a:p>
            <a:pPr lvl="2">
              <a:spcBef>
                <a:spcPts val="2400"/>
              </a:spcBef>
            </a:pPr>
            <a:r>
              <a:rPr lang="en-GB" altLang="en-US" dirty="0">
                <a:ea typeface="ＭＳ Ｐゴシック" pitchFamily="34" charset="-128"/>
              </a:rPr>
              <a:t>If you look (i.e. make a measurement) your code can behave differently</a:t>
            </a:r>
          </a:p>
          <a:p>
            <a:pPr lvl="2">
              <a:spcBef>
                <a:spcPts val="2400"/>
              </a:spcBef>
            </a:pPr>
            <a:r>
              <a:rPr lang="en-GB" altLang="en-US" dirty="0" err="1">
                <a:ea typeface="ＭＳ Ｐゴシック" pitchFamily="34" charset="-128"/>
              </a:rPr>
              <a:t>Chipscope</a:t>
            </a:r>
            <a:r>
              <a:rPr lang="en-GB" altLang="en-US" dirty="0">
                <a:ea typeface="ＭＳ Ｐゴシック" pitchFamily="34" charset="-128"/>
              </a:rPr>
              <a:t> presence can affect the original design</a:t>
            </a:r>
          </a:p>
          <a:p>
            <a:pPr lvl="2">
              <a:spcBef>
                <a:spcPts val="240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0F638-3E17-9193-8DA2-1300F065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308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5680" y="-896089"/>
            <a:ext cx="10512640" cy="175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7158" y="743135"/>
            <a:ext cx="17221200" cy="2586056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Floorplan</a:t>
            </a:r>
            <a:r>
              <a:rPr lang="en-US" dirty="0"/>
              <a:t> of firmware in MP7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31AA1-76D1-247D-749A-904E7769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0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BD4554-ECF4-451F-850A-E19316AAE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223" y="1528746"/>
            <a:ext cx="21441177" cy="2586056"/>
          </a:xfrm>
        </p:spPr>
        <p:txBody>
          <a:bodyPr/>
          <a:lstStyle/>
          <a:p>
            <a:r>
              <a:rPr lang="en-GB" dirty="0"/>
              <a:t>An aside: The history of electronics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B2F1E3-802D-4376-9E8E-5DBDB32DF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Digital electronics really started with the advent of the thermionic valve (colloquially, the “vacuum tube”)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99074" name="Picture 2" descr="Vacuum tube - Wikipedia">
            <a:extLst>
              <a:ext uri="{FF2B5EF4-FFF2-40B4-BE49-F238E27FC236}">
                <a16:creationId xmlns:a16="http://schemas.microsoft.com/office/drawing/2014/main" id="{2F08E102-37AD-4291-BE84-DA54D5887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" b="6435"/>
          <a:stretch/>
        </p:blipFill>
        <p:spPr bwMode="auto">
          <a:xfrm>
            <a:off x="3983088" y="5999042"/>
            <a:ext cx="1645920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8E06F3-8735-5E4E-098E-241707C4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4689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5680" y="-896089"/>
            <a:ext cx="10512640" cy="175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9050" y="746479"/>
            <a:ext cx="17221200" cy="2586056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Floorplan</a:t>
            </a:r>
            <a:r>
              <a:rPr lang="en-US" dirty="0"/>
              <a:t> of firmware in MP7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09066" y="1987991"/>
            <a:ext cx="15375468" cy="1785068"/>
          </a:xfrm>
          <a:prstGeom prst="rect">
            <a:avLst/>
          </a:prstGeom>
        </p:spPr>
        <p:txBody>
          <a:bodyPr wrap="square" lIns="182842" tIns="91422" rIns="182842" bIns="91422">
            <a:spAutoFit/>
          </a:bodyPr>
          <a:lstStyle/>
          <a:p>
            <a:endParaRPr lang="en-US" sz="5200" dirty="0">
              <a:solidFill>
                <a:srgbClr val="CCFFCC"/>
              </a:solidFill>
            </a:endParaRPr>
          </a:p>
          <a:p>
            <a:pPr marL="571384" indent="-571384">
              <a:buFont typeface="Arial"/>
              <a:buChar char="•"/>
            </a:pPr>
            <a:endParaRPr lang="en-US" sz="5200" dirty="0">
              <a:solidFill>
                <a:srgbClr val="CCFF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576047" y="4551067"/>
            <a:ext cx="5513295" cy="1740740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182842" tIns="91422" rIns="182842" bIns="91422" rtlCol="0" anchor="ctr">
            <a:no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879270" y="9761139"/>
            <a:ext cx="4906852" cy="1740743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182842" tIns="91422" rIns="182842" bIns="91422" rtlCol="0" anchor="ctr">
            <a:no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DAQ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3065" y="2664789"/>
            <a:ext cx="15750021" cy="1359859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182842" tIns="91422" rIns="182842" bIns="91422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MGTs and DAQ buffers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3064" y="11728009"/>
            <a:ext cx="15750021" cy="1356928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182842" tIns="91422" rIns="182842" bIns="91422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MGTs and DAQ buffers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9232" y="5849888"/>
            <a:ext cx="1555372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0" dirty="0">
                <a:solidFill>
                  <a:schemeClr val="bg1"/>
                </a:solidFill>
              </a:rPr>
              <a:t>Algorithms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5361C-C247-3F65-936D-56BC34F3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007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7152" y="1528746"/>
            <a:ext cx="13795248" cy="2586056"/>
          </a:xfrm>
        </p:spPr>
        <p:txBody>
          <a:bodyPr/>
          <a:lstStyle/>
          <a:p>
            <a:r>
              <a:rPr lang="en-GB" dirty="0"/>
              <a:t>When &amp; why should I (not) use an FPGA?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FPGAs are expensive (high-end £10k-100k cf. £100)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FPGAs are power-hungry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Programming FPGAs is like designing logic circuits not like programming sequential microcontrollers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Large firmware build-times are tens of hours or days 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Floating-point ops and iterative algorithms awkward in FPGAs </a:t>
            </a:r>
            <a:r>
              <a:rPr lang="en-GB" dirty="0">
                <a:solidFill>
                  <a:srgbClr val="FFC000"/>
                </a:solidFill>
              </a:rPr>
              <a:t>(That said, you “control” the silicon, so, of course, it can be done)</a:t>
            </a:r>
          </a:p>
          <a:p>
            <a:pPr>
              <a:spcBef>
                <a:spcPts val="2400"/>
              </a:spcBef>
            </a:pPr>
            <a:r>
              <a:rPr lang="en-GB" b="1" dirty="0">
                <a:solidFill>
                  <a:srgbClr val="92D050"/>
                </a:solidFill>
              </a:rPr>
              <a:t>FPGAs best for high through-put, low- and/or fixed-latency operations</a:t>
            </a:r>
          </a:p>
          <a:p>
            <a:pPr marL="0" indent="0">
              <a:spcBef>
                <a:spcPts val="2400"/>
              </a:spcBef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B272D-E907-4276-E71C-B616BA31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8494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GB" dirty="0"/>
              <a:t>FPGAs are intrinsically parallel</a:t>
            </a:r>
          </a:p>
          <a:p>
            <a:pPr>
              <a:spcBef>
                <a:spcPts val="2400"/>
              </a:spcBef>
            </a:pPr>
            <a:r>
              <a:rPr lang="en-GB" dirty="0"/>
              <a:t>Modern FPGAs are exceptionally powerful</a:t>
            </a:r>
          </a:p>
          <a:p>
            <a:pPr>
              <a:spcBef>
                <a:spcPts val="2400"/>
              </a:spcBef>
            </a:pPr>
            <a:r>
              <a:rPr lang="en-GB" dirty="0"/>
              <a:t>FPGAs are a monumental PAIN IN THE BACKSIDE to program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Partly due to the clunky, verbose HDLs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Mainly due to the difficulty of conceptualizing massively parallel logic and pipelined logic</a:t>
            </a:r>
          </a:p>
          <a:p>
            <a:pPr marL="0" indent="0">
              <a:spcBef>
                <a:spcPts val="2400"/>
              </a:spcBef>
              <a:buNone/>
            </a:pPr>
            <a:endParaRPr lang="en-GB" dirty="0"/>
          </a:p>
          <a:p>
            <a:pPr>
              <a:spcBef>
                <a:spcPts val="2400"/>
              </a:spcBef>
            </a:pPr>
            <a:r>
              <a:rPr lang="en-GB" b="1" dirty="0">
                <a:solidFill>
                  <a:srgbClr val="92D050"/>
                </a:solidFill>
              </a:rPr>
              <a:t>Get them right and you can do magic</a:t>
            </a:r>
          </a:p>
          <a:p>
            <a:pPr>
              <a:spcBef>
                <a:spcPts val="2400"/>
              </a:spcBef>
            </a:pPr>
            <a:r>
              <a:rPr lang="en-GB" b="1" dirty="0">
                <a:solidFill>
                  <a:srgbClr val="92D050"/>
                </a:solidFill>
              </a:rPr>
              <a:t>Get them wrong and you unleashed a world of pain on yourself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F54CD-D63C-2658-FD2A-943777CE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731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8D7E-C413-4A82-8863-F5B6A514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of the FPGA?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37A92-94BF-4A19-BF27-0BF365E26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4727" y="4489790"/>
            <a:ext cx="11180622" cy="87001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Heterogenous computing on chip</a:t>
            </a:r>
          </a:p>
          <a:p>
            <a:pPr>
              <a:lnSpc>
                <a:spcPct val="150000"/>
              </a:lnSpc>
            </a:pPr>
            <a:r>
              <a:rPr lang="en-GB" dirty="0"/>
              <a:t>But is it suitable for our typical applications in particle physics?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Is it suitable for future applications? 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Hardware Triggers? Probably not – designed as co-processor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Accelerated HLTs? Maybe – but GPUs more likely…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900100" name="Picture 4" descr="ACAP AI Core Chip Diagram">
            <a:extLst>
              <a:ext uri="{FF2B5EF4-FFF2-40B4-BE49-F238E27FC236}">
                <a16:creationId xmlns:a16="http://schemas.microsoft.com/office/drawing/2014/main" id="{6138E73B-6509-44B0-963D-2843672B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547" y="-563079"/>
            <a:ext cx="10321637" cy="96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0098" name="Picture 2" descr="Versal Premium">
            <a:extLst>
              <a:ext uri="{FF2B5EF4-FFF2-40B4-BE49-F238E27FC236}">
                <a16:creationId xmlns:a16="http://schemas.microsoft.com/office/drawing/2014/main" id="{4AE05D10-AB88-4A70-A961-2273FF0BA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6963" r="4165"/>
          <a:stretch/>
        </p:blipFill>
        <p:spPr bwMode="auto">
          <a:xfrm>
            <a:off x="4065902" y="6858000"/>
            <a:ext cx="8964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57EBD-66E0-4ECE-5BE3-DB251FC3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99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3CA3D-3E94-32E4-DF61-CF2E7FC7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9761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 against the speed of light…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sz="half" idx="1"/>
          </p:nvPr>
        </p:nvSpPr>
        <p:spPr>
          <a:xfrm>
            <a:off x="3962400" y="9267979"/>
            <a:ext cx="8077200" cy="3963690"/>
          </a:xfrm>
        </p:spPr>
        <p:txBody>
          <a:bodyPr/>
          <a:lstStyle/>
          <a:p>
            <a:r>
              <a:rPr lang="en-GB" sz="4000" dirty="0"/>
              <a:t>Wait for the signal to propagate</a:t>
            </a:r>
          </a:p>
          <a:p>
            <a:r>
              <a:rPr lang="en-GB" sz="4000" dirty="0"/>
              <a:t>“Sea-of-logic” approach</a:t>
            </a:r>
          </a:p>
          <a:p>
            <a:r>
              <a:rPr lang="en-GB" sz="4000" dirty="0"/>
              <a:t>Limits clock speed</a:t>
            </a:r>
          </a:p>
        </p:txBody>
      </p:sp>
      <p:sp>
        <p:nvSpPr>
          <p:cNvPr id="36" name="Content Placeholder 35"/>
          <p:cNvSpPr>
            <a:spLocks noGrp="1"/>
          </p:cNvSpPr>
          <p:nvPr>
            <p:ph sz="half" idx="2"/>
          </p:nvPr>
        </p:nvSpPr>
        <p:spPr>
          <a:xfrm>
            <a:off x="13021056" y="9267979"/>
            <a:ext cx="7400544" cy="3963690"/>
          </a:xfrm>
        </p:spPr>
        <p:txBody>
          <a:bodyPr/>
          <a:lstStyle/>
          <a:p>
            <a:r>
              <a:rPr lang="en-GB" sz="4000" dirty="0"/>
              <a:t>Do less each clock-cycle</a:t>
            </a:r>
          </a:p>
          <a:p>
            <a:r>
              <a:rPr lang="en-GB" sz="4000" dirty="0"/>
              <a:t>Compensated for by much higher clock speeds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135216" y="4659466"/>
            <a:ext cx="4099520" cy="4093568"/>
            <a:chOff x="1043608" y="1844824"/>
            <a:chExt cx="2049760" cy="2046784"/>
          </a:xfrm>
        </p:grpSpPr>
        <p:sp>
          <p:nvSpPr>
            <p:cNvPr id="4" name="Rectangle 3"/>
            <p:cNvSpPr/>
            <p:nvPr/>
          </p:nvSpPr>
          <p:spPr bwMode="auto">
            <a:xfrm>
              <a:off x="1043608" y="1844824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484040" y="1844824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924472" y="1844824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364904" y="1844824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805336" y="1844824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43608" y="2284512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484040" y="2284512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24472" y="2284512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364904" y="2284512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805336" y="2284512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043608" y="2724200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484040" y="2724200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924472" y="2724200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364904" y="2724200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805336" y="2724200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043608" y="3163888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484040" y="3163888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924472" y="3163888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364904" y="3163888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805336" y="3163888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1043608" y="3603576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1484040" y="3603576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24472" y="3603576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364904" y="3603576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805336" y="3603576"/>
              <a:ext cx="288032" cy="2880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</p:grpSp>
      <p:sp>
        <p:nvSpPr>
          <p:cNvPr id="30" name="5-Point Star 29"/>
          <p:cNvSpPr/>
          <p:nvPr/>
        </p:nvSpPr>
        <p:spPr bwMode="auto">
          <a:xfrm>
            <a:off x="4982816" y="4507810"/>
            <a:ext cx="880864" cy="879376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sp>
        <p:nvSpPr>
          <p:cNvPr id="31" name="Arc 30"/>
          <p:cNvSpPr/>
          <p:nvPr/>
        </p:nvSpPr>
        <p:spPr bwMode="auto">
          <a:xfrm rot="5400000">
            <a:off x="3813920" y="3338170"/>
            <a:ext cx="2642592" cy="2642592"/>
          </a:xfrm>
          <a:prstGeom prst="arc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sp>
        <p:nvSpPr>
          <p:cNvPr id="32" name="Arc 31"/>
          <p:cNvSpPr/>
          <p:nvPr/>
        </p:nvSpPr>
        <p:spPr bwMode="auto">
          <a:xfrm rot="5400000">
            <a:off x="3048000" y="2584554"/>
            <a:ext cx="4235152" cy="4235152"/>
          </a:xfrm>
          <a:prstGeom prst="arc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sp>
        <p:nvSpPr>
          <p:cNvPr id="33" name="Arc 32"/>
          <p:cNvSpPr/>
          <p:nvPr/>
        </p:nvSpPr>
        <p:spPr bwMode="auto">
          <a:xfrm rot="5400000">
            <a:off x="2171766" y="1701132"/>
            <a:ext cx="5954960" cy="5954960"/>
          </a:xfrm>
          <a:prstGeom prst="arc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sp>
        <p:nvSpPr>
          <p:cNvPr id="34" name="Arc 33"/>
          <p:cNvSpPr/>
          <p:nvPr/>
        </p:nvSpPr>
        <p:spPr bwMode="auto">
          <a:xfrm rot="5400000">
            <a:off x="1281148" y="793360"/>
            <a:ext cx="7762120" cy="7762120"/>
          </a:xfrm>
          <a:prstGeom prst="arc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latin typeface="Century Gothic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4199840" y="4372923"/>
            <a:ext cx="4251920" cy="4324514"/>
            <a:chOff x="5575920" y="1701552"/>
            <a:chExt cx="2125960" cy="2162257"/>
          </a:xfrm>
        </p:grpSpPr>
        <p:grpSp>
          <p:nvGrpSpPr>
            <p:cNvPr id="37" name="Group 36"/>
            <p:cNvGrpSpPr/>
            <p:nvPr/>
          </p:nvGrpSpPr>
          <p:grpSpPr>
            <a:xfrm>
              <a:off x="5652120" y="1817025"/>
              <a:ext cx="2049760" cy="2046784"/>
              <a:chOff x="1043608" y="1844824"/>
              <a:chExt cx="2049760" cy="2046784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1043608" y="1844824"/>
                <a:ext cx="288032" cy="2880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1484040" y="1844824"/>
                <a:ext cx="288032" cy="288032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1924472" y="1844824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2364904" y="1844824"/>
                <a:ext cx="288032" cy="28803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2805336" y="1844824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1043608" y="2284512"/>
                <a:ext cx="288032" cy="288032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1484040" y="2284512"/>
                <a:ext cx="288032" cy="288032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924472" y="2284512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364904" y="2284512"/>
                <a:ext cx="288032" cy="28803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2805336" y="2284512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1043608" y="2724200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1484040" y="2724200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924472" y="2724200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2364904" y="2724200"/>
                <a:ext cx="288032" cy="28803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2805336" y="2724200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1043608" y="3163888"/>
                <a:ext cx="288032" cy="28803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1484040" y="3163888"/>
                <a:ext cx="288032" cy="28803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1924472" y="3163888"/>
                <a:ext cx="288032" cy="28803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2364904" y="3163888"/>
                <a:ext cx="288032" cy="28803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2805336" y="3163888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1043608" y="3603576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1484040" y="3603576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1924472" y="3603576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2364904" y="3603576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2805336" y="3603576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600">
                  <a:latin typeface="Century Gothic" pitchFamily="34" charset="0"/>
                </a:endParaRPr>
              </a:p>
            </p:txBody>
          </p:sp>
        </p:grpSp>
        <p:sp>
          <p:nvSpPr>
            <p:cNvPr id="63" name="5-Point Star 62"/>
            <p:cNvSpPr/>
            <p:nvPr/>
          </p:nvSpPr>
          <p:spPr bwMode="auto">
            <a:xfrm>
              <a:off x="5575920" y="1701552"/>
              <a:ext cx="440432" cy="439688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600">
                <a:latin typeface="Century Gothic" pitchFamily="34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9B8030-0BC7-86DB-8D50-472EDD00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04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493" y="1528746"/>
            <a:ext cx="21788907" cy="2586056"/>
          </a:xfrm>
        </p:spPr>
        <p:txBody>
          <a:bodyPr/>
          <a:lstStyle/>
          <a:p>
            <a:r>
              <a:rPr lang="en-GB" dirty="0"/>
              <a:t>The history of electronics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2" y="3760146"/>
            <a:ext cx="5969704" cy="7607308"/>
          </a:xfrm>
        </p:spPr>
      </p:pic>
      <p:sp>
        <p:nvSpPr>
          <p:cNvPr id="6" name="TextBox 5"/>
          <p:cNvSpPr txBox="1"/>
          <p:nvPr/>
        </p:nvSpPr>
        <p:spPr>
          <a:xfrm>
            <a:off x="5350160" y="11537069"/>
            <a:ext cx="2310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Valve</a:t>
            </a:r>
            <a:br>
              <a:rPr lang="en-GB" sz="3600" dirty="0"/>
            </a:br>
            <a:r>
              <a:rPr lang="en-GB" sz="3600" dirty="0"/>
              <a:t>transistors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00CB61-0ACB-0F70-BEEF-DBE68DDE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1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493" y="1528746"/>
            <a:ext cx="21788907" cy="2586056"/>
          </a:xfrm>
        </p:spPr>
        <p:txBody>
          <a:bodyPr/>
          <a:lstStyle/>
          <a:p>
            <a:r>
              <a:rPr lang="en-GB" dirty="0"/>
              <a:t>The history of electronics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2" y="3760146"/>
            <a:ext cx="5969704" cy="7607308"/>
          </a:xfrm>
        </p:spPr>
      </p:pic>
      <p:sp>
        <p:nvSpPr>
          <p:cNvPr id="6" name="TextBox 5"/>
          <p:cNvSpPr txBox="1"/>
          <p:nvPr/>
        </p:nvSpPr>
        <p:spPr>
          <a:xfrm>
            <a:off x="5350160" y="11537069"/>
            <a:ext cx="2310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Valve</a:t>
            </a:r>
            <a:br>
              <a:rPr lang="en-GB" sz="3600" dirty="0"/>
            </a:br>
            <a:r>
              <a:rPr lang="en-GB" sz="3600" dirty="0"/>
              <a:t>transistors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61" y="5130180"/>
            <a:ext cx="4883518" cy="4867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02545" y="11260069"/>
            <a:ext cx="5741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First</a:t>
            </a:r>
          </a:p>
          <a:p>
            <a:pPr algn="ctr"/>
            <a:r>
              <a:rPr lang="en-GB" sz="3600" dirty="0"/>
              <a:t>solid-state</a:t>
            </a:r>
            <a:br>
              <a:rPr lang="en-GB" sz="3600" dirty="0"/>
            </a:br>
            <a:r>
              <a:rPr lang="en-GB" sz="3600" dirty="0"/>
              <a:t>transistors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D53E77-DEDD-30E1-27B9-6496CF2E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46213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Source Sans Pro"/>
        <a:ea typeface="Source Sans Pro"/>
        <a:cs typeface="Source Sans Pro"/>
      </a:majorFont>
      <a:minorFont>
        <a:latin typeface="Source Sans Pro Light"/>
        <a:ea typeface="Source Sans Pro Light"/>
        <a:cs typeface="Source Sans Pr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FF6A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444444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444444"/>
            </a:solidFill>
            <a:effectLst/>
            <a:uFillTx/>
            <a:latin typeface="+mn-lt"/>
            <a:ea typeface="+mn-ea"/>
            <a:cs typeface="+mn-cs"/>
            <a:sym typeface="Source Sans 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6739</TotalTime>
  <Words>2725</Words>
  <Application>Microsoft Office PowerPoint</Application>
  <PresentationFormat>Custom</PresentationFormat>
  <Paragraphs>582</Paragraphs>
  <Slides>75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ＭＳ Ｐゴシック</vt:lpstr>
      <vt:lpstr>Arial</vt:lpstr>
      <vt:lpstr>Century Gothic</vt:lpstr>
      <vt:lpstr>Courier New</vt:lpstr>
      <vt:lpstr>Lucida Grande</vt:lpstr>
      <vt:lpstr>Source Sans Pro Semibold</vt:lpstr>
      <vt:lpstr>Vapor Trail</vt:lpstr>
      <vt:lpstr>Visio</vt:lpstr>
      <vt:lpstr>An Introduction to  Field Programmable Gate Arrays</vt:lpstr>
      <vt:lpstr>What this lecture is (and what it is not)</vt:lpstr>
      <vt:lpstr>Recall From Trigger &amp; DAQ lectures</vt:lpstr>
      <vt:lpstr>Recall From Trigger &amp; DAQ lectures</vt:lpstr>
      <vt:lpstr>A Note on timescales</vt:lpstr>
      <vt:lpstr>Programmable devices</vt:lpstr>
      <vt:lpstr>An aside: The history of electronics</vt:lpstr>
      <vt:lpstr>The history of electronics</vt:lpstr>
      <vt:lpstr>The history of electronics</vt:lpstr>
      <vt:lpstr>The history of electronics</vt:lpstr>
      <vt:lpstr>The history of electronics</vt:lpstr>
      <vt:lpstr>The history of electronics</vt:lpstr>
      <vt:lpstr>The history of electronics</vt:lpstr>
      <vt:lpstr>ASICs</vt:lpstr>
      <vt:lpstr>ASICs</vt:lpstr>
      <vt:lpstr>ASICs</vt:lpstr>
      <vt:lpstr>Two philosophies: Space vs. Time</vt:lpstr>
      <vt:lpstr>Two philosophies: Space vs. Time</vt:lpstr>
      <vt:lpstr>Two philosophies: Space vs. Time</vt:lpstr>
      <vt:lpstr>Two philosophies: Space vs. Time</vt:lpstr>
      <vt:lpstr>Two philosophies: Space vs. Time</vt:lpstr>
      <vt:lpstr>Two philosophies: Space vs. Time</vt:lpstr>
      <vt:lpstr>And the story diverges…</vt:lpstr>
      <vt:lpstr>And the story diverges…</vt:lpstr>
      <vt:lpstr>Sum-of-products theorem</vt:lpstr>
      <vt:lpstr>Programmable Logic Devices (PLDs)</vt:lpstr>
      <vt:lpstr>Programmable Logic Devices (PLDs)</vt:lpstr>
      <vt:lpstr>Programmable Logic Devices (PLDs)</vt:lpstr>
      <vt:lpstr>Complex PLDs (CPLDs)</vt:lpstr>
      <vt:lpstr>Programmable Interconnect matrix</vt:lpstr>
      <vt:lpstr>An alternative approach</vt:lpstr>
      <vt:lpstr>An alternative approach</vt:lpstr>
      <vt:lpstr>Field Programmable Gate Arrays (FPGAs)</vt:lpstr>
      <vt:lpstr>Evolution of features in FPGAs</vt:lpstr>
      <vt:lpstr>Evolution of features in FPGAs</vt:lpstr>
      <vt:lpstr>Evolution of features in FPGAs</vt:lpstr>
      <vt:lpstr>Evolution of features in FPGAs</vt:lpstr>
      <vt:lpstr>Evolution of features in FPGAs</vt:lpstr>
      <vt:lpstr>Evolution of features in FPGAs</vt:lpstr>
      <vt:lpstr>A note on I/O</vt:lpstr>
      <vt:lpstr>Combinatorial Logic Block</vt:lpstr>
      <vt:lpstr>Combinatorial Logic Block</vt:lpstr>
      <vt:lpstr>Integrated Digital Signal Processing</vt:lpstr>
      <vt:lpstr>Integrated Digital Signal Processing</vt:lpstr>
      <vt:lpstr>Biggest Xilinx “Ultrascale+” Devices</vt:lpstr>
      <vt:lpstr>Biggest Xilinx “Ultrascale+” Devices</vt:lpstr>
      <vt:lpstr>Biggest Xilinx “Ultrascale+” Devices</vt:lpstr>
      <vt:lpstr>FPGAs: What’s the Catch?</vt:lpstr>
      <vt:lpstr>FPGAs: What’s the Catch?</vt:lpstr>
      <vt:lpstr>FPGAs: What’s the Catch?</vt:lpstr>
      <vt:lpstr>How to preserve your sanity using FPGAs</vt:lpstr>
      <vt:lpstr>Prototype CMS Tracking Trigger: Kalman Filter</vt:lpstr>
      <vt:lpstr>Prototype CMS Tracking Trigger: Kalman Filter</vt:lpstr>
      <vt:lpstr>Prototype CMS Tracking Trigger: Kalman Filter</vt:lpstr>
      <vt:lpstr>Prototype CMS Tracking Trigger: Kalman Filter</vt:lpstr>
      <vt:lpstr>Prototype CMS Tracking Trigger: Kalman Filter</vt:lpstr>
      <vt:lpstr>Prototype CMS Tracking Trigger: Kalman Filter</vt:lpstr>
      <vt:lpstr>An aside on High-Level Synthesis</vt:lpstr>
      <vt:lpstr>Hardware Description Languages</vt:lpstr>
      <vt:lpstr>Hardware Description Languages</vt:lpstr>
      <vt:lpstr>Example</vt:lpstr>
      <vt:lpstr>How to you know it works?</vt:lpstr>
      <vt:lpstr>PowerPoint Presentation</vt:lpstr>
      <vt:lpstr>Testbench Suite</vt:lpstr>
      <vt:lpstr>Testbench Suite</vt:lpstr>
      <vt:lpstr>Designing Logic with FPGAs</vt:lpstr>
      <vt:lpstr>Configuring an FPGA</vt:lpstr>
      <vt:lpstr>It doesn’t work:  How to debug</vt:lpstr>
      <vt:lpstr>Floorplan of firmware in MP7</vt:lpstr>
      <vt:lpstr>Floorplan of firmware in MP7</vt:lpstr>
      <vt:lpstr>When &amp; why should I (not) use an FPGA?</vt:lpstr>
      <vt:lpstr>Conclusion</vt:lpstr>
      <vt:lpstr>The Future of the FPGA?</vt:lpstr>
      <vt:lpstr>Thank you</vt:lpstr>
      <vt:lpstr>Up against the speed of light…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 Architectures and Hardware</dc:title>
  <cp:lastModifiedBy>Rose, Andrew W</cp:lastModifiedBy>
  <cp:revision>316</cp:revision>
  <dcterms:modified xsi:type="dcterms:W3CDTF">2024-05-10T07:32:57Z</dcterms:modified>
</cp:coreProperties>
</file>