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7" r:id="rId1"/>
  </p:sldMasterIdLst>
  <p:notesMasterIdLst>
    <p:notesMasterId r:id="rId51"/>
  </p:notesMasterIdLst>
  <p:sldIdLst>
    <p:sldId id="256" r:id="rId2"/>
    <p:sldId id="853" r:id="rId3"/>
    <p:sldId id="867" r:id="rId4"/>
    <p:sldId id="848" r:id="rId5"/>
    <p:sldId id="858" r:id="rId6"/>
    <p:sldId id="849" r:id="rId7"/>
    <p:sldId id="860" r:id="rId8"/>
    <p:sldId id="861" r:id="rId9"/>
    <p:sldId id="862" r:id="rId10"/>
    <p:sldId id="871" r:id="rId11"/>
    <p:sldId id="859" r:id="rId12"/>
    <p:sldId id="869" r:id="rId13"/>
    <p:sldId id="258" r:id="rId14"/>
    <p:sldId id="876" r:id="rId15"/>
    <p:sldId id="314" r:id="rId16"/>
    <p:sldId id="315" r:id="rId17"/>
    <p:sldId id="318" r:id="rId18"/>
    <p:sldId id="813" r:id="rId19"/>
    <p:sldId id="319" r:id="rId20"/>
    <p:sldId id="259" r:id="rId21"/>
    <p:sldId id="320" r:id="rId22"/>
    <p:sldId id="260" r:id="rId23"/>
    <p:sldId id="261" r:id="rId24"/>
    <p:sldId id="264" r:id="rId25"/>
    <p:sldId id="342" r:id="rId26"/>
    <p:sldId id="262" r:id="rId27"/>
    <p:sldId id="322" r:id="rId28"/>
    <p:sldId id="268" r:id="rId29"/>
    <p:sldId id="269" r:id="rId30"/>
    <p:sldId id="270" r:id="rId31"/>
    <p:sldId id="323" r:id="rId32"/>
    <p:sldId id="326" r:id="rId33"/>
    <p:sldId id="327" r:id="rId34"/>
    <p:sldId id="329" r:id="rId35"/>
    <p:sldId id="328" r:id="rId36"/>
    <p:sldId id="872" r:id="rId37"/>
    <p:sldId id="331" r:id="rId38"/>
    <p:sldId id="333" r:id="rId39"/>
    <p:sldId id="873" r:id="rId40"/>
    <p:sldId id="332" r:id="rId41"/>
    <p:sldId id="334" r:id="rId42"/>
    <p:sldId id="335" r:id="rId43"/>
    <p:sldId id="336" r:id="rId44"/>
    <p:sldId id="337" r:id="rId45"/>
    <p:sldId id="338" r:id="rId46"/>
    <p:sldId id="874" r:id="rId47"/>
    <p:sldId id="875" r:id="rId48"/>
    <p:sldId id="866" r:id="rId49"/>
    <p:sldId id="816" r:id="rId50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6267" autoAdjust="0"/>
  </p:normalViewPr>
  <p:slideViewPr>
    <p:cSldViewPr snapToGrid="0" showGuides="1">
      <p:cViewPr varScale="1">
        <p:scale>
          <a:sx n="48" d="100"/>
          <a:sy n="48" d="100"/>
        </p:scale>
        <p:origin x="365" y="32"/>
      </p:cViewPr>
      <p:guideLst>
        <p:guide orient="horz" pos="4320"/>
        <p:guide pos="7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3" name="Shape 2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84000" cy="49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3606810"/>
            <a:ext cx="18897600" cy="3650192"/>
          </a:xfrm>
        </p:spPr>
        <p:txBody>
          <a:bodyPr anchor="b">
            <a:normAutofit/>
          </a:bodyPr>
          <a:lstStyle>
            <a:lvl1pPr algn="l">
              <a:defRPr sz="1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7264402"/>
            <a:ext cx="18897600" cy="1371600"/>
          </a:xfrm>
        </p:spPr>
        <p:txBody>
          <a:bodyPr>
            <a:normAutofit/>
          </a:bodyPr>
          <a:lstStyle>
            <a:lvl1pPr marL="0" indent="0" algn="l">
              <a:buNone/>
              <a:defRPr sz="40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819122" y="8628656"/>
            <a:ext cx="5821680" cy="749284"/>
          </a:xfrm>
        </p:spPr>
        <p:txBody>
          <a:bodyPr/>
          <a:lstStyle/>
          <a:p>
            <a:fld id="{1016E018-E144-46E7-B2E9-E83781291840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8647691"/>
            <a:ext cx="12801600" cy="730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154400" y="2861733"/>
            <a:ext cx="5486400" cy="730250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7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54" y="9394721"/>
            <a:ext cx="21644068" cy="1638710"/>
          </a:xfrm>
        </p:spPr>
        <p:txBody>
          <a:bodyPr anchor="b"/>
          <a:lstStyle>
            <a:lvl1pPr algn="l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63454" y="1882879"/>
            <a:ext cx="21643680" cy="6956322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11033431"/>
            <a:ext cx="21640800" cy="1403938"/>
          </a:xfrm>
        </p:spPr>
        <p:txBody>
          <a:bodyPr/>
          <a:lstStyle>
            <a:lvl1pPr marL="0" indent="0" algn="l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62AAD-1994-4BBE-BCCB-604C0EF78B9A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05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84000" cy="49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07065"/>
            <a:ext cx="21640800" cy="5604934"/>
          </a:xfrm>
        </p:spPr>
        <p:txBody>
          <a:bodyPr anchor="ctr"/>
          <a:lstStyle>
            <a:lvl1pPr algn="l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8934" y="7298267"/>
            <a:ext cx="20261032" cy="1998134"/>
          </a:xfrm>
        </p:spPr>
        <p:txBody>
          <a:bodyPr anchor="ctr"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28904" y="762001"/>
            <a:ext cx="5821680" cy="730250"/>
          </a:xfrm>
        </p:spPr>
        <p:txBody>
          <a:bodyPr/>
          <a:lstStyle>
            <a:lvl1pPr algn="r">
              <a:defRPr/>
            </a:lvl1pPr>
          </a:lstStyle>
          <a:p>
            <a:fld id="{21433F87-8331-4FD3-BA92-44E0EE11F0F2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759883"/>
            <a:ext cx="13982984" cy="730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724904" y="762001"/>
            <a:ext cx="1287496" cy="730250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81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84000" cy="49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935" y="1507067"/>
            <a:ext cx="20303066" cy="5208990"/>
          </a:xfrm>
        </p:spPr>
        <p:txBody>
          <a:bodyPr anchor="ctr"/>
          <a:lstStyle>
            <a:lvl1pPr algn="l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607730" y="6731113"/>
            <a:ext cx="19185472" cy="88888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8935" y="7919725"/>
            <a:ext cx="20303066" cy="1359742"/>
          </a:xfrm>
        </p:spPr>
        <p:txBody>
          <a:bodyPr anchor="ctr">
            <a:normAutofit/>
          </a:bodyPr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28904" y="762001"/>
            <a:ext cx="5821680" cy="730250"/>
          </a:xfrm>
        </p:spPr>
        <p:txBody>
          <a:bodyPr/>
          <a:lstStyle>
            <a:lvl1pPr algn="r">
              <a:defRPr/>
            </a:lvl1pPr>
          </a:lstStyle>
          <a:p>
            <a:fld id="{3AA1FC34-7D7B-421D-9387-B0600421E1E8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759883"/>
            <a:ext cx="13982984" cy="730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724904" y="762001"/>
            <a:ext cx="1287496" cy="730250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952500" y="1866900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968460" y="5402580"/>
            <a:ext cx="1219200" cy="1169552"/>
          </a:xfrm>
          <a:prstGeom prst="rect">
            <a:avLst/>
          </a:prstGeom>
        </p:spPr>
        <p:txBody>
          <a:bodyPr vert="horz" lIns="182880" tIns="91440" rIns="182880" bIns="9144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5398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84000" cy="49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990" y="2249403"/>
            <a:ext cx="20292372" cy="5023670"/>
          </a:xfrm>
        </p:spPr>
        <p:txBody>
          <a:bodyPr anchor="b"/>
          <a:lstStyle>
            <a:lvl1pPr algn="l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8934" y="7296631"/>
            <a:ext cx="20289308" cy="1999770"/>
          </a:xfrm>
        </p:spPr>
        <p:txBody>
          <a:bodyPr anchor="t"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28904" y="757767"/>
            <a:ext cx="5821680" cy="730250"/>
          </a:xfrm>
        </p:spPr>
        <p:txBody>
          <a:bodyPr/>
          <a:lstStyle>
            <a:lvl1pPr algn="r">
              <a:defRPr/>
            </a:lvl1pPr>
          </a:lstStyle>
          <a:p>
            <a:fld id="{7371EA96-FE5A-4158-AFE6-2712FBCDC9A8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371600" y="757767"/>
            <a:ext cx="13982984" cy="730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724904" y="762001"/>
            <a:ext cx="1287496" cy="730250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3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791201" y="1523999"/>
            <a:ext cx="17221198" cy="26077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404160"/>
            <a:ext cx="6912864" cy="1234640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1598" y="5809130"/>
            <a:ext cx="6912864" cy="6628264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37600" y="4402666"/>
            <a:ext cx="6912864" cy="1253068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733716" y="5808134"/>
            <a:ext cx="6912864" cy="662923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103600" y="4385732"/>
            <a:ext cx="6912864" cy="1253068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6103602" y="5809130"/>
            <a:ext cx="6912864" cy="6628264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FA4A3-6712-4F7D-A239-1790D2ED961F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34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791201" y="1524000"/>
            <a:ext cx="17221198" cy="259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77236" y="8382001"/>
            <a:ext cx="6903164" cy="1365530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77236" y="4724400"/>
            <a:ext cx="6903164" cy="3048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7236" y="9747529"/>
            <a:ext cx="6903164" cy="268984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8527" y="8382001"/>
            <a:ext cx="6897870" cy="1365530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8748526" y="4724400"/>
            <a:ext cx="6897872" cy="3048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748529" y="9747527"/>
            <a:ext cx="6897870" cy="268984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6099463" y="8382001"/>
            <a:ext cx="6912938" cy="1365530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6099710" y="4724400"/>
            <a:ext cx="6895756" cy="3048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6099463" y="9747523"/>
            <a:ext cx="6904890" cy="268984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59D0E-5774-498D-86B8-E414EC3630D1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92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4389119"/>
            <a:ext cx="21640800" cy="80482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AFF9-B552-46A9-8DD9-96221BFF515C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70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84000" cy="49657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897600" y="1490133"/>
            <a:ext cx="4114800" cy="780626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8933" y="1490135"/>
            <a:ext cx="16408402" cy="780626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28904" y="759883"/>
            <a:ext cx="5821680" cy="730250"/>
          </a:xfrm>
        </p:spPr>
        <p:txBody>
          <a:bodyPr/>
          <a:lstStyle>
            <a:lvl1pPr algn="r">
              <a:defRPr/>
            </a:lvl1pPr>
          </a:lstStyle>
          <a:p>
            <a:fld id="{66DBAF34-F2F0-4554-93E4-165080063A28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762001"/>
            <a:ext cx="13982984" cy="730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24904" y="762001"/>
            <a:ext cx="1287496" cy="730250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374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 copy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4833937" y="2594570"/>
            <a:ext cx="14716126" cy="686316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20000" spc="-200">
                <a:solidFill>
                  <a:srgbClr val="FFFFFF"/>
                </a:solidFill>
                <a:effectLst>
                  <a:outerShdw blurRad="76200" dist="25400" dir="3660000" rotWithShape="0">
                    <a:srgbClr val="000000">
                      <a:alpha val="20000"/>
                    </a:srgbClr>
                  </a:outerShdw>
                </a:effectLst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t>Title Text</a:t>
            </a:r>
          </a:p>
        </p:txBody>
      </p:sp>
      <p:sp>
        <p:nvSpPr>
          <p:cNvPr id="164" name="Text"/>
          <p:cNvSpPr txBox="1">
            <a:spLocks noGrp="1"/>
          </p:cNvSpPr>
          <p:nvPr>
            <p:ph type="body" sz="quarter" idx="13"/>
          </p:nvPr>
        </p:nvSpPr>
        <p:spPr>
          <a:xfrm>
            <a:off x="5005387" y="9752012"/>
            <a:ext cx="14716126" cy="1209676"/>
          </a:xfrm>
          <a:prstGeom prst="rect">
            <a:avLst/>
          </a:prstGeom>
        </p:spPr>
        <p:txBody>
          <a:bodyPr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6700" spc="0">
                <a:solidFill>
                  <a:srgbClr val="5C616A"/>
                </a:solidFill>
                <a:effectLst>
                  <a:outerShdw blurRad="76200" dist="25400" dir="3660000" rotWithShape="0">
                    <a:srgbClr val="000000">
                      <a:alpha val="20000"/>
                    </a:srgbClr>
                  </a:outerShdw>
                </a:effectLst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pPr>
            <a:endParaRPr/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3797" y="13019484"/>
            <a:ext cx="458547" cy="5365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95419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Drawing, Title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483690" y="13037529"/>
            <a:ext cx="458548" cy="53657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3" name="Title Text"/>
          <p:cNvSpPr txBox="1">
            <a:spLocks noGrp="1"/>
          </p:cNvSpPr>
          <p:nvPr>
            <p:ph type="title"/>
          </p:nvPr>
        </p:nvSpPr>
        <p:spPr>
          <a:xfrm>
            <a:off x="2667000" y="178593"/>
            <a:ext cx="19050000" cy="1696642"/>
          </a:xfrm>
          <a:prstGeom prst="rect">
            <a:avLst/>
          </a:prstGeom>
        </p:spPr>
        <p:txBody>
          <a:bodyPr/>
          <a:lstStyle>
            <a:lvl1pPr>
              <a:defRPr spc="-56"/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8384024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CFDEA-F112-442E-AE2F-DDFF4F98CFB1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513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46794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50300"/>
            <a:ext cx="24384000" cy="4965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1" y="1507067"/>
            <a:ext cx="21640798" cy="5603870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934" y="7283451"/>
            <a:ext cx="20980400" cy="1911350"/>
          </a:xfrm>
        </p:spPr>
        <p:txBody>
          <a:bodyPr>
            <a:normAutofit/>
          </a:bodyPr>
          <a:lstStyle>
            <a:lvl1pPr marL="0" indent="0" algn="r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28904" y="762001"/>
            <a:ext cx="5821680" cy="730250"/>
          </a:xfrm>
        </p:spPr>
        <p:txBody>
          <a:bodyPr/>
          <a:lstStyle>
            <a:lvl1pPr algn="r">
              <a:defRPr/>
            </a:lvl1pPr>
          </a:lstStyle>
          <a:p>
            <a:fld id="{B48DB2BE-77CD-4538-8819-292728BEA402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762003"/>
            <a:ext cx="13982984" cy="728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24904" y="762001"/>
            <a:ext cx="1287496" cy="730250"/>
          </a:xfrm>
        </p:spPr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573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4389119"/>
            <a:ext cx="10668000" cy="8048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4389119"/>
            <a:ext cx="10668000" cy="8048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C3FBF-8A05-4DCC-9D9C-1DE896C67256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97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1200" y="1524000"/>
            <a:ext cx="17221200" cy="259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19" y="4367604"/>
            <a:ext cx="10159982" cy="1647824"/>
          </a:xfrm>
        </p:spPr>
        <p:txBody>
          <a:bodyPr anchor="b">
            <a:normAutofit/>
          </a:bodyPr>
          <a:lstStyle>
            <a:lvl1pPr marL="0" indent="0">
              <a:buNone/>
              <a:defRPr sz="56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1" y="6265333"/>
            <a:ext cx="10623550" cy="6172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1600" y="4367604"/>
            <a:ext cx="10210800" cy="1647824"/>
          </a:xfrm>
        </p:spPr>
        <p:txBody>
          <a:bodyPr anchor="b">
            <a:normAutofit/>
          </a:bodyPr>
          <a:lstStyle>
            <a:lvl1pPr marL="0" indent="0">
              <a:buNone/>
              <a:defRPr sz="5600" b="0">
                <a:solidFill>
                  <a:schemeClr val="tx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6265333"/>
            <a:ext cx="10668000" cy="61720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5D113-2DB7-4C79-B4FB-FA9748389246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267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4F02-5649-4FDE-9CAC-0E8D6274B3E1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85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2ACA9-0E1D-4B50-8E24-1A760014DFAB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1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0"/>
            <a:ext cx="8229600" cy="3200400"/>
          </a:xfrm>
        </p:spPr>
        <p:txBody>
          <a:bodyPr anchor="b"/>
          <a:lstStyle>
            <a:lvl1pPr algn="l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1164" y="1493519"/>
            <a:ext cx="13021236" cy="1094385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6248399"/>
            <a:ext cx="8229600" cy="6188970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0AF2-5984-4573-9F1D-9FBFD4CC3C14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93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0"/>
            <a:ext cx="13746480" cy="3200400"/>
          </a:xfrm>
        </p:spPr>
        <p:txBody>
          <a:bodyPr anchor="b"/>
          <a:lstStyle>
            <a:lvl1pPr algn="l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722476" y="1502483"/>
            <a:ext cx="7289924" cy="10934886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6248399"/>
            <a:ext cx="13746480" cy="6188970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E2FA-A0C0-47FD-901C-E8E4BD8A6889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47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2882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91200" y="1528746"/>
            <a:ext cx="17221200" cy="2586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4389121"/>
            <a:ext cx="21640800" cy="8048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190720" y="12712701"/>
            <a:ext cx="582168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69203-EF89-45CA-8F89-06463AB2A3B1}" type="datetime1">
              <a:rPr lang="en-US" smtClean="0"/>
              <a:t>5/10/2024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12711691"/>
            <a:ext cx="1554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0" y="7620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0111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6" r:id="rId18"/>
    <p:sldLayoutId id="2147483687" r:id="rId19"/>
    <p:sldLayoutId id="2147483688" r:id="rId20"/>
  </p:sldLayoutIdLst>
  <p:hf hdr="0" ftr="0" dt="0"/>
  <p:txStyles>
    <p:titleStyle>
      <a:lvl1pPr algn="r" defTabSz="1828800" rtl="0" eaLnBrk="1" latinLnBrk="0" hangingPunct="1">
        <a:lnSpc>
          <a:spcPct val="90000"/>
        </a:lnSpc>
        <a:spcBef>
          <a:spcPct val="0"/>
        </a:spcBef>
        <a:buNone/>
        <a:defRPr sz="8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awr01@imperial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1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43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rigger Architectures and Hardware"/>
          <p:cNvSpPr txBox="1">
            <a:spLocks noGrp="1"/>
          </p:cNvSpPr>
          <p:nvPr>
            <p:ph type="ctrTitle"/>
          </p:nvPr>
        </p:nvSpPr>
        <p:spPr>
          <a:xfrm>
            <a:off x="1275425" y="3606810"/>
            <a:ext cx="21833150" cy="365019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dirty="0"/>
              <a:t>Trigger and</a:t>
            </a:r>
            <a:br>
              <a:rPr lang="en-GB" dirty="0"/>
            </a:br>
            <a:r>
              <a:rPr lang="en-GB" dirty="0"/>
              <a:t>Data-Acquisition: Part I</a:t>
            </a:r>
            <a:endParaRPr dirty="0"/>
          </a:p>
        </p:txBody>
      </p:sp>
      <p:sp>
        <p:nvSpPr>
          <p:cNvPr id="256" name="ISOTDAQ 2017…"/>
          <p:cNvSpPr txBox="1">
            <a:spLocks noGrp="1"/>
          </p:cNvSpPr>
          <p:nvPr>
            <p:ph type="subTitle" idx="1"/>
          </p:nvPr>
        </p:nvSpPr>
        <p:spPr>
          <a:xfrm>
            <a:off x="2743200" y="7264402"/>
            <a:ext cx="18897600" cy="349068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/>
            <a:r>
              <a:rPr lang="en-GB" dirty="0"/>
              <a:t>UK Advanced Instrumentation Course 2024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Andrew W. Rose, Imperial College London</a:t>
            </a:r>
          </a:p>
          <a:p>
            <a:pPr algn="ctr"/>
            <a:r>
              <a:rPr lang="en-GB" dirty="0">
                <a:hlinkClick r:id="rId2"/>
              </a:rPr>
              <a:t>awr01@imperial.ac.uk</a:t>
            </a:r>
            <a:endParaRPr dirty="0"/>
          </a:p>
        </p:txBody>
      </p:sp>
      <p:pic>
        <p:nvPicPr>
          <p:cNvPr id="1026" name="Picture 2" descr="Image result for imperial colleg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4" y="58056"/>
            <a:ext cx="4256768" cy="112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min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Science: The basics</a:t>
            </a:r>
            <a:endParaRPr dirty="0"/>
          </a:p>
        </p:txBody>
      </p:sp>
      <p:sp>
        <p:nvSpPr>
          <p:cNvPr id="263" name="Trigger basic requirements…"/>
          <p:cNvSpPr txBox="1">
            <a:spLocks noGrp="1"/>
          </p:cNvSpPr>
          <p:nvPr>
            <p:ph idx="1"/>
          </p:nvPr>
        </p:nvSpPr>
        <p:spPr>
          <a:xfrm>
            <a:off x="1371600" y="3405445"/>
            <a:ext cx="15300664" cy="823318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Enormous data rate at e.g. CMS: 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40 MHz collision rate x 1-2 MB event size &gt; 60 TB/s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Can’t write this to tape &amp; process it later!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Do we need to write it all to tape?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Tiny cross sections for Higgs and new physics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Process each event, decide to accept/reject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52574" y="4136571"/>
            <a:ext cx="8291414" cy="957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9190" r="898"/>
          <a:stretch/>
        </p:blipFill>
        <p:spPr>
          <a:xfrm>
            <a:off x="15952574" y="4452589"/>
            <a:ext cx="8291414" cy="926341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018857" y="4941237"/>
            <a:ext cx="1939062" cy="5572976"/>
            <a:chOff x="16947310" y="4941237"/>
            <a:chExt cx="5803833" cy="5572976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16947310" y="4941237"/>
              <a:ext cx="5803833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6947310" y="10514213"/>
              <a:ext cx="5803833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Left-Right Arrow 9"/>
          <p:cNvSpPr/>
          <p:nvPr/>
        </p:nvSpPr>
        <p:spPr>
          <a:xfrm rot="16200000">
            <a:off x="19201900" y="6758195"/>
            <a:ext cx="5572975" cy="193906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Ten orders of magnitude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DAA4E-D259-5960-2F39-9E84636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53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min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Science: The basics</a:t>
            </a:r>
            <a:endParaRPr dirty="0"/>
          </a:p>
        </p:txBody>
      </p:sp>
      <p:sp>
        <p:nvSpPr>
          <p:cNvPr id="263" name="Trigger basic requirements…"/>
          <p:cNvSpPr txBox="1">
            <a:spLocks noGrp="1"/>
          </p:cNvSpPr>
          <p:nvPr>
            <p:ph idx="1"/>
          </p:nvPr>
        </p:nvSpPr>
        <p:spPr>
          <a:xfrm>
            <a:off x="1371600" y="3405445"/>
            <a:ext cx="15300664" cy="823318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Enormous data rate at e.g. CMS: 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40 MHz collision rate x 1-2 MB event size &gt; 60 TB/s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Can’t write this to tape &amp; process it later!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Do we need to write it all to tape?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Tiny cross sections for Higgs and new physics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Process each event, decide to accept/reject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All online - can’t go back and fix it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Don’t screw up!</a:t>
            </a:r>
            <a:endParaRPr lang="en-GB" sz="3600" kern="0" dirty="0"/>
          </a:p>
        </p:txBody>
      </p:sp>
      <p:sp>
        <p:nvSpPr>
          <p:cNvPr id="7" name="Rectangle 6"/>
          <p:cNvSpPr/>
          <p:nvPr/>
        </p:nvSpPr>
        <p:spPr>
          <a:xfrm>
            <a:off x="15952574" y="4136571"/>
            <a:ext cx="8291414" cy="957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9190" r="898"/>
          <a:stretch/>
        </p:blipFill>
        <p:spPr>
          <a:xfrm>
            <a:off x="15952574" y="4452589"/>
            <a:ext cx="8291414" cy="926341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018857" y="4941237"/>
            <a:ext cx="1939062" cy="5572976"/>
            <a:chOff x="16947310" y="4941237"/>
            <a:chExt cx="5803833" cy="5572976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16947310" y="4941237"/>
              <a:ext cx="5803833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6947310" y="10514213"/>
              <a:ext cx="5803833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Left-Right Arrow 9"/>
          <p:cNvSpPr/>
          <p:nvPr/>
        </p:nvSpPr>
        <p:spPr>
          <a:xfrm rot="16200000">
            <a:off x="19201900" y="6758195"/>
            <a:ext cx="5572975" cy="193906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Ten orders of magnitude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4DAA4E-D259-5960-2F39-9E84636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6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min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Science: The basics</a:t>
            </a:r>
            <a:endParaRPr dirty="0"/>
          </a:p>
        </p:txBody>
      </p:sp>
      <p:sp>
        <p:nvSpPr>
          <p:cNvPr id="263" name="Trigger basic requirements…"/>
          <p:cNvSpPr txBox="1">
            <a:spLocks noGrp="1"/>
          </p:cNvSpPr>
          <p:nvPr>
            <p:ph idx="1"/>
          </p:nvPr>
        </p:nvSpPr>
        <p:spPr>
          <a:xfrm>
            <a:off x="1371600" y="3405445"/>
            <a:ext cx="15300664" cy="827756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Enormous data rate at e.g. CMS: 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40 MHz collision rate x 1-2 MB event size &gt; 60 TB/s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Can’t write this to tape &amp; process it later!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Do we need to write it all to tape?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Tiny cross sections for Higgs and new physics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Process each event, decide to accept/reject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All online - can’t go back and fix it. 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Don’t screw up!</a:t>
            </a:r>
            <a:endParaRPr lang="en-GB" sz="3600" kern="0" dirty="0"/>
          </a:p>
        </p:txBody>
      </p:sp>
      <p:sp>
        <p:nvSpPr>
          <p:cNvPr id="7" name="Rectangle 6"/>
          <p:cNvSpPr/>
          <p:nvPr/>
        </p:nvSpPr>
        <p:spPr>
          <a:xfrm>
            <a:off x="15952574" y="4136571"/>
            <a:ext cx="8291414" cy="957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9190" r="898"/>
          <a:stretch/>
        </p:blipFill>
        <p:spPr>
          <a:xfrm>
            <a:off x="15952574" y="4452589"/>
            <a:ext cx="8291414" cy="926341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018857" y="4941237"/>
            <a:ext cx="1939062" cy="5572976"/>
            <a:chOff x="16947310" y="4941237"/>
            <a:chExt cx="5803833" cy="5572976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16947310" y="4941237"/>
              <a:ext cx="5803833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6947310" y="10514213"/>
              <a:ext cx="5803833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Left-Right Arrow 9"/>
          <p:cNvSpPr/>
          <p:nvPr/>
        </p:nvSpPr>
        <p:spPr>
          <a:xfrm rot="16200000">
            <a:off x="19201900" y="6758195"/>
            <a:ext cx="5572975" cy="193906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Ten orders of magnitude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:a16="http://schemas.microsoft.com/office/drawing/2014/main" id="{AA35F437-035A-47AA-B2F2-36706FF1609C}"/>
              </a:ext>
            </a:extLst>
          </p:cNvPr>
          <p:cNvSpPr/>
          <p:nvPr/>
        </p:nvSpPr>
        <p:spPr>
          <a:xfrm>
            <a:off x="2009517" y="11876019"/>
            <a:ext cx="9614448" cy="112697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50000"/>
              </a:lnSpc>
            </a:pPr>
            <a:r>
              <a:rPr lang="en-GB" sz="5400" dirty="0">
                <a:sym typeface="Source Sans Pro"/>
              </a:rPr>
              <a:t>This is the art of Triggering</a:t>
            </a:r>
            <a:endParaRPr lang="en-GB" sz="5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3F8E6-A93F-17AC-8E21-0D0A93BBD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9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min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Reminder</a:t>
            </a:r>
          </a:p>
        </p:txBody>
      </p:sp>
      <p:sp>
        <p:nvSpPr>
          <p:cNvPr id="263" name="Trigger basic requirements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sz="4000" dirty="0"/>
              <a:t>Trigger basic requirements</a:t>
            </a:r>
            <a:endParaRPr lang="en-GB" sz="4000" dirty="0"/>
          </a:p>
          <a:p>
            <a:pPr lvl="1">
              <a:lnSpc>
                <a:spcPct val="150000"/>
              </a:lnSpc>
            </a:pPr>
            <a:r>
              <a:rPr lang="en-GB" sz="3600" dirty="0"/>
              <a:t>Need </a:t>
            </a:r>
            <a:r>
              <a:rPr lang="en-GB" sz="3600" dirty="0">
                <a:solidFill>
                  <a:schemeClr val="accent2"/>
                </a:solidFill>
              </a:rPr>
              <a:t>high efficiency</a:t>
            </a:r>
            <a:r>
              <a:rPr lang="en-GB" sz="3600" dirty="0"/>
              <a:t> for selecting processes for physics analysis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Need </a:t>
            </a:r>
            <a:r>
              <a:rPr lang="en-GB" sz="3600" dirty="0">
                <a:solidFill>
                  <a:schemeClr val="accent2"/>
                </a:solidFill>
              </a:rPr>
              <a:t>large reduction</a:t>
            </a:r>
            <a:r>
              <a:rPr lang="en-GB" sz="3600" dirty="0"/>
              <a:t> of rate from unwanted high-rate processes </a:t>
            </a:r>
          </a:p>
          <a:p>
            <a:pPr lvl="1">
              <a:lnSpc>
                <a:spcPct val="150000"/>
              </a:lnSpc>
            </a:pPr>
            <a:r>
              <a:rPr lang="en-GB" sz="3600" dirty="0">
                <a:solidFill>
                  <a:schemeClr val="accent2"/>
                </a:solidFill>
              </a:rPr>
              <a:t>Robustness</a:t>
            </a:r>
            <a:r>
              <a:rPr lang="en-GB" sz="3600" dirty="0"/>
              <a:t> is essential</a:t>
            </a:r>
          </a:p>
          <a:p>
            <a:pPr lvl="1">
              <a:lnSpc>
                <a:spcPct val="150000"/>
              </a:lnSpc>
            </a:pPr>
            <a:r>
              <a:rPr lang="en-GB" sz="3600" dirty="0">
                <a:solidFill>
                  <a:schemeClr val="accent2"/>
                </a:solidFill>
              </a:rPr>
              <a:t>Highly flexible</a:t>
            </a:r>
            <a:r>
              <a:rPr lang="en-GB" sz="3600" dirty="0"/>
              <a:t>,  to react to changing conditions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System must be </a:t>
            </a:r>
            <a:r>
              <a:rPr lang="en-GB" sz="3600" dirty="0">
                <a:solidFill>
                  <a:schemeClr val="accent2"/>
                </a:solidFill>
              </a:rPr>
              <a:t>affordable</a:t>
            </a:r>
          </a:p>
          <a:p>
            <a:pPr>
              <a:lnSpc>
                <a:spcPct val="150000"/>
              </a:lnSpc>
            </a:pPr>
            <a:endParaRPr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F5342-CE71-4B47-A2A0-5347F34C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13</a:t>
            </a:fld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A0B2D-1126-AA4C-5B98-8D4993898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9922" y="1528746"/>
            <a:ext cx="21192478" cy="2586056"/>
          </a:xfrm>
        </p:spPr>
        <p:txBody>
          <a:bodyPr/>
          <a:lstStyle/>
          <a:p>
            <a:r>
              <a:rPr lang="en-GB" dirty="0"/>
              <a:t>What’s on the (Trigger) menu today?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430187-425F-1809-EAD0-192C95C00F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5774036"/>
            <a:ext cx="10668000" cy="304149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Historical systems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Simple triggers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3C65F5-962F-86D1-96C4-2A8FF82D6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5774036"/>
            <a:ext cx="10668000" cy="3041491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Complex triggers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Modern triggers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60AA76-8A54-9449-7337-B2353FF5A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14</a:t>
            </a:fld>
            <a:endParaRPr lang="en-GB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86D8AFC5-0A9D-EA40-D51E-9B190F776C27}"/>
              </a:ext>
            </a:extLst>
          </p:cNvPr>
          <p:cNvSpPr/>
          <p:nvPr/>
        </p:nvSpPr>
        <p:spPr>
          <a:xfrm>
            <a:off x="6400807" y="6471820"/>
            <a:ext cx="825624" cy="1029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B6564CF0-07E8-2232-92BE-3236579AFA2D}"/>
              </a:ext>
            </a:extLst>
          </p:cNvPr>
          <p:cNvSpPr/>
          <p:nvPr/>
        </p:nvSpPr>
        <p:spPr>
          <a:xfrm>
            <a:off x="17446108" y="6471820"/>
            <a:ext cx="825624" cy="10298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CC9770A0-5E14-56D2-C7AE-C04718F0FB88}"/>
              </a:ext>
            </a:extLst>
          </p:cNvPr>
          <p:cNvSpPr/>
          <p:nvPr/>
        </p:nvSpPr>
        <p:spPr>
          <a:xfrm rot="15465394">
            <a:off x="11748577" y="3771328"/>
            <a:ext cx="825624" cy="6519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513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earliest trigger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4389119"/>
            <a:ext cx="10972800" cy="8048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Cloud-chamber images recorded on film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Need some way to trigger the camera</a:t>
            </a:r>
          </a:p>
        </p:txBody>
      </p:sp>
      <p:pic>
        <p:nvPicPr>
          <p:cNvPr id="3074" name="Picture 2" descr="Image result for blackett cloud chamber photograph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6"/>
          <a:stretch/>
        </p:blipFill>
        <p:spPr bwMode="auto">
          <a:xfrm>
            <a:off x="12344400" y="5282532"/>
            <a:ext cx="10668000" cy="57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B6CC31-C658-29F3-2C8B-0480ED24E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667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earliest trigger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600" y="4389119"/>
            <a:ext cx="10972800" cy="8048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Cloud-chamber images recorded on film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Need some way to trigger the camera</a:t>
            </a:r>
          </a:p>
        </p:txBody>
      </p:sp>
      <p:pic>
        <p:nvPicPr>
          <p:cNvPr id="3074" name="Picture 2" descr="Image result for blackett cloud chamber photograph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6"/>
          <a:stretch/>
        </p:blipFill>
        <p:spPr bwMode="auto">
          <a:xfrm>
            <a:off x="12344400" y="5282532"/>
            <a:ext cx="10668000" cy="57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1" t="9135" r="10201"/>
          <a:stretch/>
        </p:blipFill>
        <p:spPr bwMode="auto">
          <a:xfrm>
            <a:off x="15791543" y="3454401"/>
            <a:ext cx="5602514" cy="102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76800" y="3773714"/>
            <a:ext cx="3541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Grad student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375085" y="4302032"/>
            <a:ext cx="0" cy="93762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29714" y="5038845"/>
            <a:ext cx="136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>
                <a:solidFill>
                  <a:schemeClr val="bg1"/>
                </a:solidFill>
              </a:rPr>
              <a:t>†</a:t>
            </a:r>
            <a:r>
              <a:rPr lang="en-GB" dirty="0">
                <a:solidFill>
                  <a:schemeClr val="bg1"/>
                </a:solidFill>
              </a:rPr>
              <a:t>Artist’s impression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3B251-E72E-7440-4C08-2BD0AE13F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79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earliest trigger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599" y="4389119"/>
            <a:ext cx="10972801" cy="80482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High efficiency? Nope – reflexes too slow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Large rate reduction? Better than nothing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Robustness? No – keep wanting sleep, coffee, toilet breaks, etc.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Highly flexible? Depends on the student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Affordable? Well that’s one thing in your favour, I suppose</a:t>
            </a:r>
          </a:p>
        </p:txBody>
      </p:sp>
      <p:pic>
        <p:nvPicPr>
          <p:cNvPr id="3074" name="Picture 2" descr="Image result for blackett cloud chamber photograph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6"/>
          <a:stretch/>
        </p:blipFill>
        <p:spPr bwMode="auto">
          <a:xfrm>
            <a:off x="12344400" y="5282532"/>
            <a:ext cx="10668000" cy="57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1" t="9135" r="10201"/>
          <a:stretch/>
        </p:blipFill>
        <p:spPr bwMode="auto">
          <a:xfrm>
            <a:off x="15791543" y="3454401"/>
            <a:ext cx="5602514" cy="102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76800" y="3773714"/>
            <a:ext cx="3541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Grad student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375085" y="4302032"/>
            <a:ext cx="0" cy="93762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29714" y="5038845"/>
            <a:ext cx="136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>
                <a:solidFill>
                  <a:schemeClr val="bg1"/>
                </a:solidFill>
              </a:rPr>
              <a:t>†</a:t>
            </a:r>
            <a:r>
              <a:rPr lang="en-GB" dirty="0">
                <a:solidFill>
                  <a:schemeClr val="bg1"/>
                </a:solidFill>
              </a:rPr>
              <a:t>Artist’s impression</a:t>
            </a:r>
          </a:p>
        </p:txBody>
      </p:sp>
      <p:pic>
        <p:nvPicPr>
          <p:cNvPr id="4098" name="Picture 2" descr="Image result for grinning smile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t="8034" r="9547" b="9859"/>
          <a:stretch/>
        </p:blipFill>
        <p:spPr bwMode="auto">
          <a:xfrm>
            <a:off x="6448083" y="11045372"/>
            <a:ext cx="2285777" cy="23367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599A9-E336-1B52-378B-BC493853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139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earliest trigger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599" y="4389119"/>
            <a:ext cx="10972801" cy="80482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High efficiency? Nope – reflexes too slow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Large rate reduction? Better than nothing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Robustness? No – keep wanting sleep, coffee, toilet breaks, etc.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Highly flexible? Depends on the student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Affordable? Well that’s one thing in your favour, I suppose</a:t>
            </a:r>
          </a:p>
        </p:txBody>
      </p:sp>
      <p:pic>
        <p:nvPicPr>
          <p:cNvPr id="3074" name="Picture 2" descr="Image result for blackett cloud chamber photograph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86"/>
          <a:stretch/>
        </p:blipFill>
        <p:spPr bwMode="auto">
          <a:xfrm>
            <a:off x="12344400" y="5282532"/>
            <a:ext cx="10668000" cy="576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Related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1" t="9135" r="10201"/>
          <a:stretch/>
        </p:blipFill>
        <p:spPr bwMode="auto">
          <a:xfrm>
            <a:off x="15791543" y="3454401"/>
            <a:ext cx="5602514" cy="1025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76800" y="3773714"/>
            <a:ext cx="3541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Grad student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375085" y="4302032"/>
            <a:ext cx="0" cy="937624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029714" y="5038845"/>
            <a:ext cx="136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aseline="30000" dirty="0">
                <a:solidFill>
                  <a:schemeClr val="bg1"/>
                </a:solidFill>
              </a:rPr>
              <a:t>†</a:t>
            </a:r>
            <a:r>
              <a:rPr lang="en-GB" dirty="0">
                <a:solidFill>
                  <a:schemeClr val="bg1"/>
                </a:solidFill>
              </a:rPr>
              <a:t>Artist’s impression</a:t>
            </a:r>
          </a:p>
        </p:txBody>
      </p:sp>
      <p:pic>
        <p:nvPicPr>
          <p:cNvPr id="4098" name="Picture 2" descr="Image result for grinning smile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t="8034" r="9547" b="9859"/>
          <a:stretch/>
        </p:blipFill>
        <p:spPr bwMode="auto">
          <a:xfrm>
            <a:off x="6448083" y="11045372"/>
            <a:ext cx="2285777" cy="23367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val" descr="Oval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2129565" y="6978219"/>
            <a:ext cx="1256109" cy="2447664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219860" y="4848656"/>
            <a:ext cx="11954790" cy="39814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50000"/>
              </a:lnSpc>
            </a:pPr>
            <a:r>
              <a:rPr lang="en-GB" sz="4000" dirty="0">
                <a:sym typeface="Source Sans Pro"/>
              </a:rPr>
              <a:t>Although Rutherford &amp; Geiger did note that</a:t>
            </a:r>
            <a:br>
              <a:rPr lang="en-GB" sz="4000" dirty="0">
                <a:sym typeface="Source Sans Pro"/>
              </a:rPr>
            </a:br>
            <a:r>
              <a:rPr lang="en-GB" sz="4000" dirty="0">
                <a:sym typeface="Source Sans Pro"/>
              </a:rPr>
              <a:t>“Strong coffee with a pinch of Strychnine”</a:t>
            </a:r>
            <a:br>
              <a:rPr lang="en-GB" sz="4000" dirty="0">
                <a:sym typeface="Source Sans Pro"/>
              </a:rPr>
            </a:br>
            <a:r>
              <a:rPr lang="en-GB" sz="4000" dirty="0">
                <a:sym typeface="Source Sans Pro"/>
              </a:rPr>
              <a:t>improved an assistant’s ability</a:t>
            </a:r>
            <a:br>
              <a:rPr lang="en-GB" sz="4000" dirty="0">
                <a:sym typeface="Source Sans Pro"/>
              </a:rPr>
            </a:br>
            <a:r>
              <a:rPr lang="en-GB" sz="4000" dirty="0">
                <a:sym typeface="Source Sans Pro"/>
              </a:rPr>
              <a:t>to spot scintillation light</a:t>
            </a:r>
            <a:endParaRPr lang="en-GB" sz="4000" dirty="0"/>
          </a:p>
        </p:txBody>
      </p:sp>
      <p:pic>
        <p:nvPicPr>
          <p:cNvPr id="12" name="Line" descr="Line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9619082">
            <a:off x="3819470" y="7079608"/>
            <a:ext cx="2478440" cy="7860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6F6A-8249-BFD5-1061-F89BA76A8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527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earliest trigger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71599" y="4389119"/>
            <a:ext cx="11103430" cy="80482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 err="1"/>
              <a:t>Blackett</a:t>
            </a:r>
            <a:r>
              <a:rPr lang="en-GB" sz="4000" dirty="0"/>
              <a:t> pioneered a technique to trigger the camera of cloud chambers (and got the Nobel prize for this and other work)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Just missed out on discovering the positron in 1932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Stevenson and Street used this to confirm the discovery of the muon in 1937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576"/>
          <a:stretch/>
        </p:blipFill>
        <p:spPr>
          <a:xfrm>
            <a:off x="13219937" y="4055807"/>
            <a:ext cx="9642640" cy="85978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6D43F1-2829-4DA3-8883-9409D427FFEB}"/>
              </a:ext>
            </a:extLst>
          </p:cNvPr>
          <p:cNvSpPr txBox="1"/>
          <p:nvPr/>
        </p:nvSpPr>
        <p:spPr>
          <a:xfrm>
            <a:off x="15084205" y="12672930"/>
            <a:ext cx="591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Trigger photo capture when Geiger counters 1,2,3, but not 4 record coincidental measurements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70D12D-06D1-4A71-7A75-E33B263A6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122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9782B-F7F5-4C04-8A8A-63AAA4BB7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6EE64-0265-44F1-B7D5-7C65059AD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These slides draw heavily from a long and distinguished heritage of slides drawing heavily from other people’s slides </a:t>
            </a:r>
            <a:r>
              <a:rPr lang="en-GB" sz="3600" dirty="0"/>
              <a:t>which</a:t>
            </a:r>
            <a:r>
              <a:rPr lang="en-GB" sz="4000" dirty="0"/>
              <a:t> </a:t>
            </a:r>
            <a:r>
              <a:rPr lang="en-GB" sz="2800" dirty="0"/>
              <a:t>drew</a:t>
            </a:r>
            <a:r>
              <a:rPr lang="en-GB" sz="4000" dirty="0"/>
              <a:t> </a:t>
            </a:r>
            <a:r>
              <a:rPr lang="en-GB" sz="2400" dirty="0"/>
              <a:t>heavily</a:t>
            </a:r>
            <a:r>
              <a:rPr lang="en-GB" sz="4000" dirty="0"/>
              <a:t> </a:t>
            </a:r>
            <a:r>
              <a:rPr lang="en-GB" sz="2000" dirty="0"/>
              <a:t>from</a:t>
            </a:r>
            <a:r>
              <a:rPr lang="en-GB" sz="4000" dirty="0"/>
              <a:t> </a:t>
            </a:r>
            <a:r>
              <a:rPr lang="en-GB" sz="1800" dirty="0"/>
              <a:t>other</a:t>
            </a:r>
            <a:r>
              <a:rPr lang="en-GB" sz="4000" dirty="0"/>
              <a:t> </a:t>
            </a:r>
            <a:r>
              <a:rPr lang="en-GB" sz="1400" dirty="0"/>
              <a:t>people’s</a:t>
            </a:r>
            <a:r>
              <a:rPr lang="en-GB" sz="4000" dirty="0"/>
              <a:t> </a:t>
            </a:r>
            <a:r>
              <a:rPr lang="en-GB" sz="1100" dirty="0"/>
              <a:t>slides, </a:t>
            </a:r>
            <a:r>
              <a:rPr lang="en-GB" sz="700" dirty="0"/>
              <a:t>who…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Some of these include Sioni Summers, Alessandro Thea, Alex Tapper, Dan Saunders, Georg </a:t>
            </a:r>
            <a:r>
              <a:rPr lang="en-GB" sz="3600" dirty="0" err="1"/>
              <a:t>Auzinger</a:t>
            </a:r>
            <a:r>
              <a:rPr lang="en-GB" sz="3600" dirty="0"/>
              <a:t> – thanks to them all!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4BB77-0671-5CD9-891B-631FE500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177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he simplest trigger syst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simplest trigger system</a:t>
            </a:r>
            <a:r>
              <a:rPr lang="en-GB" dirty="0"/>
              <a:t>s</a:t>
            </a:r>
            <a:endParaRPr dirty="0"/>
          </a:p>
        </p:txBody>
      </p:sp>
      <p:sp>
        <p:nvSpPr>
          <p:cNvPr id="267" name="Source: signals from the Front-End of the detectors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GB" sz="4000" dirty="0">
                <a:ea typeface="Source Sans Pro Semibold"/>
                <a:cs typeface="Source Sans Pro Semibold"/>
                <a:sym typeface="Source Sans Pro Semibold"/>
              </a:rPr>
              <a:t>Source</a:t>
            </a:r>
            <a:r>
              <a:rPr lang="en-GB" sz="4000" dirty="0"/>
              <a:t>: Use the signals from the Front-End of the detectors themselves</a:t>
            </a:r>
          </a:p>
          <a:p>
            <a:pPr lvl="1"/>
            <a:r>
              <a:rPr lang="en-GB" sz="3600" dirty="0">
                <a:solidFill>
                  <a:srgbClr val="FF6A00"/>
                </a:solidFill>
                <a:ea typeface="Source Sans Pro Semibold"/>
                <a:cs typeface="Source Sans Pro Semibold"/>
                <a:sym typeface="Source Sans Pro Semibold"/>
              </a:rPr>
              <a:t>Binary</a:t>
            </a:r>
            <a:r>
              <a:rPr lang="en-GB" sz="3600" dirty="0"/>
              <a:t>: tracking detectors (pixels, strips)</a:t>
            </a:r>
          </a:p>
          <a:p>
            <a:pPr lvl="1"/>
            <a:r>
              <a:rPr lang="en-GB" sz="3600" dirty="0">
                <a:solidFill>
                  <a:srgbClr val="FF6A00"/>
                </a:solidFill>
                <a:ea typeface="Source Sans Pro Semibold"/>
                <a:cs typeface="Source Sans Pro Semibold"/>
                <a:sym typeface="Source Sans Pro Semibold"/>
              </a:rPr>
              <a:t>Analog</a:t>
            </a:r>
            <a:r>
              <a:rPr lang="en-GB" sz="3600" dirty="0"/>
              <a:t>: tracking detectors, time of flight detectors, calorimeters, …</a:t>
            </a:r>
          </a:p>
          <a:p>
            <a:pPr lvl="1"/>
            <a:endParaRPr lang="en-GB" sz="3600" dirty="0"/>
          </a:p>
          <a:p>
            <a:pPr lvl="1"/>
            <a:endParaRPr lang="en-GB" sz="3600" dirty="0"/>
          </a:p>
          <a:p>
            <a:pPr lvl="1"/>
            <a:endParaRPr lang="en-GB" sz="3600" dirty="0"/>
          </a:p>
          <a:p>
            <a:pPr lvl="1"/>
            <a:endParaRPr lang="en-GB" sz="3600" dirty="0"/>
          </a:p>
          <a:p>
            <a:pPr lvl="1"/>
            <a:endParaRPr lang="en-GB" sz="3600" dirty="0"/>
          </a:p>
          <a:p>
            <a:pPr lvl="1"/>
            <a:endParaRPr lang="en-GB" sz="3600" dirty="0"/>
          </a:p>
          <a:p>
            <a:pPr marL="914400" lvl="1" indent="0">
              <a:buNone/>
            </a:pPr>
            <a:endParaRPr lang="en-GB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788274" y="6689372"/>
            <a:ext cx="8156384" cy="3691725"/>
            <a:chOff x="3014265" y="4936291"/>
            <a:chExt cx="9436101" cy="4270947"/>
          </a:xfrm>
        </p:grpSpPr>
        <p:pic>
          <p:nvPicPr>
            <p:cNvPr id="268" name="mod 6 proportional counter circuit fig 9.PNG" descr="mod 6 proportional counter circuit fig 9.PNG"/>
            <p:cNvPicPr>
              <a:picLocks noChangeAspect="1"/>
            </p:cNvPicPr>
            <p:nvPr/>
          </p:nvPicPr>
          <p:blipFill>
            <a:blip r:embed="rId2"/>
            <a:srcRect l="4182" t="3604" r="29714" b="62365"/>
            <a:stretch>
              <a:fillRect/>
            </a:stretch>
          </p:blipFill>
          <p:spPr>
            <a:xfrm>
              <a:off x="3014265" y="4936291"/>
              <a:ext cx="9436101" cy="2877061"/>
            </a:xfrm>
            <a:prstGeom prst="rect">
              <a:avLst/>
            </a:prstGeom>
            <a:ln w="12700">
              <a:solidFill>
                <a:srgbClr val="53585F"/>
              </a:solidFill>
              <a:miter lim="400000"/>
            </a:ln>
            <a:effectLst>
              <a:outerShdw blurRad="63500" dist="25400" dir="54000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7" name="Front-End"/>
            <p:cNvSpPr txBox="1"/>
            <p:nvPr/>
          </p:nvSpPr>
          <p:spPr>
            <a:xfrm>
              <a:off x="4607176" y="8495109"/>
              <a:ext cx="1943898" cy="7121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 defTabSz="1828800">
                <a:defRPr sz="3600" i="1">
                  <a:solidFill>
                    <a:schemeClr val="accent5">
                      <a:hueOff val="-444211"/>
                      <a:satOff val="-14915"/>
                      <a:lumOff val="22857"/>
                    </a:schemeClr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rPr sz="2800" dirty="0">
                  <a:solidFill>
                    <a:schemeClr val="accent2"/>
                  </a:solidFill>
                </a:rPr>
                <a:t>Front-End</a:t>
              </a:r>
            </a:p>
          </p:txBody>
        </p:sp>
        <p:sp>
          <p:nvSpPr>
            <p:cNvPr id="278" name="Pre-amplifier"/>
            <p:cNvSpPr txBox="1"/>
            <p:nvPr/>
          </p:nvSpPr>
          <p:spPr>
            <a:xfrm>
              <a:off x="7483626" y="8495109"/>
              <a:ext cx="2515087" cy="7121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 defTabSz="1828800">
                <a:defRPr sz="3600" i="1">
                  <a:solidFill>
                    <a:schemeClr val="accent5">
                      <a:hueOff val="-444211"/>
                      <a:satOff val="-14915"/>
                      <a:lumOff val="22857"/>
                    </a:schemeClr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rPr sz="2800">
                  <a:solidFill>
                    <a:schemeClr val="accent2"/>
                  </a:solidFill>
                </a:rPr>
                <a:t>Pre-amplifier</a:t>
              </a:r>
            </a:p>
          </p:txBody>
        </p:sp>
        <p:sp>
          <p:nvSpPr>
            <p:cNvPr id="279" name="Amplifier"/>
            <p:cNvSpPr txBox="1"/>
            <p:nvPr/>
          </p:nvSpPr>
          <p:spPr>
            <a:xfrm>
              <a:off x="10233784" y="8495109"/>
              <a:ext cx="1791828" cy="7121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 defTabSz="1828800">
                <a:defRPr sz="3600" i="1">
                  <a:solidFill>
                    <a:schemeClr val="accent5">
                      <a:hueOff val="-444211"/>
                      <a:satOff val="-14915"/>
                      <a:lumOff val="22857"/>
                    </a:schemeClr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rPr sz="2800" dirty="0">
                  <a:solidFill>
                    <a:schemeClr val="accent2"/>
                  </a:solidFill>
                </a:rPr>
                <a:t>Amplifier</a:t>
              </a:r>
            </a:p>
          </p:txBody>
        </p:sp>
        <p:pic>
          <p:nvPicPr>
            <p:cNvPr id="286" name="Line" descr="Lin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0896721" y="8217557"/>
              <a:ext cx="609811" cy="308752"/>
            </a:xfrm>
            <a:prstGeom prst="rect">
              <a:avLst/>
            </a:prstGeom>
          </p:spPr>
        </p:pic>
        <p:pic>
          <p:nvPicPr>
            <p:cNvPr id="288" name="Line" descr="Lin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8544556" y="8217557"/>
              <a:ext cx="609811" cy="308752"/>
            </a:xfrm>
            <a:prstGeom prst="rect">
              <a:avLst/>
            </a:prstGeom>
          </p:spPr>
        </p:pic>
        <p:pic>
          <p:nvPicPr>
            <p:cNvPr id="290" name="Line" descr="Lin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338006" y="8115957"/>
              <a:ext cx="609811" cy="308752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FD6BFD-B7FA-1E4B-DDA7-7EECD00F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he simplest trigger system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simplest trigger system</a:t>
            </a:r>
            <a:r>
              <a:rPr lang="en-GB" dirty="0"/>
              <a:t>s</a:t>
            </a:r>
            <a:endParaRPr dirty="0"/>
          </a:p>
        </p:txBody>
      </p:sp>
      <p:sp>
        <p:nvSpPr>
          <p:cNvPr id="267" name="Source: signals from the Front-End of the detectors…"/>
          <p:cNvSpPr txBox="1">
            <a:spLocks noGrp="1"/>
          </p:cNvSpPr>
          <p:nvPr>
            <p:ph idx="1"/>
          </p:nvPr>
        </p:nvSpPr>
        <p:spPr>
          <a:xfrm>
            <a:off x="1371600" y="4389121"/>
            <a:ext cx="21640800" cy="851045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r>
              <a:rPr lang="en-GB" sz="4000" dirty="0">
                <a:ea typeface="Source Sans Pro Semibold"/>
                <a:cs typeface="Source Sans Pro Semibold"/>
                <a:sym typeface="Source Sans Pro Semibold"/>
              </a:rPr>
              <a:t>Source</a:t>
            </a:r>
            <a:r>
              <a:rPr lang="en-GB" sz="4000" dirty="0"/>
              <a:t>: Use the signals from the Front-End of the detectors themselves</a:t>
            </a:r>
          </a:p>
          <a:p>
            <a:pPr lvl="1"/>
            <a:r>
              <a:rPr lang="en-GB" sz="3600" dirty="0">
                <a:solidFill>
                  <a:srgbClr val="FF6A00"/>
                </a:solidFill>
                <a:ea typeface="Source Sans Pro Semibold"/>
                <a:cs typeface="Source Sans Pro Semibold"/>
                <a:sym typeface="Source Sans Pro Semibold"/>
              </a:rPr>
              <a:t>Binary</a:t>
            </a:r>
            <a:r>
              <a:rPr lang="en-GB" sz="3600" dirty="0"/>
              <a:t>: tracking detectors (pixels, strips)</a:t>
            </a:r>
          </a:p>
          <a:p>
            <a:pPr lvl="1"/>
            <a:r>
              <a:rPr lang="en-GB" sz="3600" dirty="0">
                <a:solidFill>
                  <a:srgbClr val="FF6A00"/>
                </a:solidFill>
                <a:ea typeface="Source Sans Pro Semibold"/>
                <a:cs typeface="Source Sans Pro Semibold"/>
                <a:sym typeface="Source Sans Pro Semibold"/>
              </a:rPr>
              <a:t>Analog</a:t>
            </a:r>
            <a:r>
              <a:rPr lang="en-GB" sz="3600" dirty="0"/>
              <a:t>: tracking detectors, time of flight detectors, calorimeters, …</a:t>
            </a:r>
          </a:p>
          <a:p>
            <a:pPr lvl="1"/>
            <a:endParaRPr lang="en-GB" sz="3600" dirty="0"/>
          </a:p>
          <a:p>
            <a:pPr lvl="1"/>
            <a:endParaRPr lang="en-GB" sz="3600" dirty="0"/>
          </a:p>
          <a:p>
            <a:pPr lvl="1"/>
            <a:endParaRPr lang="en-GB" sz="3600" dirty="0"/>
          </a:p>
          <a:p>
            <a:pPr lvl="1"/>
            <a:endParaRPr lang="en-GB" sz="3600" dirty="0"/>
          </a:p>
          <a:p>
            <a:pPr lvl="1"/>
            <a:endParaRPr lang="en-GB" sz="3600" dirty="0"/>
          </a:p>
          <a:p>
            <a:pPr lvl="1"/>
            <a:endParaRPr lang="en-GB" sz="3600" dirty="0"/>
          </a:p>
          <a:p>
            <a:pPr marL="914400" lvl="1" indent="0">
              <a:buNone/>
            </a:pPr>
            <a:endParaRPr lang="en-GB" sz="3600" dirty="0"/>
          </a:p>
          <a:p>
            <a:r>
              <a:rPr lang="en-GB" sz="4000" dirty="0"/>
              <a:t>The most trivial trigger algorithm: </a:t>
            </a:r>
            <a:r>
              <a:rPr lang="en-GB" sz="4000" b="1" i="1" dirty="0">
                <a:solidFill>
                  <a:srgbClr val="FF6A00"/>
                </a:solidFill>
              </a:rPr>
              <a:t>Signal &gt; Threshold</a:t>
            </a:r>
          </a:p>
          <a:p>
            <a:pPr lvl="1"/>
            <a:r>
              <a:rPr lang="en-GB" sz="3600" dirty="0"/>
              <a:t>Apply the </a:t>
            </a:r>
            <a:r>
              <a:rPr lang="en-GB" sz="3600" dirty="0">
                <a:ea typeface="Source Sans Pro Semibold"/>
                <a:cs typeface="Source Sans Pro Semibold"/>
                <a:sym typeface="Source Sans Pro Semibold"/>
              </a:rPr>
              <a:t>lowest possible threshold</a:t>
            </a:r>
            <a:endParaRPr lang="en-GB" sz="3600" dirty="0"/>
          </a:p>
          <a:p>
            <a:pPr lvl="1"/>
            <a:r>
              <a:rPr lang="en-GB" sz="3600" dirty="0"/>
              <a:t>Identify best compromise between </a:t>
            </a:r>
            <a:r>
              <a:rPr lang="en-GB" sz="3600" dirty="0">
                <a:solidFill>
                  <a:srgbClr val="FF6A00"/>
                </a:solidFill>
                <a:ea typeface="Source Sans Pro Semibold"/>
                <a:cs typeface="Source Sans Pro Semibold"/>
                <a:sym typeface="Source Sans Pro Semibold"/>
              </a:rPr>
              <a:t>hit efficiency and noise rate</a:t>
            </a:r>
          </a:p>
        </p:txBody>
      </p:sp>
      <p:grpSp>
        <p:nvGrpSpPr>
          <p:cNvPr id="276" name="Group"/>
          <p:cNvGrpSpPr/>
          <p:nvPr/>
        </p:nvGrpSpPr>
        <p:grpSpPr>
          <a:xfrm>
            <a:off x="16631757" y="6217511"/>
            <a:ext cx="6858293" cy="4548485"/>
            <a:chOff x="-38878" y="1"/>
            <a:chExt cx="6858292" cy="4548483"/>
          </a:xfrm>
        </p:grpSpPr>
        <p:pic>
          <p:nvPicPr>
            <p:cNvPr id="271" name="IMG_0009.jpg" descr="IMG_0009.jpg"/>
            <p:cNvPicPr>
              <a:picLocks noChangeAspect="1"/>
            </p:cNvPicPr>
            <p:nvPr/>
          </p:nvPicPr>
          <p:blipFill rotWithShape="1">
            <a:blip r:embed="rId2"/>
            <a:srcRect b="19617"/>
            <a:stretch/>
          </p:blipFill>
          <p:spPr>
            <a:xfrm>
              <a:off x="0" y="1"/>
              <a:ext cx="6819414" cy="3938542"/>
            </a:xfrm>
            <a:prstGeom prst="rect">
              <a:avLst/>
            </a:prstGeom>
            <a:ln w="25400" cap="flat">
              <a:noFill/>
              <a:miter lim="400000"/>
            </a:ln>
            <a:effectLst>
              <a:outerShdw blurRad="355600" dist="177800" dir="54000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2" name="Source"/>
            <p:cNvSpPr txBox="1"/>
            <p:nvPr/>
          </p:nvSpPr>
          <p:spPr>
            <a:xfrm>
              <a:off x="3761261" y="982011"/>
              <a:ext cx="1574651" cy="794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1828800">
                <a:defRPr sz="3600" b="1" i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sz="2800" dirty="0">
                  <a:solidFill>
                    <a:srgbClr val="FFFFFF"/>
                  </a:solidFill>
                </a:rPr>
                <a:t>Source</a:t>
              </a:r>
            </a:p>
          </p:txBody>
        </p:sp>
        <p:sp>
          <p:nvSpPr>
            <p:cNvPr id="273" name="Trigger signal"/>
            <p:cNvSpPr txBox="1"/>
            <p:nvPr/>
          </p:nvSpPr>
          <p:spPr>
            <a:xfrm>
              <a:off x="-38878" y="3754366"/>
              <a:ext cx="2960745" cy="794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algn="l" defTabSz="1828800">
                <a:defRPr sz="3600" b="1" i="1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>
                <a:defRPr>
                  <a:solidFill>
                    <a:srgbClr val="000000"/>
                  </a:solidFill>
                </a:defRPr>
              </a:pPr>
              <a:r>
                <a:rPr sz="2800" dirty="0">
                  <a:solidFill>
                    <a:srgbClr val="FFFFFF"/>
                  </a:solidFill>
                </a:rPr>
                <a:t>Trigger signal</a:t>
              </a:r>
            </a:p>
          </p:txBody>
        </p:sp>
        <p:sp>
          <p:nvSpPr>
            <p:cNvPr id="274" name="Line"/>
            <p:cNvSpPr/>
            <p:nvPr/>
          </p:nvSpPr>
          <p:spPr>
            <a:xfrm flipH="1">
              <a:off x="3022626" y="1343581"/>
              <a:ext cx="738636" cy="381015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2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2000"/>
            </a:p>
          </p:txBody>
        </p:sp>
        <p:sp>
          <p:nvSpPr>
            <p:cNvPr id="275" name="Line"/>
            <p:cNvSpPr/>
            <p:nvPr/>
          </p:nvSpPr>
          <p:spPr>
            <a:xfrm flipV="1">
              <a:off x="1364873" y="3135023"/>
              <a:ext cx="1333554" cy="731953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24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2000"/>
            </a:p>
          </p:txBody>
        </p:sp>
      </p:grpSp>
      <p:grpSp>
        <p:nvGrpSpPr>
          <p:cNvPr id="285" name="Group"/>
          <p:cNvGrpSpPr/>
          <p:nvPr/>
        </p:nvGrpSpPr>
        <p:grpSpPr>
          <a:xfrm>
            <a:off x="9097577" y="6608764"/>
            <a:ext cx="5924710" cy="2627461"/>
            <a:chOff x="-50800" y="-173362"/>
            <a:chExt cx="6878201" cy="3050309"/>
          </a:xfrm>
        </p:grpSpPr>
        <p:pic>
          <p:nvPicPr>
            <p:cNvPr id="280" name="Rounded Rectangle" descr="Rounded Rectangl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50800" y="-173362"/>
              <a:ext cx="4689475" cy="3050309"/>
            </a:xfrm>
            <a:prstGeom prst="rect">
              <a:avLst/>
            </a:prstGeom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</p:pic>
        <p:pic>
          <p:nvPicPr>
            <p:cNvPr id="281" name="Untitled 11.png" descr="Untitled 11.png"/>
            <p:cNvPicPr>
              <a:picLocks noChangeAspect="1"/>
            </p:cNvPicPr>
            <p:nvPr/>
          </p:nvPicPr>
          <p:blipFill>
            <a:blip r:embed="rId4"/>
            <a:srcRect l="44151" r="28866" b="59550"/>
            <a:stretch>
              <a:fillRect/>
            </a:stretch>
          </p:blipFill>
          <p:spPr>
            <a:xfrm>
              <a:off x="346075" y="387746"/>
              <a:ext cx="3632200" cy="1828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82" name="Discriminator"/>
            <p:cNvSpPr txBox="1"/>
            <p:nvPr/>
          </p:nvSpPr>
          <p:spPr>
            <a:xfrm>
              <a:off x="895642" y="2046366"/>
              <a:ext cx="2652269" cy="7146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defTabSz="1828800">
                <a:defRPr sz="3600" i="1">
                  <a:solidFill>
                    <a:schemeClr val="accent5">
                      <a:hueOff val="-444211"/>
                      <a:satOff val="-14915"/>
                      <a:lumOff val="22857"/>
                    </a:schemeClr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rPr sz="2800" dirty="0">
                  <a:solidFill>
                    <a:schemeClr val="accent2"/>
                  </a:solidFill>
                </a:rPr>
                <a:t>Discriminator</a:t>
              </a:r>
            </a:p>
          </p:txBody>
        </p:sp>
        <p:sp>
          <p:nvSpPr>
            <p:cNvPr id="283" name="Accept"/>
            <p:cNvSpPr/>
            <p:nvPr/>
          </p:nvSpPr>
          <p:spPr>
            <a:xfrm>
              <a:off x="5084052" y="512468"/>
              <a:ext cx="1743349" cy="673145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hueOff val="-2473792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2700000" scaled="0"/>
            </a:gradFill>
            <a:ln w="25400" cap="flat">
              <a:solidFill>
                <a:schemeClr val="accent2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b="1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r>
                <a:t>Accept</a:t>
              </a:r>
            </a:p>
          </p:txBody>
        </p:sp>
        <p:sp>
          <p:nvSpPr>
            <p:cNvPr id="284" name="Reject"/>
            <p:cNvSpPr/>
            <p:nvPr/>
          </p:nvSpPr>
          <p:spPr>
            <a:xfrm>
              <a:off x="5084052" y="1360522"/>
              <a:ext cx="1743349" cy="67314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hueOff val="-444211"/>
                    <a:satOff val="-14915"/>
                    <a:lumOff val="22857"/>
                  </a:schemeClr>
                </a:gs>
                <a:gs pos="100000">
                  <a:schemeClr val="accent5"/>
                </a:gs>
              </a:gsLst>
              <a:lin ang="2700000" scaled="0"/>
            </a:gradFill>
            <a:ln w="25400" cap="flat">
              <a:solidFill>
                <a:schemeClr val="accent5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ctr">
              <a:noAutofit/>
            </a:bodyPr>
            <a:lstStyle>
              <a:lvl1pPr>
                <a:defRPr b="1"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r>
                <a:t>Reject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88274" y="6689372"/>
            <a:ext cx="8156384" cy="3691725"/>
            <a:chOff x="3014265" y="4936291"/>
            <a:chExt cx="9436101" cy="4270947"/>
          </a:xfrm>
        </p:grpSpPr>
        <p:pic>
          <p:nvPicPr>
            <p:cNvPr id="268" name="mod 6 proportional counter circuit fig 9.PNG" descr="mod 6 proportional counter circuit fig 9.PNG"/>
            <p:cNvPicPr>
              <a:picLocks noChangeAspect="1"/>
            </p:cNvPicPr>
            <p:nvPr/>
          </p:nvPicPr>
          <p:blipFill>
            <a:blip r:embed="rId5"/>
            <a:srcRect l="4182" t="3604" r="29714" b="62365"/>
            <a:stretch>
              <a:fillRect/>
            </a:stretch>
          </p:blipFill>
          <p:spPr>
            <a:xfrm>
              <a:off x="3014265" y="4936291"/>
              <a:ext cx="9436101" cy="2877061"/>
            </a:xfrm>
            <a:prstGeom prst="rect">
              <a:avLst/>
            </a:prstGeom>
            <a:ln w="12700">
              <a:solidFill>
                <a:srgbClr val="53585F"/>
              </a:solidFill>
              <a:miter lim="400000"/>
            </a:ln>
            <a:effectLst>
              <a:outerShdw blurRad="63500" dist="25400" dir="54000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7" name="Front-End"/>
            <p:cNvSpPr txBox="1"/>
            <p:nvPr/>
          </p:nvSpPr>
          <p:spPr>
            <a:xfrm>
              <a:off x="4607176" y="8495109"/>
              <a:ext cx="1943898" cy="7121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 defTabSz="1828800">
                <a:defRPr sz="3600" i="1">
                  <a:solidFill>
                    <a:schemeClr val="accent5">
                      <a:hueOff val="-444211"/>
                      <a:satOff val="-14915"/>
                      <a:lumOff val="22857"/>
                    </a:schemeClr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rPr sz="2800" dirty="0">
                  <a:solidFill>
                    <a:schemeClr val="accent2"/>
                  </a:solidFill>
                </a:rPr>
                <a:t>Front-End</a:t>
              </a:r>
            </a:p>
          </p:txBody>
        </p:sp>
        <p:sp>
          <p:nvSpPr>
            <p:cNvPr id="278" name="Pre-amplifier"/>
            <p:cNvSpPr txBox="1"/>
            <p:nvPr/>
          </p:nvSpPr>
          <p:spPr>
            <a:xfrm>
              <a:off x="7483626" y="8495109"/>
              <a:ext cx="2515087" cy="7121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 defTabSz="1828800">
                <a:defRPr sz="3600" i="1">
                  <a:solidFill>
                    <a:schemeClr val="accent5">
                      <a:hueOff val="-444211"/>
                      <a:satOff val="-14915"/>
                      <a:lumOff val="22857"/>
                    </a:schemeClr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rPr sz="2800">
                  <a:solidFill>
                    <a:schemeClr val="accent2"/>
                  </a:solidFill>
                </a:rPr>
                <a:t>Pre-amplifier</a:t>
              </a:r>
            </a:p>
          </p:txBody>
        </p:sp>
        <p:sp>
          <p:nvSpPr>
            <p:cNvPr id="279" name="Amplifier"/>
            <p:cNvSpPr txBox="1"/>
            <p:nvPr/>
          </p:nvSpPr>
          <p:spPr>
            <a:xfrm>
              <a:off x="10233784" y="8495109"/>
              <a:ext cx="1791828" cy="71212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 defTabSz="1828800">
                <a:defRPr sz="3600" i="1">
                  <a:solidFill>
                    <a:schemeClr val="accent5">
                      <a:hueOff val="-444211"/>
                      <a:satOff val="-14915"/>
                      <a:lumOff val="22857"/>
                    </a:schemeClr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rPr sz="2800">
                  <a:solidFill>
                    <a:schemeClr val="accent2"/>
                  </a:solidFill>
                </a:rPr>
                <a:t>Amplifier</a:t>
              </a:r>
            </a:p>
          </p:txBody>
        </p:sp>
        <p:pic>
          <p:nvPicPr>
            <p:cNvPr id="286" name="Line" descr="Lin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10896721" y="8217557"/>
              <a:ext cx="609811" cy="308752"/>
            </a:xfrm>
            <a:prstGeom prst="rect">
              <a:avLst/>
            </a:prstGeom>
          </p:spPr>
        </p:pic>
        <p:pic>
          <p:nvPicPr>
            <p:cNvPr id="288" name="Line" descr="Lin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8544556" y="8217557"/>
              <a:ext cx="609811" cy="308752"/>
            </a:xfrm>
            <a:prstGeom prst="rect">
              <a:avLst/>
            </a:prstGeom>
          </p:spPr>
        </p:pic>
        <p:pic>
          <p:nvPicPr>
            <p:cNvPr id="290" name="Line" descr="Lin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5338006" y="8115957"/>
              <a:ext cx="609811" cy="308752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8A8BBA-630D-4D21-A896-1832771F3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236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roup"/>
          <p:cNvGrpSpPr/>
          <p:nvPr/>
        </p:nvGrpSpPr>
        <p:grpSpPr>
          <a:xfrm>
            <a:off x="17112343" y="4474029"/>
            <a:ext cx="7308432" cy="8945426"/>
            <a:chOff x="0" y="0"/>
            <a:chExt cx="7500344" cy="9180325"/>
          </a:xfrm>
        </p:grpSpPr>
        <p:pic>
          <p:nvPicPr>
            <p:cNvPr id="297" name="Untitled 10.png" descr="Untitled 10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7450078" cy="7977867"/>
            </a:xfrm>
            <a:prstGeom prst="rect">
              <a:avLst/>
            </a:prstGeom>
            <a:ln w="12700" cap="flat">
              <a:solidFill>
                <a:srgbClr val="53585F"/>
              </a:solidFill>
              <a:prstDash val="solid"/>
              <a:miter lim="400000"/>
            </a:ln>
            <a:effectLst>
              <a:outerShdw blurRad="63500" dist="25400" dir="54000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98" name="Leading edge"/>
            <p:cNvSpPr txBox="1"/>
            <p:nvPr/>
          </p:nvSpPr>
          <p:spPr>
            <a:xfrm>
              <a:off x="937851" y="8341607"/>
              <a:ext cx="2754292" cy="838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1828800">
                <a:defRPr sz="3600" b="1" i="1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b="0" i="0" dirty="0">
                  <a:solidFill>
                    <a:schemeClr val="accent2"/>
                  </a:solidFill>
                </a:rPr>
                <a:t>Leading edge</a:t>
              </a:r>
            </a:p>
          </p:txBody>
        </p:sp>
        <p:sp>
          <p:nvSpPr>
            <p:cNvPr id="299" name="Trailing edge"/>
            <p:cNvSpPr txBox="1"/>
            <p:nvPr/>
          </p:nvSpPr>
          <p:spPr>
            <a:xfrm>
              <a:off x="3956619" y="8341607"/>
              <a:ext cx="3543725" cy="8387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noAutofit/>
            </a:bodyPr>
            <a:lstStyle>
              <a:lvl1pPr defTabSz="1828800">
                <a:defRPr sz="3600" b="1" i="1">
                  <a:solidFill>
                    <a:schemeClr val="accent5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b="0" i="0">
                  <a:solidFill>
                    <a:schemeClr val="accent2"/>
                  </a:solidFill>
                </a:rPr>
                <a:t>Trailing edge</a:t>
              </a:r>
            </a:p>
          </p:txBody>
        </p:sp>
        <p:pic>
          <p:nvPicPr>
            <p:cNvPr id="300" name="Line" descr="Lin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653254" y="6597138"/>
              <a:ext cx="2978320" cy="494003"/>
            </a:xfrm>
            <a:prstGeom prst="rect">
              <a:avLst/>
            </a:prstGeom>
            <a:effectLst/>
          </p:spPr>
        </p:pic>
        <p:pic>
          <p:nvPicPr>
            <p:cNvPr id="302" name="Line" descr="Lin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497379" y="6509334"/>
              <a:ext cx="3395855" cy="494002"/>
            </a:xfrm>
            <a:prstGeom prst="rect">
              <a:avLst/>
            </a:prstGeom>
            <a:effectLst/>
          </p:spPr>
        </p:pic>
      </p:grpSp>
      <p:sp>
        <p:nvSpPr>
          <p:cNvPr id="295" name="Detector signals characteristics"/>
          <p:cNvSpPr txBox="1">
            <a:spLocks noGrp="1"/>
          </p:cNvSpPr>
          <p:nvPr>
            <p:ph type="title"/>
          </p:nvPr>
        </p:nvSpPr>
        <p:spPr>
          <a:xfrm>
            <a:off x="2438400" y="1528746"/>
            <a:ext cx="20574000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Detector signals characteristics</a:t>
            </a:r>
          </a:p>
        </p:txBody>
      </p:sp>
      <p:sp>
        <p:nvSpPr>
          <p:cNvPr id="293" name="Pulse width…"/>
          <p:cNvSpPr txBox="1">
            <a:spLocks noGrp="1"/>
          </p:cNvSpPr>
          <p:nvPr>
            <p:ph idx="1"/>
          </p:nvPr>
        </p:nvSpPr>
        <p:spPr>
          <a:xfrm>
            <a:off x="1371599" y="3768636"/>
            <a:ext cx="16785772" cy="9192313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defTabSz="722947">
              <a:lnSpc>
                <a:spcPct val="150000"/>
              </a:lnSpc>
              <a:defRPr sz="3343" spc="-33"/>
            </a:pPr>
            <a:r>
              <a:rPr lang="en-GB" sz="4000" dirty="0"/>
              <a:t>Pulse width</a:t>
            </a:r>
          </a:p>
          <a:p>
            <a:pPr lvl="1" defTabSz="722947">
              <a:lnSpc>
                <a:spcPct val="150000"/>
              </a:lnSpc>
              <a:defRPr sz="3343" spc="-33"/>
            </a:pPr>
            <a:r>
              <a:rPr lang="en-GB" sz="3600" dirty="0"/>
              <a:t>Limits the effective hit rate</a:t>
            </a:r>
          </a:p>
          <a:p>
            <a:pPr lvl="1" defTabSz="722947">
              <a:lnSpc>
                <a:spcPct val="150000"/>
              </a:lnSpc>
              <a:defRPr sz="3343" spc="-33"/>
            </a:pPr>
            <a:r>
              <a:rPr lang="en-GB" sz="3600" dirty="0"/>
              <a:t>Must be adapted to the desired trigger rate</a:t>
            </a:r>
          </a:p>
          <a:p>
            <a:pPr defTabSz="722947">
              <a:lnSpc>
                <a:spcPct val="150000"/>
              </a:lnSpc>
              <a:defRPr sz="3343" spc="-33"/>
            </a:pPr>
            <a:r>
              <a:rPr lang="en-GB" sz="4000" dirty="0"/>
              <a:t>Time walk</a:t>
            </a:r>
          </a:p>
          <a:p>
            <a:pPr lvl="1" defTabSz="722947">
              <a:lnSpc>
                <a:spcPct val="150000"/>
              </a:lnSpc>
              <a:defRPr sz="3343" spc="-33"/>
            </a:pPr>
            <a:r>
              <a:rPr lang="en-GB" sz="3600" dirty="0"/>
              <a:t>The threshold-crossing time depends on the signal amplitude</a:t>
            </a:r>
          </a:p>
          <a:p>
            <a:pPr lvl="1" defTabSz="722947">
              <a:lnSpc>
                <a:spcPct val="150000"/>
              </a:lnSpc>
              <a:defRPr sz="3343" spc="-33"/>
            </a:pPr>
            <a:r>
              <a:rPr lang="en-GB" sz="3600" dirty="0"/>
              <a:t>Must be minimal in good trigger systems</a:t>
            </a:r>
            <a:endParaRPr lang="en-GB" dirty="0"/>
          </a:p>
          <a:p>
            <a:pPr defTabSz="722947">
              <a:lnSpc>
                <a:spcPct val="150000"/>
              </a:lnSpc>
              <a:defRPr sz="3343" spc="-33"/>
            </a:pPr>
            <a:r>
              <a:rPr lang="en-GB" sz="4000" dirty="0"/>
              <a:t>Time walk can be suppressed by triggering on </a:t>
            </a:r>
            <a:r>
              <a:rPr lang="en-GB" sz="4000" dirty="0">
                <a:solidFill>
                  <a:schemeClr val="accent2"/>
                </a:solidFill>
                <a:highlight>
                  <a:srgbClr val="000000"/>
                </a:highlight>
              </a:rPr>
              <a:t>total signal fraction</a:t>
            </a:r>
          </a:p>
          <a:p>
            <a:pPr lvl="1" defTabSz="722947">
              <a:lnSpc>
                <a:spcPct val="150000"/>
              </a:lnSpc>
              <a:defRPr sz="3343" spc="-33"/>
            </a:pPr>
            <a:r>
              <a:rPr lang="en-GB" sz="3600" dirty="0"/>
              <a:t>Applicable on same-shape input signals with different amplitude</a:t>
            </a:r>
          </a:p>
          <a:p>
            <a:pPr lvl="1" defTabSz="722947">
              <a:lnSpc>
                <a:spcPct val="150000"/>
              </a:lnSpc>
              <a:defRPr sz="3343" spc="-33"/>
            </a:pPr>
            <a:r>
              <a:rPr lang="en-GB" sz="3600" dirty="0"/>
              <a:t>Useful for scintillator detectors and photomultipliers</a:t>
            </a:r>
          </a:p>
          <a:p>
            <a:pPr defTabSz="722947">
              <a:lnSpc>
                <a:spcPct val="150000"/>
              </a:lnSpc>
              <a:defRPr sz="3343" spc="-33"/>
            </a:pPr>
            <a:endParaRPr lang="en-GB" sz="4000" dirty="0"/>
          </a:p>
          <a:p>
            <a:pPr defTabSz="722947">
              <a:lnSpc>
                <a:spcPct val="150000"/>
              </a:lnSpc>
              <a:defRPr sz="3343" spc="-33"/>
            </a:pPr>
            <a:endParaRPr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221F2F-D002-6CD9-3ED1-0E868851D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22</a:t>
            </a:fld>
            <a:endParaRPr lang="en-GB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he constant fraction discriminator"/>
          <p:cNvSpPr txBox="1">
            <a:spLocks noGrp="1"/>
          </p:cNvSpPr>
          <p:nvPr>
            <p:ph type="title"/>
          </p:nvPr>
        </p:nvSpPr>
        <p:spPr>
          <a:xfrm>
            <a:off x="1175657" y="1528746"/>
            <a:ext cx="21836743" cy="25860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dirty="0"/>
              <a:t>The constant fraction discriminator</a:t>
            </a:r>
          </a:p>
        </p:txBody>
      </p:sp>
      <p:sp>
        <p:nvSpPr>
          <p:cNvPr id="306" name="Attenuation + configurable delay…"/>
          <p:cNvSpPr txBox="1">
            <a:spLocks noGrp="1"/>
          </p:cNvSpPr>
          <p:nvPr>
            <p:ph idx="1"/>
          </p:nvPr>
        </p:nvSpPr>
        <p:spPr>
          <a:xfrm>
            <a:off x="932049" y="6395501"/>
            <a:ext cx="15386231" cy="4969187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dirty="0">
                <a:solidFill>
                  <a:srgbClr val="FF6A00"/>
                </a:solidFill>
                <a:ea typeface="Source Sans Pro Semibold"/>
                <a:cs typeface="Source Sans Pro Semibold"/>
                <a:sym typeface="Source Sans Pro Semibold"/>
              </a:rPr>
              <a:t>Attenuation + configurable delay</a:t>
            </a:r>
            <a:r>
              <a:rPr dirty="0"/>
              <a:t> applied before the</a:t>
            </a:r>
            <a:r>
              <a:rPr lang="en-GB" dirty="0"/>
              <a:t> </a:t>
            </a:r>
            <a:r>
              <a:rPr dirty="0"/>
              <a:t>discrimination determines </a:t>
            </a:r>
            <a:r>
              <a:rPr i="1" dirty="0" err="1">
                <a:ea typeface="Source Sans Pro Semibold"/>
                <a:cs typeface="Source Sans Pro Semibold"/>
                <a:sym typeface="Source Sans Pro Semibold"/>
              </a:rPr>
              <a:t>t</a:t>
            </a:r>
            <a:r>
              <a:rPr i="1" baseline="-5999" dirty="0" err="1">
                <a:ea typeface="Source Sans Pro Semibold"/>
                <a:cs typeface="Source Sans Pro Semibold"/>
                <a:sym typeface="Source Sans Pro Semibold"/>
              </a:rPr>
              <a:t>CFD</a:t>
            </a:r>
            <a:endParaRPr i="1" baseline="-5999" dirty="0">
              <a:ea typeface="Source Sans Pro Semibold"/>
              <a:cs typeface="Source Sans Pro Semibold"/>
              <a:sym typeface="Source Sans Pro Semibold"/>
            </a:endParaRPr>
          </a:p>
          <a:p>
            <a:pPr lvl="1">
              <a:lnSpc>
                <a:spcPct val="150000"/>
              </a:lnSpc>
            </a:pPr>
            <a:r>
              <a:rPr dirty="0"/>
              <a:t>If delay too short, the unit works as a normal discriminator</a:t>
            </a:r>
            <a:r>
              <a:rPr lang="en-GB" dirty="0"/>
              <a:t> since </a:t>
            </a:r>
            <a:r>
              <a:rPr dirty="0"/>
              <a:t>the output of the normal discriminator fires later than the CFD part</a:t>
            </a:r>
          </a:p>
        </p:txBody>
      </p:sp>
      <p:grpSp>
        <p:nvGrpSpPr>
          <p:cNvPr id="319" name="Group"/>
          <p:cNvGrpSpPr/>
          <p:nvPr/>
        </p:nvGrpSpPr>
        <p:grpSpPr>
          <a:xfrm>
            <a:off x="16231882" y="3531029"/>
            <a:ext cx="8152118" cy="9934375"/>
            <a:chOff x="0" y="0"/>
            <a:chExt cx="8276851" cy="10086379"/>
          </a:xfrm>
        </p:grpSpPr>
        <p:sp>
          <p:nvSpPr>
            <p:cNvPr id="309" name="Rectangle"/>
            <p:cNvSpPr/>
            <p:nvPr/>
          </p:nvSpPr>
          <p:spPr>
            <a:xfrm>
              <a:off x="0" y="0"/>
              <a:ext cx="8276851" cy="10086379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2800">
                  <a:latin typeface="+mj-lt"/>
                  <a:ea typeface="+mj-ea"/>
                  <a:cs typeface="+mj-cs"/>
                  <a:sym typeface="Source Sans Pro"/>
                </a:defRPr>
              </a:pPr>
              <a:endParaRPr/>
            </a:p>
          </p:txBody>
        </p:sp>
        <p:pic>
          <p:nvPicPr>
            <p:cNvPr id="310" name="Untitled 11.png" descr="Untitled 11.png"/>
            <p:cNvPicPr>
              <a:picLocks noChangeAspect="1"/>
            </p:cNvPicPr>
            <p:nvPr/>
          </p:nvPicPr>
          <p:blipFill>
            <a:blip r:embed="rId2"/>
            <a:srcRect t="8232" r="5075" b="2564"/>
            <a:stretch>
              <a:fillRect/>
            </a:stretch>
          </p:blipFill>
          <p:spPr>
            <a:xfrm>
              <a:off x="87720" y="1705532"/>
              <a:ext cx="8101212" cy="34694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1" name="Untitled 12.png" descr="Untitled 12.png"/>
            <p:cNvPicPr>
              <a:picLocks noChangeAspect="1"/>
            </p:cNvPicPr>
            <p:nvPr/>
          </p:nvPicPr>
          <p:blipFill>
            <a:blip r:embed="rId3"/>
            <a:srcRect l="412" r="3106"/>
            <a:stretch>
              <a:fillRect/>
            </a:stretch>
          </p:blipFill>
          <p:spPr>
            <a:xfrm>
              <a:off x="90895" y="6522828"/>
              <a:ext cx="8098096" cy="3494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317" name="Group"/>
            <p:cNvGrpSpPr/>
            <p:nvPr/>
          </p:nvGrpSpPr>
          <p:grpSpPr>
            <a:xfrm>
              <a:off x="3636011" y="31834"/>
              <a:ext cx="4640641" cy="1934363"/>
              <a:chOff x="-114024" y="44534"/>
              <a:chExt cx="4640640" cy="1934362"/>
            </a:xfrm>
          </p:grpSpPr>
          <p:sp>
            <p:nvSpPr>
              <p:cNvPr id="312" name="Input pulse…"/>
              <p:cNvSpPr txBox="1"/>
              <p:nvPr/>
            </p:nvSpPr>
            <p:spPr>
              <a:xfrm>
                <a:off x="687034" y="44534"/>
                <a:ext cx="3839582" cy="19343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91439" tIns="91439" rIns="91439" bIns="91439" numCol="1" anchor="t">
                <a:spAutoFit/>
              </a:bodyPr>
              <a:lstStyle/>
              <a:p>
                <a:pPr algn="l" defTabSz="1828800">
                  <a:lnSpc>
                    <a:spcPct val="125000"/>
                  </a:lnSpc>
                  <a:defRPr sz="26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Source Sans Pro"/>
                  </a:defRPr>
                </a:pPr>
                <a:r>
                  <a:rPr sz="2000" i="1" dirty="0"/>
                  <a:t>Input pulse</a:t>
                </a:r>
              </a:p>
              <a:p>
                <a:pPr algn="l" defTabSz="1828800">
                  <a:lnSpc>
                    <a:spcPct val="125000"/>
                  </a:lnSpc>
                  <a:defRPr sz="26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Source Sans Pro"/>
                  </a:defRPr>
                </a:pPr>
                <a:r>
                  <a:rPr sz="2000" i="1" dirty="0"/>
                  <a:t>Delayed input pulse</a:t>
                </a:r>
              </a:p>
              <a:p>
                <a:pPr algn="l" defTabSz="1828800">
                  <a:lnSpc>
                    <a:spcPct val="125000"/>
                  </a:lnSpc>
                  <a:defRPr sz="26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Source Sans Pro"/>
                  </a:defRPr>
                </a:pPr>
                <a:r>
                  <a:rPr sz="2000" i="1" dirty="0"/>
                  <a:t>Attenuated inverted input</a:t>
                </a:r>
              </a:p>
              <a:p>
                <a:pPr algn="l" defTabSz="1828800">
                  <a:lnSpc>
                    <a:spcPct val="125000"/>
                  </a:lnSpc>
                  <a:defRPr sz="2600">
                    <a:solidFill>
                      <a:srgbClr val="000000"/>
                    </a:solidFill>
                    <a:latin typeface="+mj-lt"/>
                    <a:ea typeface="+mj-ea"/>
                    <a:cs typeface="+mj-cs"/>
                    <a:sym typeface="Source Sans Pro"/>
                  </a:defRPr>
                </a:pPr>
                <a:r>
                  <a:rPr sz="2000" i="1" dirty="0"/>
                  <a:t>Bipolar pulse </a:t>
                </a:r>
              </a:p>
            </p:txBody>
          </p:sp>
          <p:sp>
            <p:nvSpPr>
              <p:cNvPr id="313" name="Line"/>
              <p:cNvSpPr/>
              <p:nvPr/>
            </p:nvSpPr>
            <p:spPr>
              <a:xfrm>
                <a:off x="-114024" y="377824"/>
                <a:ext cx="736602" cy="317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dash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914400">
                  <a:defRPr sz="24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14" name="Line"/>
              <p:cNvSpPr/>
              <p:nvPr/>
            </p:nvSpPr>
            <p:spPr>
              <a:xfrm>
                <a:off x="-114024" y="752473"/>
                <a:ext cx="736602" cy="3178"/>
              </a:xfrm>
              <a:prstGeom prst="line">
                <a:avLst/>
              </a:prstGeom>
              <a:noFill/>
              <a:ln w="50800" cap="flat">
                <a:solidFill>
                  <a:srgbClr val="000000"/>
                </a:solidFill>
                <a:prstDash val="dot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914400">
                  <a:defRPr sz="24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15" name="Line"/>
              <p:cNvSpPr/>
              <p:nvPr/>
            </p:nvSpPr>
            <p:spPr>
              <a:xfrm>
                <a:off x="-114024" y="1254123"/>
                <a:ext cx="736602" cy="3178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lgDashDot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914400">
                  <a:defRPr sz="24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  <p:sp>
            <p:nvSpPr>
              <p:cNvPr id="316" name="Line"/>
              <p:cNvSpPr/>
              <p:nvPr/>
            </p:nvSpPr>
            <p:spPr>
              <a:xfrm>
                <a:off x="-114022" y="1635123"/>
                <a:ext cx="736601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t">
                <a:noAutofit/>
              </a:bodyPr>
              <a:lstStyle/>
              <a:p>
                <a:pPr algn="l" defTabSz="914400">
                  <a:defRPr sz="2400">
                    <a:solidFill>
                      <a:srgbClr val="000000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pPr>
                <a:endParaRPr/>
              </a:p>
            </p:txBody>
          </p:sp>
        </p:grpSp>
        <p:sp>
          <p:nvSpPr>
            <p:cNvPr id="318" name="The output of the CFD fires when the bipolar pulse changes polarity"/>
            <p:cNvSpPr txBox="1"/>
            <p:nvPr/>
          </p:nvSpPr>
          <p:spPr>
            <a:xfrm>
              <a:off x="87720" y="5162313"/>
              <a:ext cx="8094393" cy="1148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>
              <a:lvl1pPr algn="l" defTabSz="1828800">
                <a:defRPr i="1">
                  <a:solidFill>
                    <a:srgbClr val="0076AF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t>The output of the CFD fires when the bipolar pulse changes polarity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43032" y="3506739"/>
            <a:ext cx="9548968" cy="3056168"/>
            <a:chOff x="2611868" y="8557943"/>
            <a:chExt cx="10000616" cy="3200719"/>
          </a:xfrm>
        </p:grpSpPr>
        <p:pic>
          <p:nvPicPr>
            <p:cNvPr id="321" name="CDF-circuit.png" descr="CDF-circui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1868" y="8557943"/>
              <a:ext cx="10000616" cy="3119006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</p:pic>
        <p:pic>
          <p:nvPicPr>
            <p:cNvPr id="322" name="Oval" descr="Oval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2404" y="9709468"/>
              <a:ext cx="2693731" cy="1782078"/>
            </a:xfrm>
            <a:prstGeom prst="rect">
              <a:avLst/>
            </a:prstGeom>
            <a:noFill/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</p:pic>
        <p:pic>
          <p:nvPicPr>
            <p:cNvPr id="324" name="Line" descr="Lin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412036">
              <a:off x="3429155" y="11310972"/>
              <a:ext cx="1068769" cy="44769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D7363CC-47BC-48CF-8363-AEA95B60C82F}"/>
              </a:ext>
            </a:extLst>
          </p:cNvPr>
          <p:cNvGrpSpPr/>
          <p:nvPr/>
        </p:nvGrpSpPr>
        <p:grpSpPr>
          <a:xfrm>
            <a:off x="6106886" y="11218114"/>
            <a:ext cx="9873067" cy="2408950"/>
            <a:chOff x="1648769" y="3617623"/>
            <a:chExt cx="11488978" cy="2803219"/>
          </a:xfrm>
        </p:grpSpPr>
        <p:pic>
          <p:nvPicPr>
            <p:cNvPr id="326" name="Rounded Rectangle" descr="Rounded Rectangle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8769" y="3617623"/>
              <a:ext cx="11488978" cy="2803219"/>
            </a:xfrm>
            <a:prstGeom prst="rect">
              <a:avLst/>
            </a:prstGeom>
            <a:effectLst/>
          </p:spPr>
        </p:pic>
        <p:pic>
          <p:nvPicPr>
            <p:cNvPr id="329" name="Image" descr="Image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46825" y="4643147"/>
              <a:ext cx="7035802" cy="6096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30" name="at"/>
            <p:cNvSpPr txBox="1"/>
            <p:nvPr/>
          </p:nvSpPr>
          <p:spPr>
            <a:xfrm>
              <a:off x="9262505" y="5130814"/>
              <a:ext cx="2639490" cy="1027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4200"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rPr lang="en-GB" sz="3600" dirty="0">
                  <a:latin typeface="+mn-lt"/>
                </a:rPr>
                <a:t>a</a:t>
              </a:r>
              <a:r>
                <a:rPr sz="3600" dirty="0">
                  <a:latin typeface="+mn-lt"/>
                </a:rPr>
                <a:t>t</a:t>
              </a:r>
              <a:r>
                <a:rPr lang="en-GB" sz="3600" dirty="0">
                  <a:latin typeface="+mn-lt"/>
                </a:rPr>
                <a:t> </a:t>
              </a:r>
              <a:r>
                <a:rPr lang="en-GB" sz="4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 = </a:t>
              </a:r>
              <a:r>
                <a:rPr lang="en-GB" sz="4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GB" sz="4800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cfd</a:t>
              </a:r>
              <a:endParaRPr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32" name="Image" descr="Image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06728" y="5395233"/>
              <a:ext cx="6845302" cy="762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9C96C2-E065-4C02-B59B-4A3E1B95B8C8}"/>
                </a:ext>
              </a:extLst>
            </p:cNvPr>
            <p:cNvSpPr txBox="1"/>
            <p:nvPr/>
          </p:nvSpPr>
          <p:spPr>
            <a:xfrm>
              <a:off x="1994334" y="3824557"/>
              <a:ext cx="10968715" cy="680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Signals with the same rising time, at a fraction f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6EB5B-7434-E7BA-5B9E-9E875B12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rigger logic implem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Trigger logic implementation</a:t>
            </a:r>
          </a:p>
        </p:txBody>
      </p:sp>
      <p:sp>
        <p:nvSpPr>
          <p:cNvPr id="365" name="Analog systems…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Once we are in the digital domain, all manipulations can be broken down to a Boolean operations</a:t>
            </a:r>
            <a:endParaRPr sz="4000" dirty="0"/>
          </a:p>
          <a:p>
            <a:pPr>
              <a:lnSpc>
                <a:spcPct val="150000"/>
              </a:lnSpc>
            </a:pPr>
            <a:r>
              <a:rPr sz="4000" dirty="0">
                <a:ea typeface="Source Sans Pro Semibold"/>
                <a:cs typeface="Source Sans Pro Semibold"/>
                <a:sym typeface="Source Sans Pro Semibold"/>
              </a:rPr>
              <a:t>Combinatorial</a:t>
            </a:r>
            <a:r>
              <a:rPr lang="en-GB" sz="4000" dirty="0">
                <a:ea typeface="Source Sans Pro Semibold"/>
                <a:cs typeface="Source Sans Pro Semibold"/>
                <a:sym typeface="Source Sans Pro Semibold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Summing, Decoders, Multiplexers</a:t>
            </a:r>
            <a:r>
              <a:rPr sz="3600" dirty="0"/>
              <a:t>,…</a:t>
            </a:r>
          </a:p>
          <a:p>
            <a:pPr>
              <a:lnSpc>
                <a:spcPct val="150000"/>
              </a:lnSpc>
            </a:pPr>
            <a:r>
              <a:rPr sz="4000" dirty="0">
                <a:ea typeface="Source Sans Pro Semibold"/>
                <a:cs typeface="Source Sans Pro Semibold"/>
                <a:sym typeface="Source Sans Pro Semibold"/>
              </a:rPr>
              <a:t>Sequential</a:t>
            </a:r>
            <a:endParaRPr lang="en-GB" sz="4000" dirty="0">
              <a:ea typeface="Source Sans Pro Semibold"/>
              <a:cs typeface="Source Sans Pro Semibold"/>
              <a:sym typeface="Source Sans Pro Semibold"/>
            </a:endParaRPr>
          </a:p>
          <a:p>
            <a:pPr lvl="1">
              <a:lnSpc>
                <a:spcPct val="150000"/>
              </a:lnSpc>
            </a:pPr>
            <a:r>
              <a:rPr lang="en-GB" sz="3600" dirty="0"/>
              <a:t>F</a:t>
            </a:r>
            <a:r>
              <a:rPr sz="3600" dirty="0"/>
              <a:t>lip-flop</a:t>
            </a:r>
            <a:r>
              <a:rPr lang="en-GB" sz="3600" dirty="0"/>
              <a:t>s, Registers, Counters</a:t>
            </a:r>
            <a:r>
              <a:rPr sz="3600" dirty="0"/>
              <a:t>,…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4401800" y="4404974"/>
            <a:ext cx="8323309" cy="7191600"/>
            <a:chOff x="14401800" y="5479028"/>
            <a:chExt cx="8323309" cy="7191600"/>
          </a:xfrm>
        </p:grpSpPr>
        <p:pic>
          <p:nvPicPr>
            <p:cNvPr id="30" name="Untitled 8.png" descr="Untitled 8.png"/>
            <p:cNvPicPr>
              <a:picLocks noChangeAspect="1"/>
            </p:cNvPicPr>
            <p:nvPr/>
          </p:nvPicPr>
          <p:blipFill>
            <a:blip r:embed="rId2"/>
            <a:srcRect r="5647"/>
            <a:stretch>
              <a:fillRect/>
            </a:stretch>
          </p:blipFill>
          <p:spPr>
            <a:xfrm>
              <a:off x="14401800" y="8134481"/>
              <a:ext cx="8323309" cy="453614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31" name="Arrow"/>
            <p:cNvGrpSpPr/>
            <p:nvPr/>
          </p:nvGrpSpPr>
          <p:grpSpPr>
            <a:xfrm rot="5400000">
              <a:off x="18016009" y="6153446"/>
              <a:ext cx="1367429" cy="2309272"/>
              <a:chOff x="0" y="0"/>
              <a:chExt cx="1367428" cy="2309271"/>
            </a:xfrm>
          </p:grpSpPr>
          <p:sp>
            <p:nvSpPr>
              <p:cNvPr id="37" name="Arrow"/>
              <p:cNvSpPr/>
              <p:nvPr/>
            </p:nvSpPr>
            <p:spPr>
              <a:xfrm>
                <a:off x="31750" y="90752"/>
                <a:ext cx="1295072" cy="2127767"/>
              </a:xfrm>
              <a:prstGeom prst="rightArrow">
                <a:avLst>
                  <a:gd name="adj1" fmla="val 39329"/>
                  <a:gd name="adj2" fmla="val 65497"/>
                </a:avLst>
              </a:prstGeom>
              <a:solidFill>
                <a:srgbClr val="CDE9FF"/>
              </a:solidFill>
              <a:ln>
                <a:noFill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914400">
                  <a:defRPr sz="4600">
                    <a:latin typeface="+mj-lt"/>
                    <a:ea typeface="+mj-ea"/>
                    <a:cs typeface="+mj-cs"/>
                    <a:sym typeface="Source Sans Pro"/>
                  </a:defRPr>
                </a:pPr>
                <a:endParaRPr/>
              </a:p>
            </p:txBody>
          </p:sp>
          <p:pic>
            <p:nvPicPr>
              <p:cNvPr id="38" name="Arrow" descr="Arrow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367429" cy="2309272"/>
              </a:xfrm>
              <a:prstGeom prst="rect">
                <a:avLst/>
              </a:prstGeom>
              <a:effectLst/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5406487" y="5479028"/>
              <a:ext cx="6313933" cy="994662"/>
              <a:chOff x="13405551" y="5666504"/>
              <a:chExt cx="6313933" cy="994662"/>
            </a:xfrm>
          </p:grpSpPr>
          <p:pic>
            <p:nvPicPr>
              <p:cNvPr id="33" name="Image" descr="Imag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05551" y="5666504"/>
                <a:ext cx="6313933" cy="994662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</p:spPr>
          </p:pic>
          <p:sp>
            <p:nvSpPr>
              <p:cNvPr id="34" name="AND"/>
              <p:cNvSpPr txBox="1"/>
              <p:nvPr/>
            </p:nvSpPr>
            <p:spPr>
              <a:xfrm>
                <a:off x="14059485" y="5747578"/>
                <a:ext cx="1154204" cy="8557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Source Sans Pro"/>
                  </a:defRPr>
                </a:lvl1pPr>
              </a:lstStyle>
              <a:p>
                <a:r>
                  <a:rPr>
                    <a:solidFill>
                      <a:schemeClr val="bg1"/>
                    </a:solidFill>
                  </a:rPr>
                  <a:t>AND</a:t>
                </a:r>
              </a:p>
            </p:txBody>
          </p:sp>
          <p:sp>
            <p:nvSpPr>
              <p:cNvPr id="35" name="OR"/>
              <p:cNvSpPr txBox="1"/>
              <p:nvPr/>
            </p:nvSpPr>
            <p:spPr>
              <a:xfrm>
                <a:off x="16267895" y="5727689"/>
                <a:ext cx="861787" cy="8557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Source Sans Pro"/>
                  </a:defRPr>
                </a:lvl1pPr>
              </a:lstStyle>
              <a:p>
                <a:r>
                  <a:rPr dirty="0">
                    <a:solidFill>
                      <a:schemeClr val="bg1"/>
                    </a:solidFill>
                  </a:rPr>
                  <a:t>OR</a:t>
                </a:r>
              </a:p>
            </p:txBody>
          </p:sp>
          <p:sp>
            <p:nvSpPr>
              <p:cNvPr id="36" name="NOT"/>
              <p:cNvSpPr txBox="1"/>
              <p:nvPr/>
            </p:nvSpPr>
            <p:spPr>
              <a:xfrm>
                <a:off x="18270972" y="5727689"/>
                <a:ext cx="1165150" cy="8557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Source Sans Pro"/>
                  </a:defRPr>
                </a:lvl1pPr>
              </a:lstStyle>
              <a:p>
                <a:r>
                  <a:rPr dirty="0">
                    <a:solidFill>
                      <a:schemeClr val="bg1"/>
                    </a:solidFill>
                  </a:rPr>
                  <a:t>NOT</a:t>
                </a:r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B91BF0-EC38-E588-1FA4-5288FEDB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Trigger logic implemen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Trigger logic implementation</a:t>
            </a:r>
          </a:p>
        </p:txBody>
      </p:sp>
      <p:sp>
        <p:nvSpPr>
          <p:cNvPr id="365" name="Analog systems…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Once we are in the digital domain, all manipulations can be broken down to a Boolean operations</a:t>
            </a:r>
            <a:endParaRPr sz="4000" dirty="0"/>
          </a:p>
          <a:p>
            <a:pPr>
              <a:lnSpc>
                <a:spcPct val="150000"/>
              </a:lnSpc>
            </a:pPr>
            <a:r>
              <a:rPr sz="4000" dirty="0">
                <a:ea typeface="Source Sans Pro Semibold"/>
                <a:cs typeface="Source Sans Pro Semibold"/>
                <a:sym typeface="Source Sans Pro Semibold"/>
              </a:rPr>
              <a:t>Combinatorial</a:t>
            </a:r>
            <a:r>
              <a:rPr lang="en-GB" sz="4000" dirty="0">
                <a:ea typeface="Source Sans Pro Semibold"/>
                <a:cs typeface="Source Sans Pro Semibold"/>
                <a:sym typeface="Source Sans Pro Semibold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Summing, Decoders, Multiplexers</a:t>
            </a:r>
            <a:r>
              <a:rPr sz="3600" dirty="0"/>
              <a:t>,…</a:t>
            </a:r>
          </a:p>
          <a:p>
            <a:pPr>
              <a:lnSpc>
                <a:spcPct val="150000"/>
              </a:lnSpc>
            </a:pPr>
            <a:r>
              <a:rPr sz="4000" dirty="0">
                <a:ea typeface="Source Sans Pro Semibold"/>
                <a:cs typeface="Source Sans Pro Semibold"/>
                <a:sym typeface="Source Sans Pro Semibold"/>
              </a:rPr>
              <a:t>Sequential</a:t>
            </a:r>
            <a:endParaRPr lang="en-GB" sz="4000" dirty="0">
              <a:ea typeface="Source Sans Pro Semibold"/>
              <a:cs typeface="Source Sans Pro Semibold"/>
              <a:sym typeface="Source Sans Pro Semibold"/>
            </a:endParaRPr>
          </a:p>
          <a:p>
            <a:pPr lvl="1">
              <a:lnSpc>
                <a:spcPct val="150000"/>
              </a:lnSpc>
            </a:pPr>
            <a:r>
              <a:rPr lang="en-GB" sz="3600" dirty="0"/>
              <a:t>F</a:t>
            </a:r>
            <a:r>
              <a:rPr sz="3600" dirty="0"/>
              <a:t>lip-flop</a:t>
            </a:r>
            <a:r>
              <a:rPr lang="en-GB" sz="3600" dirty="0"/>
              <a:t>s, Registers, Counters</a:t>
            </a:r>
            <a:r>
              <a:rPr sz="3600" dirty="0"/>
              <a:t>,…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14401800" y="4404974"/>
            <a:ext cx="8323309" cy="7191600"/>
            <a:chOff x="14401800" y="5479028"/>
            <a:chExt cx="8323309" cy="7191600"/>
          </a:xfrm>
        </p:grpSpPr>
        <p:pic>
          <p:nvPicPr>
            <p:cNvPr id="30" name="Untitled 8.png" descr="Untitled 8.png"/>
            <p:cNvPicPr>
              <a:picLocks noChangeAspect="1"/>
            </p:cNvPicPr>
            <p:nvPr/>
          </p:nvPicPr>
          <p:blipFill>
            <a:blip r:embed="rId2"/>
            <a:srcRect r="5647"/>
            <a:stretch>
              <a:fillRect/>
            </a:stretch>
          </p:blipFill>
          <p:spPr>
            <a:xfrm>
              <a:off x="14401800" y="8134481"/>
              <a:ext cx="8323309" cy="453614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31" name="Arrow"/>
            <p:cNvGrpSpPr/>
            <p:nvPr/>
          </p:nvGrpSpPr>
          <p:grpSpPr>
            <a:xfrm rot="5400000">
              <a:off x="18016009" y="6153446"/>
              <a:ext cx="1367429" cy="2309272"/>
              <a:chOff x="0" y="0"/>
              <a:chExt cx="1367428" cy="2309271"/>
            </a:xfrm>
          </p:grpSpPr>
          <p:sp>
            <p:nvSpPr>
              <p:cNvPr id="37" name="Arrow"/>
              <p:cNvSpPr/>
              <p:nvPr/>
            </p:nvSpPr>
            <p:spPr>
              <a:xfrm>
                <a:off x="31750" y="90752"/>
                <a:ext cx="1295072" cy="2127767"/>
              </a:xfrm>
              <a:prstGeom prst="rightArrow">
                <a:avLst>
                  <a:gd name="adj1" fmla="val 39329"/>
                  <a:gd name="adj2" fmla="val 65497"/>
                </a:avLst>
              </a:prstGeom>
              <a:solidFill>
                <a:srgbClr val="CDE9FF"/>
              </a:solidFill>
              <a:ln>
                <a:noFill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914400">
                  <a:defRPr sz="4600">
                    <a:latin typeface="+mj-lt"/>
                    <a:ea typeface="+mj-ea"/>
                    <a:cs typeface="+mj-cs"/>
                    <a:sym typeface="Source Sans Pro"/>
                  </a:defRPr>
                </a:pPr>
                <a:endParaRPr/>
              </a:p>
            </p:txBody>
          </p:sp>
          <p:pic>
            <p:nvPicPr>
              <p:cNvPr id="38" name="Arrow" descr="Arrow"/>
              <p:cNvPicPr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367429" cy="2309272"/>
              </a:xfrm>
              <a:prstGeom prst="rect">
                <a:avLst/>
              </a:prstGeom>
              <a:effectLst/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5406487" y="5479028"/>
              <a:ext cx="6313933" cy="994662"/>
              <a:chOff x="13405551" y="5666504"/>
              <a:chExt cx="6313933" cy="994662"/>
            </a:xfrm>
          </p:grpSpPr>
          <p:pic>
            <p:nvPicPr>
              <p:cNvPr id="33" name="Image" descr="Image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05551" y="5666504"/>
                <a:ext cx="6313933" cy="994662"/>
              </a:xfrm>
              <a:prstGeom prst="rect">
                <a:avLst/>
              </a:prstGeom>
              <a:solidFill>
                <a:schemeClr val="tx1"/>
              </a:solidFill>
              <a:ln w="12700" cap="flat">
                <a:noFill/>
                <a:miter lim="400000"/>
              </a:ln>
              <a:effectLst/>
            </p:spPr>
          </p:pic>
          <p:sp>
            <p:nvSpPr>
              <p:cNvPr id="34" name="AND"/>
              <p:cNvSpPr txBox="1"/>
              <p:nvPr/>
            </p:nvSpPr>
            <p:spPr>
              <a:xfrm>
                <a:off x="14059485" y="5747578"/>
                <a:ext cx="1154204" cy="85570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Source Sans Pro"/>
                  </a:defRPr>
                </a:lvl1pPr>
              </a:lstStyle>
              <a:p>
                <a:r>
                  <a:rPr>
                    <a:solidFill>
                      <a:schemeClr val="bg1"/>
                    </a:solidFill>
                  </a:rPr>
                  <a:t>AND</a:t>
                </a:r>
              </a:p>
            </p:txBody>
          </p:sp>
          <p:sp>
            <p:nvSpPr>
              <p:cNvPr id="35" name="OR"/>
              <p:cNvSpPr txBox="1"/>
              <p:nvPr/>
            </p:nvSpPr>
            <p:spPr>
              <a:xfrm>
                <a:off x="16267895" y="5727689"/>
                <a:ext cx="861787" cy="8557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Source Sans Pro"/>
                  </a:defRPr>
                </a:lvl1pPr>
              </a:lstStyle>
              <a:p>
                <a:r>
                  <a:rPr dirty="0">
                    <a:solidFill>
                      <a:schemeClr val="bg1"/>
                    </a:solidFill>
                  </a:rPr>
                  <a:t>OR</a:t>
                </a:r>
              </a:p>
            </p:txBody>
          </p:sp>
          <p:sp>
            <p:nvSpPr>
              <p:cNvPr id="36" name="NOT"/>
              <p:cNvSpPr txBox="1"/>
              <p:nvPr/>
            </p:nvSpPr>
            <p:spPr>
              <a:xfrm>
                <a:off x="18270972" y="5727689"/>
                <a:ext cx="1165150" cy="8557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71437" tIns="71437" rIns="71437" bIns="71437" numCol="1" anchor="ctr">
                <a:noAutofit/>
              </a:bodyPr>
              <a:lstStyle>
                <a:lvl1pPr>
                  <a:defRPr>
                    <a:latin typeface="+mj-lt"/>
                    <a:ea typeface="+mj-ea"/>
                    <a:cs typeface="+mj-cs"/>
                    <a:sym typeface="Source Sans Pro"/>
                  </a:defRPr>
                </a:lvl1pPr>
              </a:lstStyle>
              <a:p>
                <a:r>
                  <a:rPr dirty="0">
                    <a:solidFill>
                      <a:schemeClr val="bg1"/>
                    </a:solidFill>
                  </a:rPr>
                  <a:t>NOT</a:t>
                </a:r>
              </a:p>
            </p:txBody>
          </p:sp>
        </p:grpSp>
      </p:grpSp>
      <p:sp>
        <p:nvSpPr>
          <p:cNvPr id="14" name="Right Brace 13">
            <a:extLst>
              <a:ext uri="{FF2B5EF4-FFF2-40B4-BE49-F238E27FC236}">
                <a16:creationId xmlns:a16="http://schemas.microsoft.com/office/drawing/2014/main" id="{9CC55265-ACD7-403A-AC4E-B91A58B96FCF}"/>
              </a:ext>
            </a:extLst>
          </p:cNvPr>
          <p:cNvSpPr/>
          <p:nvPr/>
        </p:nvSpPr>
        <p:spPr>
          <a:xfrm>
            <a:off x="10589622" y="7217282"/>
            <a:ext cx="406400" cy="239058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ED0C91-E724-4282-8C02-157EF79F065F}"/>
              </a:ext>
            </a:extLst>
          </p:cNvPr>
          <p:cNvSpPr txBox="1"/>
          <p:nvPr/>
        </p:nvSpPr>
        <p:spPr>
          <a:xfrm>
            <a:off x="11178173" y="7477131"/>
            <a:ext cx="2825209" cy="1684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accent2"/>
                </a:solidFill>
              </a:rPr>
              <a:t>Data propagates as a wave through the logic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82F611EC-5BB0-4060-95C1-7F993811E1D7}"/>
              </a:ext>
            </a:extLst>
          </p:cNvPr>
          <p:cNvSpPr/>
          <p:nvPr/>
        </p:nvSpPr>
        <p:spPr>
          <a:xfrm>
            <a:off x="10589622" y="9796666"/>
            <a:ext cx="406400" cy="2390588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15EFC7-A79B-4907-87E6-35414C091A0B}"/>
              </a:ext>
            </a:extLst>
          </p:cNvPr>
          <p:cNvSpPr txBox="1"/>
          <p:nvPr/>
        </p:nvSpPr>
        <p:spPr>
          <a:xfrm>
            <a:off x="11178173" y="9565264"/>
            <a:ext cx="2825209" cy="2792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chemeClr val="accent2"/>
                </a:solidFill>
              </a:rPr>
              <a:t>Operations happen at well defined times and in a well defined order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9D659B-C1D4-F7C7-F694-98E0DE55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98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Now build your own trigger system"/>
          <p:cNvSpPr txBox="1">
            <a:spLocks noGrp="1"/>
          </p:cNvSpPr>
          <p:nvPr>
            <p:ph type="title"/>
          </p:nvPr>
        </p:nvSpPr>
        <p:spPr>
          <a:xfrm>
            <a:off x="1669143" y="1528746"/>
            <a:ext cx="21343257" cy="25860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A simple trigger wants a simple system</a:t>
            </a:r>
            <a:endParaRPr dirty="0"/>
          </a:p>
        </p:txBody>
      </p:sp>
      <p:sp>
        <p:nvSpPr>
          <p:cNvPr id="340" name="A simple trigger system can start with a NIM crate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defRPr spc="-76"/>
            </a:pPr>
            <a:r>
              <a:rPr dirty="0"/>
              <a:t>A simple trigger system can start with a </a:t>
            </a:r>
            <a:r>
              <a:rPr dirty="0">
                <a:solidFill>
                  <a:srgbClr val="FF6A00"/>
                </a:solidFill>
                <a:ea typeface="Source Sans Pro Semibold"/>
                <a:cs typeface="Source Sans Pro Semibold"/>
                <a:sym typeface="Source Sans Pro Semibold"/>
              </a:rPr>
              <a:t>NIM crate</a:t>
            </a:r>
          </a:p>
          <a:p>
            <a:pPr>
              <a:lnSpc>
                <a:spcPct val="150000"/>
              </a:lnSpc>
              <a:defRPr spc="-72"/>
            </a:pPr>
            <a:r>
              <a:rPr dirty="0"/>
              <a:t>Common support for electronic modules</a:t>
            </a:r>
            <a:endParaRPr lang="en-GB" dirty="0"/>
          </a:p>
          <a:p>
            <a:pPr>
              <a:lnSpc>
                <a:spcPct val="150000"/>
              </a:lnSpc>
              <a:defRPr spc="-72"/>
            </a:pPr>
            <a:r>
              <a:rPr lang="en-GB" dirty="0"/>
              <a:t>Standard</a:t>
            </a:r>
            <a:r>
              <a:rPr dirty="0"/>
              <a:t> impedance, connections, logic levels</a:t>
            </a:r>
            <a:endParaRPr lang="en-GB" dirty="0"/>
          </a:p>
          <a:p>
            <a:pPr lvl="1">
              <a:lnSpc>
                <a:spcPct val="150000"/>
              </a:lnSpc>
              <a:defRPr spc="-72"/>
            </a:pPr>
            <a:r>
              <a:rPr lang="en-GB" sz="3600" dirty="0"/>
              <a:t>Watch out for </a:t>
            </a:r>
            <a:r>
              <a:rPr sz="3600" dirty="0"/>
              <a:t>negative</a:t>
            </a:r>
            <a:r>
              <a:rPr lang="en-GB" sz="3600" dirty="0"/>
              <a:t> voltage levels: Low = 0v, High = -0.8V</a:t>
            </a:r>
            <a:endParaRPr sz="3600" dirty="0"/>
          </a:p>
        </p:txBody>
      </p:sp>
      <p:pic>
        <p:nvPicPr>
          <p:cNvPr id="338" name="crate.jpg" descr="cra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046" y="9087444"/>
            <a:ext cx="6302829" cy="4590633"/>
          </a:xfrm>
          <a:prstGeom prst="rect">
            <a:avLst/>
          </a:prstGeom>
          <a:ln w="254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39" name="IMG_0013.jpg" descr="IMG_0013.jpg"/>
          <p:cNvPicPr>
            <a:picLocks noChangeAspect="1"/>
          </p:cNvPicPr>
          <p:nvPr/>
        </p:nvPicPr>
        <p:blipFill rotWithShape="1">
          <a:blip r:embed="rId3"/>
          <a:srcRect t="2099"/>
          <a:stretch/>
        </p:blipFill>
        <p:spPr>
          <a:xfrm>
            <a:off x="14271173" y="9087444"/>
            <a:ext cx="6302830" cy="4628555"/>
          </a:xfrm>
          <a:prstGeom prst="rect">
            <a:avLst/>
          </a:prstGeom>
          <a:ln w="254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grpSp>
        <p:nvGrpSpPr>
          <p:cNvPr id="343" name="Arrow"/>
          <p:cNvGrpSpPr/>
          <p:nvPr/>
        </p:nvGrpSpPr>
        <p:grpSpPr>
          <a:xfrm>
            <a:off x="10929687" y="9364437"/>
            <a:ext cx="2674673" cy="2814309"/>
            <a:chOff x="0" y="0"/>
            <a:chExt cx="2674671" cy="2814307"/>
          </a:xfrm>
        </p:grpSpPr>
        <p:sp>
          <p:nvSpPr>
            <p:cNvPr id="342" name="Arrow"/>
            <p:cNvSpPr/>
            <p:nvPr/>
          </p:nvSpPr>
          <p:spPr>
            <a:xfrm>
              <a:off x="31750" y="106787"/>
              <a:ext cx="2605015" cy="2600733"/>
            </a:xfrm>
            <a:prstGeom prst="rightArrow">
              <a:avLst>
                <a:gd name="adj1" fmla="val 39329"/>
                <a:gd name="adj2" fmla="val 32615"/>
              </a:avLst>
            </a:prstGeom>
            <a:solidFill>
              <a:srgbClr val="CDE9FF"/>
            </a:solidFill>
            <a:ln>
              <a:noFill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914400">
                <a:defRPr sz="4600">
                  <a:latin typeface="+mj-lt"/>
                  <a:ea typeface="+mj-ea"/>
                  <a:cs typeface="+mj-cs"/>
                  <a:sym typeface="Source Sans Pro"/>
                </a:defRPr>
              </a:pPr>
              <a:endParaRPr/>
            </a:p>
          </p:txBody>
        </p:sp>
        <p:pic>
          <p:nvPicPr>
            <p:cNvPr id="341" name="Arrow" descr="Arrow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2674672" cy="2814309"/>
            </a:xfrm>
            <a:prstGeom prst="rect">
              <a:avLst/>
            </a:prstGeom>
            <a:effectLst/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CDFBB3-CCA8-2BAE-A3C6-F682FD72E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26</a:t>
            </a:fld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Now build your own trigger system"/>
          <p:cNvSpPr txBox="1">
            <a:spLocks noGrp="1"/>
          </p:cNvSpPr>
          <p:nvPr>
            <p:ph type="title"/>
          </p:nvPr>
        </p:nvSpPr>
        <p:spPr>
          <a:xfrm>
            <a:off x="1669143" y="1528746"/>
            <a:ext cx="21343257" cy="25860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A simple trigger wants a simple system</a:t>
            </a:r>
            <a:endParaRPr dirty="0"/>
          </a:p>
        </p:txBody>
      </p:sp>
      <p:pic>
        <p:nvPicPr>
          <p:cNvPr id="10" name="IMG_0013.jpg" descr="IMG_00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3094" y="3526971"/>
            <a:ext cx="13453535" cy="10090151"/>
          </a:xfrm>
          <a:prstGeom prst="rect">
            <a:avLst/>
          </a:prstGeom>
          <a:ln w="25400">
            <a:miter lim="400000"/>
          </a:ln>
          <a:effectLst>
            <a:outerShdw blurRad="355600" dist="1778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9027885" y="6113027"/>
            <a:ext cx="1712686" cy="10014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Digital Logic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956971" y="6113027"/>
            <a:ext cx="1712686" cy="10014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CFD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32663" y="7864476"/>
            <a:ext cx="3125988" cy="10014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Threshold Discriminator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740571" y="7864476"/>
            <a:ext cx="1944915" cy="100148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Analogue Delay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9235CF-E3A0-9F91-5769-915297DAF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446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3667873" y="1528746"/>
            <a:ext cx="19344527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A simple trigger</a:t>
            </a:r>
            <a:r>
              <a:rPr lang="en-GB" dirty="0"/>
              <a:t> and DAQ</a:t>
            </a:r>
            <a:r>
              <a:rPr dirty="0"/>
              <a:t> system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DA2B6-B1C9-9FAF-C968-3A37768B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28</a:t>
            </a:fld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F34AEC-4ED5-527D-4385-1D543F5622C4}"/>
              </a:ext>
            </a:extLst>
          </p:cNvPr>
          <p:cNvGrpSpPr/>
          <p:nvPr/>
        </p:nvGrpSpPr>
        <p:grpSpPr>
          <a:xfrm>
            <a:off x="0" y="3619500"/>
            <a:ext cx="24384000" cy="8515350"/>
            <a:chOff x="0" y="3619500"/>
            <a:chExt cx="24384000" cy="8515350"/>
          </a:xfrm>
        </p:grpSpPr>
        <p:sp>
          <p:nvSpPr>
            <p:cNvPr id="3" name="Rectangle 2"/>
            <p:cNvSpPr/>
            <p:nvPr/>
          </p:nvSpPr>
          <p:spPr>
            <a:xfrm>
              <a:off x="0" y="3619500"/>
              <a:ext cx="24384000" cy="8515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73" name="Rounded Rectangle">
              <a:extLst>
                <a:ext uri="{FF2B5EF4-FFF2-40B4-BE49-F238E27FC236}">
                  <a16:creationId xmlns:a16="http://schemas.microsoft.com/office/drawing/2014/main" id="{2DB2F70F-3F73-DDFF-0FC2-1F5C8EE8FC4E}"/>
                </a:ext>
              </a:extLst>
            </p:cNvPr>
            <p:cNvSpPr/>
            <p:nvPr/>
          </p:nvSpPr>
          <p:spPr>
            <a:xfrm>
              <a:off x="13587584" y="7557995"/>
              <a:ext cx="6096001" cy="4537076"/>
            </a:xfrm>
            <a:prstGeom prst="roundRect">
              <a:avLst>
                <a:gd name="adj" fmla="val 5673"/>
              </a:avLst>
            </a:prstGeom>
            <a:ln w="508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tIns="91439" bIns="91439" anchor="ctr"/>
            <a:lstStyle/>
            <a:p>
              <a:pPr algn="l" defTabSz="914400">
                <a:defRPr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09" name="Line"/>
            <p:cNvSpPr/>
            <p:nvPr/>
          </p:nvSpPr>
          <p:spPr>
            <a:xfrm>
              <a:off x="17908345" y="6354665"/>
              <a:ext cx="2671268" cy="362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542" y="21600"/>
                  </a:lnTo>
                  <a:lnTo>
                    <a:pt x="21600" y="0"/>
                  </a:lnTo>
                </a:path>
              </a:pathLst>
            </a:custGeom>
            <a:ln w="50800">
              <a:solidFill>
                <a:srgbClr val="000000"/>
              </a:solidFill>
              <a:tailEnd type="triangle"/>
            </a:ln>
          </p:spPr>
          <p:txBody>
            <a:bodyPr tIns="91439" bIns="91439"/>
            <a:lstStyle/>
            <a:p>
              <a:pPr>
                <a:defRPr sz="2800">
                  <a:latin typeface="+mj-lt"/>
                  <a:ea typeface="+mj-ea"/>
                  <a:cs typeface="+mj-cs"/>
                  <a:sym typeface="Source Sans Pro"/>
                </a:defRPr>
              </a:pPr>
              <a:endParaRPr sz="2400"/>
            </a:p>
          </p:txBody>
        </p:sp>
        <p:sp>
          <p:nvSpPr>
            <p:cNvPr id="410" name="Line"/>
            <p:cNvSpPr/>
            <p:nvPr/>
          </p:nvSpPr>
          <p:spPr>
            <a:xfrm>
              <a:off x="9968086" y="9672954"/>
              <a:ext cx="6638926" cy="1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txBody>
            <a:bodyPr tIns="91439" bIns="91439"/>
            <a:lstStyle/>
            <a:p>
              <a:pPr>
                <a:defRPr sz="2800">
                  <a:latin typeface="+mj-lt"/>
                  <a:ea typeface="+mj-ea"/>
                  <a:cs typeface="+mj-cs"/>
                  <a:sym typeface="Source Sans Pro"/>
                </a:defRPr>
              </a:pPr>
              <a:endParaRPr sz="2400"/>
            </a:p>
          </p:txBody>
        </p:sp>
        <p:sp>
          <p:nvSpPr>
            <p:cNvPr id="411" name="Line"/>
            <p:cNvSpPr/>
            <p:nvPr/>
          </p:nvSpPr>
          <p:spPr>
            <a:xfrm>
              <a:off x="10224045" y="9941469"/>
              <a:ext cx="6638926" cy="1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txBody>
            <a:bodyPr tIns="91439" bIns="91439"/>
            <a:lstStyle/>
            <a:p>
              <a:pPr>
                <a:defRPr sz="2800">
                  <a:latin typeface="+mj-lt"/>
                  <a:ea typeface="+mj-ea"/>
                  <a:cs typeface="+mj-cs"/>
                  <a:sym typeface="Source Sans Pro"/>
                </a:defRPr>
              </a:pPr>
              <a:endParaRPr sz="2400"/>
            </a:p>
          </p:txBody>
        </p:sp>
        <p:sp>
          <p:nvSpPr>
            <p:cNvPr id="412" name="Line"/>
            <p:cNvSpPr/>
            <p:nvPr/>
          </p:nvSpPr>
          <p:spPr>
            <a:xfrm>
              <a:off x="10439390" y="10185716"/>
              <a:ext cx="6638926" cy="1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txBody>
            <a:bodyPr tIns="91439" bIns="91439"/>
            <a:lstStyle/>
            <a:p>
              <a:pPr>
                <a:defRPr sz="2800">
                  <a:latin typeface="+mj-lt"/>
                  <a:ea typeface="+mj-ea"/>
                  <a:cs typeface="+mj-cs"/>
                  <a:sym typeface="Source Sans Pro"/>
                </a:defRPr>
              </a:pPr>
              <a:endParaRPr sz="2400"/>
            </a:p>
          </p:txBody>
        </p:sp>
        <p:sp>
          <p:nvSpPr>
            <p:cNvPr id="413" name="Line"/>
            <p:cNvSpPr/>
            <p:nvPr/>
          </p:nvSpPr>
          <p:spPr>
            <a:xfrm>
              <a:off x="10521784" y="10439716"/>
              <a:ext cx="6638926" cy="1"/>
            </a:xfrm>
            <a:prstGeom prst="line">
              <a:avLst/>
            </a:prstGeom>
            <a:ln w="50800">
              <a:solidFill>
                <a:srgbClr val="000000"/>
              </a:solidFill>
            </a:ln>
          </p:spPr>
          <p:txBody>
            <a:bodyPr tIns="91439" bIns="91439"/>
            <a:lstStyle/>
            <a:p>
              <a:pPr>
                <a:defRPr sz="2800">
                  <a:latin typeface="+mj-lt"/>
                  <a:ea typeface="+mj-ea"/>
                  <a:cs typeface="+mj-cs"/>
                  <a:sym typeface="Source Sans Pro"/>
                </a:defRPr>
              </a:pPr>
              <a:endParaRPr sz="2400"/>
            </a:p>
          </p:txBody>
        </p:sp>
        <p:sp>
          <p:nvSpPr>
            <p:cNvPr id="414" name="Rounded Rectangle"/>
            <p:cNvSpPr/>
            <p:nvPr/>
          </p:nvSpPr>
          <p:spPr>
            <a:xfrm>
              <a:off x="7861845" y="4316729"/>
              <a:ext cx="6096001" cy="4537076"/>
            </a:xfrm>
            <a:prstGeom prst="roundRect">
              <a:avLst>
                <a:gd name="adj" fmla="val 5673"/>
              </a:avLst>
            </a:prstGeom>
            <a:solidFill>
              <a:srgbClr val="FF7E79"/>
            </a:solidFill>
            <a:ln w="50800">
              <a:solidFill>
                <a:srgbClr val="8C3A38"/>
              </a:solidFill>
              <a:bevel/>
            </a:ln>
          </p:spPr>
          <p:txBody>
            <a:bodyPr tIns="91439" bIns="91439" anchor="ctr"/>
            <a:lstStyle/>
            <a:p>
              <a:pPr algn="l" defTabSz="914400">
                <a:defRPr sz="4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15" name="discriminators"/>
            <p:cNvSpPr txBox="1"/>
            <p:nvPr/>
          </p:nvSpPr>
          <p:spPr>
            <a:xfrm>
              <a:off x="8047634" y="7673996"/>
              <a:ext cx="2196435" cy="5539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 algn="l" defTabSz="1828800">
                <a:defRPr sz="3600" i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r>
                <a:rPr sz="2400">
                  <a:latin typeface="+mn-lt"/>
                </a:rPr>
                <a:t>discriminators</a:t>
              </a:r>
            </a:p>
          </p:txBody>
        </p:sp>
        <p:sp>
          <p:nvSpPr>
            <p:cNvPr id="416" name="coincidence logic"/>
            <p:cNvSpPr txBox="1"/>
            <p:nvPr/>
          </p:nvSpPr>
          <p:spPr>
            <a:xfrm>
              <a:off x="11471448" y="7106602"/>
              <a:ext cx="2743201" cy="92332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>
              <a:spAutoFit/>
            </a:bodyPr>
            <a:lstStyle>
              <a:lvl1pPr algn="l" defTabSz="1828800">
                <a:defRPr sz="3600" i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 algn="ctr"/>
              <a:r>
                <a:rPr sz="2400" dirty="0">
                  <a:latin typeface="+mn-lt"/>
                </a:rPr>
                <a:t>coincidence logic</a:t>
              </a:r>
            </a:p>
          </p:txBody>
        </p:sp>
        <p:sp>
          <p:nvSpPr>
            <p:cNvPr id="417" name="Front-Ends"/>
            <p:cNvSpPr txBox="1"/>
            <p:nvPr/>
          </p:nvSpPr>
          <p:spPr>
            <a:xfrm>
              <a:off x="1788705" y="8980667"/>
              <a:ext cx="2743201" cy="5539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>
              <a:spAutoFit/>
            </a:bodyPr>
            <a:lstStyle>
              <a:lvl1pPr defTabSz="1828800">
                <a:defRPr sz="3800" i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>
                <a:defRPr i="0"/>
              </a:pPr>
              <a:r>
                <a:rPr sz="2400" i="1">
                  <a:latin typeface="+mn-lt"/>
                </a:rPr>
                <a:t> Front-Ends</a:t>
              </a:r>
            </a:p>
          </p:txBody>
        </p:sp>
        <p:cxnSp>
          <p:nvCxnSpPr>
            <p:cNvPr id="418" name="Connection Line"/>
            <p:cNvCxnSpPr>
              <a:stCxn id="471" idx="0"/>
              <a:endCxn id="419" idx="0"/>
            </p:cNvCxnSpPr>
            <p:nvPr/>
          </p:nvCxnSpPr>
          <p:spPr>
            <a:xfrm flipV="1">
              <a:off x="2725533" y="5305821"/>
              <a:ext cx="5892800" cy="1739900"/>
            </a:xfrm>
            <a:prstGeom prst="bentConnector3">
              <a:avLst>
                <a:gd name="adj1" fmla="val 35560"/>
              </a:avLst>
            </a:prstGeom>
            <a:ln w="50800">
              <a:solidFill>
                <a:srgbClr val="000000"/>
              </a:solidFill>
            </a:ln>
          </p:spPr>
        </p:cxnSp>
        <p:sp>
          <p:nvSpPr>
            <p:cNvPr id="419" name="Triangle"/>
            <p:cNvSpPr/>
            <p:nvPr/>
          </p:nvSpPr>
          <p:spPr>
            <a:xfrm rot="5400000">
              <a:off x="8246020" y="4853304"/>
              <a:ext cx="1060451" cy="914401"/>
            </a:xfrm>
            <a:prstGeom prst="triangle">
              <a:avLst/>
            </a:prstGeom>
            <a:solidFill>
              <a:srgbClr val="FFFFFF"/>
            </a:solidFill>
            <a:ln w="50800">
              <a:solidFill>
                <a:srgbClr val="000000"/>
              </a:solidFill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tIns="91439" bIns="91439" anchor="ctr"/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cxnSp>
          <p:nvCxnSpPr>
            <p:cNvPr id="420" name="Connection Line"/>
            <p:cNvCxnSpPr>
              <a:stCxn id="472" idx="0"/>
              <a:endCxn id="421" idx="0"/>
            </p:cNvCxnSpPr>
            <p:nvPr/>
          </p:nvCxnSpPr>
          <p:spPr>
            <a:xfrm flipV="1">
              <a:off x="2877933" y="5966221"/>
              <a:ext cx="6045200" cy="1485900"/>
            </a:xfrm>
            <a:prstGeom prst="bentConnector3">
              <a:avLst>
                <a:gd name="adj1" fmla="val 37605"/>
              </a:avLst>
            </a:prstGeom>
            <a:ln w="50800">
              <a:solidFill>
                <a:srgbClr val="000000"/>
              </a:solidFill>
            </a:ln>
          </p:spPr>
        </p:cxnSp>
        <p:sp>
          <p:nvSpPr>
            <p:cNvPr id="421" name="Triangle"/>
            <p:cNvSpPr/>
            <p:nvPr/>
          </p:nvSpPr>
          <p:spPr>
            <a:xfrm rot="5400000">
              <a:off x="8542353" y="5503121"/>
              <a:ext cx="1060451" cy="914401"/>
            </a:xfrm>
            <a:prstGeom prst="triangle">
              <a:avLst/>
            </a:prstGeom>
            <a:solidFill>
              <a:srgbClr val="FFFFFF"/>
            </a:solidFill>
            <a:ln w="50800">
              <a:solidFill>
                <a:srgbClr val="000000"/>
              </a:solidFill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tIns="91439" bIns="91439" anchor="ctr"/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cxnSp>
          <p:nvCxnSpPr>
            <p:cNvPr id="422" name="Connection Line"/>
            <p:cNvCxnSpPr>
              <a:stCxn id="473" idx="0"/>
              <a:endCxn id="423" idx="0"/>
            </p:cNvCxnSpPr>
            <p:nvPr/>
          </p:nvCxnSpPr>
          <p:spPr>
            <a:xfrm flipV="1">
              <a:off x="3017633" y="6613921"/>
              <a:ext cx="6197600" cy="1219200"/>
            </a:xfrm>
            <a:prstGeom prst="bentConnector3">
              <a:avLst>
                <a:gd name="adj1" fmla="val 39754"/>
              </a:avLst>
            </a:prstGeom>
            <a:ln w="50800">
              <a:solidFill>
                <a:srgbClr val="000000"/>
              </a:solidFill>
            </a:ln>
          </p:spPr>
        </p:cxnSp>
        <p:sp>
          <p:nvSpPr>
            <p:cNvPr id="423" name="Triangle"/>
            <p:cNvSpPr/>
            <p:nvPr/>
          </p:nvSpPr>
          <p:spPr>
            <a:xfrm rot="5400000">
              <a:off x="8838686" y="6152938"/>
              <a:ext cx="1060451" cy="914401"/>
            </a:xfrm>
            <a:prstGeom prst="triangle">
              <a:avLst/>
            </a:prstGeom>
            <a:solidFill>
              <a:srgbClr val="FFFFFF"/>
            </a:solidFill>
            <a:ln w="50800">
              <a:solidFill>
                <a:srgbClr val="000000"/>
              </a:solidFill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tIns="91439" bIns="91439" anchor="ctr"/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cxnSp>
          <p:nvCxnSpPr>
            <p:cNvPr id="424" name="Connection Line"/>
            <p:cNvCxnSpPr>
              <a:stCxn id="474" idx="0"/>
              <a:endCxn id="425" idx="0"/>
            </p:cNvCxnSpPr>
            <p:nvPr/>
          </p:nvCxnSpPr>
          <p:spPr>
            <a:xfrm flipV="1">
              <a:off x="3157333" y="7261621"/>
              <a:ext cx="6350000" cy="977900"/>
            </a:xfrm>
            <a:prstGeom prst="bentConnector3">
              <a:avLst>
                <a:gd name="adj1" fmla="val 41400"/>
              </a:avLst>
            </a:prstGeom>
            <a:ln w="50800">
              <a:solidFill>
                <a:srgbClr val="000000"/>
              </a:solidFill>
            </a:ln>
          </p:spPr>
        </p:cxnSp>
        <p:sp>
          <p:nvSpPr>
            <p:cNvPr id="425" name="Triangle"/>
            <p:cNvSpPr/>
            <p:nvPr/>
          </p:nvSpPr>
          <p:spPr>
            <a:xfrm rot="5400000">
              <a:off x="9135020" y="6802754"/>
              <a:ext cx="1060451" cy="914401"/>
            </a:xfrm>
            <a:prstGeom prst="triangle">
              <a:avLst/>
            </a:prstGeom>
            <a:solidFill>
              <a:srgbClr val="FFFFFF"/>
            </a:solidFill>
            <a:ln w="50800">
              <a:solidFill>
                <a:srgbClr val="000000"/>
              </a:solidFill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tIns="91439" bIns="91439" anchor="ctr"/>
            <a:lstStyle/>
            <a:p>
              <a: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26" name="start"/>
            <p:cNvSpPr txBox="1"/>
            <p:nvPr/>
          </p:nvSpPr>
          <p:spPr>
            <a:xfrm>
              <a:off x="14926220" y="5492294"/>
              <a:ext cx="1241426" cy="5539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>
              <a:spAutoFit/>
            </a:bodyPr>
            <a:lstStyle>
              <a:lvl1pPr algn="l" defTabSz="1828800">
                <a:defRPr sz="3600" i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r>
                <a:rPr sz="2400">
                  <a:latin typeface="+mn-lt"/>
                </a:rPr>
                <a:t>start</a:t>
              </a:r>
            </a:p>
          </p:txBody>
        </p:sp>
        <p:grpSp>
          <p:nvGrpSpPr>
            <p:cNvPr id="429" name="Group"/>
            <p:cNvGrpSpPr/>
            <p:nvPr/>
          </p:nvGrpSpPr>
          <p:grpSpPr>
            <a:xfrm>
              <a:off x="9462045" y="9498329"/>
              <a:ext cx="990601" cy="358776"/>
              <a:chOff x="0" y="0"/>
              <a:chExt cx="990600" cy="358775"/>
            </a:xfrm>
          </p:grpSpPr>
          <p:sp>
            <p:nvSpPr>
              <p:cNvPr id="427" name="Shape"/>
              <p:cNvSpPr/>
              <p:nvPr/>
            </p:nvSpPr>
            <p:spPr>
              <a:xfrm>
                <a:off x="0" y="0"/>
                <a:ext cx="990600" cy="358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9997" y="21600"/>
                      <a:pt x="18019" y="21600"/>
                    </a:cubicBezTo>
                    <a:lnTo>
                      <a:pt x="3581" y="21600"/>
                    </a:lnTo>
                    <a:cubicBezTo>
                      <a:pt x="1603" y="21600"/>
                      <a:pt x="0" y="16765"/>
                      <a:pt x="0" y="10800"/>
                    </a:cubicBezTo>
                    <a:cubicBezTo>
                      <a:pt x="0" y="4835"/>
                      <a:pt x="1603" y="0"/>
                      <a:pt x="3581" y="0"/>
                    </a:cubicBezTo>
                    <a:lnTo>
                      <a:pt x="18019" y="0"/>
                    </a:lnTo>
                    <a:cubicBezTo>
                      <a:pt x="19997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>
                <a:outerShdw blurRad="76200" dist="38100" dir="6599969" rotWithShape="0">
                  <a:srgbClr val="808080">
                    <a:alpha val="7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428" name="Line"/>
              <p:cNvSpPr/>
              <p:nvPr/>
            </p:nvSpPr>
            <p:spPr>
              <a:xfrm>
                <a:off x="662142" y="0"/>
                <a:ext cx="164230" cy="358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671" y="21600"/>
                      <a:pt x="0" y="16765"/>
                      <a:pt x="0" y="10800"/>
                    </a:cubicBezTo>
                    <a:cubicBezTo>
                      <a:pt x="0" y="4835"/>
                      <a:pt x="9671" y="0"/>
                      <a:pt x="21600" y="0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sp>
          <p:nvSpPr>
            <p:cNvPr id="430" name="delays"/>
            <p:cNvSpPr txBox="1"/>
            <p:nvPr/>
          </p:nvSpPr>
          <p:spPr>
            <a:xfrm>
              <a:off x="9634579" y="10673079"/>
              <a:ext cx="1152880" cy="5539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 algn="l" defTabSz="1828800">
                <a:defRPr sz="4200" i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>
                <a:defRPr i="0"/>
              </a:pPr>
              <a:r>
                <a:rPr sz="2400" i="1" dirty="0">
                  <a:latin typeface="+mn-lt"/>
                </a:rPr>
                <a:t>delays</a:t>
              </a:r>
            </a:p>
          </p:txBody>
        </p:sp>
        <p:sp>
          <p:nvSpPr>
            <p:cNvPr id="433" name="Digitizers (ADC, TDC,….)"/>
            <p:cNvSpPr txBox="1"/>
            <p:nvPr/>
          </p:nvSpPr>
          <p:spPr>
            <a:xfrm>
              <a:off x="14567445" y="11044554"/>
              <a:ext cx="3730508" cy="5539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 algn="l" defTabSz="1828800">
                <a:defRPr sz="3800" i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Digitizers (ADC, TDC,….)</a:t>
              </a:r>
            </a:p>
          </p:txBody>
        </p:sp>
        <p:sp>
          <p:nvSpPr>
            <p:cNvPr id="434" name="Rectangle"/>
            <p:cNvSpPr/>
            <p:nvPr/>
          </p:nvSpPr>
          <p:spPr>
            <a:xfrm>
              <a:off x="15659645" y="8923654"/>
              <a:ext cx="457201" cy="2073276"/>
            </a:xfrm>
            <a:prstGeom prst="rect">
              <a:avLst/>
            </a:prstGeom>
            <a:solidFill>
              <a:srgbClr val="FFFFFF"/>
            </a:solidFill>
            <a:ln w="101600">
              <a:solidFill>
                <a:srgbClr val="C0504D"/>
              </a:solidFill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tIns="91439" bIns="91439" anchor="ctr"/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35" name="busy"/>
            <p:cNvSpPr txBox="1"/>
            <p:nvPr/>
          </p:nvSpPr>
          <p:spPr>
            <a:xfrm>
              <a:off x="14896058" y="6559939"/>
              <a:ext cx="867545" cy="5539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 algn="l" defTabSz="1828800">
                <a:defRPr sz="3600" i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>
                <a:defRPr i="0"/>
              </a:pPr>
              <a:r>
                <a:rPr sz="2400" i="1">
                  <a:latin typeface="+mn-lt"/>
                </a:rPr>
                <a:t>busy</a:t>
              </a:r>
            </a:p>
          </p:txBody>
        </p:sp>
        <p:sp>
          <p:nvSpPr>
            <p:cNvPr id="436" name="Trigger system"/>
            <p:cNvSpPr txBox="1"/>
            <p:nvPr/>
          </p:nvSpPr>
          <p:spPr>
            <a:xfrm>
              <a:off x="11592580" y="4327842"/>
              <a:ext cx="2260555" cy="5539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 algn="r" defTabSz="1828800">
                <a:defRPr sz="4500">
                  <a:solidFill>
                    <a:srgbClr val="000000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rPr sz="2400" dirty="0">
                  <a:latin typeface="+mn-lt"/>
                </a:rPr>
                <a:t>Trigger system</a:t>
              </a:r>
            </a:p>
          </p:txBody>
        </p:sp>
        <p:sp>
          <p:nvSpPr>
            <p:cNvPr id="437" name="Rectangle"/>
            <p:cNvSpPr/>
            <p:nvPr/>
          </p:nvSpPr>
          <p:spPr>
            <a:xfrm>
              <a:off x="15024645" y="8923654"/>
              <a:ext cx="457201" cy="2073276"/>
            </a:xfrm>
            <a:prstGeom prst="rect">
              <a:avLst/>
            </a:prstGeom>
            <a:solidFill>
              <a:srgbClr val="FFFFFF"/>
            </a:solidFill>
            <a:ln w="101600">
              <a:solidFill>
                <a:srgbClr val="C0504D"/>
              </a:solidFill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tIns="91439" bIns="91439" anchor="ctr"/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grpSp>
          <p:nvGrpSpPr>
            <p:cNvPr id="440" name="Group"/>
            <p:cNvGrpSpPr/>
            <p:nvPr/>
          </p:nvGrpSpPr>
          <p:grpSpPr>
            <a:xfrm>
              <a:off x="9716045" y="9752329"/>
              <a:ext cx="990601" cy="358776"/>
              <a:chOff x="0" y="0"/>
              <a:chExt cx="990600" cy="358775"/>
            </a:xfrm>
          </p:grpSpPr>
          <p:sp>
            <p:nvSpPr>
              <p:cNvPr id="438" name="Shape"/>
              <p:cNvSpPr/>
              <p:nvPr/>
            </p:nvSpPr>
            <p:spPr>
              <a:xfrm>
                <a:off x="0" y="0"/>
                <a:ext cx="990600" cy="358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9997" y="21600"/>
                      <a:pt x="18019" y="21600"/>
                    </a:cubicBezTo>
                    <a:lnTo>
                      <a:pt x="3581" y="21600"/>
                    </a:lnTo>
                    <a:cubicBezTo>
                      <a:pt x="1603" y="21600"/>
                      <a:pt x="0" y="16765"/>
                      <a:pt x="0" y="10800"/>
                    </a:cubicBezTo>
                    <a:cubicBezTo>
                      <a:pt x="0" y="4835"/>
                      <a:pt x="1603" y="0"/>
                      <a:pt x="3581" y="0"/>
                    </a:cubicBezTo>
                    <a:lnTo>
                      <a:pt x="18019" y="0"/>
                    </a:lnTo>
                    <a:cubicBezTo>
                      <a:pt x="19997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>
                <a:outerShdw blurRad="76200" dist="38100" dir="6599969" rotWithShape="0">
                  <a:srgbClr val="808080">
                    <a:alpha val="7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439" name="Line"/>
              <p:cNvSpPr/>
              <p:nvPr/>
            </p:nvSpPr>
            <p:spPr>
              <a:xfrm>
                <a:off x="662142" y="0"/>
                <a:ext cx="164230" cy="358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671" y="21600"/>
                      <a:pt x="0" y="16765"/>
                      <a:pt x="0" y="10800"/>
                    </a:cubicBezTo>
                    <a:cubicBezTo>
                      <a:pt x="0" y="4835"/>
                      <a:pt x="9671" y="0"/>
                      <a:pt x="21600" y="0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grpSp>
          <p:nvGrpSpPr>
            <p:cNvPr id="443" name="Group"/>
            <p:cNvGrpSpPr/>
            <p:nvPr/>
          </p:nvGrpSpPr>
          <p:grpSpPr>
            <a:xfrm>
              <a:off x="9970045" y="10006329"/>
              <a:ext cx="990601" cy="358776"/>
              <a:chOff x="0" y="0"/>
              <a:chExt cx="990600" cy="358775"/>
            </a:xfrm>
          </p:grpSpPr>
          <p:sp>
            <p:nvSpPr>
              <p:cNvPr id="441" name="Shape"/>
              <p:cNvSpPr/>
              <p:nvPr/>
            </p:nvSpPr>
            <p:spPr>
              <a:xfrm>
                <a:off x="0" y="0"/>
                <a:ext cx="990600" cy="358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9997" y="21600"/>
                      <a:pt x="18019" y="21600"/>
                    </a:cubicBezTo>
                    <a:lnTo>
                      <a:pt x="3581" y="21600"/>
                    </a:lnTo>
                    <a:cubicBezTo>
                      <a:pt x="1603" y="21600"/>
                      <a:pt x="0" y="16765"/>
                      <a:pt x="0" y="10800"/>
                    </a:cubicBezTo>
                    <a:cubicBezTo>
                      <a:pt x="0" y="4835"/>
                      <a:pt x="1603" y="0"/>
                      <a:pt x="3581" y="0"/>
                    </a:cubicBezTo>
                    <a:lnTo>
                      <a:pt x="18019" y="0"/>
                    </a:lnTo>
                    <a:cubicBezTo>
                      <a:pt x="19997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>
                <a:outerShdw blurRad="76200" dist="38100" dir="6599969" rotWithShape="0">
                  <a:srgbClr val="808080">
                    <a:alpha val="7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442" name="Line"/>
              <p:cNvSpPr/>
              <p:nvPr/>
            </p:nvSpPr>
            <p:spPr>
              <a:xfrm>
                <a:off x="662142" y="0"/>
                <a:ext cx="164230" cy="358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671" y="21600"/>
                      <a:pt x="0" y="16765"/>
                      <a:pt x="0" y="10800"/>
                    </a:cubicBezTo>
                    <a:cubicBezTo>
                      <a:pt x="0" y="4835"/>
                      <a:pt x="9671" y="0"/>
                      <a:pt x="21600" y="0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grpSp>
          <p:nvGrpSpPr>
            <p:cNvPr id="446" name="Group"/>
            <p:cNvGrpSpPr/>
            <p:nvPr/>
          </p:nvGrpSpPr>
          <p:grpSpPr>
            <a:xfrm>
              <a:off x="10224045" y="10260329"/>
              <a:ext cx="990601" cy="358776"/>
              <a:chOff x="0" y="0"/>
              <a:chExt cx="990600" cy="358775"/>
            </a:xfrm>
          </p:grpSpPr>
          <p:sp>
            <p:nvSpPr>
              <p:cNvPr id="444" name="Shape"/>
              <p:cNvSpPr/>
              <p:nvPr/>
            </p:nvSpPr>
            <p:spPr>
              <a:xfrm>
                <a:off x="0" y="0"/>
                <a:ext cx="990600" cy="358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800"/>
                    </a:moveTo>
                    <a:cubicBezTo>
                      <a:pt x="21600" y="16765"/>
                      <a:pt x="19997" y="21600"/>
                      <a:pt x="18019" y="21600"/>
                    </a:cubicBezTo>
                    <a:lnTo>
                      <a:pt x="3581" y="21600"/>
                    </a:lnTo>
                    <a:cubicBezTo>
                      <a:pt x="1603" y="21600"/>
                      <a:pt x="0" y="16765"/>
                      <a:pt x="0" y="10800"/>
                    </a:cubicBezTo>
                    <a:cubicBezTo>
                      <a:pt x="0" y="4835"/>
                      <a:pt x="1603" y="0"/>
                      <a:pt x="3581" y="0"/>
                    </a:cubicBezTo>
                    <a:lnTo>
                      <a:pt x="18019" y="0"/>
                    </a:lnTo>
                    <a:cubicBezTo>
                      <a:pt x="19997" y="0"/>
                      <a:pt x="21600" y="4835"/>
                      <a:pt x="21600" y="10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>
                <a:outerShdw blurRad="76200" dist="38100" dir="6599969" rotWithShape="0">
                  <a:srgbClr val="808080">
                    <a:alpha val="7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445" name="Line"/>
              <p:cNvSpPr/>
              <p:nvPr/>
            </p:nvSpPr>
            <p:spPr>
              <a:xfrm>
                <a:off x="662142" y="0"/>
                <a:ext cx="164230" cy="3587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9671" y="21600"/>
                      <a:pt x="0" y="16765"/>
                      <a:pt x="0" y="10800"/>
                    </a:cubicBezTo>
                    <a:cubicBezTo>
                      <a:pt x="0" y="4835"/>
                      <a:pt x="9671" y="0"/>
                      <a:pt x="21600" y="0"/>
                    </a:cubicBezTo>
                  </a:path>
                </a:pathLst>
              </a:custGeom>
              <a:noFill/>
              <a:ln w="508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36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</p:grpSp>
        <p:pic>
          <p:nvPicPr>
            <p:cNvPr id="447" name="Image" descr="Imag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4500" y="4089119"/>
              <a:ext cx="1930302" cy="19303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48" name="Shape"/>
            <p:cNvSpPr/>
            <p:nvPr/>
          </p:nvSpPr>
          <p:spPr>
            <a:xfrm>
              <a:off x="11994605" y="5823347"/>
              <a:ext cx="63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2800">
                  <a:latin typeface="+mj-lt"/>
                  <a:ea typeface="+mj-ea"/>
                  <a:cs typeface="+mj-cs"/>
                  <a:sym typeface="Source Sans Pro"/>
                </a:defRPr>
              </a:pPr>
              <a:endParaRPr sz="2400"/>
            </a:p>
          </p:txBody>
        </p:sp>
        <p:cxnSp>
          <p:nvCxnSpPr>
            <p:cNvPr id="449" name="Connection Line"/>
            <p:cNvCxnSpPr>
              <a:stCxn id="419" idx="0"/>
              <a:endCxn id="448" idx="0"/>
            </p:cNvCxnSpPr>
            <p:nvPr/>
          </p:nvCxnSpPr>
          <p:spPr>
            <a:xfrm>
              <a:off x="9233446" y="5310505"/>
              <a:ext cx="2792910" cy="544593"/>
            </a:xfrm>
            <a:prstGeom prst="bentConnector3">
              <a:avLst>
                <a:gd name="adj1" fmla="val 87495"/>
              </a:avLst>
            </a:prstGeom>
            <a:ln w="50800">
              <a:solidFill>
                <a:srgbClr val="000000"/>
              </a:solidFill>
            </a:ln>
          </p:spPr>
        </p:cxnSp>
        <p:sp>
          <p:nvSpPr>
            <p:cNvPr id="450" name="Shape"/>
            <p:cNvSpPr/>
            <p:nvPr/>
          </p:nvSpPr>
          <p:spPr>
            <a:xfrm>
              <a:off x="11994605" y="6111538"/>
              <a:ext cx="63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2800">
                  <a:latin typeface="+mj-lt"/>
                  <a:ea typeface="+mj-ea"/>
                  <a:cs typeface="+mj-cs"/>
                  <a:sym typeface="Source Sans Pro"/>
                </a:defRPr>
              </a:pPr>
              <a:endParaRPr sz="2400"/>
            </a:p>
          </p:txBody>
        </p:sp>
        <p:sp>
          <p:nvSpPr>
            <p:cNvPr id="451" name="Shape"/>
            <p:cNvSpPr/>
            <p:nvPr/>
          </p:nvSpPr>
          <p:spPr>
            <a:xfrm>
              <a:off x="11994605" y="6399730"/>
              <a:ext cx="63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2800">
                  <a:latin typeface="+mj-lt"/>
                  <a:ea typeface="+mj-ea"/>
                  <a:cs typeface="+mj-cs"/>
                  <a:sym typeface="Source Sans Pro"/>
                </a:defRPr>
              </a:pPr>
              <a:endParaRPr sz="2400"/>
            </a:p>
          </p:txBody>
        </p:sp>
        <p:sp>
          <p:nvSpPr>
            <p:cNvPr id="452" name="Shape"/>
            <p:cNvSpPr/>
            <p:nvPr/>
          </p:nvSpPr>
          <p:spPr>
            <a:xfrm>
              <a:off x="11994605" y="6687921"/>
              <a:ext cx="6350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10800" y="21600"/>
                  </a:lnTo>
                  <a:lnTo>
                    <a:pt x="21600" y="10800"/>
                  </a:lnTo>
                  <a:lnTo>
                    <a:pt x="1080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2800">
                  <a:latin typeface="+mj-lt"/>
                  <a:ea typeface="+mj-ea"/>
                  <a:cs typeface="+mj-cs"/>
                  <a:sym typeface="Source Sans Pro"/>
                </a:defRPr>
              </a:pPr>
              <a:endParaRPr sz="2400"/>
            </a:p>
          </p:txBody>
        </p:sp>
        <p:cxnSp>
          <p:nvCxnSpPr>
            <p:cNvPr id="453" name="Connection Line"/>
            <p:cNvCxnSpPr>
              <a:stCxn id="450" idx="0"/>
              <a:endCxn id="421" idx="0"/>
            </p:cNvCxnSpPr>
            <p:nvPr/>
          </p:nvCxnSpPr>
          <p:spPr>
            <a:xfrm flipH="1" flipV="1">
              <a:off x="9529779" y="5960322"/>
              <a:ext cx="2496577" cy="182967"/>
            </a:xfrm>
            <a:prstGeom prst="bentConnector3">
              <a:avLst>
                <a:gd name="adj1" fmla="val 47563"/>
              </a:avLst>
            </a:prstGeom>
            <a:ln w="50800">
              <a:solidFill>
                <a:srgbClr val="000000"/>
              </a:solidFill>
            </a:ln>
          </p:spPr>
        </p:cxnSp>
        <p:cxnSp>
          <p:nvCxnSpPr>
            <p:cNvPr id="454" name="Connection Line"/>
            <p:cNvCxnSpPr>
              <a:stCxn id="423" idx="0"/>
              <a:endCxn id="451" idx="0"/>
            </p:cNvCxnSpPr>
            <p:nvPr/>
          </p:nvCxnSpPr>
          <p:spPr>
            <a:xfrm flipV="1">
              <a:off x="9826112" y="6431481"/>
              <a:ext cx="2200244" cy="178658"/>
            </a:xfrm>
            <a:prstGeom prst="bentConnector3">
              <a:avLst>
                <a:gd name="adj1" fmla="val 46897"/>
              </a:avLst>
            </a:prstGeom>
            <a:ln w="50800">
              <a:solidFill>
                <a:srgbClr val="000000"/>
              </a:solidFill>
            </a:ln>
          </p:spPr>
        </p:cxnSp>
        <p:cxnSp>
          <p:nvCxnSpPr>
            <p:cNvPr id="455" name="Connection Line"/>
            <p:cNvCxnSpPr>
              <a:stCxn id="425" idx="0"/>
              <a:endCxn id="452" idx="0"/>
            </p:cNvCxnSpPr>
            <p:nvPr/>
          </p:nvCxnSpPr>
          <p:spPr>
            <a:xfrm flipV="1">
              <a:off x="10122446" y="6719672"/>
              <a:ext cx="1903910" cy="540283"/>
            </a:xfrm>
            <a:prstGeom prst="bentConnector3">
              <a:avLst>
                <a:gd name="adj1" fmla="val 78654"/>
              </a:avLst>
            </a:prstGeom>
            <a:ln w="50800">
              <a:solidFill>
                <a:srgbClr val="000000"/>
              </a:solidFill>
            </a:ln>
          </p:spPr>
        </p:cxnSp>
        <p:sp>
          <p:nvSpPr>
            <p:cNvPr id="478" name="Connection Line"/>
            <p:cNvSpPr/>
            <p:nvPr/>
          </p:nvSpPr>
          <p:spPr>
            <a:xfrm>
              <a:off x="3667873" y="7049530"/>
              <a:ext cx="5768341" cy="2627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309" y="0"/>
                  </a:lnTo>
                  <a:lnTo>
                    <a:pt x="4309" y="21600"/>
                  </a:lnTo>
                  <a:lnTo>
                    <a:pt x="21600" y="2160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479" name="Connection Line"/>
            <p:cNvSpPr/>
            <p:nvPr/>
          </p:nvSpPr>
          <p:spPr>
            <a:xfrm>
              <a:off x="3811383" y="7447041"/>
              <a:ext cx="5878830" cy="2484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918" y="0"/>
                  </a:lnTo>
                  <a:lnTo>
                    <a:pt x="4918" y="21600"/>
                  </a:lnTo>
                  <a:lnTo>
                    <a:pt x="21600" y="2160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480" name="Connection Line"/>
            <p:cNvSpPr/>
            <p:nvPr/>
          </p:nvSpPr>
          <p:spPr>
            <a:xfrm>
              <a:off x="3956163" y="7831851"/>
              <a:ext cx="5988051" cy="235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497" y="0"/>
                  </a:lnTo>
                  <a:lnTo>
                    <a:pt x="5497" y="21600"/>
                  </a:lnTo>
                  <a:lnTo>
                    <a:pt x="21600" y="2160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481" name="Connection Line"/>
            <p:cNvSpPr/>
            <p:nvPr/>
          </p:nvSpPr>
          <p:spPr>
            <a:xfrm>
              <a:off x="4099673" y="8240791"/>
              <a:ext cx="6098541" cy="2198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5987" y="21600"/>
                  </a:lnTo>
                  <a:lnTo>
                    <a:pt x="5987" y="0"/>
                  </a:lnTo>
                  <a:lnTo>
                    <a:pt x="0" y="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482" name="Connection Line"/>
            <p:cNvSpPr/>
            <p:nvPr/>
          </p:nvSpPr>
          <p:spPr>
            <a:xfrm>
              <a:off x="2728073" y="5053091"/>
              <a:ext cx="1169670" cy="1513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09" y="0"/>
                  </a:moveTo>
                  <a:lnTo>
                    <a:pt x="21600" y="0"/>
                  </a:lnTo>
                  <a:lnTo>
                    <a:pt x="21600" y="15403"/>
                  </a:lnTo>
                  <a:lnTo>
                    <a:pt x="0" y="15403"/>
                  </a:lnTo>
                  <a:lnTo>
                    <a:pt x="0" y="2160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483" name="Connection Line"/>
            <p:cNvSpPr/>
            <p:nvPr/>
          </p:nvSpPr>
          <p:spPr>
            <a:xfrm>
              <a:off x="2871583" y="5053091"/>
              <a:ext cx="1026160" cy="1911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53" y="0"/>
                  </a:moveTo>
                  <a:lnTo>
                    <a:pt x="21600" y="0"/>
                  </a:lnTo>
                  <a:lnTo>
                    <a:pt x="21600" y="12314"/>
                  </a:lnTo>
                  <a:lnTo>
                    <a:pt x="0" y="12314"/>
                  </a:lnTo>
                  <a:lnTo>
                    <a:pt x="0" y="2160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484" name="Connection Line"/>
            <p:cNvSpPr/>
            <p:nvPr/>
          </p:nvSpPr>
          <p:spPr>
            <a:xfrm>
              <a:off x="3016363" y="5053091"/>
              <a:ext cx="881380" cy="2296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375" y="0"/>
                  </a:moveTo>
                  <a:lnTo>
                    <a:pt x="21600" y="0"/>
                  </a:lnTo>
                  <a:lnTo>
                    <a:pt x="21600" y="10250"/>
                  </a:lnTo>
                  <a:lnTo>
                    <a:pt x="0" y="10250"/>
                  </a:lnTo>
                  <a:lnTo>
                    <a:pt x="0" y="2160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485" name="Connection Line"/>
            <p:cNvSpPr/>
            <p:nvPr/>
          </p:nvSpPr>
          <p:spPr>
            <a:xfrm>
              <a:off x="3159873" y="5053091"/>
              <a:ext cx="737870" cy="2705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65" y="0"/>
                  </a:moveTo>
                  <a:lnTo>
                    <a:pt x="21600" y="0"/>
                  </a:lnTo>
                  <a:lnTo>
                    <a:pt x="21600" y="8620"/>
                  </a:lnTo>
                  <a:lnTo>
                    <a:pt x="0" y="8620"/>
                  </a:lnTo>
                  <a:lnTo>
                    <a:pt x="0" y="21600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/>
            <a:lstStyle/>
            <a:p>
              <a:endParaRPr sz="2400"/>
            </a:p>
          </p:txBody>
        </p:sp>
        <p:sp>
          <p:nvSpPr>
            <p:cNvPr id="464" name="Line"/>
            <p:cNvSpPr/>
            <p:nvPr/>
          </p:nvSpPr>
          <p:spPr>
            <a:xfrm>
              <a:off x="12339369" y="6284774"/>
              <a:ext cx="4814991" cy="255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ln w="76200">
              <a:solidFill>
                <a:srgbClr val="C0504D"/>
              </a:solidFill>
              <a:tailEnd type="triangle"/>
            </a:ln>
          </p:spPr>
          <p:txBody>
            <a:bodyPr tIns="91439" bIns="91439"/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grpSp>
          <p:nvGrpSpPr>
            <p:cNvPr id="467" name="Group"/>
            <p:cNvGrpSpPr/>
            <p:nvPr/>
          </p:nvGrpSpPr>
          <p:grpSpPr>
            <a:xfrm>
              <a:off x="11976645" y="5681979"/>
              <a:ext cx="1225551" cy="1225551"/>
              <a:chOff x="0" y="0"/>
              <a:chExt cx="1225550" cy="1225550"/>
            </a:xfrm>
          </p:grpSpPr>
          <p:sp>
            <p:nvSpPr>
              <p:cNvPr id="465" name="Shape"/>
              <p:cNvSpPr/>
              <p:nvPr/>
            </p:nvSpPr>
            <p:spPr>
              <a:xfrm>
                <a:off x="0" y="0"/>
                <a:ext cx="1225550" cy="1225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10800" y="0"/>
                    </a:lnTo>
                    <a:cubicBezTo>
                      <a:pt x="16765" y="0"/>
                      <a:pt x="21600" y="4835"/>
                      <a:pt x="21600" y="10800"/>
                    </a:cubicBezTo>
                    <a:lnTo>
                      <a:pt x="21600" y="10800"/>
                    </a:ln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50800" cap="flat">
                <a:solidFill>
                  <a:srgbClr val="000000"/>
                </a:solidFill>
                <a:prstDash val="solid"/>
                <a:round/>
              </a:ln>
              <a:effectLst>
                <a:outerShdw blurRad="76200" dist="38100" dir="6599969" rotWithShape="0">
                  <a:srgbClr val="808080">
                    <a:alpha val="75000"/>
                  </a:srgbClr>
                </a:outerShdw>
              </a:effectLst>
            </p:spPr>
            <p:txBody>
              <a:bodyPr wrap="square" lIns="91439" tIns="91439" rIns="91439" bIns="91439" numCol="1" anchor="ctr">
                <a:noAutofit/>
              </a:bodyPr>
              <a:lstStyle/>
              <a:p>
                <a:pPr defTabSz="1828800">
                  <a:defRPr sz="3600">
                    <a:solidFill>
                      <a:srgbClr val="1F497D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  <a:endParaRPr sz="2400"/>
              </a:p>
            </p:txBody>
          </p:sp>
          <p:sp>
            <p:nvSpPr>
              <p:cNvPr id="466" name="&amp;"/>
              <p:cNvSpPr txBox="1"/>
              <p:nvPr/>
            </p:nvSpPr>
            <p:spPr>
              <a:xfrm>
                <a:off x="0" y="335777"/>
                <a:ext cx="1046087" cy="5539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91439" tIns="91439" rIns="91439" bIns="91439" numCol="1" anchor="ctr">
                <a:spAutoFit/>
              </a:bodyPr>
              <a:lstStyle>
                <a:lvl1pPr defTabSz="1828800">
                  <a:defRPr sz="36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</a:lstStyle>
              <a:p>
                <a:r>
                  <a:rPr sz="2400">
                    <a:latin typeface="+mn-lt"/>
                  </a:rPr>
                  <a:t>&amp;</a:t>
                </a:r>
              </a:p>
            </p:txBody>
          </p:sp>
        </p:grpSp>
        <p:sp>
          <p:nvSpPr>
            <p:cNvPr id="468" name="Line"/>
            <p:cNvSpPr/>
            <p:nvPr/>
          </p:nvSpPr>
          <p:spPr>
            <a:xfrm>
              <a:off x="13221662" y="6623367"/>
              <a:ext cx="3557760" cy="2577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</a:path>
              </a:pathLst>
            </a:custGeom>
            <a:ln w="76200">
              <a:solidFill>
                <a:srgbClr val="4F8F00"/>
              </a:solidFill>
              <a:headEnd type="triangle"/>
            </a:ln>
          </p:spPr>
          <p:txBody>
            <a:bodyPr tIns="91439" bIns="91439"/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69" name="Shape"/>
            <p:cNvSpPr/>
            <p:nvPr/>
          </p:nvSpPr>
          <p:spPr>
            <a:xfrm rot="5400000">
              <a:off x="16306393" y="8936582"/>
              <a:ext cx="2049781" cy="206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77" y="0"/>
                  </a:moveTo>
                  <a:lnTo>
                    <a:pt x="18123" y="0"/>
                  </a:lnTo>
                  <a:lnTo>
                    <a:pt x="21600" y="36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lnTo>
                    <a:pt x="3477" y="0"/>
                  </a:lnTo>
                  <a:close/>
                </a:path>
              </a:pathLst>
            </a:custGeom>
            <a:solidFill>
              <a:srgbClr val="FFFFFF"/>
            </a:solidFill>
            <a:ln w="114300">
              <a:solidFill>
                <a:srgbClr val="C0504D"/>
              </a:solidFill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tIns="91439" bIns="91439" anchor="ctr"/>
            <a:lstStyle/>
            <a:p>
              <a:pPr algn="l" defTabSz="914400">
                <a:defRPr sz="4800">
                  <a:solidFill>
                    <a:srgbClr val="FF26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2400"/>
            </a:p>
          </p:txBody>
        </p:sp>
        <p:sp>
          <p:nvSpPr>
            <p:cNvPr id="470" name="ReadOut"/>
            <p:cNvSpPr txBox="1"/>
            <p:nvPr/>
          </p:nvSpPr>
          <p:spPr>
            <a:xfrm>
              <a:off x="16313715" y="9719806"/>
              <a:ext cx="1553630" cy="5539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 anchor="ctr">
              <a:spAutoFit/>
            </a:bodyPr>
            <a:lstStyle>
              <a:lvl1pPr defTabSz="1828800">
                <a:defRPr sz="3800">
                  <a:solidFill>
                    <a:srgbClr val="000000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rPr sz="2400">
                  <a:latin typeface="+mn-lt"/>
                </a:rPr>
                <a:t>ReadOut</a:t>
              </a:r>
            </a:p>
          </p:txBody>
        </p:sp>
        <p:sp>
          <p:nvSpPr>
            <p:cNvPr id="471" name="FE"/>
            <p:cNvSpPr/>
            <p:nvPr/>
          </p:nvSpPr>
          <p:spPr>
            <a:xfrm>
              <a:off x="1814105" y="6592570"/>
              <a:ext cx="1828801" cy="9144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>
              <a:solidFill>
                <a:srgbClr val="4A7EBB"/>
              </a:solidFill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>
              <a:lvl1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FE</a:t>
              </a:r>
            </a:p>
          </p:txBody>
        </p:sp>
        <p:sp>
          <p:nvSpPr>
            <p:cNvPr id="472" name="FE"/>
            <p:cNvSpPr/>
            <p:nvPr/>
          </p:nvSpPr>
          <p:spPr>
            <a:xfrm>
              <a:off x="1958038" y="6989974"/>
              <a:ext cx="1828801" cy="9144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>
              <a:solidFill>
                <a:srgbClr val="4A7EBB"/>
              </a:solidFill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>
              <a:lvl1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FE</a:t>
              </a:r>
            </a:p>
          </p:txBody>
        </p:sp>
        <p:sp>
          <p:nvSpPr>
            <p:cNvPr id="473" name="FE"/>
            <p:cNvSpPr/>
            <p:nvPr/>
          </p:nvSpPr>
          <p:spPr>
            <a:xfrm>
              <a:off x="2101971" y="7374678"/>
              <a:ext cx="1828801" cy="9144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>
              <a:solidFill>
                <a:srgbClr val="4A7EBB"/>
              </a:solidFill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>
              <a:lvl1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FE</a:t>
              </a:r>
            </a:p>
          </p:txBody>
        </p:sp>
        <p:sp>
          <p:nvSpPr>
            <p:cNvPr id="474" name="FE"/>
            <p:cNvSpPr/>
            <p:nvPr/>
          </p:nvSpPr>
          <p:spPr>
            <a:xfrm>
              <a:off x="2245905" y="7784783"/>
              <a:ext cx="1828801" cy="9144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50800">
              <a:solidFill>
                <a:srgbClr val="4A7EBB"/>
              </a:solidFill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/>
            <a:lstStyle>
              <a:lvl1pPr defTabSz="18288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FE</a:t>
              </a:r>
            </a:p>
          </p:txBody>
        </p:sp>
        <p:sp>
          <p:nvSpPr>
            <p:cNvPr id="476" name="Fast links"/>
            <p:cNvSpPr txBox="1"/>
            <p:nvPr/>
          </p:nvSpPr>
          <p:spPr>
            <a:xfrm>
              <a:off x="4754472" y="4555034"/>
              <a:ext cx="2743201" cy="5539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>
              <a:spAutoFit/>
            </a:bodyPr>
            <a:lstStyle>
              <a:lvl1pPr defTabSz="1828800">
                <a:defRPr sz="3800" i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>
                <a:defRPr i="0"/>
              </a:pPr>
              <a:r>
                <a:rPr sz="2400" i="1">
                  <a:latin typeface="+mn-lt"/>
                </a:rPr>
                <a:t>Fast links</a:t>
              </a:r>
            </a:p>
          </p:txBody>
        </p:sp>
        <p:pic>
          <p:nvPicPr>
            <p:cNvPr id="477" name="Computer.png" descr="Compute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42354" y="4150403"/>
              <a:ext cx="3670301" cy="218440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475" name="Detector"/>
            <p:cNvSpPr txBox="1"/>
            <p:nvPr/>
          </p:nvSpPr>
          <p:spPr>
            <a:xfrm>
              <a:off x="742112" y="4031714"/>
              <a:ext cx="2743201" cy="77978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tIns="91439" bIns="91439" anchor="ctr">
              <a:spAutoFit/>
            </a:bodyPr>
            <a:lstStyle>
              <a:lvl1pPr defTabSz="1828800">
                <a:defRPr sz="3800" i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pPr>
                <a:defRPr i="0"/>
              </a:pPr>
              <a:r>
                <a:rPr i="1"/>
                <a:t>Detector</a:t>
              </a:r>
            </a:p>
          </p:txBody>
        </p:sp>
        <p:sp>
          <p:nvSpPr>
            <p:cNvPr id="74" name="Trigger system">
              <a:extLst>
                <a:ext uri="{FF2B5EF4-FFF2-40B4-BE49-F238E27FC236}">
                  <a16:creationId xmlns:a16="http://schemas.microsoft.com/office/drawing/2014/main" id="{560DA5FB-B356-C818-699F-D69AB943C3EC}"/>
                </a:ext>
              </a:extLst>
            </p:cNvPr>
            <p:cNvSpPr txBox="1"/>
            <p:nvPr/>
          </p:nvSpPr>
          <p:spPr>
            <a:xfrm>
              <a:off x="17642124" y="7599689"/>
              <a:ext cx="1992854" cy="5539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tIns="91439" bIns="91439">
              <a:spAutoFit/>
            </a:bodyPr>
            <a:lstStyle>
              <a:lvl1pPr algn="r" defTabSz="1828800">
                <a:defRPr sz="4500">
                  <a:solidFill>
                    <a:srgbClr val="000000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r>
                <a:rPr lang="en-GB" sz="2400" dirty="0">
                  <a:latin typeface="+mn-lt"/>
                </a:rPr>
                <a:t>DAQ</a:t>
              </a:r>
              <a:r>
                <a:rPr sz="2400" dirty="0">
                  <a:latin typeface="+mn-lt"/>
                </a:rPr>
                <a:t> system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Dead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Keyword: </a:t>
            </a:r>
            <a:r>
              <a:rPr dirty="0" err="1"/>
              <a:t>DeadTime</a:t>
            </a:r>
            <a:endParaRPr dirty="0"/>
          </a:p>
        </p:txBody>
      </p:sp>
      <p:sp>
        <p:nvSpPr>
          <p:cNvPr id="487" name="The key parameter in high speed T/DAQ systems design…"/>
          <p:cNvSpPr txBox="1">
            <a:spLocks noGrp="1"/>
          </p:cNvSpPr>
          <p:nvPr>
            <p:ph idx="1"/>
          </p:nvPr>
        </p:nvSpPr>
        <p:spPr>
          <a:xfrm>
            <a:off x="5467350" y="4389121"/>
            <a:ext cx="17865196" cy="80482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>
                <a:ea typeface="Source Sans Pro Semibold"/>
                <a:cs typeface="Source Sans Pro Semibold"/>
                <a:sym typeface="Source Sans Pro Semibold"/>
              </a:rPr>
              <a:t>The key parameter</a:t>
            </a:r>
            <a:r>
              <a:rPr lang="en-GB" sz="4000" dirty="0"/>
              <a:t> in high speed trigger systems design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The fraction of the acquisition time when no events can be recorded.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Typically of the order of </a:t>
            </a:r>
            <a:r>
              <a:rPr lang="en-GB" sz="3600" b="1" dirty="0">
                <a:solidFill>
                  <a:srgbClr val="FF6A00"/>
                </a:solidFill>
              </a:rPr>
              <a:t>few %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Reduces the overall system efficiency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Arises when a given processing step takes a finite amount of time</a:t>
            </a:r>
          </a:p>
          <a:p>
            <a:pPr lvl="1">
              <a:lnSpc>
                <a:spcPct val="150000"/>
              </a:lnSpc>
            </a:pPr>
            <a:r>
              <a:rPr lang="en-GB" sz="3600" dirty="0">
                <a:ea typeface="Source Sans Pro Semibold"/>
                <a:cs typeface="Source Sans Pro Semibold"/>
                <a:sym typeface="Source Sans Pro Semibold"/>
              </a:rPr>
              <a:t>Readout dead-time</a:t>
            </a:r>
          </a:p>
          <a:p>
            <a:pPr lvl="1">
              <a:lnSpc>
                <a:spcPct val="150000"/>
              </a:lnSpc>
            </a:pPr>
            <a:r>
              <a:rPr lang="en-GB" sz="3600" dirty="0">
                <a:ea typeface="Source Sans Pro Semibold"/>
                <a:cs typeface="Source Sans Pro Semibold"/>
                <a:sym typeface="Source Sans Pro Semibold"/>
              </a:rPr>
              <a:t>Trigger dead-time</a:t>
            </a:r>
          </a:p>
          <a:p>
            <a:pPr lvl="1">
              <a:lnSpc>
                <a:spcPct val="150000"/>
              </a:lnSpc>
            </a:pPr>
            <a:r>
              <a:rPr lang="en-GB" sz="3600" dirty="0">
                <a:ea typeface="Source Sans Pro Semibold"/>
                <a:cs typeface="Source Sans Pro Semibold"/>
                <a:sym typeface="Source Sans Pro Semibold"/>
              </a:rPr>
              <a:t>Operational dead-time</a:t>
            </a:r>
            <a:r>
              <a:rPr lang="en-GB" sz="3600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00262" y="939866"/>
            <a:ext cx="3108326" cy="12046104"/>
            <a:chOff x="1300262" y="939866"/>
            <a:chExt cx="3108326" cy="12046104"/>
          </a:xfrm>
        </p:grpSpPr>
        <p:pic>
          <p:nvPicPr>
            <p:cNvPr id="490" name="fotogrammi.jpg" descr="fotogrammi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0262" y="939866"/>
              <a:ext cx="3108326" cy="117348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1" name="Shape"/>
            <p:cNvSpPr/>
            <p:nvPr/>
          </p:nvSpPr>
          <p:spPr>
            <a:xfrm>
              <a:off x="1895348" y="3458588"/>
              <a:ext cx="1489529" cy="1258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34"/>
                  </a:moveTo>
                  <a:lnTo>
                    <a:pt x="1407" y="0"/>
                  </a:lnTo>
                  <a:lnTo>
                    <a:pt x="10800" y="9101"/>
                  </a:lnTo>
                  <a:lnTo>
                    <a:pt x="20193" y="0"/>
                  </a:lnTo>
                  <a:lnTo>
                    <a:pt x="21600" y="2034"/>
                  </a:lnTo>
                  <a:lnTo>
                    <a:pt x="12553" y="10800"/>
                  </a:lnTo>
                  <a:lnTo>
                    <a:pt x="21600" y="19566"/>
                  </a:lnTo>
                  <a:lnTo>
                    <a:pt x="20193" y="21600"/>
                  </a:lnTo>
                  <a:lnTo>
                    <a:pt x="10800" y="12499"/>
                  </a:lnTo>
                  <a:lnTo>
                    <a:pt x="1407" y="21600"/>
                  </a:lnTo>
                  <a:lnTo>
                    <a:pt x="0" y="19566"/>
                  </a:lnTo>
                  <a:lnTo>
                    <a:pt x="9047" y="10800"/>
                  </a:lnTo>
                  <a:lnTo>
                    <a:pt x="0" y="20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-176146"/>
                    <a:satOff val="3665"/>
                    <a:lumOff val="-13986"/>
                  </a:schemeClr>
                </a:gs>
                <a:gs pos="100000">
                  <a:schemeClr val="accent5">
                    <a:hueOff val="-444211"/>
                    <a:satOff val="-14915"/>
                    <a:lumOff val="22857"/>
                  </a:schemeClr>
                </a:gs>
              </a:gsLst>
              <a:lin ang="16200000" scaled="0"/>
            </a:gradFill>
            <a:ln w="25400" cap="flat">
              <a:solidFill>
                <a:schemeClr val="accent5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2" name="Shape"/>
            <p:cNvSpPr/>
            <p:nvPr/>
          </p:nvSpPr>
          <p:spPr>
            <a:xfrm>
              <a:off x="2019173" y="7636888"/>
              <a:ext cx="1489529" cy="1258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34"/>
                  </a:moveTo>
                  <a:lnTo>
                    <a:pt x="1407" y="0"/>
                  </a:lnTo>
                  <a:lnTo>
                    <a:pt x="10800" y="9101"/>
                  </a:lnTo>
                  <a:lnTo>
                    <a:pt x="20193" y="0"/>
                  </a:lnTo>
                  <a:lnTo>
                    <a:pt x="21600" y="2034"/>
                  </a:lnTo>
                  <a:lnTo>
                    <a:pt x="12553" y="10800"/>
                  </a:lnTo>
                  <a:lnTo>
                    <a:pt x="21600" y="19566"/>
                  </a:lnTo>
                  <a:lnTo>
                    <a:pt x="20193" y="21600"/>
                  </a:lnTo>
                  <a:lnTo>
                    <a:pt x="10800" y="12499"/>
                  </a:lnTo>
                  <a:lnTo>
                    <a:pt x="1407" y="21600"/>
                  </a:lnTo>
                  <a:lnTo>
                    <a:pt x="0" y="19566"/>
                  </a:lnTo>
                  <a:lnTo>
                    <a:pt x="9047" y="10800"/>
                  </a:lnTo>
                  <a:lnTo>
                    <a:pt x="0" y="20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-176146"/>
                    <a:satOff val="3665"/>
                    <a:lumOff val="-13986"/>
                  </a:schemeClr>
                </a:gs>
                <a:gs pos="100000">
                  <a:schemeClr val="accent5">
                    <a:hueOff val="-444211"/>
                    <a:satOff val="-14915"/>
                    <a:lumOff val="22857"/>
                  </a:schemeClr>
                </a:gs>
              </a:gsLst>
              <a:lin ang="16200000" scaled="0"/>
            </a:gradFill>
            <a:ln w="25400" cap="flat">
              <a:solidFill>
                <a:schemeClr val="accent5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5" name="Shape"/>
            <p:cNvSpPr/>
            <p:nvPr/>
          </p:nvSpPr>
          <p:spPr>
            <a:xfrm>
              <a:off x="2070034" y="11727389"/>
              <a:ext cx="1489529" cy="1258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34"/>
                  </a:moveTo>
                  <a:lnTo>
                    <a:pt x="1407" y="0"/>
                  </a:lnTo>
                  <a:lnTo>
                    <a:pt x="10800" y="9101"/>
                  </a:lnTo>
                  <a:lnTo>
                    <a:pt x="20193" y="0"/>
                  </a:lnTo>
                  <a:lnTo>
                    <a:pt x="21600" y="2034"/>
                  </a:lnTo>
                  <a:lnTo>
                    <a:pt x="12553" y="10800"/>
                  </a:lnTo>
                  <a:lnTo>
                    <a:pt x="21600" y="19566"/>
                  </a:lnTo>
                  <a:lnTo>
                    <a:pt x="20193" y="21600"/>
                  </a:lnTo>
                  <a:lnTo>
                    <a:pt x="10800" y="12499"/>
                  </a:lnTo>
                  <a:lnTo>
                    <a:pt x="1407" y="21600"/>
                  </a:lnTo>
                  <a:lnTo>
                    <a:pt x="0" y="19566"/>
                  </a:lnTo>
                  <a:lnTo>
                    <a:pt x="9047" y="10800"/>
                  </a:lnTo>
                  <a:lnTo>
                    <a:pt x="0" y="203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>
                    <a:hueOff val="-176146"/>
                    <a:satOff val="3665"/>
                    <a:lumOff val="-13986"/>
                  </a:schemeClr>
                </a:gs>
                <a:gs pos="100000">
                  <a:schemeClr val="accent5">
                    <a:hueOff val="-444211"/>
                    <a:satOff val="-14915"/>
                    <a:lumOff val="22857"/>
                  </a:schemeClr>
                </a:gs>
              </a:gsLst>
              <a:lin ang="16200000" scaled="0"/>
            </a:gradFill>
            <a:ln w="25400" cap="flat">
              <a:solidFill>
                <a:schemeClr val="accent5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3432BD-5A18-1047-B46A-58E7FC69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29</a:t>
            </a:fld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9F87-E360-F9CA-78E3-9280B3826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5547" y="1528746"/>
            <a:ext cx="20366854" cy="2586056"/>
          </a:xfrm>
        </p:spPr>
        <p:txBody>
          <a:bodyPr/>
          <a:lstStyle/>
          <a:p>
            <a:r>
              <a:rPr lang="en-GB" dirty="0"/>
              <a:t>A (slightly unapologetic) apology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F284-FC9F-7F0A-FFB6-E41E6027A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My examples are heavily biased towards the LHC and CMS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It’s where my experience is, it is what I know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The boundary between Trigger and DAQ is blurry, and I tend to err to the Trigger side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It’s where my experience is, it is what I know</a:t>
            </a:r>
          </a:p>
          <a:p>
            <a:pPr>
              <a:lnSpc>
                <a:spcPct val="150000"/>
              </a:lnSpc>
            </a:pPr>
            <a:endParaRPr lang="en-GB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141F70-7934-1E84-C062-72889D8F5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671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Maximising data-recording r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Deadtime Example</a:t>
            </a:r>
            <a:endParaRPr dirty="0"/>
          </a:p>
        </p:txBody>
      </p:sp>
      <p:sp>
        <p:nvSpPr>
          <p:cNvPr id="512" name="= Trigger rate (average)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990600" algn="l"/>
              </a:tabLst>
            </a:pPr>
            <a:r>
              <a:rPr lang="en-GB" sz="4000" dirty="0"/>
              <a:t>Writing to disk or tape is much slow than accepting data into RAM</a:t>
            </a:r>
          </a:p>
          <a:p>
            <a:pPr>
              <a:lnSpc>
                <a:spcPct val="150000"/>
              </a:lnSpc>
              <a:tabLst>
                <a:tab pos="990600" algn="l"/>
              </a:tabLst>
            </a:pPr>
            <a:r>
              <a:rPr lang="en-GB" sz="4000" dirty="0"/>
              <a:t>If you select an event and start writing it to disk, you cannot accept any more events until you finish writing, even if they are interesting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8B7D31-166F-0B30-B905-E34398CD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Maximising data-recording r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Deadtime example</a:t>
            </a:r>
            <a:endParaRPr dirty="0"/>
          </a:p>
        </p:txBody>
      </p:sp>
      <p:sp>
        <p:nvSpPr>
          <p:cNvPr id="512" name="= Trigger rate (average)…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990600" algn="l"/>
              </a:tabLst>
            </a:pPr>
            <a:r>
              <a:rPr lang="en-GB" sz="4000" dirty="0"/>
              <a:t>For input rate “R</a:t>
            </a:r>
            <a:r>
              <a:rPr lang="en-GB" sz="4000" baseline="-25000" dirty="0"/>
              <a:t>in</a:t>
            </a:r>
            <a:r>
              <a:rPr lang="en-GB" sz="4000" dirty="0"/>
              <a:t>”, Readout rate “R</a:t>
            </a:r>
            <a:r>
              <a:rPr lang="en-GB" sz="4000" baseline="-25000" dirty="0"/>
              <a:t>out</a:t>
            </a:r>
            <a:r>
              <a:rPr lang="en-GB" sz="4000" dirty="0"/>
              <a:t>”, and time taken to write to disk “T</a:t>
            </a:r>
            <a:r>
              <a:rPr lang="en-GB" sz="4000" baseline="-25000" dirty="0"/>
              <a:t>d</a:t>
            </a:r>
            <a:r>
              <a:rPr lang="en-GB" sz="4000" dirty="0"/>
              <a:t>”</a:t>
            </a:r>
          </a:p>
          <a:p>
            <a:pPr>
              <a:lnSpc>
                <a:spcPct val="150000"/>
              </a:lnSpc>
              <a:tabLst>
                <a:tab pos="990600" algn="l"/>
              </a:tabLst>
            </a:pPr>
            <a:r>
              <a:rPr lang="en-GB" sz="4000" dirty="0"/>
              <a:t>Fraction of 1s “lost” to writing = </a:t>
            </a:r>
            <a:r>
              <a:rPr lang="en-GB" sz="4000" dirty="0" err="1"/>
              <a:t>R</a:t>
            </a:r>
            <a:r>
              <a:rPr lang="en-GB" sz="4000" baseline="-25000" dirty="0" err="1"/>
              <a:t>out</a:t>
            </a:r>
            <a:r>
              <a:rPr lang="en-GB" sz="4000" dirty="0" err="1"/>
              <a:t>•T</a:t>
            </a:r>
            <a:r>
              <a:rPr lang="en-GB" sz="4000" baseline="-25000" dirty="0" err="1"/>
              <a:t>d</a:t>
            </a:r>
            <a:endParaRPr lang="en-GB" sz="4000" dirty="0"/>
          </a:p>
          <a:p>
            <a:pPr>
              <a:lnSpc>
                <a:spcPct val="150000"/>
              </a:lnSpc>
              <a:tabLst>
                <a:tab pos="990600" algn="l"/>
              </a:tabLst>
            </a:pPr>
            <a:r>
              <a:rPr lang="en-GB" sz="4000" dirty="0"/>
              <a:t>Event output rate R</a:t>
            </a:r>
            <a:r>
              <a:rPr lang="en-GB" sz="4000" baseline="-25000" dirty="0"/>
              <a:t>out </a:t>
            </a:r>
            <a:r>
              <a:rPr lang="en-GB" sz="4000" dirty="0"/>
              <a:t>= (1-R</a:t>
            </a:r>
            <a:r>
              <a:rPr lang="en-GB" sz="4000" baseline="-25000" dirty="0"/>
              <a:t>out</a:t>
            </a:r>
            <a:r>
              <a:rPr lang="en-GB" sz="4000" dirty="0"/>
              <a:t>•T</a:t>
            </a:r>
            <a:r>
              <a:rPr lang="en-GB" sz="4000" baseline="-25000" dirty="0"/>
              <a:t>d</a:t>
            </a:r>
            <a:r>
              <a:rPr lang="en-GB" sz="4000" dirty="0"/>
              <a:t>)•R</a:t>
            </a:r>
            <a:r>
              <a:rPr lang="en-GB" sz="4000" baseline="-25000" dirty="0"/>
              <a:t>in</a:t>
            </a:r>
            <a:br>
              <a:rPr lang="en-GB" sz="4000" dirty="0"/>
            </a:br>
            <a:endParaRPr lang="en-GB" sz="4000" dirty="0"/>
          </a:p>
        </p:txBody>
      </p:sp>
      <p:pic>
        <p:nvPicPr>
          <p:cNvPr id="5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097" y="9281148"/>
            <a:ext cx="6044407" cy="1881593"/>
          </a:xfrm>
          <a:prstGeom prst="rect">
            <a:avLst/>
          </a:prstGeom>
          <a:solidFill>
            <a:schemeClr val="tx1"/>
          </a:solidFill>
          <a:ln w="12700">
            <a:miter lim="400000"/>
          </a:ln>
        </p:spPr>
      </p:pic>
      <p:grpSp>
        <p:nvGrpSpPr>
          <p:cNvPr id="3" name="Group 2"/>
          <p:cNvGrpSpPr/>
          <p:nvPr/>
        </p:nvGrpSpPr>
        <p:grpSpPr>
          <a:xfrm>
            <a:off x="14267596" y="4572000"/>
            <a:ext cx="8586772" cy="6606997"/>
            <a:chOff x="13486546" y="5105400"/>
            <a:chExt cx="8586772" cy="6606997"/>
          </a:xfrm>
        </p:grpSpPr>
        <p:pic>
          <p:nvPicPr>
            <p:cNvPr id="520" name="Image" descr="Image"/>
            <p:cNvPicPr>
              <a:picLocks noChangeAspect="1"/>
            </p:cNvPicPr>
            <p:nvPr/>
          </p:nvPicPr>
          <p:blipFill rotWithShape="1">
            <a:blip r:embed="rId3"/>
            <a:srcRect l="-6047" t="-11804" r="-1632" b="-12665"/>
            <a:stretch/>
          </p:blipFill>
          <p:spPr>
            <a:xfrm>
              <a:off x="13525500" y="5105400"/>
              <a:ext cx="8515350" cy="6591300"/>
            </a:xfrm>
            <a:prstGeom prst="rect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/>
          </p:spPr>
        </p:pic>
        <p:sp>
          <p:nvSpPr>
            <p:cNvPr id="521" name="Rout(Hz)"/>
            <p:cNvSpPr txBox="1"/>
            <p:nvPr/>
          </p:nvSpPr>
          <p:spPr>
            <a:xfrm rot="16200000">
              <a:off x="13007408" y="5852643"/>
              <a:ext cx="1635382" cy="677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sz="3200" dirty="0"/>
                <a:t>R</a:t>
              </a:r>
              <a:r>
                <a:rPr sz="3200" baseline="-5999" dirty="0"/>
                <a:t>out</a:t>
              </a:r>
              <a:r>
                <a:rPr sz="3200" dirty="0"/>
                <a:t>(Hz)</a:t>
              </a:r>
            </a:p>
          </p:txBody>
        </p:sp>
        <p:sp>
          <p:nvSpPr>
            <p:cNvPr id="522" name="Rin(Hz)"/>
            <p:cNvSpPr txBox="1"/>
            <p:nvPr/>
          </p:nvSpPr>
          <p:spPr>
            <a:xfrm>
              <a:off x="20343094" y="10973735"/>
              <a:ext cx="1697756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rPr dirty="0" err="1"/>
                <a:t>R</a:t>
              </a:r>
              <a:r>
                <a:rPr baseline="-15500" dirty="0" err="1"/>
                <a:t>in</a:t>
              </a:r>
              <a:r>
                <a:rPr dirty="0"/>
                <a:t>(Hz)</a:t>
              </a:r>
            </a:p>
          </p:txBody>
        </p:sp>
        <p:sp>
          <p:nvSpPr>
            <p:cNvPr id="523" name="Td=1s"/>
            <p:cNvSpPr txBox="1"/>
            <p:nvPr/>
          </p:nvSpPr>
          <p:spPr>
            <a:xfrm>
              <a:off x="19241963" y="6076571"/>
              <a:ext cx="1394932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t>T</a:t>
              </a:r>
              <a:r>
                <a:rPr baseline="-15500"/>
                <a:t>d</a:t>
              </a:r>
              <a:r>
                <a:t>=1s</a:t>
              </a:r>
            </a:p>
          </p:txBody>
        </p:sp>
        <p:sp>
          <p:nvSpPr>
            <p:cNvPr id="524" name="Td=2s"/>
            <p:cNvSpPr txBox="1"/>
            <p:nvPr/>
          </p:nvSpPr>
          <p:spPr>
            <a:xfrm>
              <a:off x="19241963" y="8729919"/>
              <a:ext cx="1394932" cy="7386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/>
            <a:p>
              <a:pPr algn="l" defTabSz="1828800">
                <a:defRPr sz="3600">
                  <a:solidFill>
                    <a:srgbClr val="000000"/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pPr>
              <a:r>
                <a:t>T</a:t>
              </a:r>
              <a:r>
                <a:rPr baseline="-15500"/>
                <a:t>d</a:t>
              </a:r>
              <a:r>
                <a:t>=2s</a:t>
              </a:r>
            </a:p>
          </p:txBody>
        </p:sp>
        <p:sp>
          <p:nvSpPr>
            <p:cNvPr id="526" name="for Td = 1s →…"/>
            <p:cNvSpPr txBox="1"/>
            <p:nvPr/>
          </p:nvSpPr>
          <p:spPr>
            <a:xfrm>
              <a:off x="14595440" y="7313037"/>
              <a:ext cx="7477878" cy="677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t">
              <a:spAutoFit/>
            </a:bodyPr>
            <a:lstStyle/>
            <a:p>
              <a:pPr lvl="1" indent="457200" algn="l" defTabSz="1828800">
                <a:defRPr sz="3600" b="1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"/>
                </a:defRPr>
              </a:pPr>
              <a:r>
                <a:rPr sz="3200" i="1" dirty="0"/>
                <a:t>for T</a:t>
              </a:r>
              <a:r>
                <a:rPr sz="3200" i="1" baseline="-15500" dirty="0"/>
                <a:t>d</a:t>
              </a:r>
              <a:r>
                <a:rPr sz="3200" i="1" dirty="0"/>
                <a:t> = 1s </a:t>
              </a:r>
              <a:r>
                <a:rPr sz="3200" b="0" dirty="0">
                  <a:latin typeface="Zapf Dingbats"/>
                  <a:ea typeface="Zapf Dingbats"/>
                  <a:cs typeface="Zapf Dingbats"/>
                  <a:sym typeface="Zapf Dingbats"/>
                </a:rPr>
                <a:t>→</a:t>
              </a:r>
              <a:r>
                <a:rPr sz="3200" i="1" dirty="0"/>
                <a:t>max rate = 1Hz</a:t>
              </a:r>
            </a:p>
          </p:txBody>
        </p:sp>
        <p:sp>
          <p:nvSpPr>
            <p:cNvPr id="528" name="IRREDUCIBLE!!!"/>
            <p:cNvSpPr txBox="1"/>
            <p:nvPr/>
          </p:nvSpPr>
          <p:spPr>
            <a:xfrm rot="1130328">
              <a:off x="14712159" y="9378224"/>
              <a:ext cx="3095717" cy="738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91439" tIns="91439" rIns="91439" bIns="91439" numCol="1" anchor="t">
              <a:spAutoFit/>
            </a:bodyPr>
            <a:lstStyle>
              <a:lvl1pPr algn="l" defTabSz="1828800">
                <a:defRPr sz="3600">
                  <a:solidFill>
                    <a:srgbClr val="C0504D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>
                  <a:solidFill>
                    <a:schemeClr val="bg1"/>
                  </a:solidFill>
                </a:rPr>
                <a:t>IRREDUCIBLE!!!</a:t>
              </a:r>
            </a:p>
          </p:txBody>
        </p:sp>
        <p:pic>
          <p:nvPicPr>
            <p:cNvPr id="527" name="IRREDUCIBLE!!!" descr="IRREDUCIBLE!!!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130328">
              <a:off x="14519337" y="9173515"/>
              <a:ext cx="3481361" cy="1148082"/>
            </a:xfrm>
            <a:prstGeom prst="rect">
              <a:avLst/>
            </a:prstGeom>
            <a:effectLst/>
          </p:spPr>
        </p:pic>
      </p:grpSp>
      <p:sp>
        <p:nvSpPr>
          <p:cNvPr id="532" name="Fraction of surviving events"/>
          <p:cNvSpPr txBox="1"/>
          <p:nvPr/>
        </p:nvSpPr>
        <p:spPr>
          <a:xfrm>
            <a:off x="418621" y="9498709"/>
            <a:ext cx="3926075" cy="1354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/>
          <a:p>
            <a:pPr algn="ctr" defTabSz="1828800">
              <a:defRPr sz="3800" b="1" i="1">
                <a:solidFill>
                  <a:srgbClr val="FF6A00"/>
                </a:solidFill>
                <a:latin typeface="+mj-lt"/>
                <a:ea typeface="+mj-ea"/>
                <a:cs typeface="+mj-cs"/>
                <a:sym typeface="Source Sans Pro"/>
              </a:defRPr>
            </a:pPr>
            <a:r>
              <a:rPr dirty="0"/>
              <a:t>Fraction of</a:t>
            </a:r>
            <a:br>
              <a:rPr dirty="0"/>
            </a:br>
            <a:r>
              <a:rPr dirty="0"/>
              <a:t>surviving events</a:t>
            </a:r>
          </a:p>
        </p:txBody>
      </p:sp>
      <p:pic>
        <p:nvPicPr>
          <p:cNvPr id="533" name="Oval" descr="Oval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5126113">
            <a:off x="4486138" y="8598938"/>
            <a:ext cx="2732038" cy="3096660"/>
          </a:xfrm>
          <a:prstGeom prst="rect">
            <a:avLst/>
          </a:prstGeom>
        </p:spPr>
      </p:pic>
      <p:grpSp>
        <p:nvGrpSpPr>
          <p:cNvPr id="540" name="Group"/>
          <p:cNvGrpSpPr/>
          <p:nvPr/>
        </p:nvGrpSpPr>
        <p:grpSpPr>
          <a:xfrm>
            <a:off x="5087167" y="11852337"/>
            <a:ext cx="14230996" cy="1270001"/>
            <a:chOff x="755687" y="0"/>
            <a:chExt cx="14230995" cy="1270000"/>
          </a:xfrm>
        </p:grpSpPr>
        <p:sp>
          <p:nvSpPr>
            <p:cNvPr id="538" name="To achieve high efficiency ⟹"/>
            <p:cNvSpPr/>
            <p:nvPr/>
          </p:nvSpPr>
          <p:spPr>
            <a:xfrm>
              <a:off x="755687" y="0"/>
              <a:ext cx="14230995" cy="1270000"/>
            </a:xfrm>
            <a:prstGeom prst="roundRect">
              <a:avLst>
                <a:gd name="adj" fmla="val 10066"/>
              </a:avLst>
            </a:prstGeom>
            <a:ln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91439" tIns="91439" rIns="91439" bIns="91439" numCol="1" anchor="ctr">
              <a:noAutofit/>
            </a:bodyPr>
            <a:lstStyle>
              <a:lvl1pPr algn="l">
                <a:defRPr sz="5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Source Sans Pro"/>
                </a:defRPr>
              </a:lvl1pPr>
            </a:lstStyle>
            <a:p>
              <a:r>
                <a:rPr dirty="0">
                  <a:solidFill>
                    <a:schemeClr val="tx1"/>
                  </a:solidFill>
                </a:rPr>
                <a:t> To achieve high efficiency ⟹ </a:t>
              </a:r>
            </a:p>
          </p:txBody>
        </p:sp>
        <p:pic>
          <p:nvPicPr>
            <p:cNvPr id="539" name="Image" descr="Imag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26007" y="122395"/>
              <a:ext cx="3962401" cy="1016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7CFFE5-C0AF-263F-31EF-2DAE0278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018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Maximising data-recording rat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err="1"/>
              <a:t>Deadtime</a:t>
            </a:r>
            <a:endParaRPr dirty="0"/>
          </a:p>
        </p:txBody>
      </p:sp>
      <p:sp>
        <p:nvSpPr>
          <p:cNvPr id="512" name="= Trigger rate (average)…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  <a:tabLst>
                <a:tab pos="990600" algn="l"/>
              </a:tabLst>
            </a:pPr>
            <a:r>
              <a:rPr lang="en-GB" sz="4000" dirty="0"/>
              <a:t>Writing to disk or tape is much slow than accepting data into RAM</a:t>
            </a:r>
          </a:p>
          <a:p>
            <a:pPr>
              <a:lnSpc>
                <a:spcPct val="150000"/>
              </a:lnSpc>
              <a:tabLst>
                <a:tab pos="990600" algn="l"/>
              </a:tabLst>
            </a:pPr>
            <a:r>
              <a:rPr lang="en-GB" sz="4000" dirty="0"/>
              <a:t>If you select an event and start writing it to disk, you cannot accept any more events until you finish writing, even if they are interesting</a:t>
            </a:r>
          </a:p>
          <a:p>
            <a:pPr>
              <a:lnSpc>
                <a:spcPct val="150000"/>
              </a:lnSpc>
              <a:tabLst>
                <a:tab pos="990600" algn="l"/>
              </a:tabLst>
            </a:pPr>
            <a:r>
              <a:rPr lang="en-GB" sz="4000" dirty="0">
                <a:solidFill>
                  <a:schemeClr val="accent2"/>
                </a:solidFill>
              </a:rPr>
              <a:t>Same principle applies to processing time</a:t>
            </a:r>
          </a:p>
          <a:p>
            <a:pPr lvl="1">
              <a:lnSpc>
                <a:spcPct val="150000"/>
              </a:lnSpc>
              <a:tabLst>
                <a:tab pos="990600" algn="l"/>
              </a:tabLst>
            </a:pPr>
            <a:r>
              <a:rPr lang="en-GB" sz="3600" dirty="0">
                <a:solidFill>
                  <a:schemeClr val="accent2"/>
                </a:solidFill>
              </a:rPr>
              <a:t>For example, ADCs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615CFB-9613-3778-1C67-F92E43F10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6658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14" name="Rounded Rectangle"/>
          <p:cNvSpPr/>
          <p:nvPr/>
        </p:nvSpPr>
        <p:spPr>
          <a:xfrm>
            <a:off x="7861845" y="4316729"/>
            <a:ext cx="6096001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81" name="Line"/>
          <p:cNvSpPr/>
          <p:nvPr/>
        </p:nvSpPr>
        <p:spPr>
          <a:xfrm>
            <a:off x="12339370" y="6284774"/>
            <a:ext cx="2664580" cy="3402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3956163" y="1528746"/>
            <a:ext cx="19056237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A simple trigger system</a:t>
            </a:r>
            <a:r>
              <a:rPr lang="en-GB" dirty="0"/>
              <a:t>: </a:t>
            </a:r>
            <a:r>
              <a:rPr lang="en-GB" dirty="0" err="1"/>
              <a:t>Deadtime</a:t>
            </a:r>
            <a:endParaRPr dirty="0"/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9968086" y="9672955"/>
            <a:ext cx="330946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10224045" y="9941470"/>
            <a:ext cx="3053502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10439390" y="10185717"/>
            <a:ext cx="282079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10521784" y="10439717"/>
            <a:ext cx="2738398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5" name="discriminators"/>
          <p:cNvSpPr txBox="1"/>
          <p:nvPr/>
        </p:nvSpPr>
        <p:spPr>
          <a:xfrm>
            <a:off x="8047634" y="7673996"/>
            <a:ext cx="219643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discriminators</a:t>
            </a:r>
          </a:p>
        </p:txBody>
      </p:sp>
      <p:sp>
        <p:nvSpPr>
          <p:cNvPr id="416" name="coincidence logic"/>
          <p:cNvSpPr txBox="1"/>
          <p:nvPr/>
        </p:nvSpPr>
        <p:spPr>
          <a:xfrm>
            <a:off x="11471448" y="7106602"/>
            <a:ext cx="274320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 algn="ctr"/>
            <a:r>
              <a:rPr sz="2400" dirty="0">
                <a:latin typeface="+mn-lt"/>
              </a:rPr>
              <a:t>coincidence logic</a:t>
            </a:r>
          </a:p>
        </p:txBody>
      </p:sp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 Front-Ends</a:t>
            </a:r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3556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19" name="Triangle"/>
          <p:cNvSpPr/>
          <p:nvPr/>
        </p:nvSpPr>
        <p:spPr>
          <a:xfrm rot="5400000">
            <a:off x="8246020" y="485330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3760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1" name="Triangle"/>
          <p:cNvSpPr/>
          <p:nvPr/>
        </p:nvSpPr>
        <p:spPr>
          <a:xfrm rot="5400000">
            <a:off x="8542353" y="5503121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397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3" name="Triangle"/>
          <p:cNvSpPr/>
          <p:nvPr/>
        </p:nvSpPr>
        <p:spPr>
          <a:xfrm rot="5400000">
            <a:off x="8838686" y="6152938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414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5" name="Triangle"/>
          <p:cNvSpPr/>
          <p:nvPr/>
        </p:nvSpPr>
        <p:spPr>
          <a:xfrm rot="5400000">
            <a:off x="9135020" y="680275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6" name="start"/>
          <p:cNvSpPr txBox="1"/>
          <p:nvPr/>
        </p:nvSpPr>
        <p:spPr>
          <a:xfrm>
            <a:off x="14926220" y="5492294"/>
            <a:ext cx="124142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start</a:t>
            </a:r>
          </a:p>
        </p:txBody>
      </p:sp>
      <p:grpSp>
        <p:nvGrpSpPr>
          <p:cNvPr id="429" name="Group"/>
          <p:cNvGrpSpPr/>
          <p:nvPr/>
        </p:nvGrpSpPr>
        <p:grpSpPr>
          <a:xfrm>
            <a:off x="9462045" y="9498329"/>
            <a:ext cx="990601" cy="358776"/>
            <a:chOff x="0" y="0"/>
            <a:chExt cx="990600" cy="358775"/>
          </a:xfrm>
        </p:grpSpPr>
        <p:sp>
          <p:nvSpPr>
            <p:cNvPr id="427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28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sp>
        <p:nvSpPr>
          <p:cNvPr id="430" name="delays"/>
          <p:cNvSpPr txBox="1"/>
          <p:nvPr/>
        </p:nvSpPr>
        <p:spPr>
          <a:xfrm>
            <a:off x="9634579" y="10673079"/>
            <a:ext cx="115288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2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 dirty="0">
                <a:latin typeface="+mn-lt"/>
              </a:rPr>
              <a:t>delays</a:t>
            </a:r>
          </a:p>
        </p:txBody>
      </p:sp>
      <p:sp>
        <p:nvSpPr>
          <p:cNvPr id="435" name="busy"/>
          <p:cNvSpPr txBox="1"/>
          <p:nvPr/>
        </p:nvSpPr>
        <p:spPr>
          <a:xfrm>
            <a:off x="14896058" y="6559939"/>
            <a:ext cx="86754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busy</a:t>
            </a:r>
          </a:p>
        </p:txBody>
      </p:sp>
      <p:sp>
        <p:nvSpPr>
          <p:cNvPr id="436" name="Trigger system"/>
          <p:cNvSpPr txBox="1"/>
          <p:nvPr/>
        </p:nvSpPr>
        <p:spPr>
          <a:xfrm>
            <a:off x="11592580" y="4327842"/>
            <a:ext cx="226055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>
                <a:latin typeface="+mn-lt"/>
              </a:rPr>
              <a:t>Trigger system</a:t>
            </a:r>
          </a:p>
        </p:txBody>
      </p:sp>
      <p:grpSp>
        <p:nvGrpSpPr>
          <p:cNvPr id="440" name="Group"/>
          <p:cNvGrpSpPr/>
          <p:nvPr/>
        </p:nvGrpSpPr>
        <p:grpSpPr>
          <a:xfrm>
            <a:off x="9716045" y="9752329"/>
            <a:ext cx="990601" cy="358776"/>
            <a:chOff x="0" y="0"/>
            <a:chExt cx="990600" cy="358775"/>
          </a:xfrm>
        </p:grpSpPr>
        <p:sp>
          <p:nvSpPr>
            <p:cNvPr id="438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39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3" name="Group"/>
          <p:cNvGrpSpPr/>
          <p:nvPr/>
        </p:nvGrpSpPr>
        <p:grpSpPr>
          <a:xfrm>
            <a:off x="9970045" y="10006329"/>
            <a:ext cx="990601" cy="358776"/>
            <a:chOff x="0" y="0"/>
            <a:chExt cx="990600" cy="358775"/>
          </a:xfrm>
        </p:grpSpPr>
        <p:sp>
          <p:nvSpPr>
            <p:cNvPr id="441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2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6" name="Group"/>
          <p:cNvGrpSpPr/>
          <p:nvPr/>
        </p:nvGrpSpPr>
        <p:grpSpPr>
          <a:xfrm>
            <a:off x="10224045" y="10260329"/>
            <a:ext cx="990601" cy="358776"/>
            <a:chOff x="0" y="0"/>
            <a:chExt cx="990600" cy="358775"/>
          </a:xfrm>
        </p:grpSpPr>
        <p:sp>
          <p:nvSpPr>
            <p:cNvPr id="444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5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"/>
          <p:cNvSpPr/>
          <p:nvPr/>
        </p:nvSpPr>
        <p:spPr>
          <a:xfrm>
            <a:off x="11994605" y="5823347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49" name="Connection Line"/>
          <p:cNvCxnSpPr>
            <a:stCxn id="419" idx="0"/>
            <a:endCxn id="448" idx="0"/>
          </p:cNvCxnSpPr>
          <p:nvPr/>
        </p:nvCxnSpPr>
        <p:spPr>
          <a:xfrm>
            <a:off x="9233446" y="5310505"/>
            <a:ext cx="2792910" cy="544593"/>
          </a:xfrm>
          <a:prstGeom prst="bentConnector3">
            <a:avLst>
              <a:gd name="adj1" fmla="val 8749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50" name="Shape"/>
          <p:cNvSpPr/>
          <p:nvPr/>
        </p:nvSpPr>
        <p:spPr>
          <a:xfrm>
            <a:off x="11994605" y="6111538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1" name="Shape"/>
          <p:cNvSpPr/>
          <p:nvPr/>
        </p:nvSpPr>
        <p:spPr>
          <a:xfrm>
            <a:off x="11994605" y="6399730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2" name="Shape"/>
          <p:cNvSpPr/>
          <p:nvPr/>
        </p:nvSpPr>
        <p:spPr>
          <a:xfrm>
            <a:off x="11994605" y="6687921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53" name="Connection Line"/>
          <p:cNvCxnSpPr>
            <a:stCxn id="450" idx="0"/>
            <a:endCxn id="421" idx="0"/>
          </p:cNvCxnSpPr>
          <p:nvPr/>
        </p:nvCxnSpPr>
        <p:spPr>
          <a:xfrm flipH="1" flipV="1">
            <a:off x="9529779" y="5960322"/>
            <a:ext cx="2496577" cy="182967"/>
          </a:xfrm>
          <a:prstGeom prst="bentConnector3">
            <a:avLst>
              <a:gd name="adj1" fmla="val 4756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4" name="Connection Line"/>
          <p:cNvCxnSpPr>
            <a:stCxn id="423" idx="0"/>
            <a:endCxn id="451" idx="0"/>
          </p:cNvCxnSpPr>
          <p:nvPr/>
        </p:nvCxnSpPr>
        <p:spPr>
          <a:xfrm flipV="1">
            <a:off x="9826112" y="6431481"/>
            <a:ext cx="2200244" cy="178658"/>
          </a:xfrm>
          <a:prstGeom prst="bentConnector3">
            <a:avLst>
              <a:gd name="adj1" fmla="val 46897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5" name="Connection Line"/>
          <p:cNvCxnSpPr>
            <a:stCxn id="425" idx="0"/>
            <a:endCxn id="452" idx="0"/>
          </p:cNvCxnSpPr>
          <p:nvPr/>
        </p:nvCxnSpPr>
        <p:spPr>
          <a:xfrm flipV="1">
            <a:off x="10122446" y="6719672"/>
            <a:ext cx="1903910" cy="540283"/>
          </a:xfrm>
          <a:prstGeom prst="bentConnector3">
            <a:avLst>
              <a:gd name="adj1" fmla="val 786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78" name="Connection Line"/>
          <p:cNvSpPr/>
          <p:nvPr/>
        </p:nvSpPr>
        <p:spPr>
          <a:xfrm>
            <a:off x="3667873" y="7049530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3811383" y="7447041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3956163" y="7831851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4099673" y="8240791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grpSp>
        <p:nvGrpSpPr>
          <p:cNvPr id="467" name="Group"/>
          <p:cNvGrpSpPr/>
          <p:nvPr/>
        </p:nvGrpSpPr>
        <p:grpSpPr>
          <a:xfrm>
            <a:off x="11976645" y="5681979"/>
            <a:ext cx="1225551" cy="1225551"/>
            <a:chOff x="0" y="0"/>
            <a:chExt cx="1225550" cy="1225550"/>
          </a:xfrm>
        </p:grpSpPr>
        <p:sp>
          <p:nvSpPr>
            <p:cNvPr id="465" name="Shape"/>
            <p:cNvSpPr/>
            <p:nvPr/>
          </p:nvSpPr>
          <p:spPr>
            <a:xfrm>
              <a:off x="0" y="0"/>
              <a:ext cx="1225550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66" name="&amp;"/>
            <p:cNvSpPr txBox="1"/>
            <p:nvPr/>
          </p:nvSpPr>
          <p:spPr>
            <a:xfrm>
              <a:off x="0" y="335777"/>
              <a:ext cx="104608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&amp;</a:t>
              </a:r>
            </a:p>
          </p:txBody>
        </p:sp>
      </p:grpSp>
      <p:sp>
        <p:nvSpPr>
          <p:cNvPr id="468" name="Line"/>
          <p:cNvSpPr/>
          <p:nvPr/>
        </p:nvSpPr>
        <p:spPr>
          <a:xfrm>
            <a:off x="13221662" y="6623367"/>
            <a:ext cx="1525202" cy="304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4F8F00"/>
            </a:solidFill>
            <a:head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3099528" y="9658985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>
            <a:off x="14113622" y="10068560"/>
            <a:ext cx="330946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14449335" y="9698354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3286734" y="10544852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14746864" y="10563813"/>
            <a:ext cx="89159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</a:t>
            </a:r>
            <a:endParaRPr sz="2400" i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38CB9-BD5F-8E71-2E0C-2B0D140F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188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3956163" y="1528746"/>
            <a:ext cx="19056237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A simple trigger system</a:t>
            </a:r>
            <a:r>
              <a:rPr lang="en-GB" dirty="0"/>
              <a:t>: </a:t>
            </a:r>
            <a:r>
              <a:rPr lang="en-GB" dirty="0" err="1"/>
              <a:t>Deadtime</a:t>
            </a:r>
            <a:endParaRPr dirty="0"/>
          </a:p>
        </p:txBody>
      </p:sp>
      <p:sp>
        <p:nvSpPr>
          <p:cNvPr id="475" name="Detector"/>
          <p:cNvSpPr txBox="1"/>
          <p:nvPr/>
        </p:nvSpPr>
        <p:spPr>
          <a:xfrm>
            <a:off x="742112" y="4031714"/>
            <a:ext cx="2743201" cy="77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i="1"/>
              <a:t>Detector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9968086" y="9672955"/>
            <a:ext cx="330946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10224045" y="9941470"/>
            <a:ext cx="3053502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10439390" y="10185717"/>
            <a:ext cx="282079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10521784" y="10439717"/>
            <a:ext cx="2738398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4" name="Rounded Rectangle"/>
          <p:cNvSpPr/>
          <p:nvPr/>
        </p:nvSpPr>
        <p:spPr>
          <a:xfrm>
            <a:off x="7861845" y="4316729"/>
            <a:ext cx="6096001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5" name="discriminators"/>
          <p:cNvSpPr txBox="1"/>
          <p:nvPr/>
        </p:nvSpPr>
        <p:spPr>
          <a:xfrm>
            <a:off x="8047634" y="7673996"/>
            <a:ext cx="219643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discriminators</a:t>
            </a:r>
          </a:p>
        </p:txBody>
      </p:sp>
      <p:sp>
        <p:nvSpPr>
          <p:cNvPr id="416" name="coincidence logic"/>
          <p:cNvSpPr txBox="1"/>
          <p:nvPr/>
        </p:nvSpPr>
        <p:spPr>
          <a:xfrm>
            <a:off x="11471448" y="7106602"/>
            <a:ext cx="274320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 algn="ctr"/>
            <a:r>
              <a:rPr sz="2400" dirty="0">
                <a:latin typeface="+mn-lt"/>
              </a:rPr>
              <a:t>coincidence logic</a:t>
            </a:r>
          </a:p>
        </p:txBody>
      </p:sp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 Front-Ends</a:t>
            </a:r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3556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19" name="Triangle"/>
          <p:cNvSpPr/>
          <p:nvPr/>
        </p:nvSpPr>
        <p:spPr>
          <a:xfrm rot="5400000">
            <a:off x="8246020" y="485330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3760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1" name="Triangle"/>
          <p:cNvSpPr/>
          <p:nvPr/>
        </p:nvSpPr>
        <p:spPr>
          <a:xfrm rot="5400000">
            <a:off x="8542353" y="5503121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397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3" name="Triangle"/>
          <p:cNvSpPr/>
          <p:nvPr/>
        </p:nvSpPr>
        <p:spPr>
          <a:xfrm rot="5400000">
            <a:off x="8838686" y="6152938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414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5" name="Triangle"/>
          <p:cNvSpPr/>
          <p:nvPr/>
        </p:nvSpPr>
        <p:spPr>
          <a:xfrm rot="5400000">
            <a:off x="9135020" y="680275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6" name="start"/>
          <p:cNvSpPr txBox="1"/>
          <p:nvPr/>
        </p:nvSpPr>
        <p:spPr>
          <a:xfrm>
            <a:off x="14926220" y="5492294"/>
            <a:ext cx="124142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start</a:t>
            </a:r>
          </a:p>
        </p:txBody>
      </p:sp>
      <p:grpSp>
        <p:nvGrpSpPr>
          <p:cNvPr id="429" name="Group"/>
          <p:cNvGrpSpPr/>
          <p:nvPr/>
        </p:nvGrpSpPr>
        <p:grpSpPr>
          <a:xfrm>
            <a:off x="9462045" y="9498329"/>
            <a:ext cx="990601" cy="358776"/>
            <a:chOff x="0" y="0"/>
            <a:chExt cx="990600" cy="358775"/>
          </a:xfrm>
        </p:grpSpPr>
        <p:sp>
          <p:nvSpPr>
            <p:cNvPr id="427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28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sp>
        <p:nvSpPr>
          <p:cNvPr id="430" name="delays"/>
          <p:cNvSpPr txBox="1"/>
          <p:nvPr/>
        </p:nvSpPr>
        <p:spPr>
          <a:xfrm>
            <a:off x="9634579" y="10673079"/>
            <a:ext cx="115288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2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 dirty="0">
                <a:latin typeface="+mn-lt"/>
              </a:rPr>
              <a:t>delays</a:t>
            </a:r>
          </a:p>
        </p:txBody>
      </p:sp>
      <p:sp>
        <p:nvSpPr>
          <p:cNvPr id="435" name="busy"/>
          <p:cNvSpPr txBox="1"/>
          <p:nvPr/>
        </p:nvSpPr>
        <p:spPr>
          <a:xfrm>
            <a:off x="14896058" y="6559939"/>
            <a:ext cx="86754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busy</a:t>
            </a:r>
          </a:p>
        </p:txBody>
      </p:sp>
      <p:sp>
        <p:nvSpPr>
          <p:cNvPr id="436" name="Trigger system"/>
          <p:cNvSpPr txBox="1"/>
          <p:nvPr/>
        </p:nvSpPr>
        <p:spPr>
          <a:xfrm>
            <a:off x="11592580" y="4327842"/>
            <a:ext cx="226055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>
                <a:latin typeface="+mn-lt"/>
              </a:rPr>
              <a:t>Trigger system</a:t>
            </a:r>
          </a:p>
        </p:txBody>
      </p:sp>
      <p:grpSp>
        <p:nvGrpSpPr>
          <p:cNvPr id="440" name="Group"/>
          <p:cNvGrpSpPr/>
          <p:nvPr/>
        </p:nvGrpSpPr>
        <p:grpSpPr>
          <a:xfrm>
            <a:off x="9716045" y="9752329"/>
            <a:ext cx="990601" cy="358776"/>
            <a:chOff x="0" y="0"/>
            <a:chExt cx="990600" cy="358775"/>
          </a:xfrm>
        </p:grpSpPr>
        <p:sp>
          <p:nvSpPr>
            <p:cNvPr id="438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39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3" name="Group"/>
          <p:cNvGrpSpPr/>
          <p:nvPr/>
        </p:nvGrpSpPr>
        <p:grpSpPr>
          <a:xfrm>
            <a:off x="9970045" y="10006329"/>
            <a:ext cx="990601" cy="358776"/>
            <a:chOff x="0" y="0"/>
            <a:chExt cx="990600" cy="358775"/>
          </a:xfrm>
        </p:grpSpPr>
        <p:sp>
          <p:nvSpPr>
            <p:cNvPr id="441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2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6" name="Group"/>
          <p:cNvGrpSpPr/>
          <p:nvPr/>
        </p:nvGrpSpPr>
        <p:grpSpPr>
          <a:xfrm>
            <a:off x="10224045" y="10260329"/>
            <a:ext cx="990601" cy="358776"/>
            <a:chOff x="0" y="0"/>
            <a:chExt cx="990600" cy="358775"/>
          </a:xfrm>
        </p:grpSpPr>
        <p:sp>
          <p:nvSpPr>
            <p:cNvPr id="444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5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"/>
          <p:cNvSpPr/>
          <p:nvPr/>
        </p:nvSpPr>
        <p:spPr>
          <a:xfrm>
            <a:off x="11994605" y="5823347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49" name="Connection Line"/>
          <p:cNvCxnSpPr>
            <a:stCxn id="419" idx="0"/>
            <a:endCxn id="448" idx="0"/>
          </p:cNvCxnSpPr>
          <p:nvPr/>
        </p:nvCxnSpPr>
        <p:spPr>
          <a:xfrm>
            <a:off x="9233446" y="5310505"/>
            <a:ext cx="2792910" cy="544593"/>
          </a:xfrm>
          <a:prstGeom prst="bentConnector3">
            <a:avLst>
              <a:gd name="adj1" fmla="val 8749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50" name="Shape"/>
          <p:cNvSpPr/>
          <p:nvPr/>
        </p:nvSpPr>
        <p:spPr>
          <a:xfrm>
            <a:off x="11994605" y="6111538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1" name="Shape"/>
          <p:cNvSpPr/>
          <p:nvPr/>
        </p:nvSpPr>
        <p:spPr>
          <a:xfrm>
            <a:off x="11994605" y="6399730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2" name="Shape"/>
          <p:cNvSpPr/>
          <p:nvPr/>
        </p:nvSpPr>
        <p:spPr>
          <a:xfrm>
            <a:off x="11994605" y="6687921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53" name="Connection Line"/>
          <p:cNvCxnSpPr>
            <a:stCxn id="450" idx="0"/>
            <a:endCxn id="421" idx="0"/>
          </p:cNvCxnSpPr>
          <p:nvPr/>
        </p:nvCxnSpPr>
        <p:spPr>
          <a:xfrm flipH="1" flipV="1">
            <a:off x="9529779" y="5960322"/>
            <a:ext cx="2496577" cy="182967"/>
          </a:xfrm>
          <a:prstGeom prst="bentConnector3">
            <a:avLst>
              <a:gd name="adj1" fmla="val 4756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4" name="Connection Line"/>
          <p:cNvCxnSpPr>
            <a:stCxn id="423" idx="0"/>
            <a:endCxn id="451" idx="0"/>
          </p:cNvCxnSpPr>
          <p:nvPr/>
        </p:nvCxnSpPr>
        <p:spPr>
          <a:xfrm flipV="1">
            <a:off x="9826112" y="6431481"/>
            <a:ext cx="2200244" cy="178658"/>
          </a:xfrm>
          <a:prstGeom prst="bentConnector3">
            <a:avLst>
              <a:gd name="adj1" fmla="val 46897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5" name="Connection Line"/>
          <p:cNvCxnSpPr>
            <a:stCxn id="425" idx="0"/>
            <a:endCxn id="452" idx="0"/>
          </p:cNvCxnSpPr>
          <p:nvPr/>
        </p:nvCxnSpPr>
        <p:spPr>
          <a:xfrm flipV="1">
            <a:off x="10122446" y="6719672"/>
            <a:ext cx="1903910" cy="540283"/>
          </a:xfrm>
          <a:prstGeom prst="bentConnector3">
            <a:avLst>
              <a:gd name="adj1" fmla="val 786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78" name="Connection Line"/>
          <p:cNvSpPr/>
          <p:nvPr/>
        </p:nvSpPr>
        <p:spPr>
          <a:xfrm>
            <a:off x="3667873" y="7049530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3811383" y="7447041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3956163" y="7831851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4099673" y="8240791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64" name="Line"/>
          <p:cNvSpPr/>
          <p:nvPr/>
        </p:nvSpPr>
        <p:spPr>
          <a:xfrm>
            <a:off x="12339370" y="6284774"/>
            <a:ext cx="2664580" cy="3402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grpSp>
        <p:nvGrpSpPr>
          <p:cNvPr id="467" name="Group"/>
          <p:cNvGrpSpPr/>
          <p:nvPr/>
        </p:nvGrpSpPr>
        <p:grpSpPr>
          <a:xfrm>
            <a:off x="11976645" y="5681979"/>
            <a:ext cx="1225551" cy="1225551"/>
            <a:chOff x="0" y="0"/>
            <a:chExt cx="1225550" cy="1225550"/>
          </a:xfrm>
        </p:grpSpPr>
        <p:sp>
          <p:nvSpPr>
            <p:cNvPr id="465" name="Shape"/>
            <p:cNvSpPr/>
            <p:nvPr/>
          </p:nvSpPr>
          <p:spPr>
            <a:xfrm>
              <a:off x="0" y="0"/>
              <a:ext cx="1225550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66" name="&amp;"/>
            <p:cNvSpPr txBox="1"/>
            <p:nvPr/>
          </p:nvSpPr>
          <p:spPr>
            <a:xfrm>
              <a:off x="0" y="335777"/>
              <a:ext cx="104608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&amp;</a:t>
              </a:r>
            </a:p>
          </p:txBody>
        </p:sp>
      </p:grp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3099528" y="9658985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>
            <a:off x="14113622" y="10068560"/>
            <a:ext cx="330946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14449335" y="9698354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3286734" y="10544852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14746864" y="10563813"/>
            <a:ext cx="89159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</a:t>
            </a:r>
            <a:endParaRPr sz="2400" i="1" dirty="0">
              <a:latin typeface="+mn-lt"/>
            </a:endParaRPr>
          </a:p>
        </p:txBody>
      </p:sp>
      <p:pic>
        <p:nvPicPr>
          <p:cNvPr id="77" name="Oval" descr="Oval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2841528" y="8148264"/>
            <a:ext cx="3387813" cy="38399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2038" y="12153618"/>
            <a:ext cx="8079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If ADC is the critical step for </a:t>
            </a:r>
            <a:r>
              <a:rPr lang="en-GB" sz="3200" dirty="0" err="1">
                <a:solidFill>
                  <a:schemeClr val="accent2"/>
                </a:solidFill>
              </a:rPr>
              <a:t>deadtime</a:t>
            </a:r>
            <a:r>
              <a:rPr lang="en-GB" sz="3200" dirty="0">
                <a:solidFill>
                  <a:schemeClr val="accent2"/>
                </a:solidFill>
              </a:rPr>
              <a:t>, this is clearly a really bad plan</a:t>
            </a:r>
          </a:p>
        </p:txBody>
      </p:sp>
      <p:pic>
        <p:nvPicPr>
          <p:cNvPr id="81" name="Line" descr="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9412036">
            <a:off x="12641876" y="11698217"/>
            <a:ext cx="1068769" cy="447690"/>
          </a:xfrm>
          <a:prstGeom prst="rect">
            <a:avLst/>
          </a:prstGeom>
        </p:spPr>
      </p:pic>
      <p:sp>
        <p:nvSpPr>
          <p:cNvPr id="82" name="Line"/>
          <p:cNvSpPr/>
          <p:nvPr/>
        </p:nvSpPr>
        <p:spPr>
          <a:xfrm>
            <a:off x="13221662" y="6623367"/>
            <a:ext cx="1525202" cy="30495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4F8F00"/>
            </a:solidFill>
            <a:head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F7C086-7CAD-0823-01A4-7AA4DC62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9091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3016363" y="1528746"/>
            <a:ext cx="19996037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A simple trigger system</a:t>
            </a:r>
            <a:r>
              <a:rPr lang="en-GB" dirty="0"/>
              <a:t>: Parallelism</a:t>
            </a:r>
            <a:endParaRPr dirty="0"/>
          </a:p>
        </p:txBody>
      </p:sp>
      <p:sp>
        <p:nvSpPr>
          <p:cNvPr id="475" name="Detector"/>
          <p:cNvSpPr txBox="1"/>
          <p:nvPr/>
        </p:nvSpPr>
        <p:spPr>
          <a:xfrm>
            <a:off x="742112" y="4031714"/>
            <a:ext cx="2743201" cy="779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i="1"/>
              <a:t>Detector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9968086" y="9672955"/>
            <a:ext cx="5071528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10224044" y="9941470"/>
            <a:ext cx="4815569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10439390" y="10185717"/>
            <a:ext cx="4600224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10521784" y="10439717"/>
            <a:ext cx="4517830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5" name="discriminators"/>
          <p:cNvSpPr txBox="1"/>
          <p:nvPr/>
        </p:nvSpPr>
        <p:spPr>
          <a:xfrm>
            <a:off x="8047634" y="7673996"/>
            <a:ext cx="219643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discriminators</a:t>
            </a:r>
          </a:p>
        </p:txBody>
      </p:sp>
      <p:sp>
        <p:nvSpPr>
          <p:cNvPr id="416" name="coincidence logic"/>
          <p:cNvSpPr txBox="1"/>
          <p:nvPr/>
        </p:nvSpPr>
        <p:spPr>
          <a:xfrm>
            <a:off x="11471448" y="7106602"/>
            <a:ext cx="274320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 algn="ctr"/>
            <a:r>
              <a:rPr sz="2400" dirty="0">
                <a:latin typeface="+mn-lt"/>
              </a:rPr>
              <a:t>coincidence logic</a:t>
            </a:r>
          </a:p>
        </p:txBody>
      </p:sp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 Front-Ends</a:t>
            </a:r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3556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19" name="Triangle"/>
          <p:cNvSpPr/>
          <p:nvPr/>
        </p:nvSpPr>
        <p:spPr>
          <a:xfrm rot="5400000">
            <a:off x="8246020" y="485330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3760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1" name="Triangle"/>
          <p:cNvSpPr/>
          <p:nvPr/>
        </p:nvSpPr>
        <p:spPr>
          <a:xfrm rot="5400000">
            <a:off x="8542353" y="5503121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397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3" name="Triangle"/>
          <p:cNvSpPr/>
          <p:nvPr/>
        </p:nvSpPr>
        <p:spPr>
          <a:xfrm rot="5400000">
            <a:off x="8838686" y="6152938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414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5" name="Triangle"/>
          <p:cNvSpPr/>
          <p:nvPr/>
        </p:nvSpPr>
        <p:spPr>
          <a:xfrm rot="5400000">
            <a:off x="9135020" y="680275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6" name="start"/>
          <p:cNvSpPr txBox="1"/>
          <p:nvPr/>
        </p:nvSpPr>
        <p:spPr>
          <a:xfrm>
            <a:off x="14926220" y="5492294"/>
            <a:ext cx="124142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start</a:t>
            </a:r>
          </a:p>
        </p:txBody>
      </p:sp>
      <p:grpSp>
        <p:nvGrpSpPr>
          <p:cNvPr id="429" name="Group"/>
          <p:cNvGrpSpPr/>
          <p:nvPr/>
        </p:nvGrpSpPr>
        <p:grpSpPr>
          <a:xfrm>
            <a:off x="9462045" y="9498329"/>
            <a:ext cx="990601" cy="358776"/>
            <a:chOff x="0" y="0"/>
            <a:chExt cx="990600" cy="358775"/>
          </a:xfrm>
        </p:grpSpPr>
        <p:sp>
          <p:nvSpPr>
            <p:cNvPr id="427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28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sp>
        <p:nvSpPr>
          <p:cNvPr id="430" name="delays"/>
          <p:cNvSpPr txBox="1"/>
          <p:nvPr/>
        </p:nvSpPr>
        <p:spPr>
          <a:xfrm>
            <a:off x="9634579" y="10673079"/>
            <a:ext cx="115288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2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 dirty="0">
                <a:latin typeface="+mn-lt"/>
              </a:rPr>
              <a:t>delays</a:t>
            </a:r>
          </a:p>
        </p:txBody>
      </p:sp>
      <p:sp>
        <p:nvSpPr>
          <p:cNvPr id="435" name="busy"/>
          <p:cNvSpPr txBox="1"/>
          <p:nvPr/>
        </p:nvSpPr>
        <p:spPr>
          <a:xfrm>
            <a:off x="14896058" y="6559939"/>
            <a:ext cx="86754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busy</a:t>
            </a:r>
          </a:p>
        </p:txBody>
      </p:sp>
      <p:sp>
        <p:nvSpPr>
          <p:cNvPr id="436" name="Trigger system"/>
          <p:cNvSpPr txBox="1"/>
          <p:nvPr/>
        </p:nvSpPr>
        <p:spPr>
          <a:xfrm>
            <a:off x="11592580" y="4327842"/>
            <a:ext cx="226055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>
                <a:latin typeface="+mn-lt"/>
              </a:rPr>
              <a:t>Trigger system</a:t>
            </a:r>
          </a:p>
        </p:txBody>
      </p:sp>
      <p:grpSp>
        <p:nvGrpSpPr>
          <p:cNvPr id="440" name="Group"/>
          <p:cNvGrpSpPr/>
          <p:nvPr/>
        </p:nvGrpSpPr>
        <p:grpSpPr>
          <a:xfrm>
            <a:off x="9716045" y="9752329"/>
            <a:ext cx="990601" cy="358776"/>
            <a:chOff x="0" y="0"/>
            <a:chExt cx="990600" cy="358775"/>
          </a:xfrm>
        </p:grpSpPr>
        <p:sp>
          <p:nvSpPr>
            <p:cNvPr id="438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39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3" name="Group"/>
          <p:cNvGrpSpPr/>
          <p:nvPr/>
        </p:nvGrpSpPr>
        <p:grpSpPr>
          <a:xfrm>
            <a:off x="9970045" y="10006329"/>
            <a:ext cx="990601" cy="358776"/>
            <a:chOff x="0" y="0"/>
            <a:chExt cx="990600" cy="358775"/>
          </a:xfrm>
        </p:grpSpPr>
        <p:sp>
          <p:nvSpPr>
            <p:cNvPr id="441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2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6" name="Group"/>
          <p:cNvGrpSpPr/>
          <p:nvPr/>
        </p:nvGrpSpPr>
        <p:grpSpPr>
          <a:xfrm>
            <a:off x="10224045" y="10260329"/>
            <a:ext cx="990601" cy="358776"/>
            <a:chOff x="0" y="0"/>
            <a:chExt cx="990600" cy="358775"/>
          </a:xfrm>
        </p:grpSpPr>
        <p:sp>
          <p:nvSpPr>
            <p:cNvPr id="444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5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"/>
          <p:cNvSpPr/>
          <p:nvPr/>
        </p:nvSpPr>
        <p:spPr>
          <a:xfrm>
            <a:off x="11994605" y="5823347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49" name="Connection Line"/>
          <p:cNvCxnSpPr>
            <a:stCxn id="419" idx="0"/>
            <a:endCxn id="448" idx="0"/>
          </p:cNvCxnSpPr>
          <p:nvPr/>
        </p:nvCxnSpPr>
        <p:spPr>
          <a:xfrm>
            <a:off x="9233446" y="5310505"/>
            <a:ext cx="2792910" cy="544593"/>
          </a:xfrm>
          <a:prstGeom prst="bentConnector3">
            <a:avLst>
              <a:gd name="adj1" fmla="val 8749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50" name="Shape"/>
          <p:cNvSpPr/>
          <p:nvPr/>
        </p:nvSpPr>
        <p:spPr>
          <a:xfrm>
            <a:off x="11994605" y="6111538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1" name="Shape"/>
          <p:cNvSpPr/>
          <p:nvPr/>
        </p:nvSpPr>
        <p:spPr>
          <a:xfrm>
            <a:off x="11994605" y="6399730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2" name="Shape"/>
          <p:cNvSpPr/>
          <p:nvPr/>
        </p:nvSpPr>
        <p:spPr>
          <a:xfrm>
            <a:off x="11994605" y="6687921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53" name="Connection Line"/>
          <p:cNvCxnSpPr>
            <a:stCxn id="450" idx="0"/>
            <a:endCxn id="421" idx="0"/>
          </p:cNvCxnSpPr>
          <p:nvPr/>
        </p:nvCxnSpPr>
        <p:spPr>
          <a:xfrm flipH="1" flipV="1">
            <a:off x="9529779" y="5960322"/>
            <a:ext cx="2496577" cy="182967"/>
          </a:xfrm>
          <a:prstGeom prst="bentConnector3">
            <a:avLst>
              <a:gd name="adj1" fmla="val 4756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4" name="Connection Line"/>
          <p:cNvCxnSpPr>
            <a:stCxn id="423" idx="0"/>
            <a:endCxn id="451" idx="0"/>
          </p:cNvCxnSpPr>
          <p:nvPr/>
        </p:nvCxnSpPr>
        <p:spPr>
          <a:xfrm flipV="1">
            <a:off x="9826112" y="6431481"/>
            <a:ext cx="2200244" cy="178658"/>
          </a:xfrm>
          <a:prstGeom prst="bentConnector3">
            <a:avLst>
              <a:gd name="adj1" fmla="val 46897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5" name="Connection Line"/>
          <p:cNvCxnSpPr>
            <a:stCxn id="425" idx="0"/>
            <a:endCxn id="452" idx="0"/>
          </p:cNvCxnSpPr>
          <p:nvPr/>
        </p:nvCxnSpPr>
        <p:spPr>
          <a:xfrm flipV="1">
            <a:off x="10122446" y="6719672"/>
            <a:ext cx="1903910" cy="540283"/>
          </a:xfrm>
          <a:prstGeom prst="bentConnector3">
            <a:avLst>
              <a:gd name="adj1" fmla="val 786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78" name="Connection Line"/>
          <p:cNvSpPr/>
          <p:nvPr/>
        </p:nvSpPr>
        <p:spPr>
          <a:xfrm>
            <a:off x="3667873" y="7049530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3811383" y="7447041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3956163" y="7831851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4099673" y="8240791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grpSp>
        <p:nvGrpSpPr>
          <p:cNvPr id="467" name="Group"/>
          <p:cNvGrpSpPr/>
          <p:nvPr/>
        </p:nvGrpSpPr>
        <p:grpSpPr>
          <a:xfrm>
            <a:off x="11976645" y="5681979"/>
            <a:ext cx="1225551" cy="1225551"/>
            <a:chOff x="0" y="0"/>
            <a:chExt cx="1225550" cy="1225550"/>
          </a:xfrm>
        </p:grpSpPr>
        <p:sp>
          <p:nvSpPr>
            <p:cNvPr id="465" name="Shape"/>
            <p:cNvSpPr/>
            <p:nvPr/>
          </p:nvSpPr>
          <p:spPr>
            <a:xfrm>
              <a:off x="0" y="0"/>
              <a:ext cx="1225550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66" name="&amp;"/>
            <p:cNvSpPr txBox="1"/>
            <p:nvPr/>
          </p:nvSpPr>
          <p:spPr>
            <a:xfrm>
              <a:off x="0" y="335777"/>
              <a:ext cx="104608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&amp;</a:t>
              </a:r>
            </a:p>
          </p:txBody>
        </p:sp>
      </p:grpSp>
      <p:sp>
        <p:nvSpPr>
          <p:cNvPr id="468" name="Line"/>
          <p:cNvSpPr/>
          <p:nvPr/>
        </p:nvSpPr>
        <p:spPr>
          <a:xfrm rot="5400000">
            <a:off x="11885833" y="8994214"/>
            <a:ext cx="849922" cy="562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4F8F00"/>
            </a:solidFill>
            <a:head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4878960" y="9641840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 flipV="1">
            <a:off x="15893054" y="10111104"/>
            <a:ext cx="1544045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11634986" y="9303067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5108313" y="10619105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12705595" y="10821412"/>
            <a:ext cx="101181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ADCs</a:t>
            </a:r>
            <a:endParaRPr sz="2400" i="1" dirty="0">
              <a:latin typeface="+mn-lt"/>
            </a:endParaRPr>
          </a:p>
        </p:txBody>
      </p:sp>
      <p:grpSp>
        <p:nvGrpSpPr>
          <p:cNvPr id="89" name="Group"/>
          <p:cNvGrpSpPr/>
          <p:nvPr/>
        </p:nvGrpSpPr>
        <p:grpSpPr>
          <a:xfrm>
            <a:off x="11962658" y="9557066"/>
            <a:ext cx="1619251" cy="739776"/>
            <a:chOff x="0" y="0"/>
            <a:chExt cx="1619250" cy="739775"/>
          </a:xfrm>
        </p:grpSpPr>
        <p:sp>
          <p:nvSpPr>
            <p:cNvPr id="90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12290330" y="9811065"/>
            <a:ext cx="1619251" cy="739776"/>
            <a:chOff x="0" y="0"/>
            <a:chExt cx="1619250" cy="739775"/>
          </a:xfrm>
        </p:grpSpPr>
        <p:sp>
          <p:nvSpPr>
            <p:cNvPr id="93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12618002" y="10065064"/>
            <a:ext cx="1619251" cy="739776"/>
            <a:chOff x="0" y="0"/>
            <a:chExt cx="1619250" cy="739775"/>
          </a:xfrm>
        </p:grpSpPr>
        <p:sp>
          <p:nvSpPr>
            <p:cNvPr id="96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8152038" y="12153618"/>
            <a:ext cx="8079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Much more sensible!</a:t>
            </a:r>
          </a:p>
          <a:p>
            <a:pPr algn="ctr"/>
            <a:r>
              <a:rPr lang="en-GB" sz="3200" dirty="0">
                <a:solidFill>
                  <a:schemeClr val="accent2"/>
                </a:solidFill>
              </a:rPr>
              <a:t>Potentially much more expensive!</a:t>
            </a:r>
          </a:p>
        </p:txBody>
      </p:sp>
      <p:pic>
        <p:nvPicPr>
          <p:cNvPr id="100" name="Line" descr="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9412036">
            <a:off x="11663400" y="11638007"/>
            <a:ext cx="1068769" cy="447690"/>
          </a:xfrm>
          <a:prstGeom prst="rect">
            <a:avLst/>
          </a:prstGeom>
        </p:spPr>
      </p:pic>
      <p:sp>
        <p:nvSpPr>
          <p:cNvPr id="102" name="Line"/>
          <p:cNvSpPr/>
          <p:nvPr/>
        </p:nvSpPr>
        <p:spPr>
          <a:xfrm>
            <a:off x="9696169" y="5890985"/>
            <a:ext cx="2664580" cy="3402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4" name="Rounded Rectangle"/>
          <p:cNvSpPr/>
          <p:nvPr/>
        </p:nvSpPr>
        <p:spPr>
          <a:xfrm>
            <a:off x="7861845" y="4316729"/>
            <a:ext cx="6096001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" name="Rounded Rectangle 3"/>
          <p:cNvSpPr/>
          <p:nvPr/>
        </p:nvSpPr>
        <p:spPr>
          <a:xfrm>
            <a:off x="6716110" y="4138547"/>
            <a:ext cx="10951780" cy="387352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ym typeface="Source Sans Pro"/>
              </a:rPr>
              <a:t>Independent readout and trigger paths</a:t>
            </a:r>
            <a:r>
              <a:rPr lang="en-GB" sz="3600" dirty="0"/>
              <a:t>, one for each sensor element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/>
              <a:t>Digitisation and DAQ processed in parallel (as much as affordable!)</a:t>
            </a:r>
          </a:p>
        </p:txBody>
      </p:sp>
      <p:pic>
        <p:nvPicPr>
          <p:cNvPr id="98" name="Oval" descr="Oval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2169412" y="7354755"/>
            <a:ext cx="3387813" cy="540499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C1457-55FA-2352-945B-F9877C3C2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0990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2" name="Line"/>
          <p:cNvSpPr/>
          <p:nvPr/>
        </p:nvSpPr>
        <p:spPr>
          <a:xfrm rot="5400000">
            <a:off x="11885833" y="8994214"/>
            <a:ext cx="849922" cy="562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4F8F00"/>
            </a:solidFill>
            <a:head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3" name="Line"/>
          <p:cNvSpPr/>
          <p:nvPr/>
        </p:nvSpPr>
        <p:spPr>
          <a:xfrm>
            <a:off x="9696169" y="5890985"/>
            <a:ext cx="2664580" cy="3402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3016363" y="1528746"/>
            <a:ext cx="19996037" cy="258605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Keyword: Latency</a:t>
            </a:r>
            <a:endParaRPr dirty="0"/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9968086" y="9672955"/>
            <a:ext cx="5071528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10224044" y="9941470"/>
            <a:ext cx="4815569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10439390" y="10185717"/>
            <a:ext cx="4600224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10521784" y="10439717"/>
            <a:ext cx="4517830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4" name="Rounded Rectangle"/>
          <p:cNvSpPr/>
          <p:nvPr/>
        </p:nvSpPr>
        <p:spPr>
          <a:xfrm>
            <a:off x="7861845" y="4316729"/>
            <a:ext cx="6096001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5" name="discriminators"/>
          <p:cNvSpPr txBox="1"/>
          <p:nvPr/>
        </p:nvSpPr>
        <p:spPr>
          <a:xfrm>
            <a:off x="8047634" y="7673996"/>
            <a:ext cx="219643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discriminators</a:t>
            </a:r>
          </a:p>
        </p:txBody>
      </p:sp>
      <p:sp>
        <p:nvSpPr>
          <p:cNvPr id="416" name="coincidence logic"/>
          <p:cNvSpPr txBox="1"/>
          <p:nvPr/>
        </p:nvSpPr>
        <p:spPr>
          <a:xfrm>
            <a:off x="11471448" y="7106602"/>
            <a:ext cx="274320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 algn="ctr"/>
            <a:r>
              <a:rPr sz="2400" dirty="0">
                <a:latin typeface="+mn-lt"/>
              </a:rPr>
              <a:t>coincidence logic</a:t>
            </a:r>
          </a:p>
        </p:txBody>
      </p:sp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 Front-Ends</a:t>
            </a:r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3556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19" name="Triangle"/>
          <p:cNvSpPr/>
          <p:nvPr/>
        </p:nvSpPr>
        <p:spPr>
          <a:xfrm rot="5400000">
            <a:off x="8246020" y="485330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3760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1" name="Triangle"/>
          <p:cNvSpPr/>
          <p:nvPr/>
        </p:nvSpPr>
        <p:spPr>
          <a:xfrm rot="5400000">
            <a:off x="8542353" y="5503121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397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3" name="Triangle"/>
          <p:cNvSpPr/>
          <p:nvPr/>
        </p:nvSpPr>
        <p:spPr>
          <a:xfrm rot="5400000">
            <a:off x="8838686" y="6152938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414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5" name="Triangle"/>
          <p:cNvSpPr/>
          <p:nvPr/>
        </p:nvSpPr>
        <p:spPr>
          <a:xfrm rot="5400000">
            <a:off x="9135020" y="680275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grpSp>
        <p:nvGrpSpPr>
          <p:cNvPr id="429" name="Group"/>
          <p:cNvGrpSpPr/>
          <p:nvPr/>
        </p:nvGrpSpPr>
        <p:grpSpPr>
          <a:xfrm>
            <a:off x="9462045" y="9498329"/>
            <a:ext cx="990601" cy="358776"/>
            <a:chOff x="0" y="0"/>
            <a:chExt cx="990600" cy="358775"/>
          </a:xfrm>
        </p:grpSpPr>
        <p:sp>
          <p:nvSpPr>
            <p:cNvPr id="427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28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sp>
        <p:nvSpPr>
          <p:cNvPr id="430" name="delays"/>
          <p:cNvSpPr txBox="1"/>
          <p:nvPr/>
        </p:nvSpPr>
        <p:spPr>
          <a:xfrm>
            <a:off x="9634579" y="10673079"/>
            <a:ext cx="115288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2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 dirty="0">
                <a:latin typeface="+mn-lt"/>
              </a:rPr>
              <a:t>delays</a:t>
            </a:r>
          </a:p>
        </p:txBody>
      </p:sp>
      <p:sp>
        <p:nvSpPr>
          <p:cNvPr id="436" name="Trigger system"/>
          <p:cNvSpPr txBox="1"/>
          <p:nvPr/>
        </p:nvSpPr>
        <p:spPr>
          <a:xfrm>
            <a:off x="11592580" y="4327842"/>
            <a:ext cx="226055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>
                <a:latin typeface="+mn-lt"/>
              </a:rPr>
              <a:t>Trigger system</a:t>
            </a:r>
          </a:p>
        </p:txBody>
      </p:sp>
      <p:grpSp>
        <p:nvGrpSpPr>
          <p:cNvPr id="440" name="Group"/>
          <p:cNvGrpSpPr/>
          <p:nvPr/>
        </p:nvGrpSpPr>
        <p:grpSpPr>
          <a:xfrm>
            <a:off x="9716045" y="9752329"/>
            <a:ext cx="990601" cy="358776"/>
            <a:chOff x="0" y="0"/>
            <a:chExt cx="990600" cy="358775"/>
          </a:xfrm>
        </p:grpSpPr>
        <p:sp>
          <p:nvSpPr>
            <p:cNvPr id="438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39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3" name="Group"/>
          <p:cNvGrpSpPr/>
          <p:nvPr/>
        </p:nvGrpSpPr>
        <p:grpSpPr>
          <a:xfrm>
            <a:off x="9970045" y="10006329"/>
            <a:ext cx="990601" cy="358776"/>
            <a:chOff x="0" y="0"/>
            <a:chExt cx="990600" cy="358775"/>
          </a:xfrm>
        </p:grpSpPr>
        <p:sp>
          <p:nvSpPr>
            <p:cNvPr id="441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2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6" name="Group"/>
          <p:cNvGrpSpPr/>
          <p:nvPr/>
        </p:nvGrpSpPr>
        <p:grpSpPr>
          <a:xfrm>
            <a:off x="10224045" y="10260329"/>
            <a:ext cx="990601" cy="358776"/>
            <a:chOff x="0" y="0"/>
            <a:chExt cx="990600" cy="358775"/>
          </a:xfrm>
        </p:grpSpPr>
        <p:sp>
          <p:nvSpPr>
            <p:cNvPr id="444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5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"/>
          <p:cNvSpPr/>
          <p:nvPr/>
        </p:nvSpPr>
        <p:spPr>
          <a:xfrm>
            <a:off x="11994605" y="5823347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49" name="Connection Line"/>
          <p:cNvCxnSpPr>
            <a:stCxn id="419" idx="0"/>
            <a:endCxn id="448" idx="0"/>
          </p:cNvCxnSpPr>
          <p:nvPr/>
        </p:nvCxnSpPr>
        <p:spPr>
          <a:xfrm>
            <a:off x="9233446" y="5310505"/>
            <a:ext cx="2792910" cy="544593"/>
          </a:xfrm>
          <a:prstGeom prst="bentConnector3">
            <a:avLst>
              <a:gd name="adj1" fmla="val 8749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50" name="Shape"/>
          <p:cNvSpPr/>
          <p:nvPr/>
        </p:nvSpPr>
        <p:spPr>
          <a:xfrm>
            <a:off x="11994605" y="6111538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1" name="Shape"/>
          <p:cNvSpPr/>
          <p:nvPr/>
        </p:nvSpPr>
        <p:spPr>
          <a:xfrm>
            <a:off x="11994605" y="6399730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2" name="Shape"/>
          <p:cNvSpPr/>
          <p:nvPr/>
        </p:nvSpPr>
        <p:spPr>
          <a:xfrm>
            <a:off x="11994605" y="6687921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53" name="Connection Line"/>
          <p:cNvCxnSpPr>
            <a:stCxn id="450" idx="0"/>
            <a:endCxn id="421" idx="0"/>
          </p:cNvCxnSpPr>
          <p:nvPr/>
        </p:nvCxnSpPr>
        <p:spPr>
          <a:xfrm flipH="1" flipV="1">
            <a:off x="9529779" y="5960322"/>
            <a:ext cx="2496577" cy="182967"/>
          </a:xfrm>
          <a:prstGeom prst="bentConnector3">
            <a:avLst>
              <a:gd name="adj1" fmla="val 4756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4" name="Connection Line"/>
          <p:cNvCxnSpPr>
            <a:stCxn id="423" idx="0"/>
            <a:endCxn id="451" idx="0"/>
          </p:cNvCxnSpPr>
          <p:nvPr/>
        </p:nvCxnSpPr>
        <p:spPr>
          <a:xfrm flipV="1">
            <a:off x="9826112" y="6431481"/>
            <a:ext cx="2200244" cy="178658"/>
          </a:xfrm>
          <a:prstGeom prst="bentConnector3">
            <a:avLst>
              <a:gd name="adj1" fmla="val 46897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5" name="Connection Line"/>
          <p:cNvCxnSpPr>
            <a:stCxn id="425" idx="0"/>
            <a:endCxn id="452" idx="0"/>
          </p:cNvCxnSpPr>
          <p:nvPr/>
        </p:nvCxnSpPr>
        <p:spPr>
          <a:xfrm flipV="1">
            <a:off x="10122446" y="6719672"/>
            <a:ext cx="1903910" cy="540283"/>
          </a:xfrm>
          <a:prstGeom prst="bentConnector3">
            <a:avLst>
              <a:gd name="adj1" fmla="val 786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78" name="Connection Line"/>
          <p:cNvSpPr/>
          <p:nvPr/>
        </p:nvSpPr>
        <p:spPr>
          <a:xfrm>
            <a:off x="3667873" y="7049530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3811383" y="7447041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3956163" y="7831851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4099673" y="8240791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grpSp>
        <p:nvGrpSpPr>
          <p:cNvPr id="467" name="Group"/>
          <p:cNvGrpSpPr/>
          <p:nvPr/>
        </p:nvGrpSpPr>
        <p:grpSpPr>
          <a:xfrm>
            <a:off x="11976645" y="5681979"/>
            <a:ext cx="1225551" cy="1225551"/>
            <a:chOff x="0" y="0"/>
            <a:chExt cx="1225550" cy="1225550"/>
          </a:xfrm>
        </p:grpSpPr>
        <p:sp>
          <p:nvSpPr>
            <p:cNvPr id="465" name="Shape"/>
            <p:cNvSpPr/>
            <p:nvPr/>
          </p:nvSpPr>
          <p:spPr>
            <a:xfrm>
              <a:off x="0" y="0"/>
              <a:ext cx="1225550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66" name="&amp;"/>
            <p:cNvSpPr txBox="1"/>
            <p:nvPr/>
          </p:nvSpPr>
          <p:spPr>
            <a:xfrm>
              <a:off x="0" y="335777"/>
              <a:ext cx="104608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&amp;</a:t>
              </a:r>
            </a:p>
          </p:txBody>
        </p:sp>
      </p:grp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4878960" y="9641840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 flipV="1">
            <a:off x="15893054" y="10111104"/>
            <a:ext cx="1544045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11634986" y="9303067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5108313" y="10619105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12705595" y="10821412"/>
            <a:ext cx="101181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ADCs</a:t>
            </a:r>
            <a:endParaRPr sz="2400" i="1" dirty="0">
              <a:latin typeface="+mn-lt"/>
            </a:endParaRPr>
          </a:p>
        </p:txBody>
      </p:sp>
      <p:grpSp>
        <p:nvGrpSpPr>
          <p:cNvPr id="89" name="Group"/>
          <p:cNvGrpSpPr/>
          <p:nvPr/>
        </p:nvGrpSpPr>
        <p:grpSpPr>
          <a:xfrm>
            <a:off x="11962658" y="9557066"/>
            <a:ext cx="1619251" cy="739776"/>
            <a:chOff x="0" y="0"/>
            <a:chExt cx="1619250" cy="739775"/>
          </a:xfrm>
        </p:grpSpPr>
        <p:sp>
          <p:nvSpPr>
            <p:cNvPr id="90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12290330" y="9811065"/>
            <a:ext cx="1619251" cy="739776"/>
            <a:chOff x="0" y="0"/>
            <a:chExt cx="1619250" cy="739775"/>
          </a:xfrm>
        </p:grpSpPr>
        <p:sp>
          <p:nvSpPr>
            <p:cNvPr id="93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12618002" y="10065064"/>
            <a:ext cx="1619251" cy="739776"/>
            <a:chOff x="0" y="0"/>
            <a:chExt cx="1619250" cy="739775"/>
          </a:xfrm>
        </p:grpSpPr>
        <p:sp>
          <p:nvSpPr>
            <p:cNvPr id="96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101" name="Rounded Rectangle 100"/>
          <p:cNvSpPr/>
          <p:nvPr/>
        </p:nvSpPr>
        <p:spPr>
          <a:xfrm>
            <a:off x="16495124" y="3619501"/>
            <a:ext cx="7939243" cy="3544780"/>
          </a:xfrm>
          <a:prstGeom prst="roundRect">
            <a:avLst>
              <a:gd name="adj" fmla="val 3755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ym typeface="Source Sans Pro"/>
              </a:rPr>
              <a:t>Latency: Time to form the trigger decision and distribute to the digitisers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64A91-4781-7B5D-89E5-768CCD19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36</a:t>
            </a:fld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7E393F6-287F-2799-144C-6372AEA576A3}"/>
              </a:ext>
            </a:extLst>
          </p:cNvPr>
          <p:cNvSpPr/>
          <p:nvPr/>
        </p:nvSpPr>
        <p:spPr>
          <a:xfrm rot="5400000">
            <a:off x="8947591" y="4691212"/>
            <a:ext cx="1535611" cy="7752522"/>
          </a:xfrm>
          <a:prstGeom prst="ben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9574F-3764-5A92-4965-4BA90A5CAE3F}"/>
              </a:ext>
            </a:extLst>
          </p:cNvPr>
          <p:cNvSpPr txBox="1"/>
          <p:nvPr/>
        </p:nvSpPr>
        <p:spPr>
          <a:xfrm>
            <a:off x="8950216" y="7807167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26075335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2" name="Line"/>
          <p:cNvSpPr/>
          <p:nvPr/>
        </p:nvSpPr>
        <p:spPr>
          <a:xfrm rot="5400000">
            <a:off x="11885833" y="8994214"/>
            <a:ext cx="849922" cy="562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4F8F00"/>
            </a:solidFill>
            <a:head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3" name="Line"/>
          <p:cNvSpPr/>
          <p:nvPr/>
        </p:nvSpPr>
        <p:spPr>
          <a:xfrm>
            <a:off x="9696169" y="5890985"/>
            <a:ext cx="2664580" cy="3402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3016363" y="1528746"/>
            <a:ext cx="19996037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A simple trigger system</a:t>
            </a:r>
            <a:r>
              <a:rPr lang="en-GB" dirty="0"/>
              <a:t>: Latency</a:t>
            </a:r>
            <a:endParaRPr dirty="0"/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9968086" y="9672955"/>
            <a:ext cx="5071528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10224044" y="9941470"/>
            <a:ext cx="4815569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10439390" y="10185717"/>
            <a:ext cx="4600224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10521784" y="10439717"/>
            <a:ext cx="4517830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4" name="Rounded Rectangle"/>
          <p:cNvSpPr/>
          <p:nvPr/>
        </p:nvSpPr>
        <p:spPr>
          <a:xfrm>
            <a:off x="7861845" y="4316729"/>
            <a:ext cx="6096001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5" name="discriminators"/>
          <p:cNvSpPr txBox="1"/>
          <p:nvPr/>
        </p:nvSpPr>
        <p:spPr>
          <a:xfrm>
            <a:off x="8047634" y="7673996"/>
            <a:ext cx="219643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discriminators</a:t>
            </a:r>
          </a:p>
        </p:txBody>
      </p:sp>
      <p:sp>
        <p:nvSpPr>
          <p:cNvPr id="416" name="coincidence logic"/>
          <p:cNvSpPr txBox="1"/>
          <p:nvPr/>
        </p:nvSpPr>
        <p:spPr>
          <a:xfrm>
            <a:off x="11471448" y="7106602"/>
            <a:ext cx="274320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 algn="ctr"/>
            <a:r>
              <a:rPr sz="2400" dirty="0">
                <a:latin typeface="+mn-lt"/>
              </a:rPr>
              <a:t>coincidence logic</a:t>
            </a:r>
          </a:p>
        </p:txBody>
      </p:sp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 Front-Ends</a:t>
            </a:r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3556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19" name="Triangle"/>
          <p:cNvSpPr/>
          <p:nvPr/>
        </p:nvSpPr>
        <p:spPr>
          <a:xfrm rot="5400000">
            <a:off x="8246020" y="485330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3760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1" name="Triangle"/>
          <p:cNvSpPr/>
          <p:nvPr/>
        </p:nvSpPr>
        <p:spPr>
          <a:xfrm rot="5400000">
            <a:off x="8542353" y="5503121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397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3" name="Triangle"/>
          <p:cNvSpPr/>
          <p:nvPr/>
        </p:nvSpPr>
        <p:spPr>
          <a:xfrm rot="5400000">
            <a:off x="8838686" y="6152938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414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5" name="Triangle"/>
          <p:cNvSpPr/>
          <p:nvPr/>
        </p:nvSpPr>
        <p:spPr>
          <a:xfrm rot="5400000">
            <a:off x="9135020" y="680275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grpSp>
        <p:nvGrpSpPr>
          <p:cNvPr id="429" name="Group"/>
          <p:cNvGrpSpPr/>
          <p:nvPr/>
        </p:nvGrpSpPr>
        <p:grpSpPr>
          <a:xfrm>
            <a:off x="9462045" y="9498329"/>
            <a:ext cx="990601" cy="358776"/>
            <a:chOff x="0" y="0"/>
            <a:chExt cx="990600" cy="358775"/>
          </a:xfrm>
        </p:grpSpPr>
        <p:sp>
          <p:nvSpPr>
            <p:cNvPr id="427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28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sp>
        <p:nvSpPr>
          <p:cNvPr id="430" name="delays"/>
          <p:cNvSpPr txBox="1"/>
          <p:nvPr/>
        </p:nvSpPr>
        <p:spPr>
          <a:xfrm>
            <a:off x="9634579" y="10673079"/>
            <a:ext cx="115288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2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 dirty="0">
                <a:latin typeface="+mn-lt"/>
              </a:rPr>
              <a:t>delays</a:t>
            </a:r>
          </a:p>
        </p:txBody>
      </p:sp>
      <p:sp>
        <p:nvSpPr>
          <p:cNvPr id="436" name="Trigger system"/>
          <p:cNvSpPr txBox="1"/>
          <p:nvPr/>
        </p:nvSpPr>
        <p:spPr>
          <a:xfrm>
            <a:off x="11592580" y="4327842"/>
            <a:ext cx="226055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>
                <a:latin typeface="+mn-lt"/>
              </a:rPr>
              <a:t>Trigger system</a:t>
            </a:r>
          </a:p>
        </p:txBody>
      </p:sp>
      <p:grpSp>
        <p:nvGrpSpPr>
          <p:cNvPr id="440" name="Group"/>
          <p:cNvGrpSpPr/>
          <p:nvPr/>
        </p:nvGrpSpPr>
        <p:grpSpPr>
          <a:xfrm>
            <a:off x="9716045" y="9752329"/>
            <a:ext cx="990601" cy="358776"/>
            <a:chOff x="0" y="0"/>
            <a:chExt cx="990600" cy="358775"/>
          </a:xfrm>
        </p:grpSpPr>
        <p:sp>
          <p:nvSpPr>
            <p:cNvPr id="438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39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3" name="Group"/>
          <p:cNvGrpSpPr/>
          <p:nvPr/>
        </p:nvGrpSpPr>
        <p:grpSpPr>
          <a:xfrm>
            <a:off x="9970045" y="10006329"/>
            <a:ext cx="990601" cy="358776"/>
            <a:chOff x="0" y="0"/>
            <a:chExt cx="990600" cy="358775"/>
          </a:xfrm>
        </p:grpSpPr>
        <p:sp>
          <p:nvSpPr>
            <p:cNvPr id="441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2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6" name="Group"/>
          <p:cNvGrpSpPr/>
          <p:nvPr/>
        </p:nvGrpSpPr>
        <p:grpSpPr>
          <a:xfrm>
            <a:off x="10224045" y="10260329"/>
            <a:ext cx="990601" cy="358776"/>
            <a:chOff x="0" y="0"/>
            <a:chExt cx="990600" cy="358775"/>
          </a:xfrm>
        </p:grpSpPr>
        <p:sp>
          <p:nvSpPr>
            <p:cNvPr id="444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5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"/>
          <p:cNvSpPr/>
          <p:nvPr/>
        </p:nvSpPr>
        <p:spPr>
          <a:xfrm>
            <a:off x="11994605" y="5823347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49" name="Connection Line"/>
          <p:cNvCxnSpPr>
            <a:stCxn id="419" idx="0"/>
            <a:endCxn id="448" idx="0"/>
          </p:cNvCxnSpPr>
          <p:nvPr/>
        </p:nvCxnSpPr>
        <p:spPr>
          <a:xfrm>
            <a:off x="9233446" y="5310505"/>
            <a:ext cx="2792910" cy="544593"/>
          </a:xfrm>
          <a:prstGeom prst="bentConnector3">
            <a:avLst>
              <a:gd name="adj1" fmla="val 8749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50" name="Shape"/>
          <p:cNvSpPr/>
          <p:nvPr/>
        </p:nvSpPr>
        <p:spPr>
          <a:xfrm>
            <a:off x="11994605" y="6111538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1" name="Shape"/>
          <p:cNvSpPr/>
          <p:nvPr/>
        </p:nvSpPr>
        <p:spPr>
          <a:xfrm>
            <a:off x="11994605" y="6399730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2" name="Shape"/>
          <p:cNvSpPr/>
          <p:nvPr/>
        </p:nvSpPr>
        <p:spPr>
          <a:xfrm>
            <a:off x="11994605" y="6687921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53" name="Connection Line"/>
          <p:cNvCxnSpPr>
            <a:stCxn id="450" idx="0"/>
            <a:endCxn id="421" idx="0"/>
          </p:cNvCxnSpPr>
          <p:nvPr/>
        </p:nvCxnSpPr>
        <p:spPr>
          <a:xfrm flipH="1" flipV="1">
            <a:off x="9529779" y="5960322"/>
            <a:ext cx="2496577" cy="182967"/>
          </a:xfrm>
          <a:prstGeom prst="bentConnector3">
            <a:avLst>
              <a:gd name="adj1" fmla="val 4756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4" name="Connection Line"/>
          <p:cNvCxnSpPr>
            <a:stCxn id="423" idx="0"/>
            <a:endCxn id="451" idx="0"/>
          </p:cNvCxnSpPr>
          <p:nvPr/>
        </p:nvCxnSpPr>
        <p:spPr>
          <a:xfrm flipV="1">
            <a:off x="9826112" y="6431481"/>
            <a:ext cx="2200244" cy="178658"/>
          </a:xfrm>
          <a:prstGeom prst="bentConnector3">
            <a:avLst>
              <a:gd name="adj1" fmla="val 46897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5" name="Connection Line"/>
          <p:cNvCxnSpPr>
            <a:stCxn id="425" idx="0"/>
            <a:endCxn id="452" idx="0"/>
          </p:cNvCxnSpPr>
          <p:nvPr/>
        </p:nvCxnSpPr>
        <p:spPr>
          <a:xfrm flipV="1">
            <a:off x="10122446" y="6719672"/>
            <a:ext cx="1903910" cy="540283"/>
          </a:xfrm>
          <a:prstGeom prst="bentConnector3">
            <a:avLst>
              <a:gd name="adj1" fmla="val 786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78" name="Connection Line"/>
          <p:cNvSpPr/>
          <p:nvPr/>
        </p:nvSpPr>
        <p:spPr>
          <a:xfrm>
            <a:off x="3667873" y="7049530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3811383" y="7447041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3956163" y="7831851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4099673" y="8240791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grpSp>
        <p:nvGrpSpPr>
          <p:cNvPr id="467" name="Group"/>
          <p:cNvGrpSpPr/>
          <p:nvPr/>
        </p:nvGrpSpPr>
        <p:grpSpPr>
          <a:xfrm>
            <a:off x="11976645" y="5681979"/>
            <a:ext cx="1225551" cy="1225551"/>
            <a:chOff x="0" y="0"/>
            <a:chExt cx="1225550" cy="1225550"/>
          </a:xfrm>
        </p:grpSpPr>
        <p:sp>
          <p:nvSpPr>
            <p:cNvPr id="465" name="Shape"/>
            <p:cNvSpPr/>
            <p:nvPr/>
          </p:nvSpPr>
          <p:spPr>
            <a:xfrm>
              <a:off x="0" y="0"/>
              <a:ext cx="1225550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66" name="&amp;"/>
            <p:cNvSpPr txBox="1"/>
            <p:nvPr/>
          </p:nvSpPr>
          <p:spPr>
            <a:xfrm>
              <a:off x="0" y="335777"/>
              <a:ext cx="104608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&amp;</a:t>
              </a:r>
            </a:p>
          </p:txBody>
        </p:sp>
      </p:grp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4878960" y="9641840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 flipV="1">
            <a:off x="15893054" y="10111104"/>
            <a:ext cx="1544045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11634986" y="9303067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5108313" y="10619105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12705595" y="10821412"/>
            <a:ext cx="101181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ADCs</a:t>
            </a:r>
            <a:endParaRPr sz="2400" i="1" dirty="0">
              <a:latin typeface="+mn-lt"/>
            </a:endParaRPr>
          </a:p>
        </p:txBody>
      </p:sp>
      <p:grpSp>
        <p:nvGrpSpPr>
          <p:cNvPr id="89" name="Group"/>
          <p:cNvGrpSpPr/>
          <p:nvPr/>
        </p:nvGrpSpPr>
        <p:grpSpPr>
          <a:xfrm>
            <a:off x="11962658" y="9557066"/>
            <a:ext cx="1619251" cy="739776"/>
            <a:chOff x="0" y="0"/>
            <a:chExt cx="1619250" cy="739775"/>
          </a:xfrm>
        </p:grpSpPr>
        <p:sp>
          <p:nvSpPr>
            <p:cNvPr id="90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12290330" y="9811065"/>
            <a:ext cx="1619251" cy="739776"/>
            <a:chOff x="0" y="0"/>
            <a:chExt cx="1619250" cy="739775"/>
          </a:xfrm>
        </p:grpSpPr>
        <p:sp>
          <p:nvSpPr>
            <p:cNvPr id="93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12618002" y="10065064"/>
            <a:ext cx="1619251" cy="739776"/>
            <a:chOff x="0" y="0"/>
            <a:chExt cx="1619250" cy="739775"/>
          </a:xfrm>
        </p:grpSpPr>
        <p:sp>
          <p:nvSpPr>
            <p:cNvPr id="96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88" name="Oval" descr="Oval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72440" y="8212856"/>
            <a:ext cx="3387813" cy="3839956"/>
          </a:xfrm>
          <a:prstGeom prst="rect">
            <a:avLst/>
          </a:prstGeom>
        </p:spPr>
      </p:pic>
      <p:sp>
        <p:nvSpPr>
          <p:cNvPr id="101" name="Rounded Rectangle 100"/>
          <p:cNvSpPr/>
          <p:nvPr/>
        </p:nvSpPr>
        <p:spPr>
          <a:xfrm>
            <a:off x="16495124" y="3619500"/>
            <a:ext cx="7939243" cy="85153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ym typeface="Source Sans Pro"/>
              </a:rPr>
              <a:t>Latency: Time to form the trigger decision and distribute to the digitisers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ym typeface="Source Sans Pro"/>
              </a:rPr>
              <a:t>Signals must be delayed until the trigger decision is available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ym typeface="Source Sans Pro"/>
              </a:rPr>
              <a:t>The more complex is the selection, the longer is the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64A91-4781-7B5D-89E5-768CCD19E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37</a:t>
            </a:fld>
            <a:endParaRPr lang="en-GB"/>
          </a:p>
        </p:txBody>
      </p:sp>
      <p:sp>
        <p:nvSpPr>
          <p:cNvPr id="84" name="Arrow: Bent 83">
            <a:extLst>
              <a:ext uri="{FF2B5EF4-FFF2-40B4-BE49-F238E27FC236}">
                <a16:creationId xmlns:a16="http://schemas.microsoft.com/office/drawing/2014/main" id="{0739CFFB-AD38-76D5-E9D9-02CA8C43668E}"/>
              </a:ext>
            </a:extLst>
          </p:cNvPr>
          <p:cNvSpPr/>
          <p:nvPr/>
        </p:nvSpPr>
        <p:spPr>
          <a:xfrm rot="5400000">
            <a:off x="8947591" y="4691212"/>
            <a:ext cx="1535611" cy="7752522"/>
          </a:xfrm>
          <a:prstGeom prst="ben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3EC89AB-97AC-62E0-B206-6E6AF7EC841B}"/>
              </a:ext>
            </a:extLst>
          </p:cNvPr>
          <p:cNvSpPr txBox="1"/>
          <p:nvPr/>
        </p:nvSpPr>
        <p:spPr>
          <a:xfrm>
            <a:off x="8950216" y="7807167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12128228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2" name="Line"/>
          <p:cNvSpPr/>
          <p:nvPr/>
        </p:nvSpPr>
        <p:spPr>
          <a:xfrm rot="5400000">
            <a:off x="11885833" y="8994214"/>
            <a:ext cx="849922" cy="562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4F8F00"/>
            </a:solidFill>
            <a:head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3" name="Line"/>
          <p:cNvSpPr/>
          <p:nvPr/>
        </p:nvSpPr>
        <p:spPr>
          <a:xfrm>
            <a:off x="9696169" y="5890985"/>
            <a:ext cx="2664580" cy="3402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3016363" y="1528746"/>
            <a:ext cx="19996037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A simple trigger system</a:t>
            </a:r>
            <a:r>
              <a:rPr lang="en-GB" dirty="0"/>
              <a:t>: Latency</a:t>
            </a:r>
            <a:endParaRPr dirty="0"/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9968086" y="9672955"/>
            <a:ext cx="5071528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10224044" y="9941470"/>
            <a:ext cx="4815569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10439390" y="10185717"/>
            <a:ext cx="4600224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10521784" y="10439717"/>
            <a:ext cx="4517830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4" name="Rounded Rectangle"/>
          <p:cNvSpPr/>
          <p:nvPr/>
        </p:nvSpPr>
        <p:spPr>
          <a:xfrm>
            <a:off x="7861845" y="4316729"/>
            <a:ext cx="6096001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5" name="discriminators"/>
          <p:cNvSpPr txBox="1"/>
          <p:nvPr/>
        </p:nvSpPr>
        <p:spPr>
          <a:xfrm>
            <a:off x="8047634" y="7673996"/>
            <a:ext cx="219643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discriminators</a:t>
            </a:r>
          </a:p>
        </p:txBody>
      </p:sp>
      <p:sp>
        <p:nvSpPr>
          <p:cNvPr id="416" name="coincidence logic"/>
          <p:cNvSpPr txBox="1"/>
          <p:nvPr/>
        </p:nvSpPr>
        <p:spPr>
          <a:xfrm>
            <a:off x="11471448" y="7106602"/>
            <a:ext cx="274320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 algn="ctr"/>
            <a:r>
              <a:rPr sz="2400" dirty="0">
                <a:latin typeface="+mn-lt"/>
              </a:rPr>
              <a:t>coincidence logic</a:t>
            </a:r>
          </a:p>
        </p:txBody>
      </p:sp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 Front-Ends</a:t>
            </a:r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3556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19" name="Triangle"/>
          <p:cNvSpPr/>
          <p:nvPr/>
        </p:nvSpPr>
        <p:spPr>
          <a:xfrm rot="5400000">
            <a:off x="8246020" y="485330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3760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1" name="Triangle"/>
          <p:cNvSpPr/>
          <p:nvPr/>
        </p:nvSpPr>
        <p:spPr>
          <a:xfrm rot="5400000">
            <a:off x="8542353" y="5503121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397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3" name="Triangle"/>
          <p:cNvSpPr/>
          <p:nvPr/>
        </p:nvSpPr>
        <p:spPr>
          <a:xfrm rot="5400000">
            <a:off x="8838686" y="6152938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414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5" name="Triangle"/>
          <p:cNvSpPr/>
          <p:nvPr/>
        </p:nvSpPr>
        <p:spPr>
          <a:xfrm rot="5400000">
            <a:off x="9135020" y="680275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grpSp>
        <p:nvGrpSpPr>
          <p:cNvPr id="429" name="Group"/>
          <p:cNvGrpSpPr/>
          <p:nvPr/>
        </p:nvGrpSpPr>
        <p:grpSpPr>
          <a:xfrm>
            <a:off x="9462045" y="9498329"/>
            <a:ext cx="990601" cy="358776"/>
            <a:chOff x="0" y="0"/>
            <a:chExt cx="990600" cy="358775"/>
          </a:xfrm>
        </p:grpSpPr>
        <p:sp>
          <p:nvSpPr>
            <p:cNvPr id="427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28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sp>
        <p:nvSpPr>
          <p:cNvPr id="430" name="delays"/>
          <p:cNvSpPr txBox="1"/>
          <p:nvPr/>
        </p:nvSpPr>
        <p:spPr>
          <a:xfrm>
            <a:off x="9634579" y="10673079"/>
            <a:ext cx="115288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2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 dirty="0">
                <a:latin typeface="+mn-lt"/>
              </a:rPr>
              <a:t>delays</a:t>
            </a:r>
          </a:p>
        </p:txBody>
      </p:sp>
      <p:sp>
        <p:nvSpPr>
          <p:cNvPr id="436" name="Trigger system"/>
          <p:cNvSpPr txBox="1"/>
          <p:nvPr/>
        </p:nvSpPr>
        <p:spPr>
          <a:xfrm>
            <a:off x="11592580" y="4327842"/>
            <a:ext cx="226055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>
                <a:latin typeface="+mn-lt"/>
              </a:rPr>
              <a:t>Trigger system</a:t>
            </a:r>
          </a:p>
        </p:txBody>
      </p:sp>
      <p:grpSp>
        <p:nvGrpSpPr>
          <p:cNvPr id="440" name="Group"/>
          <p:cNvGrpSpPr/>
          <p:nvPr/>
        </p:nvGrpSpPr>
        <p:grpSpPr>
          <a:xfrm>
            <a:off x="9716045" y="9752329"/>
            <a:ext cx="990601" cy="358776"/>
            <a:chOff x="0" y="0"/>
            <a:chExt cx="990600" cy="358775"/>
          </a:xfrm>
        </p:grpSpPr>
        <p:sp>
          <p:nvSpPr>
            <p:cNvPr id="438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39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3" name="Group"/>
          <p:cNvGrpSpPr/>
          <p:nvPr/>
        </p:nvGrpSpPr>
        <p:grpSpPr>
          <a:xfrm>
            <a:off x="9970045" y="10006329"/>
            <a:ext cx="990601" cy="358776"/>
            <a:chOff x="0" y="0"/>
            <a:chExt cx="990600" cy="358775"/>
          </a:xfrm>
        </p:grpSpPr>
        <p:sp>
          <p:nvSpPr>
            <p:cNvPr id="441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2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6" name="Group"/>
          <p:cNvGrpSpPr/>
          <p:nvPr/>
        </p:nvGrpSpPr>
        <p:grpSpPr>
          <a:xfrm>
            <a:off x="10224045" y="10260329"/>
            <a:ext cx="990601" cy="358776"/>
            <a:chOff x="0" y="0"/>
            <a:chExt cx="990600" cy="358775"/>
          </a:xfrm>
        </p:grpSpPr>
        <p:sp>
          <p:nvSpPr>
            <p:cNvPr id="444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5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"/>
          <p:cNvSpPr/>
          <p:nvPr/>
        </p:nvSpPr>
        <p:spPr>
          <a:xfrm>
            <a:off x="11994605" y="5823347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49" name="Connection Line"/>
          <p:cNvCxnSpPr>
            <a:stCxn id="419" idx="0"/>
            <a:endCxn id="448" idx="0"/>
          </p:cNvCxnSpPr>
          <p:nvPr/>
        </p:nvCxnSpPr>
        <p:spPr>
          <a:xfrm>
            <a:off x="9233446" y="5310505"/>
            <a:ext cx="2792910" cy="544593"/>
          </a:xfrm>
          <a:prstGeom prst="bentConnector3">
            <a:avLst>
              <a:gd name="adj1" fmla="val 8749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50" name="Shape"/>
          <p:cNvSpPr/>
          <p:nvPr/>
        </p:nvSpPr>
        <p:spPr>
          <a:xfrm>
            <a:off x="11994605" y="6111538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1" name="Shape"/>
          <p:cNvSpPr/>
          <p:nvPr/>
        </p:nvSpPr>
        <p:spPr>
          <a:xfrm>
            <a:off x="11994605" y="6399730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2" name="Shape"/>
          <p:cNvSpPr/>
          <p:nvPr/>
        </p:nvSpPr>
        <p:spPr>
          <a:xfrm>
            <a:off x="11994605" y="6687921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53" name="Connection Line"/>
          <p:cNvCxnSpPr>
            <a:stCxn id="450" idx="0"/>
            <a:endCxn id="421" idx="0"/>
          </p:cNvCxnSpPr>
          <p:nvPr/>
        </p:nvCxnSpPr>
        <p:spPr>
          <a:xfrm flipH="1" flipV="1">
            <a:off x="9529779" y="5960322"/>
            <a:ext cx="2496577" cy="182967"/>
          </a:xfrm>
          <a:prstGeom prst="bentConnector3">
            <a:avLst>
              <a:gd name="adj1" fmla="val 4756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4" name="Connection Line"/>
          <p:cNvCxnSpPr>
            <a:stCxn id="423" idx="0"/>
            <a:endCxn id="451" idx="0"/>
          </p:cNvCxnSpPr>
          <p:nvPr/>
        </p:nvCxnSpPr>
        <p:spPr>
          <a:xfrm flipV="1">
            <a:off x="9826112" y="6431481"/>
            <a:ext cx="2200244" cy="178658"/>
          </a:xfrm>
          <a:prstGeom prst="bentConnector3">
            <a:avLst>
              <a:gd name="adj1" fmla="val 46897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5" name="Connection Line"/>
          <p:cNvCxnSpPr>
            <a:stCxn id="425" idx="0"/>
            <a:endCxn id="452" idx="0"/>
          </p:cNvCxnSpPr>
          <p:nvPr/>
        </p:nvCxnSpPr>
        <p:spPr>
          <a:xfrm flipV="1">
            <a:off x="10122446" y="6719672"/>
            <a:ext cx="1903910" cy="540283"/>
          </a:xfrm>
          <a:prstGeom prst="bentConnector3">
            <a:avLst>
              <a:gd name="adj1" fmla="val 786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78" name="Connection Line"/>
          <p:cNvSpPr/>
          <p:nvPr/>
        </p:nvSpPr>
        <p:spPr>
          <a:xfrm>
            <a:off x="3667873" y="7049530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3811383" y="7447041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3956163" y="7831851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4099673" y="8240791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grpSp>
        <p:nvGrpSpPr>
          <p:cNvPr id="467" name="Group"/>
          <p:cNvGrpSpPr/>
          <p:nvPr/>
        </p:nvGrpSpPr>
        <p:grpSpPr>
          <a:xfrm>
            <a:off x="11976645" y="5681979"/>
            <a:ext cx="1225551" cy="1225551"/>
            <a:chOff x="0" y="0"/>
            <a:chExt cx="1225550" cy="1225550"/>
          </a:xfrm>
        </p:grpSpPr>
        <p:sp>
          <p:nvSpPr>
            <p:cNvPr id="465" name="Shape"/>
            <p:cNvSpPr/>
            <p:nvPr/>
          </p:nvSpPr>
          <p:spPr>
            <a:xfrm>
              <a:off x="0" y="0"/>
              <a:ext cx="1225550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66" name="&amp;"/>
            <p:cNvSpPr txBox="1"/>
            <p:nvPr/>
          </p:nvSpPr>
          <p:spPr>
            <a:xfrm>
              <a:off x="0" y="335777"/>
              <a:ext cx="104608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&amp;</a:t>
              </a:r>
            </a:p>
          </p:txBody>
        </p:sp>
      </p:grp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4878960" y="9641840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 flipV="1">
            <a:off x="15893054" y="10111104"/>
            <a:ext cx="1544045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11634986" y="9303067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5108313" y="10619105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12705595" y="10821412"/>
            <a:ext cx="101181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ADCs</a:t>
            </a:r>
            <a:endParaRPr sz="2400" i="1" dirty="0">
              <a:latin typeface="+mn-lt"/>
            </a:endParaRPr>
          </a:p>
        </p:txBody>
      </p:sp>
      <p:grpSp>
        <p:nvGrpSpPr>
          <p:cNvPr id="89" name="Group"/>
          <p:cNvGrpSpPr/>
          <p:nvPr/>
        </p:nvGrpSpPr>
        <p:grpSpPr>
          <a:xfrm>
            <a:off x="11962658" y="9557066"/>
            <a:ext cx="1619251" cy="739776"/>
            <a:chOff x="0" y="0"/>
            <a:chExt cx="1619250" cy="739775"/>
          </a:xfrm>
        </p:grpSpPr>
        <p:sp>
          <p:nvSpPr>
            <p:cNvPr id="90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12290330" y="9811065"/>
            <a:ext cx="1619251" cy="739776"/>
            <a:chOff x="0" y="0"/>
            <a:chExt cx="1619250" cy="739775"/>
          </a:xfrm>
        </p:grpSpPr>
        <p:sp>
          <p:nvSpPr>
            <p:cNvPr id="93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12618002" y="10065064"/>
            <a:ext cx="1619251" cy="739776"/>
            <a:chOff x="0" y="0"/>
            <a:chExt cx="1619250" cy="739775"/>
          </a:xfrm>
        </p:grpSpPr>
        <p:sp>
          <p:nvSpPr>
            <p:cNvPr id="96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88" name="Oval" descr="Oval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472440" y="8212856"/>
            <a:ext cx="3387813" cy="3839956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6285076" y="12151421"/>
            <a:ext cx="11863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Analogue delay-lines are a bit risky, don’t you think?</a:t>
            </a:r>
          </a:p>
          <a:p>
            <a:pPr algn="ctr"/>
            <a:r>
              <a:rPr lang="en-GB" sz="3200" dirty="0">
                <a:solidFill>
                  <a:schemeClr val="accent2"/>
                </a:solidFill>
              </a:rPr>
              <a:t>Especially for more than one channel</a:t>
            </a:r>
          </a:p>
        </p:txBody>
      </p:sp>
      <p:pic>
        <p:nvPicPr>
          <p:cNvPr id="99" name="Line" descr="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3500000">
            <a:off x="11355130" y="11589188"/>
            <a:ext cx="1068769" cy="4476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17C45-6472-BD8A-C355-486F7A4A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38</a:t>
            </a:fld>
            <a:endParaRPr lang="en-GB"/>
          </a:p>
        </p:txBody>
      </p:sp>
      <p:sp>
        <p:nvSpPr>
          <p:cNvPr id="85" name="Arrow: Bent 84">
            <a:extLst>
              <a:ext uri="{FF2B5EF4-FFF2-40B4-BE49-F238E27FC236}">
                <a16:creationId xmlns:a16="http://schemas.microsoft.com/office/drawing/2014/main" id="{E338953A-F055-CBB0-9BD1-31F2EA418E9B}"/>
              </a:ext>
            </a:extLst>
          </p:cNvPr>
          <p:cNvSpPr/>
          <p:nvPr/>
        </p:nvSpPr>
        <p:spPr>
          <a:xfrm rot="5400000">
            <a:off x="8947591" y="4691212"/>
            <a:ext cx="1535611" cy="7752522"/>
          </a:xfrm>
          <a:prstGeom prst="ben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C2FFD2B-AB8F-8044-5535-D21180F5C337}"/>
              </a:ext>
            </a:extLst>
          </p:cNvPr>
          <p:cNvSpPr txBox="1"/>
          <p:nvPr/>
        </p:nvSpPr>
        <p:spPr>
          <a:xfrm>
            <a:off x="8950216" y="7807167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843321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2" name="Line"/>
          <p:cNvSpPr/>
          <p:nvPr/>
        </p:nvSpPr>
        <p:spPr>
          <a:xfrm rot="5400000">
            <a:off x="11885833" y="8994214"/>
            <a:ext cx="849922" cy="562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4F8F00"/>
            </a:solidFill>
            <a:head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103" name="Line"/>
          <p:cNvSpPr/>
          <p:nvPr/>
        </p:nvSpPr>
        <p:spPr>
          <a:xfrm>
            <a:off x="9696169" y="5890985"/>
            <a:ext cx="2664580" cy="34026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3016363" y="1528746"/>
            <a:ext cx="19996037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A simple trigger system</a:t>
            </a:r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9968086" y="9672955"/>
            <a:ext cx="5071528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10224044" y="9941470"/>
            <a:ext cx="4815569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10439390" y="10185717"/>
            <a:ext cx="4600224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10521784" y="10439717"/>
            <a:ext cx="4517830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4" name="Rounded Rectangle"/>
          <p:cNvSpPr/>
          <p:nvPr/>
        </p:nvSpPr>
        <p:spPr>
          <a:xfrm>
            <a:off x="7861845" y="4316729"/>
            <a:ext cx="6096001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5" name="discriminators"/>
          <p:cNvSpPr txBox="1"/>
          <p:nvPr/>
        </p:nvSpPr>
        <p:spPr>
          <a:xfrm>
            <a:off x="8047634" y="7673996"/>
            <a:ext cx="219643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discriminators</a:t>
            </a:r>
          </a:p>
        </p:txBody>
      </p:sp>
      <p:sp>
        <p:nvSpPr>
          <p:cNvPr id="416" name="coincidence logic"/>
          <p:cNvSpPr txBox="1"/>
          <p:nvPr/>
        </p:nvSpPr>
        <p:spPr>
          <a:xfrm>
            <a:off x="11471448" y="7106602"/>
            <a:ext cx="274320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 algn="ctr"/>
            <a:r>
              <a:rPr sz="2400" dirty="0">
                <a:latin typeface="+mn-lt"/>
              </a:rPr>
              <a:t>coincidence logic</a:t>
            </a:r>
          </a:p>
        </p:txBody>
      </p:sp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 Front-Ends</a:t>
            </a:r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3556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19" name="Triangle"/>
          <p:cNvSpPr/>
          <p:nvPr/>
        </p:nvSpPr>
        <p:spPr>
          <a:xfrm rot="5400000">
            <a:off x="8246020" y="485330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3760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1" name="Triangle"/>
          <p:cNvSpPr/>
          <p:nvPr/>
        </p:nvSpPr>
        <p:spPr>
          <a:xfrm rot="5400000">
            <a:off x="8542353" y="5503121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397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3" name="Triangle"/>
          <p:cNvSpPr/>
          <p:nvPr/>
        </p:nvSpPr>
        <p:spPr>
          <a:xfrm rot="5400000">
            <a:off x="8838686" y="6152938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414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5" name="Triangle"/>
          <p:cNvSpPr/>
          <p:nvPr/>
        </p:nvSpPr>
        <p:spPr>
          <a:xfrm rot="5400000">
            <a:off x="9135020" y="680275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grpSp>
        <p:nvGrpSpPr>
          <p:cNvPr id="429" name="Group"/>
          <p:cNvGrpSpPr/>
          <p:nvPr/>
        </p:nvGrpSpPr>
        <p:grpSpPr>
          <a:xfrm>
            <a:off x="9462045" y="9498329"/>
            <a:ext cx="990601" cy="358776"/>
            <a:chOff x="0" y="0"/>
            <a:chExt cx="990600" cy="358775"/>
          </a:xfrm>
        </p:grpSpPr>
        <p:sp>
          <p:nvSpPr>
            <p:cNvPr id="427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28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sp>
        <p:nvSpPr>
          <p:cNvPr id="430" name="delays"/>
          <p:cNvSpPr txBox="1"/>
          <p:nvPr/>
        </p:nvSpPr>
        <p:spPr>
          <a:xfrm>
            <a:off x="9634579" y="10673079"/>
            <a:ext cx="115288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2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 dirty="0">
                <a:latin typeface="+mn-lt"/>
              </a:rPr>
              <a:t>delays</a:t>
            </a:r>
          </a:p>
        </p:txBody>
      </p:sp>
      <p:sp>
        <p:nvSpPr>
          <p:cNvPr id="436" name="Trigger system"/>
          <p:cNvSpPr txBox="1"/>
          <p:nvPr/>
        </p:nvSpPr>
        <p:spPr>
          <a:xfrm>
            <a:off x="11592580" y="4327842"/>
            <a:ext cx="226055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>
                <a:latin typeface="+mn-lt"/>
              </a:rPr>
              <a:t>Trigger system</a:t>
            </a:r>
          </a:p>
        </p:txBody>
      </p:sp>
      <p:grpSp>
        <p:nvGrpSpPr>
          <p:cNvPr id="440" name="Group"/>
          <p:cNvGrpSpPr/>
          <p:nvPr/>
        </p:nvGrpSpPr>
        <p:grpSpPr>
          <a:xfrm>
            <a:off x="9716045" y="9752329"/>
            <a:ext cx="990601" cy="358776"/>
            <a:chOff x="0" y="0"/>
            <a:chExt cx="990600" cy="358775"/>
          </a:xfrm>
        </p:grpSpPr>
        <p:sp>
          <p:nvSpPr>
            <p:cNvPr id="438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39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3" name="Group"/>
          <p:cNvGrpSpPr/>
          <p:nvPr/>
        </p:nvGrpSpPr>
        <p:grpSpPr>
          <a:xfrm>
            <a:off x="9970045" y="10006329"/>
            <a:ext cx="990601" cy="358776"/>
            <a:chOff x="0" y="0"/>
            <a:chExt cx="990600" cy="358775"/>
          </a:xfrm>
        </p:grpSpPr>
        <p:sp>
          <p:nvSpPr>
            <p:cNvPr id="441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2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grpSp>
        <p:nvGrpSpPr>
          <p:cNvPr id="446" name="Group"/>
          <p:cNvGrpSpPr/>
          <p:nvPr/>
        </p:nvGrpSpPr>
        <p:grpSpPr>
          <a:xfrm>
            <a:off x="10224045" y="10260329"/>
            <a:ext cx="990601" cy="358776"/>
            <a:chOff x="0" y="0"/>
            <a:chExt cx="990600" cy="358775"/>
          </a:xfrm>
        </p:grpSpPr>
        <p:sp>
          <p:nvSpPr>
            <p:cNvPr id="444" name="Shape"/>
            <p:cNvSpPr/>
            <p:nvPr/>
          </p:nvSpPr>
          <p:spPr>
            <a:xfrm>
              <a:off x="0" y="0"/>
              <a:ext cx="99060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9997" y="21600"/>
                    <a:pt x="18019" y="21600"/>
                  </a:cubicBezTo>
                  <a:lnTo>
                    <a:pt x="3581" y="21600"/>
                  </a:lnTo>
                  <a:cubicBezTo>
                    <a:pt x="1603" y="21600"/>
                    <a:pt x="0" y="16765"/>
                    <a:pt x="0" y="10800"/>
                  </a:cubicBezTo>
                  <a:cubicBezTo>
                    <a:pt x="0" y="4835"/>
                    <a:pt x="1603" y="0"/>
                    <a:pt x="3581" y="0"/>
                  </a:cubicBezTo>
                  <a:lnTo>
                    <a:pt x="18019" y="0"/>
                  </a:lnTo>
                  <a:cubicBezTo>
                    <a:pt x="19997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45" name="Line"/>
            <p:cNvSpPr/>
            <p:nvPr/>
          </p:nvSpPr>
          <p:spPr>
            <a:xfrm>
              <a:off x="662142" y="0"/>
              <a:ext cx="164230" cy="35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671" y="21600"/>
                    <a:pt x="0" y="16765"/>
                    <a:pt x="0" y="10800"/>
                  </a:cubicBezTo>
                  <a:cubicBezTo>
                    <a:pt x="0" y="4835"/>
                    <a:pt x="9671" y="0"/>
                    <a:pt x="21600" y="0"/>
                  </a:cubicBezTo>
                </a:path>
              </a:pathLst>
            </a:cu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</p:grp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"/>
          <p:cNvSpPr/>
          <p:nvPr/>
        </p:nvSpPr>
        <p:spPr>
          <a:xfrm>
            <a:off x="11994605" y="5823347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49" name="Connection Line"/>
          <p:cNvCxnSpPr>
            <a:stCxn id="419" idx="0"/>
            <a:endCxn id="448" idx="0"/>
          </p:cNvCxnSpPr>
          <p:nvPr/>
        </p:nvCxnSpPr>
        <p:spPr>
          <a:xfrm>
            <a:off x="9233446" y="5310505"/>
            <a:ext cx="2792910" cy="544593"/>
          </a:xfrm>
          <a:prstGeom prst="bentConnector3">
            <a:avLst>
              <a:gd name="adj1" fmla="val 8749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50" name="Shape"/>
          <p:cNvSpPr/>
          <p:nvPr/>
        </p:nvSpPr>
        <p:spPr>
          <a:xfrm>
            <a:off x="11994605" y="6111538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1" name="Shape"/>
          <p:cNvSpPr/>
          <p:nvPr/>
        </p:nvSpPr>
        <p:spPr>
          <a:xfrm>
            <a:off x="11994605" y="6399730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2" name="Shape"/>
          <p:cNvSpPr/>
          <p:nvPr/>
        </p:nvSpPr>
        <p:spPr>
          <a:xfrm>
            <a:off x="11994605" y="6687921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53" name="Connection Line"/>
          <p:cNvCxnSpPr>
            <a:stCxn id="450" idx="0"/>
            <a:endCxn id="421" idx="0"/>
          </p:cNvCxnSpPr>
          <p:nvPr/>
        </p:nvCxnSpPr>
        <p:spPr>
          <a:xfrm flipH="1" flipV="1">
            <a:off x="9529779" y="5960322"/>
            <a:ext cx="2496577" cy="182967"/>
          </a:xfrm>
          <a:prstGeom prst="bentConnector3">
            <a:avLst>
              <a:gd name="adj1" fmla="val 4756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4" name="Connection Line"/>
          <p:cNvCxnSpPr>
            <a:stCxn id="423" idx="0"/>
            <a:endCxn id="451" idx="0"/>
          </p:cNvCxnSpPr>
          <p:nvPr/>
        </p:nvCxnSpPr>
        <p:spPr>
          <a:xfrm flipV="1">
            <a:off x="9826112" y="6431481"/>
            <a:ext cx="2200244" cy="178658"/>
          </a:xfrm>
          <a:prstGeom prst="bentConnector3">
            <a:avLst>
              <a:gd name="adj1" fmla="val 46897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5" name="Connection Line"/>
          <p:cNvCxnSpPr>
            <a:stCxn id="425" idx="0"/>
            <a:endCxn id="452" idx="0"/>
          </p:cNvCxnSpPr>
          <p:nvPr/>
        </p:nvCxnSpPr>
        <p:spPr>
          <a:xfrm flipV="1">
            <a:off x="10122446" y="6719672"/>
            <a:ext cx="1903910" cy="540283"/>
          </a:xfrm>
          <a:prstGeom prst="bentConnector3">
            <a:avLst>
              <a:gd name="adj1" fmla="val 786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78" name="Connection Line"/>
          <p:cNvSpPr/>
          <p:nvPr/>
        </p:nvSpPr>
        <p:spPr>
          <a:xfrm>
            <a:off x="3667873" y="7049530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3811383" y="7447041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3956163" y="7831851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4099673" y="8240791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grpSp>
        <p:nvGrpSpPr>
          <p:cNvPr id="467" name="Group"/>
          <p:cNvGrpSpPr/>
          <p:nvPr/>
        </p:nvGrpSpPr>
        <p:grpSpPr>
          <a:xfrm>
            <a:off x="11976645" y="5681979"/>
            <a:ext cx="1225551" cy="1225551"/>
            <a:chOff x="0" y="0"/>
            <a:chExt cx="1225550" cy="1225550"/>
          </a:xfrm>
        </p:grpSpPr>
        <p:sp>
          <p:nvSpPr>
            <p:cNvPr id="465" name="Shape"/>
            <p:cNvSpPr/>
            <p:nvPr/>
          </p:nvSpPr>
          <p:spPr>
            <a:xfrm>
              <a:off x="0" y="0"/>
              <a:ext cx="1225550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66" name="&amp;"/>
            <p:cNvSpPr txBox="1"/>
            <p:nvPr/>
          </p:nvSpPr>
          <p:spPr>
            <a:xfrm>
              <a:off x="0" y="335777"/>
              <a:ext cx="104608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&amp;</a:t>
              </a:r>
            </a:p>
          </p:txBody>
        </p:sp>
      </p:grp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4878960" y="9641840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 flipV="1">
            <a:off x="15893054" y="10111104"/>
            <a:ext cx="1544045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11634986" y="9303067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5108313" y="10619105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12705595" y="10821412"/>
            <a:ext cx="101181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ADCs</a:t>
            </a:r>
            <a:endParaRPr sz="2400" i="1" dirty="0">
              <a:latin typeface="+mn-lt"/>
            </a:endParaRPr>
          </a:p>
        </p:txBody>
      </p:sp>
      <p:grpSp>
        <p:nvGrpSpPr>
          <p:cNvPr id="89" name="Group"/>
          <p:cNvGrpSpPr/>
          <p:nvPr/>
        </p:nvGrpSpPr>
        <p:grpSpPr>
          <a:xfrm>
            <a:off x="11962658" y="9557066"/>
            <a:ext cx="1619251" cy="739776"/>
            <a:chOff x="0" y="0"/>
            <a:chExt cx="1619250" cy="739775"/>
          </a:xfrm>
        </p:grpSpPr>
        <p:sp>
          <p:nvSpPr>
            <p:cNvPr id="90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12290330" y="9811065"/>
            <a:ext cx="1619251" cy="739776"/>
            <a:chOff x="0" y="0"/>
            <a:chExt cx="1619250" cy="739775"/>
          </a:xfrm>
        </p:grpSpPr>
        <p:sp>
          <p:nvSpPr>
            <p:cNvPr id="93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12618002" y="10065064"/>
            <a:ext cx="1619251" cy="739776"/>
            <a:chOff x="0" y="0"/>
            <a:chExt cx="1619250" cy="739775"/>
          </a:xfrm>
        </p:grpSpPr>
        <p:sp>
          <p:nvSpPr>
            <p:cNvPr id="96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17C45-6472-BD8A-C355-486F7A4A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39</a:t>
            </a:fld>
            <a:endParaRPr lang="en-GB"/>
          </a:p>
        </p:txBody>
      </p:sp>
      <p:sp>
        <p:nvSpPr>
          <p:cNvPr id="85" name="Arrow: Bent 84">
            <a:extLst>
              <a:ext uri="{FF2B5EF4-FFF2-40B4-BE49-F238E27FC236}">
                <a16:creationId xmlns:a16="http://schemas.microsoft.com/office/drawing/2014/main" id="{E338953A-F055-CBB0-9BD1-31F2EA418E9B}"/>
              </a:ext>
            </a:extLst>
          </p:cNvPr>
          <p:cNvSpPr/>
          <p:nvPr/>
        </p:nvSpPr>
        <p:spPr>
          <a:xfrm rot="5400000">
            <a:off x="8947591" y="4691212"/>
            <a:ext cx="1535611" cy="7752522"/>
          </a:xfrm>
          <a:prstGeom prst="bentArrow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C2FFD2B-AB8F-8044-5535-D21180F5C337}"/>
              </a:ext>
            </a:extLst>
          </p:cNvPr>
          <p:cNvSpPr txBox="1"/>
          <p:nvPr/>
        </p:nvSpPr>
        <p:spPr>
          <a:xfrm>
            <a:off x="8950216" y="7807167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Latency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E2BDD33-B7CF-4C33-D9F9-D1E51D88998D}"/>
              </a:ext>
            </a:extLst>
          </p:cNvPr>
          <p:cNvSpPr txBox="1"/>
          <p:nvPr/>
        </p:nvSpPr>
        <p:spPr>
          <a:xfrm>
            <a:off x="6285076" y="12151421"/>
            <a:ext cx="11863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If the ADCs are the slow part,</a:t>
            </a:r>
            <a:br>
              <a:rPr lang="en-GB" sz="3200" dirty="0">
                <a:solidFill>
                  <a:schemeClr val="accent2"/>
                </a:solidFill>
              </a:rPr>
            </a:br>
            <a:r>
              <a:rPr lang="en-GB" sz="3200" dirty="0">
                <a:solidFill>
                  <a:schemeClr val="accent2"/>
                </a:solidFill>
              </a:rPr>
              <a:t>can we use the time more profitably?</a:t>
            </a:r>
          </a:p>
        </p:txBody>
      </p:sp>
      <p:pic>
        <p:nvPicPr>
          <p:cNvPr id="101" name="Oval" descr="Oval">
            <a:extLst>
              <a:ext uri="{FF2B5EF4-FFF2-40B4-BE49-F238E27FC236}">
                <a16:creationId xmlns:a16="http://schemas.microsoft.com/office/drawing/2014/main" id="{AE986914-C4BC-B37D-7332-8FA9D882ED1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917593" y="6767702"/>
            <a:ext cx="3387813" cy="673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94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min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Science: The basics</a:t>
            </a:r>
            <a:endParaRPr dirty="0"/>
          </a:p>
        </p:txBody>
      </p:sp>
      <p:sp>
        <p:nvSpPr>
          <p:cNvPr id="263" name="Trigger basic requirements…"/>
          <p:cNvSpPr txBox="1">
            <a:spLocks noGrp="1"/>
          </p:cNvSpPr>
          <p:nvPr>
            <p:ph idx="1"/>
          </p:nvPr>
        </p:nvSpPr>
        <p:spPr>
          <a:xfrm>
            <a:off x="1371600" y="4389120"/>
            <a:ext cx="14580974" cy="775757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Science is the art of knowing what to record, and when</a:t>
            </a:r>
            <a:endParaRPr lang="en-GB" sz="4000" kern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85533E-A945-38A2-FDDC-F34CE93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3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6" name="Line"/>
          <p:cNvSpPr/>
          <p:nvPr/>
        </p:nvSpPr>
        <p:spPr>
          <a:xfrm rot="5400000">
            <a:off x="11885833" y="8994214"/>
            <a:ext cx="849922" cy="562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4F8F00"/>
            </a:solidFill>
            <a:head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3016363" y="1528746"/>
            <a:ext cx="19996037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A simple trigger system</a:t>
            </a:r>
            <a:r>
              <a:rPr lang="en-GB" dirty="0"/>
              <a:t>: Pre-trigger</a:t>
            </a:r>
            <a:endParaRPr dirty="0"/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8923133" y="9672955"/>
            <a:ext cx="611648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9145852" y="9928770"/>
            <a:ext cx="5893762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9215233" y="10185717"/>
            <a:ext cx="582438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9368911" y="10439717"/>
            <a:ext cx="5670703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4" name="Rounded Rectangle"/>
          <p:cNvSpPr/>
          <p:nvPr/>
        </p:nvSpPr>
        <p:spPr>
          <a:xfrm>
            <a:off x="7861845" y="4316729"/>
            <a:ext cx="6096001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5" name="discriminators"/>
          <p:cNvSpPr txBox="1"/>
          <p:nvPr/>
        </p:nvSpPr>
        <p:spPr>
          <a:xfrm>
            <a:off x="8047634" y="7673996"/>
            <a:ext cx="219643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discriminators</a:t>
            </a:r>
          </a:p>
        </p:txBody>
      </p:sp>
      <p:sp>
        <p:nvSpPr>
          <p:cNvPr id="416" name="coincidence logic"/>
          <p:cNvSpPr txBox="1"/>
          <p:nvPr/>
        </p:nvSpPr>
        <p:spPr>
          <a:xfrm>
            <a:off x="11471448" y="7106602"/>
            <a:ext cx="274320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 algn="ctr"/>
            <a:r>
              <a:rPr sz="2400" dirty="0">
                <a:latin typeface="+mn-lt"/>
              </a:rPr>
              <a:t>coincidence logic</a:t>
            </a:r>
          </a:p>
        </p:txBody>
      </p:sp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 Front-Ends</a:t>
            </a:r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3556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19" name="Triangle"/>
          <p:cNvSpPr/>
          <p:nvPr/>
        </p:nvSpPr>
        <p:spPr>
          <a:xfrm rot="5400000">
            <a:off x="8246020" y="485330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3760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1" name="Triangle"/>
          <p:cNvSpPr/>
          <p:nvPr/>
        </p:nvSpPr>
        <p:spPr>
          <a:xfrm rot="5400000">
            <a:off x="8542353" y="5503121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397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3" name="Triangle"/>
          <p:cNvSpPr/>
          <p:nvPr/>
        </p:nvSpPr>
        <p:spPr>
          <a:xfrm rot="5400000">
            <a:off x="8838686" y="6152938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414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5" name="Triangle"/>
          <p:cNvSpPr/>
          <p:nvPr/>
        </p:nvSpPr>
        <p:spPr>
          <a:xfrm rot="5400000">
            <a:off x="9135020" y="680275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6" name="start"/>
          <p:cNvSpPr txBox="1"/>
          <p:nvPr/>
        </p:nvSpPr>
        <p:spPr>
          <a:xfrm>
            <a:off x="14888511" y="5800649"/>
            <a:ext cx="124142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 dirty="0">
                <a:latin typeface="+mn-lt"/>
              </a:rPr>
              <a:t>start</a:t>
            </a:r>
          </a:p>
        </p:txBody>
      </p:sp>
      <p:sp>
        <p:nvSpPr>
          <p:cNvPr id="435" name="busy"/>
          <p:cNvSpPr txBox="1"/>
          <p:nvPr/>
        </p:nvSpPr>
        <p:spPr>
          <a:xfrm>
            <a:off x="12647258" y="8769444"/>
            <a:ext cx="86754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 dirty="0">
                <a:latin typeface="+mn-lt"/>
              </a:rPr>
              <a:t>busy</a:t>
            </a:r>
          </a:p>
        </p:txBody>
      </p:sp>
      <p:sp>
        <p:nvSpPr>
          <p:cNvPr id="436" name="Trigger system"/>
          <p:cNvSpPr txBox="1"/>
          <p:nvPr/>
        </p:nvSpPr>
        <p:spPr>
          <a:xfrm>
            <a:off x="11592580" y="4327842"/>
            <a:ext cx="226055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>
                <a:latin typeface="+mn-lt"/>
              </a:rPr>
              <a:t>Trigger system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"/>
          <p:cNvSpPr/>
          <p:nvPr/>
        </p:nvSpPr>
        <p:spPr>
          <a:xfrm>
            <a:off x="11994605" y="5823347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49" name="Connection Line"/>
          <p:cNvCxnSpPr>
            <a:stCxn id="419" idx="0"/>
            <a:endCxn id="448" idx="0"/>
          </p:cNvCxnSpPr>
          <p:nvPr/>
        </p:nvCxnSpPr>
        <p:spPr>
          <a:xfrm>
            <a:off x="9233446" y="5310505"/>
            <a:ext cx="2792910" cy="544593"/>
          </a:xfrm>
          <a:prstGeom prst="bentConnector3">
            <a:avLst>
              <a:gd name="adj1" fmla="val 8749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50" name="Shape"/>
          <p:cNvSpPr/>
          <p:nvPr/>
        </p:nvSpPr>
        <p:spPr>
          <a:xfrm>
            <a:off x="11994605" y="6111538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1" name="Shape"/>
          <p:cNvSpPr/>
          <p:nvPr/>
        </p:nvSpPr>
        <p:spPr>
          <a:xfrm>
            <a:off x="11994605" y="6399730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2" name="Shape"/>
          <p:cNvSpPr/>
          <p:nvPr/>
        </p:nvSpPr>
        <p:spPr>
          <a:xfrm>
            <a:off x="11994605" y="6687921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53" name="Connection Line"/>
          <p:cNvCxnSpPr>
            <a:stCxn id="450" idx="0"/>
            <a:endCxn id="421" idx="0"/>
          </p:cNvCxnSpPr>
          <p:nvPr/>
        </p:nvCxnSpPr>
        <p:spPr>
          <a:xfrm flipH="1" flipV="1">
            <a:off x="9529779" y="5960322"/>
            <a:ext cx="2496577" cy="182967"/>
          </a:xfrm>
          <a:prstGeom prst="bentConnector3">
            <a:avLst>
              <a:gd name="adj1" fmla="val 4756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4" name="Connection Line"/>
          <p:cNvCxnSpPr>
            <a:stCxn id="423" idx="0"/>
            <a:endCxn id="451" idx="0"/>
          </p:cNvCxnSpPr>
          <p:nvPr/>
        </p:nvCxnSpPr>
        <p:spPr>
          <a:xfrm flipV="1">
            <a:off x="9826112" y="6431481"/>
            <a:ext cx="2200244" cy="178658"/>
          </a:xfrm>
          <a:prstGeom prst="bentConnector3">
            <a:avLst>
              <a:gd name="adj1" fmla="val 46897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5" name="Connection Line"/>
          <p:cNvCxnSpPr>
            <a:stCxn id="425" idx="0"/>
            <a:endCxn id="452" idx="0"/>
          </p:cNvCxnSpPr>
          <p:nvPr/>
        </p:nvCxnSpPr>
        <p:spPr>
          <a:xfrm flipV="1">
            <a:off x="10122446" y="6719672"/>
            <a:ext cx="1903910" cy="540283"/>
          </a:xfrm>
          <a:prstGeom prst="bentConnector3">
            <a:avLst>
              <a:gd name="adj1" fmla="val 786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78" name="Connection Line"/>
          <p:cNvSpPr/>
          <p:nvPr/>
        </p:nvSpPr>
        <p:spPr>
          <a:xfrm>
            <a:off x="3667873" y="7049530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3811383" y="7447041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3956163" y="7831851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4099673" y="8240791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64" name="Line"/>
          <p:cNvSpPr/>
          <p:nvPr/>
        </p:nvSpPr>
        <p:spPr>
          <a:xfrm>
            <a:off x="12339369" y="6284774"/>
            <a:ext cx="4332779" cy="2553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grpSp>
        <p:nvGrpSpPr>
          <p:cNvPr id="467" name="Group"/>
          <p:cNvGrpSpPr/>
          <p:nvPr/>
        </p:nvGrpSpPr>
        <p:grpSpPr>
          <a:xfrm>
            <a:off x="11976645" y="5681979"/>
            <a:ext cx="1225551" cy="1225551"/>
            <a:chOff x="0" y="0"/>
            <a:chExt cx="1225550" cy="1225550"/>
          </a:xfrm>
        </p:grpSpPr>
        <p:sp>
          <p:nvSpPr>
            <p:cNvPr id="465" name="Shape"/>
            <p:cNvSpPr/>
            <p:nvPr/>
          </p:nvSpPr>
          <p:spPr>
            <a:xfrm>
              <a:off x="0" y="0"/>
              <a:ext cx="1225550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66" name="&amp;"/>
            <p:cNvSpPr txBox="1"/>
            <p:nvPr/>
          </p:nvSpPr>
          <p:spPr>
            <a:xfrm>
              <a:off x="0" y="335777"/>
              <a:ext cx="104608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&amp;</a:t>
              </a:r>
            </a:p>
          </p:txBody>
        </p:sp>
      </p:grp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4878960" y="9641840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 flipV="1">
            <a:off x="15893054" y="10111104"/>
            <a:ext cx="1544045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11634986" y="9303067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5108313" y="10619105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12705595" y="10821412"/>
            <a:ext cx="101181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ADCs</a:t>
            </a:r>
            <a:endParaRPr sz="2400" i="1" dirty="0">
              <a:latin typeface="+mn-lt"/>
            </a:endParaRPr>
          </a:p>
        </p:txBody>
      </p:sp>
      <p:grpSp>
        <p:nvGrpSpPr>
          <p:cNvPr id="89" name="Group"/>
          <p:cNvGrpSpPr/>
          <p:nvPr/>
        </p:nvGrpSpPr>
        <p:grpSpPr>
          <a:xfrm>
            <a:off x="11962658" y="9557066"/>
            <a:ext cx="1619251" cy="739776"/>
            <a:chOff x="0" y="0"/>
            <a:chExt cx="1619250" cy="739775"/>
          </a:xfrm>
        </p:grpSpPr>
        <p:sp>
          <p:nvSpPr>
            <p:cNvPr id="90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12290330" y="9811065"/>
            <a:ext cx="1619251" cy="739776"/>
            <a:chOff x="0" y="0"/>
            <a:chExt cx="1619250" cy="739775"/>
          </a:xfrm>
        </p:grpSpPr>
        <p:sp>
          <p:nvSpPr>
            <p:cNvPr id="93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12618002" y="10065064"/>
            <a:ext cx="1619251" cy="739776"/>
            <a:chOff x="0" y="0"/>
            <a:chExt cx="1619250" cy="739775"/>
          </a:xfrm>
        </p:grpSpPr>
        <p:sp>
          <p:nvSpPr>
            <p:cNvPr id="96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 rot="5400000">
            <a:off x="5615187" y="5800522"/>
            <a:ext cx="2536827" cy="876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Pre-trigger</a:t>
            </a:r>
          </a:p>
        </p:txBody>
      </p:sp>
      <p:sp>
        <p:nvSpPr>
          <p:cNvPr id="99" name="busy"/>
          <p:cNvSpPr txBox="1"/>
          <p:nvPr/>
        </p:nvSpPr>
        <p:spPr>
          <a:xfrm>
            <a:off x="6941808" y="8949553"/>
            <a:ext cx="164179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lang="en-GB" sz="2400" i="1" dirty="0">
                <a:latin typeface="+mn-lt"/>
              </a:rPr>
              <a:t>Start ADC</a:t>
            </a:r>
            <a:endParaRPr sz="2400" i="1" dirty="0">
              <a:latin typeface="+mn-lt"/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16979833" y="3619500"/>
            <a:ext cx="7446571" cy="851535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ym typeface="Source Sans Pro"/>
              </a:rPr>
              <a:t>Pre-Trigger stage: very fast indicator of some minimal activity in the detector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ym typeface="Source Sans Pro"/>
              </a:rPr>
              <a:t>Used to START the digitisers, with no delay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ym typeface="Source Sans Pro"/>
              </a:rPr>
              <a:t>The complex trigger decision comes later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95B81A-5E7F-DC16-CBA8-044366DF5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40</a:t>
            </a:fld>
            <a:endParaRPr lang="en-GB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1C7CE79-12F6-DFB2-95A7-4AF2FD7BA9D9}"/>
              </a:ext>
            </a:extLst>
          </p:cNvPr>
          <p:cNvSpPr txBox="1"/>
          <p:nvPr/>
        </p:nvSpPr>
        <p:spPr>
          <a:xfrm>
            <a:off x="6285076" y="12151421"/>
            <a:ext cx="11863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If the ADCs are the slow part,</a:t>
            </a:r>
            <a:br>
              <a:rPr lang="en-GB" sz="3200" dirty="0">
                <a:solidFill>
                  <a:schemeClr val="accent2"/>
                </a:solidFill>
              </a:rPr>
            </a:br>
            <a:r>
              <a:rPr lang="en-GB" sz="3200" dirty="0">
                <a:solidFill>
                  <a:schemeClr val="accent2"/>
                </a:solidFill>
              </a:rPr>
              <a:t>can we use the time more profitably?</a:t>
            </a:r>
          </a:p>
        </p:txBody>
      </p:sp>
      <p:pic>
        <p:nvPicPr>
          <p:cNvPr id="82" name="Oval" descr="Oval">
            <a:extLst>
              <a:ext uri="{FF2B5EF4-FFF2-40B4-BE49-F238E27FC236}">
                <a16:creationId xmlns:a16="http://schemas.microsoft.com/office/drawing/2014/main" id="{852CB131-4AAE-C4B1-6824-5BA4B62576A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917593" y="6767702"/>
            <a:ext cx="3387813" cy="6730263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4" idx="3"/>
          </p:cNvCxnSpPr>
          <p:nvPr/>
        </p:nvCxnSpPr>
        <p:spPr>
          <a:xfrm rot="16200000" flipH="1">
            <a:off x="8250984" y="6139589"/>
            <a:ext cx="1974213" cy="4708980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7936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86" name="Line"/>
          <p:cNvSpPr/>
          <p:nvPr/>
        </p:nvSpPr>
        <p:spPr>
          <a:xfrm rot="5400000">
            <a:off x="11885833" y="8994214"/>
            <a:ext cx="849922" cy="5623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4F8F00"/>
            </a:solidFill>
            <a:head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3016363" y="1528746"/>
            <a:ext cx="19996037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A simple trigger system</a:t>
            </a:r>
            <a:r>
              <a:rPr lang="en-GB" dirty="0"/>
              <a:t>: Pre-trigger</a:t>
            </a:r>
            <a:endParaRPr dirty="0"/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8923133" y="9672955"/>
            <a:ext cx="611648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9145852" y="9928770"/>
            <a:ext cx="5893762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9215233" y="10185717"/>
            <a:ext cx="582438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9368911" y="10439717"/>
            <a:ext cx="5670703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4" name="Rounded Rectangle"/>
          <p:cNvSpPr/>
          <p:nvPr/>
        </p:nvSpPr>
        <p:spPr>
          <a:xfrm>
            <a:off x="7861845" y="4316729"/>
            <a:ext cx="6096001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5" name="discriminators"/>
          <p:cNvSpPr txBox="1"/>
          <p:nvPr/>
        </p:nvSpPr>
        <p:spPr>
          <a:xfrm>
            <a:off x="8047634" y="7673996"/>
            <a:ext cx="219643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discriminators</a:t>
            </a:r>
          </a:p>
        </p:txBody>
      </p:sp>
      <p:sp>
        <p:nvSpPr>
          <p:cNvPr id="416" name="coincidence logic"/>
          <p:cNvSpPr txBox="1"/>
          <p:nvPr/>
        </p:nvSpPr>
        <p:spPr>
          <a:xfrm>
            <a:off x="11471448" y="7106602"/>
            <a:ext cx="274320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 algn="ctr"/>
            <a:r>
              <a:rPr sz="2400" dirty="0">
                <a:latin typeface="+mn-lt"/>
              </a:rPr>
              <a:t>coincidence logic</a:t>
            </a:r>
          </a:p>
        </p:txBody>
      </p:sp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 Front-Ends</a:t>
            </a:r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3556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19" name="Triangle"/>
          <p:cNvSpPr/>
          <p:nvPr/>
        </p:nvSpPr>
        <p:spPr>
          <a:xfrm rot="5400000">
            <a:off x="8246020" y="485330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3760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1" name="Triangle"/>
          <p:cNvSpPr/>
          <p:nvPr/>
        </p:nvSpPr>
        <p:spPr>
          <a:xfrm rot="5400000">
            <a:off x="8542353" y="5503121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397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3" name="Triangle"/>
          <p:cNvSpPr/>
          <p:nvPr/>
        </p:nvSpPr>
        <p:spPr>
          <a:xfrm rot="5400000">
            <a:off x="8838686" y="6152938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414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5" name="Triangle"/>
          <p:cNvSpPr/>
          <p:nvPr/>
        </p:nvSpPr>
        <p:spPr>
          <a:xfrm rot="5400000">
            <a:off x="9135020" y="680275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6" name="start"/>
          <p:cNvSpPr txBox="1"/>
          <p:nvPr/>
        </p:nvSpPr>
        <p:spPr>
          <a:xfrm>
            <a:off x="14888511" y="5800649"/>
            <a:ext cx="124142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 dirty="0">
                <a:latin typeface="+mn-lt"/>
              </a:rPr>
              <a:t>start</a:t>
            </a:r>
          </a:p>
        </p:txBody>
      </p:sp>
      <p:sp>
        <p:nvSpPr>
          <p:cNvPr id="435" name="busy"/>
          <p:cNvSpPr txBox="1"/>
          <p:nvPr/>
        </p:nvSpPr>
        <p:spPr>
          <a:xfrm>
            <a:off x="12647258" y="8769444"/>
            <a:ext cx="86754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 dirty="0">
                <a:latin typeface="+mn-lt"/>
              </a:rPr>
              <a:t>busy</a:t>
            </a:r>
          </a:p>
        </p:txBody>
      </p:sp>
      <p:sp>
        <p:nvSpPr>
          <p:cNvPr id="436" name="Trigger system"/>
          <p:cNvSpPr txBox="1"/>
          <p:nvPr/>
        </p:nvSpPr>
        <p:spPr>
          <a:xfrm>
            <a:off x="11592580" y="4327842"/>
            <a:ext cx="226055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>
                <a:latin typeface="+mn-lt"/>
              </a:rPr>
              <a:t>Trigger system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"/>
          <p:cNvSpPr/>
          <p:nvPr/>
        </p:nvSpPr>
        <p:spPr>
          <a:xfrm>
            <a:off x="11994605" y="5823347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49" name="Connection Line"/>
          <p:cNvCxnSpPr>
            <a:stCxn id="419" idx="0"/>
            <a:endCxn id="448" idx="0"/>
          </p:cNvCxnSpPr>
          <p:nvPr/>
        </p:nvCxnSpPr>
        <p:spPr>
          <a:xfrm>
            <a:off x="9233446" y="5310505"/>
            <a:ext cx="2792910" cy="544593"/>
          </a:xfrm>
          <a:prstGeom prst="bentConnector3">
            <a:avLst>
              <a:gd name="adj1" fmla="val 8749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50" name="Shape"/>
          <p:cNvSpPr/>
          <p:nvPr/>
        </p:nvSpPr>
        <p:spPr>
          <a:xfrm>
            <a:off x="11994605" y="6111538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1" name="Shape"/>
          <p:cNvSpPr/>
          <p:nvPr/>
        </p:nvSpPr>
        <p:spPr>
          <a:xfrm>
            <a:off x="11994605" y="6399730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2" name="Shape"/>
          <p:cNvSpPr/>
          <p:nvPr/>
        </p:nvSpPr>
        <p:spPr>
          <a:xfrm>
            <a:off x="11994605" y="6687921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53" name="Connection Line"/>
          <p:cNvCxnSpPr>
            <a:stCxn id="450" idx="0"/>
            <a:endCxn id="421" idx="0"/>
          </p:cNvCxnSpPr>
          <p:nvPr/>
        </p:nvCxnSpPr>
        <p:spPr>
          <a:xfrm flipH="1" flipV="1">
            <a:off x="9529779" y="5960322"/>
            <a:ext cx="2496577" cy="182967"/>
          </a:xfrm>
          <a:prstGeom prst="bentConnector3">
            <a:avLst>
              <a:gd name="adj1" fmla="val 4756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4" name="Connection Line"/>
          <p:cNvCxnSpPr>
            <a:stCxn id="423" idx="0"/>
            <a:endCxn id="451" idx="0"/>
          </p:cNvCxnSpPr>
          <p:nvPr/>
        </p:nvCxnSpPr>
        <p:spPr>
          <a:xfrm flipV="1">
            <a:off x="9826112" y="6431481"/>
            <a:ext cx="2200244" cy="178658"/>
          </a:xfrm>
          <a:prstGeom prst="bentConnector3">
            <a:avLst>
              <a:gd name="adj1" fmla="val 46897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5" name="Connection Line"/>
          <p:cNvCxnSpPr>
            <a:stCxn id="425" idx="0"/>
            <a:endCxn id="452" idx="0"/>
          </p:cNvCxnSpPr>
          <p:nvPr/>
        </p:nvCxnSpPr>
        <p:spPr>
          <a:xfrm flipV="1">
            <a:off x="10122446" y="6719672"/>
            <a:ext cx="1903910" cy="540283"/>
          </a:xfrm>
          <a:prstGeom prst="bentConnector3">
            <a:avLst>
              <a:gd name="adj1" fmla="val 786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78" name="Connection Line"/>
          <p:cNvSpPr/>
          <p:nvPr/>
        </p:nvSpPr>
        <p:spPr>
          <a:xfrm>
            <a:off x="3667873" y="7049530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3811383" y="7447041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3956163" y="7831851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4099673" y="8240791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64" name="Line"/>
          <p:cNvSpPr/>
          <p:nvPr/>
        </p:nvSpPr>
        <p:spPr>
          <a:xfrm>
            <a:off x="12339369" y="6284774"/>
            <a:ext cx="4332779" cy="2553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grpSp>
        <p:nvGrpSpPr>
          <p:cNvPr id="467" name="Group"/>
          <p:cNvGrpSpPr/>
          <p:nvPr/>
        </p:nvGrpSpPr>
        <p:grpSpPr>
          <a:xfrm>
            <a:off x="11976645" y="5681979"/>
            <a:ext cx="1225551" cy="1225551"/>
            <a:chOff x="0" y="0"/>
            <a:chExt cx="1225550" cy="1225550"/>
          </a:xfrm>
        </p:grpSpPr>
        <p:sp>
          <p:nvSpPr>
            <p:cNvPr id="465" name="Shape"/>
            <p:cNvSpPr/>
            <p:nvPr/>
          </p:nvSpPr>
          <p:spPr>
            <a:xfrm>
              <a:off x="0" y="0"/>
              <a:ext cx="1225550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66" name="&amp;"/>
            <p:cNvSpPr txBox="1"/>
            <p:nvPr/>
          </p:nvSpPr>
          <p:spPr>
            <a:xfrm>
              <a:off x="0" y="335777"/>
              <a:ext cx="104608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&amp;</a:t>
              </a:r>
            </a:p>
          </p:txBody>
        </p:sp>
      </p:grp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4878960" y="9641840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 flipV="1">
            <a:off x="15893054" y="10111104"/>
            <a:ext cx="1544045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11634986" y="9303067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5108313" y="10619105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12705595" y="10821412"/>
            <a:ext cx="101181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ADCs</a:t>
            </a:r>
            <a:endParaRPr sz="2400" i="1" dirty="0">
              <a:latin typeface="+mn-lt"/>
            </a:endParaRPr>
          </a:p>
        </p:txBody>
      </p:sp>
      <p:grpSp>
        <p:nvGrpSpPr>
          <p:cNvPr id="89" name="Group"/>
          <p:cNvGrpSpPr/>
          <p:nvPr/>
        </p:nvGrpSpPr>
        <p:grpSpPr>
          <a:xfrm>
            <a:off x="11962658" y="9557066"/>
            <a:ext cx="1619251" cy="739776"/>
            <a:chOff x="0" y="0"/>
            <a:chExt cx="1619250" cy="739775"/>
          </a:xfrm>
        </p:grpSpPr>
        <p:sp>
          <p:nvSpPr>
            <p:cNvPr id="90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12290330" y="9811065"/>
            <a:ext cx="1619251" cy="739776"/>
            <a:chOff x="0" y="0"/>
            <a:chExt cx="1619250" cy="739775"/>
          </a:xfrm>
        </p:grpSpPr>
        <p:sp>
          <p:nvSpPr>
            <p:cNvPr id="93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12618002" y="10065064"/>
            <a:ext cx="1619251" cy="739776"/>
            <a:chOff x="0" y="0"/>
            <a:chExt cx="1619250" cy="739775"/>
          </a:xfrm>
        </p:grpSpPr>
        <p:sp>
          <p:nvSpPr>
            <p:cNvPr id="96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 rot="5400000">
            <a:off x="5615187" y="5800522"/>
            <a:ext cx="2536827" cy="876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Pre-trigger</a:t>
            </a:r>
          </a:p>
        </p:txBody>
      </p:sp>
      <p:cxnSp>
        <p:nvCxnSpPr>
          <p:cNvPr id="6" name="Elbow Connector 5"/>
          <p:cNvCxnSpPr>
            <a:stCxn id="4" idx="3"/>
          </p:cNvCxnSpPr>
          <p:nvPr/>
        </p:nvCxnSpPr>
        <p:spPr>
          <a:xfrm rot="16200000" flipH="1">
            <a:off x="8250984" y="6139589"/>
            <a:ext cx="1974213" cy="4708980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9" name="busy"/>
          <p:cNvSpPr txBox="1"/>
          <p:nvPr/>
        </p:nvSpPr>
        <p:spPr>
          <a:xfrm>
            <a:off x="6941808" y="8949553"/>
            <a:ext cx="164179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lang="en-GB" sz="2400" i="1" dirty="0">
                <a:latin typeface="+mn-lt"/>
              </a:rPr>
              <a:t>Start ADC</a:t>
            </a:r>
            <a:endParaRPr sz="2400" i="1" dirty="0">
              <a:latin typeface="+mn-lt"/>
            </a:endParaRPr>
          </a:p>
        </p:txBody>
      </p:sp>
      <p:pic>
        <p:nvPicPr>
          <p:cNvPr id="77" name="Oval" descr="Oval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3453062" y="5753494"/>
            <a:ext cx="3387813" cy="8161666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4075214" y="12151421"/>
            <a:ext cx="16282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Assumes the digitization time is longer than the latency of the trigger system!</a:t>
            </a:r>
          </a:p>
          <a:p>
            <a:pPr algn="ctr"/>
            <a:r>
              <a:rPr lang="en-GB" sz="3200" dirty="0">
                <a:solidFill>
                  <a:schemeClr val="accent2"/>
                </a:solidFill>
              </a:rPr>
              <a:t>What if that is not true?</a:t>
            </a:r>
          </a:p>
        </p:txBody>
      </p:sp>
      <p:pic>
        <p:nvPicPr>
          <p:cNvPr id="82" name="Line" descr="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7100000">
            <a:off x="12055035" y="11487202"/>
            <a:ext cx="1068769" cy="44769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53B997-9C28-1303-9BD5-B2FBBF882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815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3016363" y="1528746"/>
            <a:ext cx="19996037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A simple trigger system</a:t>
            </a:r>
            <a:r>
              <a:rPr lang="en-GB" dirty="0"/>
              <a:t>: Pre-trigger</a:t>
            </a:r>
            <a:endParaRPr dirty="0"/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8923133" y="9672955"/>
            <a:ext cx="611648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9145852" y="9941470"/>
            <a:ext cx="5893762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9215233" y="10185717"/>
            <a:ext cx="582438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9368911" y="10439717"/>
            <a:ext cx="5670703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4" name="Rounded Rectangle"/>
          <p:cNvSpPr/>
          <p:nvPr/>
        </p:nvSpPr>
        <p:spPr>
          <a:xfrm>
            <a:off x="7861845" y="4316729"/>
            <a:ext cx="6096001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5" name="discriminators"/>
          <p:cNvSpPr txBox="1"/>
          <p:nvPr/>
        </p:nvSpPr>
        <p:spPr>
          <a:xfrm>
            <a:off x="8047634" y="7673996"/>
            <a:ext cx="219643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discriminators</a:t>
            </a:r>
          </a:p>
        </p:txBody>
      </p:sp>
      <p:sp>
        <p:nvSpPr>
          <p:cNvPr id="416" name="coincidence logic"/>
          <p:cNvSpPr txBox="1"/>
          <p:nvPr/>
        </p:nvSpPr>
        <p:spPr>
          <a:xfrm>
            <a:off x="11471448" y="7106602"/>
            <a:ext cx="274320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 algn="ctr"/>
            <a:r>
              <a:rPr sz="2400" dirty="0">
                <a:latin typeface="+mn-lt"/>
              </a:rPr>
              <a:t>coincidence logic</a:t>
            </a:r>
          </a:p>
        </p:txBody>
      </p:sp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 Front-Ends</a:t>
            </a:r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3556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19" name="Triangle"/>
          <p:cNvSpPr/>
          <p:nvPr/>
        </p:nvSpPr>
        <p:spPr>
          <a:xfrm rot="5400000">
            <a:off x="8246020" y="485330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3760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1" name="Triangle"/>
          <p:cNvSpPr/>
          <p:nvPr/>
        </p:nvSpPr>
        <p:spPr>
          <a:xfrm rot="5400000">
            <a:off x="8542353" y="5503121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397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3" name="Triangle"/>
          <p:cNvSpPr/>
          <p:nvPr/>
        </p:nvSpPr>
        <p:spPr>
          <a:xfrm rot="5400000">
            <a:off x="8838686" y="6152938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414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5" name="Triangle"/>
          <p:cNvSpPr/>
          <p:nvPr/>
        </p:nvSpPr>
        <p:spPr>
          <a:xfrm rot="5400000">
            <a:off x="9135020" y="680275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6" name="start"/>
          <p:cNvSpPr txBox="1"/>
          <p:nvPr/>
        </p:nvSpPr>
        <p:spPr>
          <a:xfrm>
            <a:off x="14888511" y="5800649"/>
            <a:ext cx="124142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 dirty="0">
                <a:latin typeface="+mn-lt"/>
              </a:rPr>
              <a:t>start</a:t>
            </a:r>
          </a:p>
        </p:txBody>
      </p:sp>
      <p:sp>
        <p:nvSpPr>
          <p:cNvPr id="436" name="Trigger system"/>
          <p:cNvSpPr txBox="1"/>
          <p:nvPr/>
        </p:nvSpPr>
        <p:spPr>
          <a:xfrm>
            <a:off x="11592580" y="4327842"/>
            <a:ext cx="226055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>
                <a:latin typeface="+mn-lt"/>
              </a:rPr>
              <a:t>Trigger system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"/>
          <p:cNvSpPr/>
          <p:nvPr/>
        </p:nvSpPr>
        <p:spPr>
          <a:xfrm>
            <a:off x="11994605" y="5823347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49" name="Connection Line"/>
          <p:cNvCxnSpPr>
            <a:stCxn id="419" idx="0"/>
            <a:endCxn id="448" idx="0"/>
          </p:cNvCxnSpPr>
          <p:nvPr/>
        </p:nvCxnSpPr>
        <p:spPr>
          <a:xfrm>
            <a:off x="9233446" y="5310505"/>
            <a:ext cx="2792910" cy="544593"/>
          </a:xfrm>
          <a:prstGeom prst="bentConnector3">
            <a:avLst>
              <a:gd name="adj1" fmla="val 8749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50" name="Shape"/>
          <p:cNvSpPr/>
          <p:nvPr/>
        </p:nvSpPr>
        <p:spPr>
          <a:xfrm>
            <a:off x="11994605" y="6111538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1" name="Shape"/>
          <p:cNvSpPr/>
          <p:nvPr/>
        </p:nvSpPr>
        <p:spPr>
          <a:xfrm>
            <a:off x="11994605" y="6399730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2" name="Shape"/>
          <p:cNvSpPr/>
          <p:nvPr/>
        </p:nvSpPr>
        <p:spPr>
          <a:xfrm>
            <a:off x="11994605" y="6687921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53" name="Connection Line"/>
          <p:cNvCxnSpPr>
            <a:stCxn id="450" idx="0"/>
            <a:endCxn id="421" idx="0"/>
          </p:cNvCxnSpPr>
          <p:nvPr/>
        </p:nvCxnSpPr>
        <p:spPr>
          <a:xfrm flipH="1" flipV="1">
            <a:off x="9529779" y="5960322"/>
            <a:ext cx="2496577" cy="182967"/>
          </a:xfrm>
          <a:prstGeom prst="bentConnector3">
            <a:avLst>
              <a:gd name="adj1" fmla="val 4756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4" name="Connection Line"/>
          <p:cNvCxnSpPr>
            <a:stCxn id="423" idx="0"/>
            <a:endCxn id="451" idx="0"/>
          </p:cNvCxnSpPr>
          <p:nvPr/>
        </p:nvCxnSpPr>
        <p:spPr>
          <a:xfrm flipV="1">
            <a:off x="9826112" y="6431481"/>
            <a:ext cx="2200244" cy="178658"/>
          </a:xfrm>
          <a:prstGeom prst="bentConnector3">
            <a:avLst>
              <a:gd name="adj1" fmla="val 46897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5" name="Connection Line"/>
          <p:cNvCxnSpPr>
            <a:stCxn id="425" idx="0"/>
            <a:endCxn id="452" idx="0"/>
          </p:cNvCxnSpPr>
          <p:nvPr/>
        </p:nvCxnSpPr>
        <p:spPr>
          <a:xfrm flipV="1">
            <a:off x="10122446" y="6719672"/>
            <a:ext cx="1903910" cy="540283"/>
          </a:xfrm>
          <a:prstGeom prst="bentConnector3">
            <a:avLst>
              <a:gd name="adj1" fmla="val 786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78" name="Connection Line"/>
          <p:cNvSpPr/>
          <p:nvPr/>
        </p:nvSpPr>
        <p:spPr>
          <a:xfrm>
            <a:off x="3667873" y="7049530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3811383" y="7447041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3956163" y="7831851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4099673" y="8240791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64" name="Line"/>
          <p:cNvSpPr/>
          <p:nvPr/>
        </p:nvSpPr>
        <p:spPr>
          <a:xfrm>
            <a:off x="12339369" y="6284774"/>
            <a:ext cx="4332779" cy="2553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grpSp>
        <p:nvGrpSpPr>
          <p:cNvPr id="467" name="Group"/>
          <p:cNvGrpSpPr/>
          <p:nvPr/>
        </p:nvGrpSpPr>
        <p:grpSpPr>
          <a:xfrm>
            <a:off x="11976645" y="5681979"/>
            <a:ext cx="1225551" cy="1225551"/>
            <a:chOff x="0" y="0"/>
            <a:chExt cx="1225550" cy="1225550"/>
          </a:xfrm>
        </p:grpSpPr>
        <p:sp>
          <p:nvSpPr>
            <p:cNvPr id="465" name="Shape"/>
            <p:cNvSpPr/>
            <p:nvPr/>
          </p:nvSpPr>
          <p:spPr>
            <a:xfrm>
              <a:off x="0" y="0"/>
              <a:ext cx="1225550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66" name="&amp;"/>
            <p:cNvSpPr txBox="1"/>
            <p:nvPr/>
          </p:nvSpPr>
          <p:spPr>
            <a:xfrm>
              <a:off x="0" y="335777"/>
              <a:ext cx="104608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&amp;</a:t>
              </a:r>
            </a:p>
          </p:txBody>
        </p:sp>
      </p:grp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4878960" y="9641840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 flipV="1">
            <a:off x="15893054" y="10111104"/>
            <a:ext cx="1544045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8891786" y="9303067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5108313" y="10619105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9962395" y="10821412"/>
            <a:ext cx="101181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ADCs</a:t>
            </a:r>
            <a:endParaRPr sz="2400" i="1" dirty="0">
              <a:latin typeface="+mn-lt"/>
            </a:endParaRPr>
          </a:p>
        </p:txBody>
      </p:sp>
      <p:grpSp>
        <p:nvGrpSpPr>
          <p:cNvPr id="89" name="Group"/>
          <p:cNvGrpSpPr/>
          <p:nvPr/>
        </p:nvGrpSpPr>
        <p:grpSpPr>
          <a:xfrm>
            <a:off x="9219458" y="9557066"/>
            <a:ext cx="1619251" cy="739776"/>
            <a:chOff x="0" y="0"/>
            <a:chExt cx="1619250" cy="739775"/>
          </a:xfrm>
        </p:grpSpPr>
        <p:sp>
          <p:nvSpPr>
            <p:cNvPr id="90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9547130" y="9811065"/>
            <a:ext cx="1619251" cy="739776"/>
            <a:chOff x="0" y="0"/>
            <a:chExt cx="1619250" cy="739775"/>
          </a:xfrm>
        </p:grpSpPr>
        <p:sp>
          <p:nvSpPr>
            <p:cNvPr id="93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9874802" y="10065064"/>
            <a:ext cx="1619251" cy="739776"/>
            <a:chOff x="0" y="0"/>
            <a:chExt cx="1619250" cy="739775"/>
          </a:xfrm>
        </p:grpSpPr>
        <p:sp>
          <p:nvSpPr>
            <p:cNvPr id="96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 rot="5400000">
            <a:off x="5615187" y="5800522"/>
            <a:ext cx="2536827" cy="8760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Pre-trigger</a:t>
            </a:r>
          </a:p>
        </p:txBody>
      </p:sp>
      <p:cxnSp>
        <p:nvCxnSpPr>
          <p:cNvPr id="6" name="Elbow Connector 5"/>
          <p:cNvCxnSpPr>
            <a:stCxn id="4" idx="3"/>
          </p:cNvCxnSpPr>
          <p:nvPr/>
        </p:nvCxnSpPr>
        <p:spPr>
          <a:xfrm rot="16200000" flipH="1">
            <a:off x="6900586" y="7489987"/>
            <a:ext cx="1974215" cy="2008186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9" name="busy"/>
          <p:cNvSpPr txBox="1"/>
          <p:nvPr/>
        </p:nvSpPr>
        <p:spPr>
          <a:xfrm>
            <a:off x="6941808" y="8949553"/>
            <a:ext cx="164179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lang="en-GB" sz="2400" i="1" dirty="0">
                <a:latin typeface="+mn-lt"/>
              </a:rPr>
              <a:t>Start ADC</a:t>
            </a:r>
            <a:endParaRPr sz="2400" i="1" dirty="0">
              <a:latin typeface="+mn-lt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06122"/>
              </p:ext>
            </p:extLst>
          </p:nvPr>
        </p:nvGraphicFramePr>
        <p:xfrm>
          <a:off x="11684546" y="9541015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58098"/>
              </p:ext>
            </p:extLst>
          </p:nvPr>
        </p:nvGraphicFramePr>
        <p:xfrm>
          <a:off x="11813080" y="9807260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5961"/>
              </p:ext>
            </p:extLst>
          </p:nvPr>
        </p:nvGraphicFramePr>
        <p:xfrm>
          <a:off x="11941614" y="10073505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5961"/>
              </p:ext>
            </p:extLst>
          </p:nvPr>
        </p:nvGraphicFramePr>
        <p:xfrm>
          <a:off x="12070148" y="10339750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sp>
        <p:nvSpPr>
          <p:cNvPr id="100" name="delays"/>
          <p:cNvSpPr txBox="1"/>
          <p:nvPr/>
        </p:nvSpPr>
        <p:spPr>
          <a:xfrm>
            <a:off x="12058106" y="10655934"/>
            <a:ext cx="205056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2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lang="en-GB" sz="2400" i="1" dirty="0">
                <a:latin typeface="+mn-lt"/>
              </a:rPr>
              <a:t>Digital delay</a:t>
            </a:r>
            <a:endParaRPr lang="en-GB" sz="2400" dirty="0">
              <a:latin typeface="+mn-lt"/>
            </a:endParaRPr>
          </a:p>
          <a:p>
            <a:pPr algn="ctr">
              <a:defRPr i="0"/>
            </a:pPr>
            <a:r>
              <a:rPr lang="en-GB" sz="2400" i="1" dirty="0">
                <a:solidFill>
                  <a:schemeClr val="accent2"/>
                </a:solidFill>
                <a:latin typeface="+mn-lt"/>
              </a:rPr>
              <a:t>A PIPELINE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542458" y="12163324"/>
            <a:ext cx="15304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Since each digitization takes a finite time</a:t>
            </a:r>
          </a:p>
          <a:p>
            <a:pPr algn="ctr"/>
            <a:r>
              <a:rPr lang="en-GB" sz="3200" dirty="0">
                <a:solidFill>
                  <a:schemeClr val="accent2"/>
                </a:solidFill>
              </a:rPr>
              <a:t>Can store the result of each digitization in RAM until trigger decision is made </a:t>
            </a:r>
          </a:p>
        </p:txBody>
      </p:sp>
      <p:pic>
        <p:nvPicPr>
          <p:cNvPr id="102" name="Line" descr="Line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 rot="19412036">
            <a:off x="11194796" y="11675386"/>
            <a:ext cx="1068769" cy="447690"/>
          </a:xfrm>
          <a:prstGeom prst="rect">
            <a:avLst/>
          </a:prstGeom>
        </p:spPr>
      </p:pic>
      <p:pic>
        <p:nvPicPr>
          <p:cNvPr id="103" name="Oval" descr="Oval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1344275" y="8679628"/>
            <a:ext cx="3387813" cy="3108151"/>
          </a:xfrm>
          <a:prstGeom prst="rect">
            <a:avLst/>
          </a:prstGeom>
        </p:spPr>
      </p:pic>
      <p:cxnSp>
        <p:nvCxnSpPr>
          <p:cNvPr id="104" name="Elbow Connector 103"/>
          <p:cNvCxnSpPr/>
          <p:nvPr/>
        </p:nvCxnSpPr>
        <p:spPr>
          <a:xfrm>
            <a:off x="10285071" y="9412333"/>
            <a:ext cx="1367881" cy="135161"/>
          </a:xfrm>
          <a:prstGeom prst="bentConnector3">
            <a:avLst>
              <a:gd name="adj1" fmla="val 50000"/>
            </a:avLst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5" name="busy"/>
          <p:cNvSpPr txBox="1"/>
          <p:nvPr/>
        </p:nvSpPr>
        <p:spPr>
          <a:xfrm>
            <a:off x="10130196" y="8937304"/>
            <a:ext cx="178286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lang="en-GB" sz="2400" i="1" dirty="0">
                <a:latin typeface="+mn-lt"/>
              </a:rPr>
              <a:t>Data Valid</a:t>
            </a:r>
            <a:endParaRPr sz="2400" i="1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58D1F-D079-F9C0-E60F-6671A352B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4128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14423" y="1528746"/>
            <a:ext cx="22997978" cy="258605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Simple</a:t>
            </a:r>
            <a:r>
              <a:rPr dirty="0"/>
              <a:t> trigger system</a:t>
            </a:r>
            <a:r>
              <a:rPr lang="en-GB" dirty="0"/>
              <a:t>: Bunched Colliders</a:t>
            </a:r>
            <a:endParaRPr dirty="0"/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8923133" y="9672955"/>
            <a:ext cx="611648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9145852" y="9941470"/>
            <a:ext cx="5893762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9215233" y="10185717"/>
            <a:ext cx="582438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9368911" y="10439717"/>
            <a:ext cx="5670703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4" name="Rounded Rectangle"/>
          <p:cNvSpPr/>
          <p:nvPr/>
        </p:nvSpPr>
        <p:spPr>
          <a:xfrm>
            <a:off x="7861845" y="4316729"/>
            <a:ext cx="6096001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15" name="discriminators"/>
          <p:cNvSpPr txBox="1"/>
          <p:nvPr/>
        </p:nvSpPr>
        <p:spPr>
          <a:xfrm>
            <a:off x="8047634" y="7673996"/>
            <a:ext cx="219643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>
                <a:latin typeface="+mn-lt"/>
              </a:rPr>
              <a:t>discriminators</a:t>
            </a:r>
          </a:p>
        </p:txBody>
      </p:sp>
      <p:sp>
        <p:nvSpPr>
          <p:cNvPr id="416" name="coincidence logic"/>
          <p:cNvSpPr txBox="1"/>
          <p:nvPr/>
        </p:nvSpPr>
        <p:spPr>
          <a:xfrm>
            <a:off x="11471448" y="7106602"/>
            <a:ext cx="274320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 algn="ctr"/>
            <a:r>
              <a:rPr sz="2400" dirty="0">
                <a:latin typeface="+mn-lt"/>
              </a:rPr>
              <a:t>coincidence logic</a:t>
            </a:r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3556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19" name="Triangle"/>
          <p:cNvSpPr/>
          <p:nvPr/>
        </p:nvSpPr>
        <p:spPr>
          <a:xfrm rot="5400000">
            <a:off x="8246020" y="485330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3760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1" name="Triangle"/>
          <p:cNvSpPr/>
          <p:nvPr/>
        </p:nvSpPr>
        <p:spPr>
          <a:xfrm rot="5400000">
            <a:off x="8542353" y="5503121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397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3" name="Triangle"/>
          <p:cNvSpPr/>
          <p:nvPr/>
        </p:nvSpPr>
        <p:spPr>
          <a:xfrm rot="5400000">
            <a:off x="8838686" y="6152938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414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5" name="Triangle"/>
          <p:cNvSpPr/>
          <p:nvPr/>
        </p:nvSpPr>
        <p:spPr>
          <a:xfrm rot="5400000">
            <a:off x="9135020" y="6802754"/>
            <a:ext cx="1060451" cy="914401"/>
          </a:xfrm>
          <a:prstGeom prst="triangle">
            <a:avLst/>
          </a:prstGeom>
          <a:solidFill>
            <a:srgbClr val="FFFFFF"/>
          </a:solidFill>
          <a:ln w="50800">
            <a:solidFill>
              <a:srgbClr val="000000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</p:spPr>
        <p:txBody>
          <a:bodyPr tIns="91439" bIns="91439" anchor="ctr"/>
          <a:lstStyle/>
          <a:p>
            <a: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26" name="start"/>
          <p:cNvSpPr txBox="1"/>
          <p:nvPr/>
        </p:nvSpPr>
        <p:spPr>
          <a:xfrm>
            <a:off x="14888511" y="5800649"/>
            <a:ext cx="124142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 dirty="0">
                <a:latin typeface="+mn-lt"/>
              </a:rPr>
              <a:t>start</a:t>
            </a:r>
          </a:p>
        </p:txBody>
      </p:sp>
      <p:sp>
        <p:nvSpPr>
          <p:cNvPr id="436" name="Trigger system"/>
          <p:cNvSpPr txBox="1"/>
          <p:nvPr/>
        </p:nvSpPr>
        <p:spPr>
          <a:xfrm>
            <a:off x="11592580" y="4327842"/>
            <a:ext cx="226055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>
                <a:latin typeface="+mn-lt"/>
              </a:rPr>
              <a:t>Trigger system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"/>
          <p:cNvSpPr/>
          <p:nvPr/>
        </p:nvSpPr>
        <p:spPr>
          <a:xfrm>
            <a:off x="11994605" y="5823347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49" name="Connection Line"/>
          <p:cNvCxnSpPr>
            <a:stCxn id="419" idx="0"/>
            <a:endCxn id="448" idx="0"/>
          </p:cNvCxnSpPr>
          <p:nvPr/>
        </p:nvCxnSpPr>
        <p:spPr>
          <a:xfrm>
            <a:off x="9233446" y="5310505"/>
            <a:ext cx="2792910" cy="544593"/>
          </a:xfrm>
          <a:prstGeom prst="bentConnector3">
            <a:avLst>
              <a:gd name="adj1" fmla="val 87495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50" name="Shape"/>
          <p:cNvSpPr/>
          <p:nvPr/>
        </p:nvSpPr>
        <p:spPr>
          <a:xfrm>
            <a:off x="11994605" y="6111538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1" name="Shape"/>
          <p:cNvSpPr/>
          <p:nvPr/>
        </p:nvSpPr>
        <p:spPr>
          <a:xfrm>
            <a:off x="11994605" y="6399730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52" name="Shape"/>
          <p:cNvSpPr/>
          <p:nvPr/>
        </p:nvSpPr>
        <p:spPr>
          <a:xfrm>
            <a:off x="11994605" y="6687921"/>
            <a:ext cx="63501" cy="6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ln w="25400">
            <a:solidFill>
              <a:srgbClr val="000000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53" name="Connection Line"/>
          <p:cNvCxnSpPr>
            <a:stCxn id="450" idx="0"/>
            <a:endCxn id="421" idx="0"/>
          </p:cNvCxnSpPr>
          <p:nvPr/>
        </p:nvCxnSpPr>
        <p:spPr>
          <a:xfrm flipH="1" flipV="1">
            <a:off x="9529779" y="5960322"/>
            <a:ext cx="2496577" cy="182967"/>
          </a:xfrm>
          <a:prstGeom prst="bentConnector3">
            <a:avLst>
              <a:gd name="adj1" fmla="val 4756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4" name="Connection Line"/>
          <p:cNvCxnSpPr>
            <a:stCxn id="423" idx="0"/>
            <a:endCxn id="451" idx="0"/>
          </p:cNvCxnSpPr>
          <p:nvPr/>
        </p:nvCxnSpPr>
        <p:spPr>
          <a:xfrm flipV="1">
            <a:off x="9826112" y="6431481"/>
            <a:ext cx="2200244" cy="178658"/>
          </a:xfrm>
          <a:prstGeom prst="bentConnector3">
            <a:avLst>
              <a:gd name="adj1" fmla="val 46897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55" name="Connection Line"/>
          <p:cNvCxnSpPr>
            <a:stCxn id="425" idx="0"/>
            <a:endCxn id="452" idx="0"/>
          </p:cNvCxnSpPr>
          <p:nvPr/>
        </p:nvCxnSpPr>
        <p:spPr>
          <a:xfrm flipV="1">
            <a:off x="10122446" y="6719672"/>
            <a:ext cx="1903910" cy="540283"/>
          </a:xfrm>
          <a:prstGeom prst="bentConnector3">
            <a:avLst>
              <a:gd name="adj1" fmla="val 78654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78" name="Connection Line"/>
          <p:cNvSpPr/>
          <p:nvPr/>
        </p:nvSpPr>
        <p:spPr>
          <a:xfrm>
            <a:off x="3667873" y="7049530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3811383" y="7447041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3956163" y="7831851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4099673" y="8240791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64" name="Line"/>
          <p:cNvSpPr/>
          <p:nvPr/>
        </p:nvSpPr>
        <p:spPr>
          <a:xfrm>
            <a:off x="12339369" y="6284774"/>
            <a:ext cx="4332779" cy="2553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grpSp>
        <p:nvGrpSpPr>
          <p:cNvPr id="467" name="Group"/>
          <p:cNvGrpSpPr/>
          <p:nvPr/>
        </p:nvGrpSpPr>
        <p:grpSpPr>
          <a:xfrm>
            <a:off x="11976645" y="5681979"/>
            <a:ext cx="1225551" cy="1225551"/>
            <a:chOff x="0" y="0"/>
            <a:chExt cx="1225550" cy="1225550"/>
          </a:xfrm>
        </p:grpSpPr>
        <p:sp>
          <p:nvSpPr>
            <p:cNvPr id="465" name="Shape"/>
            <p:cNvSpPr/>
            <p:nvPr/>
          </p:nvSpPr>
          <p:spPr>
            <a:xfrm>
              <a:off x="0" y="0"/>
              <a:ext cx="1225550" cy="122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0800" cap="flat">
              <a:solidFill>
                <a:srgbClr val="000000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1F497D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400"/>
            </a:p>
          </p:txBody>
        </p:sp>
        <p:sp>
          <p:nvSpPr>
            <p:cNvPr id="466" name="&amp;"/>
            <p:cNvSpPr txBox="1"/>
            <p:nvPr/>
          </p:nvSpPr>
          <p:spPr>
            <a:xfrm>
              <a:off x="0" y="335777"/>
              <a:ext cx="1046087" cy="55399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>
              <a:lvl1pPr defTabSz="1828800">
                <a:defRPr sz="36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sz="2400">
                  <a:latin typeface="+mn-lt"/>
                </a:rPr>
                <a:t>&amp;</a:t>
              </a:r>
            </a:p>
          </p:txBody>
        </p:sp>
      </p:grp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4878960" y="9641840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 flipV="1">
            <a:off x="15893054" y="10111104"/>
            <a:ext cx="1544045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8891786" y="9303067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5108313" y="10619105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9962395" y="10821412"/>
            <a:ext cx="101181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ADCs</a:t>
            </a:r>
            <a:endParaRPr sz="2400" i="1" dirty="0">
              <a:latin typeface="+mn-lt"/>
            </a:endParaRPr>
          </a:p>
        </p:txBody>
      </p:sp>
      <p:grpSp>
        <p:nvGrpSpPr>
          <p:cNvPr id="89" name="Group"/>
          <p:cNvGrpSpPr/>
          <p:nvPr/>
        </p:nvGrpSpPr>
        <p:grpSpPr>
          <a:xfrm>
            <a:off x="9219458" y="9557066"/>
            <a:ext cx="1619251" cy="739776"/>
            <a:chOff x="0" y="0"/>
            <a:chExt cx="1619250" cy="739775"/>
          </a:xfrm>
        </p:grpSpPr>
        <p:sp>
          <p:nvSpPr>
            <p:cNvPr id="90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9547130" y="9811065"/>
            <a:ext cx="1619251" cy="739776"/>
            <a:chOff x="0" y="0"/>
            <a:chExt cx="1619250" cy="739775"/>
          </a:xfrm>
        </p:grpSpPr>
        <p:sp>
          <p:nvSpPr>
            <p:cNvPr id="93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9874802" y="10065064"/>
            <a:ext cx="1619251" cy="739776"/>
            <a:chOff x="0" y="0"/>
            <a:chExt cx="1619250" cy="739775"/>
          </a:xfrm>
        </p:grpSpPr>
        <p:sp>
          <p:nvSpPr>
            <p:cNvPr id="96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cxnSp>
        <p:nvCxnSpPr>
          <p:cNvPr id="6" name="Elbow Connector 5"/>
          <p:cNvCxnSpPr>
            <a:stCxn id="1032" idx="0"/>
            <a:endCxn id="447" idx="1"/>
          </p:cNvCxnSpPr>
          <p:nvPr/>
        </p:nvCxnSpPr>
        <p:spPr>
          <a:xfrm rot="5400000" flipH="1" flipV="1">
            <a:off x="-557993" y="7030572"/>
            <a:ext cx="4248795" cy="296192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06122"/>
              </p:ext>
            </p:extLst>
          </p:nvPr>
        </p:nvGraphicFramePr>
        <p:xfrm>
          <a:off x="11684546" y="9541015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58098"/>
              </p:ext>
            </p:extLst>
          </p:nvPr>
        </p:nvGraphicFramePr>
        <p:xfrm>
          <a:off x="11813080" y="9807260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5961"/>
              </p:ext>
            </p:extLst>
          </p:nvPr>
        </p:nvGraphicFramePr>
        <p:xfrm>
          <a:off x="11941614" y="10073505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5961"/>
              </p:ext>
            </p:extLst>
          </p:nvPr>
        </p:nvGraphicFramePr>
        <p:xfrm>
          <a:off x="12070148" y="10339750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pic>
        <p:nvPicPr>
          <p:cNvPr id="1032" name="Picture 8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" y="9303065"/>
            <a:ext cx="2829612" cy="28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 dirty="0">
                <a:latin typeface="+mn-lt"/>
              </a:rPr>
              <a:t> Front-Ends</a:t>
            </a:r>
          </a:p>
        </p:txBody>
      </p:sp>
      <p:cxnSp>
        <p:nvCxnSpPr>
          <p:cNvPr id="106" name="Elbow Connector 105"/>
          <p:cNvCxnSpPr>
            <a:stCxn id="1032" idx="3"/>
          </p:cNvCxnSpPr>
          <p:nvPr/>
        </p:nvCxnSpPr>
        <p:spPr>
          <a:xfrm>
            <a:off x="2833114" y="10717872"/>
            <a:ext cx="7041688" cy="136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endCxn id="98" idx="2"/>
          </p:cNvCxnSpPr>
          <p:nvPr/>
        </p:nvCxnSpPr>
        <p:spPr>
          <a:xfrm flipV="1">
            <a:off x="2832204" y="10591210"/>
            <a:ext cx="10279344" cy="98805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3186279" y="12302843"/>
            <a:ext cx="15304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2"/>
                </a:solidFill>
              </a:rPr>
              <a:t>We have a master-clock – the bunch-crossings themselves!</a:t>
            </a:r>
          </a:p>
          <a:p>
            <a:r>
              <a:rPr lang="en-GB" sz="3200" dirty="0">
                <a:solidFill>
                  <a:schemeClr val="accent2"/>
                </a:solidFill>
              </a:rPr>
              <a:t>No need for a pre-trigger</a:t>
            </a:r>
          </a:p>
        </p:txBody>
      </p:sp>
      <p:pic>
        <p:nvPicPr>
          <p:cNvPr id="109" name="Line" descr="Line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 rot="13500000">
            <a:off x="2293075" y="11903130"/>
            <a:ext cx="1068769" cy="447690"/>
          </a:xfrm>
          <a:prstGeom prst="rect">
            <a:avLst/>
          </a:prstGeom>
        </p:spPr>
      </p:pic>
      <p:pic>
        <p:nvPicPr>
          <p:cNvPr id="110" name="Oval" descr="Oval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24360" y="9291779"/>
            <a:ext cx="2879682" cy="2802116"/>
          </a:xfrm>
          <a:prstGeom prst="rect">
            <a:avLst/>
          </a:prstGeom>
        </p:spPr>
      </p:pic>
      <p:sp>
        <p:nvSpPr>
          <p:cNvPr id="100" name="delays"/>
          <p:cNvSpPr txBox="1"/>
          <p:nvPr/>
        </p:nvSpPr>
        <p:spPr>
          <a:xfrm>
            <a:off x="12058106" y="10655934"/>
            <a:ext cx="205056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2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lang="en-GB" sz="2400" i="1" dirty="0">
                <a:latin typeface="+mn-lt"/>
              </a:rPr>
              <a:t>Digital delay</a:t>
            </a:r>
            <a:endParaRPr lang="en-GB" sz="2400" dirty="0">
              <a:latin typeface="+mn-lt"/>
            </a:endParaRPr>
          </a:p>
          <a:p>
            <a:pPr algn="ctr">
              <a:defRPr i="0"/>
            </a:pPr>
            <a:r>
              <a:rPr lang="en-GB" sz="2400" i="1" dirty="0">
                <a:solidFill>
                  <a:schemeClr val="accent2"/>
                </a:solidFill>
                <a:latin typeface="+mn-lt"/>
              </a:rPr>
              <a:t>A PIPELINE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2822E-7E68-871D-FA79-4FCF49AF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073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596901" y="1528746"/>
            <a:ext cx="22415500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A </a:t>
            </a:r>
            <a:r>
              <a:rPr lang="en-GB" dirty="0"/>
              <a:t>Simple </a:t>
            </a:r>
            <a:r>
              <a:rPr dirty="0"/>
              <a:t>trigger system</a:t>
            </a:r>
            <a:r>
              <a:rPr lang="en-GB" dirty="0"/>
              <a:t>: Digital Triggers</a:t>
            </a:r>
            <a:endParaRPr dirty="0"/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8923133" y="9672955"/>
            <a:ext cx="611648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9145852" y="9955118"/>
            <a:ext cx="5893762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9215233" y="10185717"/>
            <a:ext cx="582438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9368911" y="10439717"/>
            <a:ext cx="5670703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77802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79622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8135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828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6" name="start"/>
          <p:cNvSpPr txBox="1"/>
          <p:nvPr/>
        </p:nvSpPr>
        <p:spPr>
          <a:xfrm>
            <a:off x="14888511" y="5800649"/>
            <a:ext cx="124142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 dirty="0">
                <a:latin typeface="+mn-lt"/>
              </a:rPr>
              <a:t>start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Connection Line"/>
          <p:cNvSpPr/>
          <p:nvPr/>
        </p:nvSpPr>
        <p:spPr>
          <a:xfrm>
            <a:off x="6157937" y="7048603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6349161" y="7459390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6546126" y="7832723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6729321" y="8241345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64" name="Line"/>
          <p:cNvSpPr/>
          <p:nvPr/>
        </p:nvSpPr>
        <p:spPr>
          <a:xfrm>
            <a:off x="12339369" y="6284774"/>
            <a:ext cx="4332779" cy="2553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4878960" y="9641840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 flipV="1">
            <a:off x="15893054" y="10111104"/>
            <a:ext cx="1544045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4585404" y="6663425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5108313" y="10619105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5697006" y="8711368"/>
            <a:ext cx="101181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ADCs</a:t>
            </a:r>
            <a:endParaRPr sz="2400" i="1" dirty="0">
              <a:latin typeface="+mn-lt"/>
            </a:endParaRPr>
          </a:p>
        </p:txBody>
      </p:sp>
      <p:grpSp>
        <p:nvGrpSpPr>
          <p:cNvPr id="89" name="Group"/>
          <p:cNvGrpSpPr/>
          <p:nvPr/>
        </p:nvGrpSpPr>
        <p:grpSpPr>
          <a:xfrm>
            <a:off x="4786157" y="7068350"/>
            <a:ext cx="1619251" cy="739776"/>
            <a:chOff x="0" y="0"/>
            <a:chExt cx="1619250" cy="739775"/>
          </a:xfrm>
        </p:grpSpPr>
        <p:sp>
          <p:nvSpPr>
            <p:cNvPr id="90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4991368" y="7461515"/>
            <a:ext cx="1619251" cy="739776"/>
            <a:chOff x="0" y="0"/>
            <a:chExt cx="1619250" cy="739775"/>
          </a:xfrm>
        </p:grpSpPr>
        <p:sp>
          <p:nvSpPr>
            <p:cNvPr id="93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5200860" y="7881865"/>
            <a:ext cx="1619251" cy="739776"/>
            <a:chOff x="0" y="0"/>
            <a:chExt cx="1619250" cy="739775"/>
          </a:xfrm>
        </p:grpSpPr>
        <p:sp>
          <p:nvSpPr>
            <p:cNvPr id="96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cxnSp>
        <p:nvCxnSpPr>
          <p:cNvPr id="6" name="Elbow Connector 5"/>
          <p:cNvCxnSpPr>
            <a:stCxn id="1032" idx="0"/>
            <a:endCxn id="447" idx="1"/>
          </p:cNvCxnSpPr>
          <p:nvPr/>
        </p:nvCxnSpPr>
        <p:spPr>
          <a:xfrm rot="5400000" flipH="1" flipV="1">
            <a:off x="-557993" y="7030572"/>
            <a:ext cx="4248795" cy="296192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06122"/>
              </p:ext>
            </p:extLst>
          </p:nvPr>
        </p:nvGraphicFramePr>
        <p:xfrm>
          <a:off x="11684546" y="9541015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58098"/>
              </p:ext>
            </p:extLst>
          </p:nvPr>
        </p:nvGraphicFramePr>
        <p:xfrm>
          <a:off x="11813080" y="9807260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5961"/>
              </p:ext>
            </p:extLst>
          </p:nvPr>
        </p:nvGraphicFramePr>
        <p:xfrm>
          <a:off x="11941614" y="10073505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5961"/>
              </p:ext>
            </p:extLst>
          </p:nvPr>
        </p:nvGraphicFramePr>
        <p:xfrm>
          <a:off x="12070148" y="10339750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pic>
        <p:nvPicPr>
          <p:cNvPr id="1032" name="Picture 8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" y="9303065"/>
            <a:ext cx="2829612" cy="28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 dirty="0">
                <a:latin typeface="+mn-lt"/>
              </a:rPr>
              <a:t> Front-Ends</a:t>
            </a:r>
          </a:p>
        </p:txBody>
      </p:sp>
      <p:cxnSp>
        <p:nvCxnSpPr>
          <p:cNvPr id="106" name="Elbow Connector 105"/>
          <p:cNvCxnSpPr>
            <a:stCxn id="1032" idx="3"/>
            <a:endCxn id="97" idx="2"/>
          </p:cNvCxnSpPr>
          <p:nvPr/>
        </p:nvCxnSpPr>
        <p:spPr>
          <a:xfrm flipV="1">
            <a:off x="2833114" y="8621641"/>
            <a:ext cx="2593171" cy="2096231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endCxn id="98" idx="2"/>
          </p:cNvCxnSpPr>
          <p:nvPr/>
        </p:nvCxnSpPr>
        <p:spPr>
          <a:xfrm flipV="1">
            <a:off x="2832204" y="10591210"/>
            <a:ext cx="10279344" cy="98805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0" name="delays"/>
          <p:cNvSpPr txBox="1"/>
          <p:nvPr/>
        </p:nvSpPr>
        <p:spPr>
          <a:xfrm>
            <a:off x="12058106" y="10655934"/>
            <a:ext cx="205056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2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lang="en-GB" sz="2400" i="1" dirty="0">
                <a:latin typeface="+mn-lt"/>
              </a:rPr>
              <a:t>Digital delay</a:t>
            </a:r>
            <a:endParaRPr lang="en-GB" sz="2400" dirty="0">
              <a:latin typeface="+mn-lt"/>
            </a:endParaRPr>
          </a:p>
          <a:p>
            <a:pPr algn="ctr">
              <a:defRPr i="0"/>
            </a:pPr>
            <a:r>
              <a:rPr lang="en-GB" sz="2400" i="1" dirty="0">
                <a:solidFill>
                  <a:schemeClr val="accent2"/>
                </a:solidFill>
                <a:latin typeface="+mn-lt"/>
              </a:rPr>
              <a:t>A PIPELINE</a:t>
            </a:r>
          </a:p>
        </p:txBody>
      </p:sp>
      <p:sp>
        <p:nvSpPr>
          <p:cNvPr id="414" name="Rounded Rectangle"/>
          <p:cNvSpPr/>
          <p:nvPr/>
        </p:nvSpPr>
        <p:spPr>
          <a:xfrm>
            <a:off x="8613663" y="4316729"/>
            <a:ext cx="5344184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36" name="Trigger system"/>
          <p:cNvSpPr txBox="1"/>
          <p:nvPr/>
        </p:nvSpPr>
        <p:spPr>
          <a:xfrm>
            <a:off x="10574673" y="4327842"/>
            <a:ext cx="3278462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dirty="0">
                <a:latin typeface="+mn-lt"/>
              </a:rPr>
              <a:t>Digital </a:t>
            </a:r>
            <a:r>
              <a:rPr sz="2400" dirty="0">
                <a:latin typeface="+mn-lt"/>
              </a:rPr>
              <a:t>Trigger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74BEA-2AA8-DA1E-6BCC-D5D860C32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1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19500"/>
            <a:ext cx="24384000" cy="85153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408" name="A simple trigger system"/>
          <p:cNvSpPr txBox="1">
            <a:spLocks noGrp="1"/>
          </p:cNvSpPr>
          <p:nvPr>
            <p:ph type="title"/>
          </p:nvPr>
        </p:nvSpPr>
        <p:spPr>
          <a:xfrm>
            <a:off x="596901" y="1528746"/>
            <a:ext cx="22415500" cy="2586056"/>
          </a:xfrm>
          <a:prstGeom prst="rect">
            <a:avLst/>
          </a:prstGeom>
        </p:spPr>
        <p:txBody>
          <a:bodyPr/>
          <a:lstStyle/>
          <a:p>
            <a:r>
              <a:rPr dirty="0"/>
              <a:t>A </a:t>
            </a:r>
            <a:r>
              <a:rPr lang="en-GB" dirty="0"/>
              <a:t>Simple </a:t>
            </a:r>
            <a:r>
              <a:rPr dirty="0"/>
              <a:t>trigger system</a:t>
            </a:r>
            <a:r>
              <a:rPr lang="en-GB" dirty="0"/>
              <a:t>: Digital Triggers</a:t>
            </a:r>
            <a:endParaRPr dirty="0"/>
          </a:p>
        </p:txBody>
      </p:sp>
      <p:sp>
        <p:nvSpPr>
          <p:cNvPr id="409" name="Line"/>
          <p:cNvSpPr/>
          <p:nvPr/>
        </p:nvSpPr>
        <p:spPr>
          <a:xfrm>
            <a:off x="17908345" y="6354665"/>
            <a:ext cx="2671268" cy="36202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542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000000"/>
            </a:solidFill>
            <a:tailEnd type="triangle"/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0" name="Line"/>
          <p:cNvSpPr/>
          <p:nvPr/>
        </p:nvSpPr>
        <p:spPr>
          <a:xfrm>
            <a:off x="8923133" y="9672955"/>
            <a:ext cx="611648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1" name="Line"/>
          <p:cNvSpPr/>
          <p:nvPr/>
        </p:nvSpPr>
        <p:spPr>
          <a:xfrm>
            <a:off x="9145852" y="9955118"/>
            <a:ext cx="5893762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2" name="Line"/>
          <p:cNvSpPr/>
          <p:nvPr/>
        </p:nvSpPr>
        <p:spPr>
          <a:xfrm>
            <a:off x="9215233" y="10185717"/>
            <a:ext cx="5824381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sp>
        <p:nvSpPr>
          <p:cNvPr id="413" name="Line"/>
          <p:cNvSpPr/>
          <p:nvPr/>
        </p:nvSpPr>
        <p:spPr>
          <a:xfrm>
            <a:off x="9368911" y="10439717"/>
            <a:ext cx="5670703" cy="0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cxnSp>
        <p:nvCxnSpPr>
          <p:cNvPr id="418" name="Connection Line"/>
          <p:cNvCxnSpPr>
            <a:stCxn id="471" idx="0"/>
            <a:endCxn id="419" idx="0"/>
          </p:cNvCxnSpPr>
          <p:nvPr/>
        </p:nvCxnSpPr>
        <p:spPr>
          <a:xfrm flipV="1">
            <a:off x="2725533" y="5305821"/>
            <a:ext cx="5892800" cy="1739900"/>
          </a:xfrm>
          <a:prstGeom prst="bentConnector3">
            <a:avLst>
              <a:gd name="adj1" fmla="val 77802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20" name="Connection Line"/>
          <p:cNvCxnSpPr>
            <a:stCxn id="472" idx="0"/>
            <a:endCxn id="421" idx="0"/>
          </p:cNvCxnSpPr>
          <p:nvPr/>
        </p:nvCxnSpPr>
        <p:spPr>
          <a:xfrm flipV="1">
            <a:off x="2877933" y="5966221"/>
            <a:ext cx="6045200" cy="1485900"/>
          </a:xfrm>
          <a:prstGeom prst="bentConnector3">
            <a:avLst>
              <a:gd name="adj1" fmla="val 79622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22" name="Connection Line"/>
          <p:cNvCxnSpPr>
            <a:stCxn id="473" idx="0"/>
            <a:endCxn id="423" idx="0"/>
          </p:cNvCxnSpPr>
          <p:nvPr/>
        </p:nvCxnSpPr>
        <p:spPr>
          <a:xfrm flipV="1">
            <a:off x="3017633" y="6613921"/>
            <a:ext cx="6197600" cy="1219200"/>
          </a:xfrm>
          <a:prstGeom prst="bentConnector3">
            <a:avLst>
              <a:gd name="adj1" fmla="val 81353"/>
            </a:avLst>
          </a:prstGeom>
          <a:ln w="50800">
            <a:solidFill>
              <a:srgbClr val="000000"/>
            </a:solidFill>
          </a:ln>
        </p:spPr>
      </p:cxnSp>
      <p:cxnSp>
        <p:nvCxnSpPr>
          <p:cNvPr id="424" name="Connection Line"/>
          <p:cNvCxnSpPr>
            <a:stCxn id="474" idx="0"/>
            <a:endCxn id="425" idx="0"/>
          </p:cNvCxnSpPr>
          <p:nvPr/>
        </p:nvCxnSpPr>
        <p:spPr>
          <a:xfrm flipV="1">
            <a:off x="3157333" y="7261621"/>
            <a:ext cx="6350000" cy="977900"/>
          </a:xfrm>
          <a:prstGeom prst="bentConnector3">
            <a:avLst>
              <a:gd name="adj1" fmla="val 82800"/>
            </a:avLst>
          </a:prstGeom>
          <a:ln w="50800">
            <a:solidFill>
              <a:srgbClr val="000000"/>
            </a:solidFill>
          </a:ln>
        </p:spPr>
      </p:cxnSp>
      <p:sp>
        <p:nvSpPr>
          <p:cNvPr id="426" name="start"/>
          <p:cNvSpPr txBox="1"/>
          <p:nvPr/>
        </p:nvSpPr>
        <p:spPr>
          <a:xfrm>
            <a:off x="14888511" y="5800649"/>
            <a:ext cx="1241426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 algn="l" defTabSz="1828800">
              <a:defRPr sz="36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r>
              <a:rPr sz="2400" dirty="0">
                <a:latin typeface="+mn-lt"/>
              </a:rPr>
              <a:t>start</a:t>
            </a:r>
          </a:p>
        </p:txBody>
      </p:sp>
      <p:pic>
        <p:nvPicPr>
          <p:cNvPr id="447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089119"/>
            <a:ext cx="1930302" cy="1930301"/>
          </a:xfrm>
          <a:prstGeom prst="rect">
            <a:avLst/>
          </a:prstGeom>
          <a:ln w="12700">
            <a:miter lim="400000"/>
          </a:ln>
        </p:spPr>
      </p:pic>
      <p:sp>
        <p:nvSpPr>
          <p:cNvPr id="478" name="Connection Line"/>
          <p:cNvSpPr/>
          <p:nvPr/>
        </p:nvSpPr>
        <p:spPr>
          <a:xfrm>
            <a:off x="6157937" y="7048603"/>
            <a:ext cx="5768341" cy="26276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309" y="0"/>
                </a:lnTo>
                <a:lnTo>
                  <a:pt x="4309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79" name="Connection Line"/>
          <p:cNvSpPr/>
          <p:nvPr/>
        </p:nvSpPr>
        <p:spPr>
          <a:xfrm>
            <a:off x="6349161" y="7459390"/>
            <a:ext cx="5878830" cy="24841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4918" y="0"/>
                </a:lnTo>
                <a:lnTo>
                  <a:pt x="4918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0" name="Connection Line"/>
          <p:cNvSpPr/>
          <p:nvPr/>
        </p:nvSpPr>
        <p:spPr>
          <a:xfrm>
            <a:off x="6546126" y="7832723"/>
            <a:ext cx="5988051" cy="235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5497" y="0"/>
                </a:lnTo>
                <a:lnTo>
                  <a:pt x="5497" y="21600"/>
                </a:lnTo>
                <a:lnTo>
                  <a:pt x="2160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1" name="Connection Line"/>
          <p:cNvSpPr/>
          <p:nvPr/>
        </p:nvSpPr>
        <p:spPr>
          <a:xfrm>
            <a:off x="6729321" y="8241345"/>
            <a:ext cx="6098541" cy="2198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5987" y="21600"/>
                </a:lnTo>
                <a:lnTo>
                  <a:pt x="5987" y="0"/>
                </a:lnTo>
                <a:lnTo>
                  <a:pt x="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2" name="Connection Line"/>
          <p:cNvSpPr/>
          <p:nvPr/>
        </p:nvSpPr>
        <p:spPr>
          <a:xfrm>
            <a:off x="2728073" y="5053091"/>
            <a:ext cx="1169670" cy="15138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909" y="0"/>
                </a:moveTo>
                <a:lnTo>
                  <a:pt x="21600" y="0"/>
                </a:lnTo>
                <a:lnTo>
                  <a:pt x="21600" y="15403"/>
                </a:lnTo>
                <a:lnTo>
                  <a:pt x="0" y="15403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3" name="Connection Line"/>
          <p:cNvSpPr/>
          <p:nvPr/>
        </p:nvSpPr>
        <p:spPr>
          <a:xfrm>
            <a:off x="2871583" y="5053091"/>
            <a:ext cx="1026160" cy="19113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3" y="0"/>
                </a:moveTo>
                <a:lnTo>
                  <a:pt x="21600" y="0"/>
                </a:lnTo>
                <a:lnTo>
                  <a:pt x="21600" y="12314"/>
                </a:lnTo>
                <a:lnTo>
                  <a:pt x="0" y="12314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4" name="Connection Line"/>
          <p:cNvSpPr/>
          <p:nvPr/>
        </p:nvSpPr>
        <p:spPr>
          <a:xfrm>
            <a:off x="3016363" y="5053091"/>
            <a:ext cx="881380" cy="22961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375" y="0"/>
                </a:moveTo>
                <a:lnTo>
                  <a:pt x="21600" y="0"/>
                </a:lnTo>
                <a:lnTo>
                  <a:pt x="21600" y="10250"/>
                </a:lnTo>
                <a:lnTo>
                  <a:pt x="0" y="1025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85" name="Connection Line"/>
          <p:cNvSpPr/>
          <p:nvPr/>
        </p:nvSpPr>
        <p:spPr>
          <a:xfrm>
            <a:off x="3159873" y="5053091"/>
            <a:ext cx="737870" cy="2705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165" y="0"/>
                </a:moveTo>
                <a:lnTo>
                  <a:pt x="21600" y="0"/>
                </a:lnTo>
                <a:lnTo>
                  <a:pt x="21600" y="8620"/>
                </a:lnTo>
                <a:lnTo>
                  <a:pt x="0" y="8620"/>
                </a:lnTo>
                <a:lnTo>
                  <a:pt x="0" y="2160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/>
          <a:lstStyle/>
          <a:p>
            <a:endParaRPr sz="2400"/>
          </a:p>
        </p:txBody>
      </p:sp>
      <p:sp>
        <p:nvSpPr>
          <p:cNvPr id="464" name="Line"/>
          <p:cNvSpPr/>
          <p:nvPr/>
        </p:nvSpPr>
        <p:spPr>
          <a:xfrm>
            <a:off x="12339369" y="6284774"/>
            <a:ext cx="4332779" cy="25536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</a:path>
            </a:pathLst>
          </a:custGeom>
          <a:ln w="76200">
            <a:solidFill>
              <a:srgbClr val="C0504D"/>
            </a:solidFill>
            <a:tailEnd type="triangle"/>
          </a:ln>
        </p:spPr>
        <p:txBody>
          <a:bodyPr tIns="91439" bIns="91439"/>
          <a:lstStyle/>
          <a:p>
            <a:pPr algn="l" defTabSz="914400"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71" name="FE"/>
          <p:cNvSpPr/>
          <p:nvPr/>
        </p:nvSpPr>
        <p:spPr>
          <a:xfrm>
            <a:off x="1814105" y="6592570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2" name="FE"/>
          <p:cNvSpPr/>
          <p:nvPr/>
        </p:nvSpPr>
        <p:spPr>
          <a:xfrm>
            <a:off x="1958038" y="6989974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3" name="FE"/>
          <p:cNvSpPr/>
          <p:nvPr/>
        </p:nvSpPr>
        <p:spPr>
          <a:xfrm>
            <a:off x="2101971" y="7374678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4" name="FE"/>
          <p:cNvSpPr/>
          <p:nvPr/>
        </p:nvSpPr>
        <p:spPr>
          <a:xfrm>
            <a:off x="2245905" y="7784783"/>
            <a:ext cx="1828801" cy="9144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0800">
            <a:solidFill>
              <a:srgbClr val="4A7EBB"/>
            </a:solidFill>
          </a:ln>
          <a:effectLst>
            <a:outerShdw blurRad="76200" dist="38100" dir="6599969" rotWithShape="0">
              <a:srgbClr val="808080">
                <a:alpha val="7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/>
          <a:lstStyle>
            <a:lvl1pPr defTabSz="18288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2400">
                <a:latin typeface="+mn-lt"/>
              </a:rPr>
              <a:t>FE</a:t>
            </a:r>
          </a:p>
        </p:txBody>
      </p:sp>
      <p:sp>
        <p:nvSpPr>
          <p:cNvPr id="476" name="Fast links"/>
          <p:cNvSpPr txBox="1"/>
          <p:nvPr/>
        </p:nvSpPr>
        <p:spPr>
          <a:xfrm>
            <a:off x="4754472" y="4555034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>
                <a:latin typeface="+mn-lt"/>
              </a:rPr>
              <a:t>Fast links</a:t>
            </a:r>
          </a:p>
        </p:txBody>
      </p:sp>
      <p:pic>
        <p:nvPicPr>
          <p:cNvPr id="477" name="Computer.png" descr="Compu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2354" y="4150403"/>
            <a:ext cx="3670301" cy="21844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rapezoid 1"/>
          <p:cNvSpPr/>
          <p:nvPr/>
        </p:nvSpPr>
        <p:spPr>
          <a:xfrm rot="5400000">
            <a:off x="14878960" y="9641840"/>
            <a:ext cx="1174748" cy="85344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Line"/>
          <p:cNvSpPr/>
          <p:nvPr/>
        </p:nvSpPr>
        <p:spPr>
          <a:xfrm flipV="1">
            <a:off x="15893054" y="10111104"/>
            <a:ext cx="1544045" cy="1"/>
          </a:xfrm>
          <a:prstGeom prst="line">
            <a:avLst/>
          </a:prstGeom>
          <a:ln w="50800">
            <a:solidFill>
              <a:srgbClr val="000000"/>
            </a:solidFill>
          </a:ln>
        </p:spPr>
        <p:txBody>
          <a:bodyPr tIns="91439" bIns="91439"/>
          <a:lstStyle/>
          <a:p>
            <a:pPr>
              <a:defRPr sz="2800">
                <a:latin typeface="+mj-lt"/>
                <a:ea typeface="+mj-ea"/>
                <a:cs typeface="+mj-cs"/>
                <a:sym typeface="Source Sans Pro"/>
              </a:defRPr>
            </a:pPr>
            <a:endParaRPr sz="2400"/>
          </a:p>
        </p:txBody>
      </p:sp>
      <p:grpSp>
        <p:nvGrpSpPr>
          <p:cNvPr id="74" name="Group"/>
          <p:cNvGrpSpPr/>
          <p:nvPr/>
        </p:nvGrpSpPr>
        <p:grpSpPr>
          <a:xfrm>
            <a:off x="4585404" y="6663425"/>
            <a:ext cx="1619251" cy="739776"/>
            <a:chOff x="0" y="0"/>
            <a:chExt cx="1619250" cy="739775"/>
          </a:xfrm>
        </p:grpSpPr>
        <p:sp>
          <p:nvSpPr>
            <p:cNvPr id="75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sp>
        <p:nvSpPr>
          <p:cNvPr id="469" name="Shape"/>
          <p:cNvSpPr/>
          <p:nvPr/>
        </p:nvSpPr>
        <p:spPr>
          <a:xfrm rot="5400000">
            <a:off x="16306393" y="8936582"/>
            <a:ext cx="2049781" cy="20605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77" y="0"/>
                </a:moveTo>
                <a:lnTo>
                  <a:pt x="18123" y="0"/>
                </a:lnTo>
                <a:lnTo>
                  <a:pt x="21600" y="3600"/>
                </a:lnTo>
                <a:lnTo>
                  <a:pt x="21600" y="21600"/>
                </a:lnTo>
                <a:lnTo>
                  <a:pt x="0" y="21600"/>
                </a:lnTo>
                <a:lnTo>
                  <a:pt x="0" y="3600"/>
                </a:lnTo>
                <a:lnTo>
                  <a:pt x="3477" y="0"/>
                </a:lnTo>
                <a:close/>
              </a:path>
            </a:pathLst>
          </a:custGeom>
          <a:solidFill>
            <a:srgbClr val="FFFFFF"/>
          </a:solidFill>
          <a:ln w="114300">
            <a:solidFill>
              <a:srgbClr val="C0504D"/>
            </a:solidFill>
          </a:ln>
          <a:effectLst>
            <a:outerShdw blurRad="76200" dist="38100" dir="6599969" rotWithShape="0">
              <a:srgbClr val="000000">
                <a:alpha val="75000"/>
              </a:srgbClr>
            </a:outerShdw>
          </a:effectLst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26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2400"/>
          </a:p>
        </p:txBody>
      </p:sp>
      <p:sp>
        <p:nvSpPr>
          <p:cNvPr id="470" name="ReadOut"/>
          <p:cNvSpPr txBox="1"/>
          <p:nvPr/>
        </p:nvSpPr>
        <p:spPr>
          <a:xfrm>
            <a:off x="16313715" y="9719806"/>
            <a:ext cx="1553630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sz="2400" dirty="0" err="1">
                <a:latin typeface="+mn-lt"/>
              </a:rPr>
              <a:t>ReadOut</a:t>
            </a:r>
            <a:endParaRPr sz="2400" dirty="0">
              <a:latin typeface="+mn-lt"/>
            </a:endParaRPr>
          </a:p>
        </p:txBody>
      </p:sp>
      <p:sp>
        <p:nvSpPr>
          <p:cNvPr id="79" name="ReadOut"/>
          <p:cNvSpPr txBox="1"/>
          <p:nvPr/>
        </p:nvSpPr>
        <p:spPr>
          <a:xfrm>
            <a:off x="15108313" y="10619105"/>
            <a:ext cx="801823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Mux</a:t>
            </a:r>
            <a:endParaRPr sz="2400" i="1" dirty="0">
              <a:latin typeface="+mn-lt"/>
            </a:endParaRPr>
          </a:p>
        </p:txBody>
      </p:sp>
      <p:sp>
        <p:nvSpPr>
          <p:cNvPr id="80" name="ReadOut"/>
          <p:cNvSpPr txBox="1"/>
          <p:nvPr/>
        </p:nvSpPr>
        <p:spPr>
          <a:xfrm>
            <a:off x="5697006" y="8711368"/>
            <a:ext cx="1011815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 anchor="ctr">
            <a:spAutoFit/>
          </a:bodyPr>
          <a:lstStyle>
            <a:lvl1pPr defTabSz="1828800">
              <a:defRPr sz="38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i="1" dirty="0">
                <a:latin typeface="+mn-lt"/>
              </a:rPr>
              <a:t>ADCs</a:t>
            </a:r>
            <a:endParaRPr sz="2400" i="1" dirty="0">
              <a:latin typeface="+mn-lt"/>
            </a:endParaRPr>
          </a:p>
        </p:txBody>
      </p:sp>
      <p:grpSp>
        <p:nvGrpSpPr>
          <p:cNvPr id="89" name="Group"/>
          <p:cNvGrpSpPr/>
          <p:nvPr/>
        </p:nvGrpSpPr>
        <p:grpSpPr>
          <a:xfrm>
            <a:off x="4786157" y="7068350"/>
            <a:ext cx="1619251" cy="739776"/>
            <a:chOff x="0" y="0"/>
            <a:chExt cx="1619250" cy="739775"/>
          </a:xfrm>
        </p:grpSpPr>
        <p:sp>
          <p:nvSpPr>
            <p:cNvPr id="90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2" name="Group"/>
          <p:cNvGrpSpPr/>
          <p:nvPr/>
        </p:nvGrpSpPr>
        <p:grpSpPr>
          <a:xfrm>
            <a:off x="4991368" y="7461515"/>
            <a:ext cx="1619251" cy="739776"/>
            <a:chOff x="0" y="0"/>
            <a:chExt cx="1619250" cy="739775"/>
          </a:xfrm>
        </p:grpSpPr>
        <p:sp>
          <p:nvSpPr>
            <p:cNvPr id="93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4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grpSp>
        <p:nvGrpSpPr>
          <p:cNvPr id="95" name="Group"/>
          <p:cNvGrpSpPr/>
          <p:nvPr/>
        </p:nvGrpSpPr>
        <p:grpSpPr>
          <a:xfrm>
            <a:off x="5200860" y="7881865"/>
            <a:ext cx="1619251" cy="739776"/>
            <a:chOff x="0" y="0"/>
            <a:chExt cx="1619250" cy="739775"/>
          </a:xfrm>
        </p:grpSpPr>
        <p:sp>
          <p:nvSpPr>
            <p:cNvPr id="96" name="Shape"/>
            <p:cNvSpPr/>
            <p:nvPr/>
          </p:nvSpPr>
          <p:spPr>
            <a:xfrm rot="5400000">
              <a:off x="566737" y="-312738"/>
              <a:ext cx="739776" cy="136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85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5852"/>
                  </a:lnTo>
                  <a:lnTo>
                    <a:pt x="108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F73B9"/>
                </a:gs>
                <a:gs pos="100000">
                  <a:srgbClr val="347FD8"/>
                </a:gs>
              </a:gsLst>
              <a:lin ang="16200000" scaled="0"/>
            </a:gra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00000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l" defTabSz="914400">
                <a:defRPr sz="4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7" name="Rectangle"/>
            <p:cNvSpPr/>
            <p:nvPr/>
          </p:nvSpPr>
          <p:spPr>
            <a:xfrm>
              <a:off x="0" y="0"/>
              <a:ext cx="450850" cy="739775"/>
            </a:xfrm>
            <a:prstGeom prst="rect">
              <a:avLst/>
            </a:prstGeom>
            <a:solidFill>
              <a:srgbClr val="1F497D"/>
            </a:solidFill>
            <a:ln w="38100" cap="flat">
              <a:solidFill>
                <a:srgbClr val="1F497D"/>
              </a:solidFill>
              <a:prstDash val="solid"/>
              <a:round/>
            </a:ln>
            <a:effectLst>
              <a:outerShdw blurRad="76200" dist="38100" dir="6599969" rotWithShape="0">
                <a:srgbClr val="808080">
                  <a:alpha val="75000"/>
                </a:srgbClr>
              </a:outerShdw>
            </a:effectLst>
          </p:spPr>
          <p:txBody>
            <a:bodyPr wrap="square" lIns="91439" tIns="91439" rIns="91439" bIns="91439" numCol="1" anchor="ctr">
              <a:noAutofit/>
            </a:bodyPr>
            <a:lstStyle/>
            <a:p>
              <a:pPr defTabSz="1828800">
                <a:defRPr sz="36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cxnSp>
        <p:nvCxnSpPr>
          <p:cNvPr id="6" name="Elbow Connector 5"/>
          <p:cNvCxnSpPr>
            <a:stCxn id="1032" idx="0"/>
            <a:endCxn id="447" idx="1"/>
          </p:cNvCxnSpPr>
          <p:nvPr/>
        </p:nvCxnSpPr>
        <p:spPr>
          <a:xfrm rot="5400000" flipH="1" flipV="1">
            <a:off x="-557993" y="7030572"/>
            <a:ext cx="4248795" cy="296192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906122"/>
              </p:ext>
            </p:extLst>
          </p:nvPr>
        </p:nvGraphicFramePr>
        <p:xfrm>
          <a:off x="11684546" y="9541015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graphicFrame>
        <p:nvGraphicFramePr>
          <p:cNvPr id="87" name="Table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058098"/>
              </p:ext>
            </p:extLst>
          </p:nvPr>
        </p:nvGraphicFramePr>
        <p:xfrm>
          <a:off x="11813080" y="9807260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5961"/>
              </p:ext>
            </p:extLst>
          </p:nvPr>
        </p:nvGraphicFramePr>
        <p:xfrm>
          <a:off x="11941614" y="10073505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45961"/>
              </p:ext>
            </p:extLst>
          </p:nvPr>
        </p:nvGraphicFramePr>
        <p:xfrm>
          <a:off x="12070148" y="10339750"/>
          <a:ext cx="2082800" cy="251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876296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467626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1034715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808604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434798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080757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5255006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90794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9693789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93409532"/>
                    </a:ext>
                  </a:extLst>
                </a:gridCol>
              </a:tblGrid>
              <a:tr h="230478"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82396"/>
                  </a:ext>
                </a:extLst>
              </a:tr>
            </a:tbl>
          </a:graphicData>
        </a:graphic>
      </p:graphicFrame>
      <p:pic>
        <p:nvPicPr>
          <p:cNvPr id="1032" name="Picture 8" descr="Related imag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" y="9303065"/>
            <a:ext cx="2829612" cy="282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" name="Front-Ends"/>
          <p:cNvSpPr txBox="1"/>
          <p:nvPr/>
        </p:nvSpPr>
        <p:spPr>
          <a:xfrm>
            <a:off x="1788705" y="8980667"/>
            <a:ext cx="2743201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spAutoFit/>
          </a:bodyPr>
          <a:lstStyle>
            <a:lvl1pPr defTabSz="1828800">
              <a:defRPr sz="38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sz="2400" i="1" dirty="0">
                <a:latin typeface="+mn-lt"/>
              </a:rPr>
              <a:t> Front-Ends</a:t>
            </a:r>
          </a:p>
        </p:txBody>
      </p:sp>
      <p:cxnSp>
        <p:nvCxnSpPr>
          <p:cNvPr id="106" name="Elbow Connector 105"/>
          <p:cNvCxnSpPr>
            <a:stCxn id="1032" idx="3"/>
            <a:endCxn id="97" idx="2"/>
          </p:cNvCxnSpPr>
          <p:nvPr/>
        </p:nvCxnSpPr>
        <p:spPr>
          <a:xfrm flipV="1">
            <a:off x="2833114" y="8621641"/>
            <a:ext cx="2593171" cy="2096231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endCxn id="98" idx="2"/>
          </p:cNvCxnSpPr>
          <p:nvPr/>
        </p:nvCxnSpPr>
        <p:spPr>
          <a:xfrm flipV="1">
            <a:off x="2832204" y="10591210"/>
            <a:ext cx="10279344" cy="98805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0" name="delays"/>
          <p:cNvSpPr txBox="1"/>
          <p:nvPr/>
        </p:nvSpPr>
        <p:spPr>
          <a:xfrm>
            <a:off x="12058106" y="10655934"/>
            <a:ext cx="2050561" cy="923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l" defTabSz="1828800">
              <a:defRPr sz="4200" i="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"/>
              </a:defRPr>
            </a:lvl1pPr>
          </a:lstStyle>
          <a:p>
            <a:pPr>
              <a:defRPr i="0"/>
            </a:pPr>
            <a:r>
              <a:rPr lang="en-GB" sz="2400" i="1" dirty="0">
                <a:latin typeface="+mn-lt"/>
              </a:rPr>
              <a:t>Digital delay</a:t>
            </a:r>
            <a:endParaRPr lang="en-GB" sz="2400" dirty="0">
              <a:latin typeface="+mn-lt"/>
            </a:endParaRPr>
          </a:p>
          <a:p>
            <a:pPr algn="ctr">
              <a:defRPr i="0"/>
            </a:pPr>
            <a:r>
              <a:rPr lang="en-GB" sz="2400" i="1" dirty="0">
                <a:solidFill>
                  <a:schemeClr val="accent2"/>
                </a:solidFill>
                <a:latin typeface="+mn-lt"/>
              </a:rPr>
              <a:t>A PIPELINE</a:t>
            </a:r>
          </a:p>
        </p:txBody>
      </p:sp>
      <p:sp>
        <p:nvSpPr>
          <p:cNvPr id="414" name="Rounded Rectangle"/>
          <p:cNvSpPr/>
          <p:nvPr/>
        </p:nvSpPr>
        <p:spPr>
          <a:xfrm>
            <a:off x="8613663" y="4316729"/>
            <a:ext cx="5344184" cy="4537076"/>
          </a:xfrm>
          <a:prstGeom prst="roundRect">
            <a:avLst>
              <a:gd name="adj" fmla="val 5673"/>
            </a:avLst>
          </a:prstGeom>
          <a:solidFill>
            <a:srgbClr val="FF7E79"/>
          </a:solidFill>
          <a:ln w="50800">
            <a:solidFill>
              <a:srgbClr val="8C3A38"/>
            </a:solidFill>
            <a:bevel/>
          </a:ln>
        </p:spPr>
        <p:txBody>
          <a:bodyPr tIns="91439" bIns="91439" anchor="ctr"/>
          <a:lstStyle/>
          <a:p>
            <a:pPr algn="l" defTabSz="914400">
              <a:defRPr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2400"/>
          </a:p>
        </p:txBody>
      </p:sp>
      <p:sp>
        <p:nvSpPr>
          <p:cNvPr id="436" name="Trigger system"/>
          <p:cNvSpPr txBox="1"/>
          <p:nvPr/>
        </p:nvSpPr>
        <p:spPr>
          <a:xfrm>
            <a:off x="10574673" y="4327842"/>
            <a:ext cx="3278462" cy="553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91439" bIns="91439">
            <a:spAutoFit/>
          </a:bodyPr>
          <a:lstStyle>
            <a:lvl1pPr algn="r" defTabSz="1828800">
              <a:defRPr sz="450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rPr lang="en-GB" sz="2400" dirty="0">
                <a:latin typeface="+mn-lt"/>
              </a:rPr>
              <a:t>Digital </a:t>
            </a:r>
            <a:r>
              <a:rPr sz="2400" dirty="0">
                <a:latin typeface="+mn-lt"/>
              </a:rPr>
              <a:t>Trigger system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17300093" y="4881839"/>
            <a:ext cx="6887015" cy="62912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>
              <a:lnSpc>
                <a:spcPct val="150000"/>
              </a:lnSpc>
            </a:pPr>
            <a:r>
              <a:rPr lang="en-GB" sz="3600" dirty="0">
                <a:sym typeface="Source Sans Pro"/>
              </a:rPr>
              <a:t>This is the fundamental design behind all modern collider</a:t>
            </a:r>
            <a:br>
              <a:rPr lang="en-GB" sz="3600" dirty="0">
                <a:sym typeface="Source Sans Pro"/>
              </a:rPr>
            </a:br>
            <a:r>
              <a:rPr lang="en-GB" sz="3600" dirty="0">
                <a:sym typeface="Source Sans Pro"/>
              </a:rPr>
              <a:t>trigger-systems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16DF5-70B9-B194-A50D-7230A1D2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8940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FDE-909C-B5AD-3F07-5E4ACACA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195" y="1528746"/>
            <a:ext cx="22034205" cy="2586056"/>
          </a:xfrm>
        </p:spPr>
        <p:txBody>
          <a:bodyPr/>
          <a:lstStyle/>
          <a:p>
            <a:r>
              <a:rPr lang="en-GB" dirty="0"/>
              <a:t>And finally: A philosophical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1396E-CC36-F2FF-F859-86C1624A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If you only see what the trigger accepts, how do you know what you have thrown away?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9299C-6CBA-75EB-04E7-8F80B6DB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576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12FDE-909C-B5AD-3F07-5E4ACACAE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944" y="1528746"/>
            <a:ext cx="21332456" cy="2586056"/>
          </a:xfrm>
        </p:spPr>
        <p:txBody>
          <a:bodyPr/>
          <a:lstStyle/>
          <a:p>
            <a:r>
              <a:rPr lang="en-GB" dirty="0"/>
              <a:t>And finally: A philosophical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1396E-CC36-F2FF-F859-86C1624A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If you only see what the trigger accepts, how do you know what you have thrown away?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A good trigger will also have so-called Minimum-bias or Zero-bias paths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Zero-bias – accept a truly random sample of events (even “empty”)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Minimum-bias – accept a random sample of crossings with collisions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Allows you to look at what your trigger tells you not 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9299C-6CBA-75EB-04E7-8F80B6DB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9989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What and why? (Neutrinos, DM)"/>
          <p:cNvSpPr txBox="1">
            <a:spLocks noGrp="1"/>
          </p:cNvSpPr>
          <p:nvPr>
            <p:ph type="title"/>
          </p:nvPr>
        </p:nvSpPr>
        <p:spPr>
          <a:xfrm>
            <a:off x="426129" y="1253537"/>
            <a:ext cx="22586272" cy="2586056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What about non-collider experiments?</a:t>
            </a:r>
            <a:endParaRPr dirty="0"/>
          </a:p>
        </p:txBody>
      </p:sp>
      <p:sp>
        <p:nvSpPr>
          <p:cNvPr id="88" name="‘Always on’ detectors - ‘events’ could occur at any time - continuous read out…"/>
          <p:cNvSpPr txBox="1">
            <a:spLocks noGrp="1"/>
          </p:cNvSpPr>
          <p:nvPr>
            <p:ph type="body" idx="1"/>
          </p:nvPr>
        </p:nvSpPr>
        <p:spPr>
          <a:xfrm>
            <a:off x="1371599" y="3471170"/>
            <a:ext cx="22322901" cy="97210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35000"/>
              </a:lnSpc>
            </a:pPr>
            <a:r>
              <a:rPr lang="en-GB" sz="4000" dirty="0"/>
              <a:t>"Always </a:t>
            </a:r>
            <a:r>
              <a:rPr sz="4000" dirty="0"/>
              <a:t>on</a:t>
            </a:r>
            <a:r>
              <a:rPr lang="en-GB" sz="4000" dirty="0"/>
              <a:t>"</a:t>
            </a:r>
            <a:r>
              <a:rPr sz="4000" dirty="0"/>
              <a:t> detectors </a:t>
            </a:r>
            <a:r>
              <a:rPr lang="en-GB" sz="4000" dirty="0"/>
              <a:t>–</a:t>
            </a:r>
            <a:r>
              <a:rPr sz="4000" dirty="0"/>
              <a:t> </a:t>
            </a:r>
            <a:r>
              <a:rPr lang="en-GB" sz="4000" dirty="0"/>
              <a:t>"</a:t>
            </a:r>
            <a:r>
              <a:rPr sz="4000" dirty="0"/>
              <a:t>events</a:t>
            </a:r>
            <a:r>
              <a:rPr lang="en-GB" sz="4000" dirty="0"/>
              <a:t>"</a:t>
            </a:r>
            <a:r>
              <a:rPr sz="4000" dirty="0"/>
              <a:t> could occur at any time - continuous read out</a:t>
            </a:r>
          </a:p>
          <a:p>
            <a:pPr lvl="1">
              <a:lnSpc>
                <a:spcPct val="135000"/>
              </a:lnSpc>
            </a:pPr>
            <a:r>
              <a:rPr sz="3600" dirty="0"/>
              <a:t>But most of the time, nothing is happening</a:t>
            </a:r>
          </a:p>
          <a:p>
            <a:pPr>
              <a:lnSpc>
                <a:spcPct val="135000"/>
              </a:lnSpc>
            </a:pPr>
            <a:r>
              <a:rPr sz="4000" dirty="0"/>
              <a:t>Signals may be </a:t>
            </a:r>
            <a:r>
              <a:rPr lang="en-GB" sz="4000" dirty="0"/>
              <a:t>localised</a:t>
            </a:r>
            <a:r>
              <a:rPr sz="4000" dirty="0"/>
              <a:t> to one portion of the detector - local read out</a:t>
            </a:r>
          </a:p>
          <a:p>
            <a:pPr>
              <a:lnSpc>
                <a:spcPct val="135000"/>
              </a:lnSpc>
            </a:pPr>
            <a:r>
              <a:rPr lang="en-GB" sz="4000" dirty="0"/>
              <a:t>"</a:t>
            </a:r>
            <a:r>
              <a:rPr sz="4000" dirty="0"/>
              <a:t>Events</a:t>
            </a:r>
            <a:r>
              <a:rPr lang="en-GB" sz="4000" dirty="0"/>
              <a:t>"</a:t>
            </a:r>
            <a:r>
              <a:rPr sz="4000" dirty="0"/>
              <a:t> may have very different durations - few </a:t>
            </a:r>
            <a:r>
              <a:rPr sz="4000" dirty="0" err="1"/>
              <a:t>ms</a:t>
            </a:r>
            <a:r>
              <a:rPr sz="4000" dirty="0"/>
              <a:t> to 100s seconds (</a:t>
            </a:r>
            <a:r>
              <a:rPr sz="4000" dirty="0" err="1"/>
              <a:t>e.g</a:t>
            </a:r>
            <a:r>
              <a:rPr lang="en-GB" sz="4000" dirty="0"/>
              <a:t>.</a:t>
            </a:r>
            <a:r>
              <a:rPr sz="4000" dirty="0"/>
              <a:t> supernova)</a:t>
            </a:r>
          </a:p>
          <a:p>
            <a:pPr>
              <a:lnSpc>
                <a:spcPct val="135000"/>
              </a:lnSpc>
            </a:pPr>
            <a:r>
              <a:rPr lang="en-GB" sz="4000" dirty="0"/>
              <a:t>"</a:t>
            </a:r>
            <a:r>
              <a:rPr sz="4000" dirty="0"/>
              <a:t>Video</a:t>
            </a:r>
            <a:r>
              <a:rPr lang="en-GB" sz="4000" dirty="0"/>
              <a:t>"</a:t>
            </a:r>
            <a:r>
              <a:rPr sz="4000" dirty="0"/>
              <a:t> data compared to LHC experiments’ </a:t>
            </a:r>
            <a:r>
              <a:rPr lang="en-GB" sz="4000" dirty="0"/>
              <a:t>"</a:t>
            </a:r>
            <a:r>
              <a:rPr sz="4000" dirty="0"/>
              <a:t>Photo</a:t>
            </a:r>
            <a:r>
              <a:rPr lang="en-GB" sz="4000" dirty="0"/>
              <a:t>"</a:t>
            </a:r>
            <a:r>
              <a:rPr sz="4000" dirty="0"/>
              <a:t> data</a:t>
            </a:r>
          </a:p>
          <a:p>
            <a:pPr>
              <a:lnSpc>
                <a:spcPct val="135000"/>
              </a:lnSpc>
            </a:pPr>
            <a:r>
              <a:rPr sz="4000" dirty="0"/>
              <a:t>Want to capture data when </a:t>
            </a:r>
            <a:br>
              <a:rPr lang="en-GB" sz="4000" dirty="0"/>
            </a:br>
            <a:r>
              <a:rPr sz="4000" dirty="0"/>
              <a:t>something ‘interesting’ does </a:t>
            </a:r>
            <a:br>
              <a:rPr lang="en-GB" sz="4000" dirty="0"/>
            </a:br>
            <a:r>
              <a:rPr sz="4000" dirty="0"/>
              <a:t>happen, and suppress the rest</a:t>
            </a:r>
            <a:endParaRPr lang="en-GB" sz="3600" dirty="0"/>
          </a:p>
          <a:p>
            <a:pPr>
              <a:lnSpc>
                <a:spcPct val="135000"/>
              </a:lnSpc>
            </a:pPr>
            <a:r>
              <a:rPr lang="en-GB" sz="4000" dirty="0"/>
              <a:t>Everything I have said about</a:t>
            </a:r>
            <a:br>
              <a:rPr lang="en-GB" sz="4000" dirty="0"/>
            </a:br>
            <a:r>
              <a:rPr lang="en-GB" sz="4000" dirty="0"/>
              <a:t>deadtime, latency, min-bias paths,</a:t>
            </a:r>
            <a:br>
              <a:rPr lang="en-GB" sz="4000" dirty="0"/>
            </a:br>
            <a:r>
              <a:rPr lang="en-GB" sz="4000" dirty="0"/>
              <a:t> etc. still applies!</a:t>
            </a:r>
          </a:p>
        </p:txBody>
      </p:sp>
      <p:pic>
        <p:nvPicPr>
          <p:cNvPr id="9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589" y="9182749"/>
            <a:ext cx="13741411" cy="453325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BB9367-739A-4B3A-018F-A209C21EE13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22767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See you on </a:t>
            </a:r>
            <a:r>
              <a:rPr lang="en-GB" dirty="0" err="1"/>
              <a:t>TUESday</a:t>
            </a:r>
            <a:r>
              <a:rPr lang="en-GB" dirty="0"/>
              <a:t> for part II!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554993-9726-CDB3-0D2E-34E0B13E5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97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min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Science: The basics</a:t>
            </a:r>
            <a:endParaRPr dirty="0"/>
          </a:p>
        </p:txBody>
      </p:sp>
      <p:sp>
        <p:nvSpPr>
          <p:cNvPr id="263" name="Trigger basic requirements…"/>
          <p:cNvSpPr txBox="1">
            <a:spLocks noGrp="1"/>
          </p:cNvSpPr>
          <p:nvPr>
            <p:ph idx="1"/>
          </p:nvPr>
        </p:nvSpPr>
        <p:spPr>
          <a:xfrm>
            <a:off x="1371600" y="4389120"/>
            <a:ext cx="14580974" cy="7757571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Science is the art of knowing what to record, and when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With CMS &amp; ATLAS in “discovery mode”, we care about the Higgs Boson or rarer</a:t>
            </a:r>
          </a:p>
          <a:p>
            <a:pPr lvl="1">
              <a:lnSpc>
                <a:spcPct val="150000"/>
              </a:lnSpc>
            </a:pPr>
            <a:r>
              <a:rPr lang="en-GB" sz="3600" kern="0" dirty="0"/>
              <a:t>Higgs Boson production is ten orders of magnitude below the total interaction rate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GB" sz="3600" kern="0" dirty="0"/>
              <a:t>That is a needle in a haystack the same mass as the</a:t>
            </a:r>
            <a:br>
              <a:rPr lang="en-GB" sz="3600" kern="0" dirty="0"/>
            </a:br>
            <a:r>
              <a:rPr lang="en-GB" sz="3600" kern="0" dirty="0"/>
              <a:t>Empire State Building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GB" sz="4000" kern="0" dirty="0"/>
              <a:t>And we want statistics, a lot of statistics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15952574" y="4136571"/>
            <a:ext cx="8291414" cy="957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6" t="9190" r="898"/>
          <a:stretch/>
        </p:blipFill>
        <p:spPr>
          <a:xfrm>
            <a:off x="15952574" y="4452589"/>
            <a:ext cx="8291414" cy="926341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1018857" y="4941237"/>
            <a:ext cx="1939062" cy="5572976"/>
            <a:chOff x="16947310" y="4941237"/>
            <a:chExt cx="5803833" cy="5572976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16947310" y="4941237"/>
              <a:ext cx="5803833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16947310" y="10514213"/>
              <a:ext cx="5803833" cy="0"/>
            </a:xfrm>
            <a:prstGeom prst="line">
              <a:avLst/>
            </a:prstGeom>
            <a:ln w="762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Left-Right Arrow 9"/>
          <p:cNvSpPr/>
          <p:nvPr/>
        </p:nvSpPr>
        <p:spPr>
          <a:xfrm rot="16200000">
            <a:off x="19201900" y="6758195"/>
            <a:ext cx="5572975" cy="193906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Ten orders of magnitude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E5499-EFBD-042E-73D6-DE6F345CF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46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1528746"/>
            <a:ext cx="21923829" cy="2586056"/>
          </a:xfrm>
        </p:spPr>
        <p:txBody>
          <a:bodyPr/>
          <a:lstStyle/>
          <a:p>
            <a:r>
              <a:rPr lang="en-GB" dirty="0"/>
              <a:t>Unfortunately, Statistics requires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The LHC’s </a:t>
            </a:r>
            <a:r>
              <a:rPr lang="en-GB" sz="4000" dirty="0">
                <a:solidFill>
                  <a:schemeClr val="accent2"/>
                </a:solidFill>
              </a:rPr>
              <a:t>40MHz crossing rate</a:t>
            </a:r>
            <a:r>
              <a:rPr lang="en-GB" sz="4000" dirty="0"/>
              <a:t> and </a:t>
            </a:r>
            <a:r>
              <a:rPr lang="en-GB" sz="4000" dirty="0">
                <a:solidFill>
                  <a:schemeClr val="accent2"/>
                </a:solidFill>
              </a:rPr>
              <a:t>2×10</a:t>
            </a:r>
            <a:r>
              <a:rPr lang="en-GB" sz="4000" baseline="30000" dirty="0">
                <a:solidFill>
                  <a:schemeClr val="accent2"/>
                </a:solidFill>
              </a:rPr>
              <a:t>34</a:t>
            </a:r>
            <a:r>
              <a:rPr lang="en-GB" sz="4000" dirty="0">
                <a:solidFill>
                  <a:schemeClr val="accent2"/>
                </a:solidFill>
              </a:rPr>
              <a:t> cm</a:t>
            </a:r>
            <a:r>
              <a:rPr lang="en-GB" sz="4000" baseline="30000" dirty="0">
                <a:solidFill>
                  <a:schemeClr val="accent2"/>
                </a:solidFill>
              </a:rPr>
              <a:t>-2</a:t>
            </a:r>
            <a:r>
              <a:rPr lang="en-GB" sz="4000" dirty="0">
                <a:solidFill>
                  <a:schemeClr val="accent2"/>
                </a:solidFill>
              </a:rPr>
              <a:t> s</a:t>
            </a:r>
            <a:r>
              <a:rPr lang="en-GB" sz="4000" baseline="30000" dirty="0">
                <a:solidFill>
                  <a:schemeClr val="accent2"/>
                </a:solidFill>
              </a:rPr>
              <a:t>-1</a:t>
            </a:r>
            <a:r>
              <a:rPr lang="en-GB" sz="4000" dirty="0">
                <a:solidFill>
                  <a:schemeClr val="accent2"/>
                </a:solidFill>
              </a:rPr>
              <a:t> luminosity</a:t>
            </a:r>
            <a:r>
              <a:rPr lang="en-GB" sz="4000" dirty="0"/>
              <a:t> was chosen to provide</a:t>
            </a:r>
            <a:br>
              <a:rPr lang="en-GB" sz="4000" dirty="0"/>
            </a:br>
            <a:r>
              <a:rPr lang="en-GB" sz="4000" dirty="0">
                <a:solidFill>
                  <a:schemeClr val="accent2"/>
                </a:solidFill>
              </a:rPr>
              <a:t>2 billion interactions per second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Unfortunately, 40MHz on a 70 million channel tracker produces the equivalent of </a:t>
            </a:r>
            <a:r>
              <a:rPr lang="en-GB" sz="4000" dirty="0">
                <a:solidFill>
                  <a:schemeClr val="accent2"/>
                </a:solidFill>
              </a:rPr>
              <a:t>25Pbit/s</a:t>
            </a:r>
            <a:r>
              <a:rPr lang="en-GB" sz="4000" dirty="0"/>
              <a:t> of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B8284-B377-BD7B-C2E8-865D7374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229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167B9D3-96A5-4224-BDA7-65E579228D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" b="4522"/>
          <a:stretch/>
        </p:blipFill>
        <p:spPr>
          <a:xfrm>
            <a:off x="-2341" y="0"/>
            <a:ext cx="20147655" cy="13716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Left Arrow 16"/>
          <p:cNvSpPr/>
          <p:nvPr/>
        </p:nvSpPr>
        <p:spPr bwMode="auto">
          <a:xfrm>
            <a:off x="19335562" y="10485902"/>
            <a:ext cx="3293756" cy="146389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1×</a:t>
            </a:r>
            <a:br>
              <a:rPr lang="en-GB" sz="2400" dirty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Home broadband </a:t>
            </a:r>
          </a:p>
        </p:txBody>
      </p:sp>
      <p:sp>
        <p:nvSpPr>
          <p:cNvPr id="13" name="Left Arrow 12"/>
          <p:cNvSpPr/>
          <p:nvPr/>
        </p:nvSpPr>
        <p:spPr bwMode="auto">
          <a:xfrm rot="5400000">
            <a:off x="21703282" y="914933"/>
            <a:ext cx="3293757" cy="146389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CMS Raw</a:t>
            </a:r>
          </a:p>
        </p:txBody>
      </p:sp>
      <p:sp>
        <p:nvSpPr>
          <p:cNvPr id="20" name="Left Arrow 19"/>
          <p:cNvSpPr/>
          <p:nvPr/>
        </p:nvSpPr>
        <p:spPr bwMode="auto">
          <a:xfrm>
            <a:off x="19335562" y="1638364"/>
            <a:ext cx="3293756" cy="146389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CMS compressed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63329" y="1115794"/>
            <a:ext cx="21449071" cy="2586056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How much data???!</a:t>
            </a:r>
          </a:p>
        </p:txBody>
      </p:sp>
      <p:sp>
        <p:nvSpPr>
          <p:cNvPr id="15" name="Left Arrow 14"/>
          <p:cNvSpPr/>
          <p:nvPr/>
        </p:nvSpPr>
        <p:spPr bwMode="auto">
          <a:xfrm>
            <a:off x="19335562" y="2793943"/>
            <a:ext cx="3293756" cy="146389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1,000,000×</a:t>
            </a:r>
            <a:br>
              <a:rPr lang="en-GB" sz="2400" dirty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Home broadband </a:t>
            </a:r>
          </a:p>
        </p:txBody>
      </p:sp>
      <p:sp>
        <p:nvSpPr>
          <p:cNvPr id="14" name="Left Arrow 13"/>
          <p:cNvSpPr/>
          <p:nvPr/>
        </p:nvSpPr>
        <p:spPr bwMode="auto">
          <a:xfrm>
            <a:off x="19335562" y="6623279"/>
            <a:ext cx="3293756" cy="146389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1,000×</a:t>
            </a:r>
            <a:br>
              <a:rPr lang="en-GB" sz="2400" dirty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Home broadband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640B53-58CF-A362-0910-C99078A2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11" name="Left Arrow 19">
            <a:extLst>
              <a:ext uri="{FF2B5EF4-FFF2-40B4-BE49-F238E27FC236}">
                <a16:creationId xmlns:a16="http://schemas.microsoft.com/office/drawing/2014/main" id="{6351ED50-C8C5-03DC-86F9-FEC919C84FFD}"/>
              </a:ext>
            </a:extLst>
          </p:cNvPr>
          <p:cNvSpPr/>
          <p:nvPr/>
        </p:nvSpPr>
        <p:spPr bwMode="auto">
          <a:xfrm>
            <a:off x="19335562" y="9132293"/>
            <a:ext cx="3293756" cy="146389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72000" tIns="0" rIns="7200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itchFamily="34" charset="0"/>
              </a:rPr>
              <a:t>CMS tape-store</a:t>
            </a:r>
          </a:p>
        </p:txBody>
      </p:sp>
    </p:spTree>
    <p:extLst>
      <p:ext uri="{BB962C8B-B14F-4D97-AF65-F5344CB8AC3E}">
        <p14:creationId xmlns:p14="http://schemas.microsoft.com/office/powerpoint/2010/main" val="3194327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.png" descr="image.png">
            <a:extLst>
              <a:ext uri="{FF2B5EF4-FFF2-40B4-BE49-F238E27FC236}">
                <a16:creationId xmlns:a16="http://schemas.microsoft.com/office/drawing/2014/main" id="{A20BDF9A-A809-3A7E-B5D9-AC7A2ADAA7B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109281" y="9143794"/>
            <a:ext cx="10247869" cy="4572206"/>
          </a:xfrm>
          <a:prstGeom prst="rect">
            <a:avLst/>
          </a:prstGeom>
          <a:ln w="12700" cap="flat">
            <a:noFill/>
            <a:round/>
          </a:ln>
          <a:effectLst/>
        </p:spPr>
      </p:pic>
      <p:pic>
        <p:nvPicPr>
          <p:cNvPr id="5" name="image.png" descr="image.png">
            <a:extLst>
              <a:ext uri="{FF2B5EF4-FFF2-40B4-BE49-F238E27FC236}">
                <a16:creationId xmlns:a16="http://schemas.microsoft.com/office/drawing/2014/main" id="{4E17D58F-7B41-B43E-E66C-39E03520C48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38903" y="9129525"/>
            <a:ext cx="10118010" cy="4534427"/>
          </a:xfrm>
          <a:prstGeom prst="rect">
            <a:avLst/>
          </a:prstGeom>
          <a:ln w="12700" cap="flat">
            <a:noFill/>
            <a:rou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571" y="1528746"/>
            <a:ext cx="21923829" cy="2586056"/>
          </a:xfrm>
        </p:spPr>
        <p:txBody>
          <a:bodyPr/>
          <a:lstStyle/>
          <a:p>
            <a:r>
              <a:rPr lang="en-GB" dirty="0"/>
              <a:t>Unfortunately, Statistics requires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The LHC’s </a:t>
            </a:r>
            <a:r>
              <a:rPr lang="en-GB" sz="4000" dirty="0">
                <a:solidFill>
                  <a:schemeClr val="accent2"/>
                </a:solidFill>
              </a:rPr>
              <a:t>40MHz crossing rate</a:t>
            </a:r>
            <a:r>
              <a:rPr lang="en-GB" sz="4000" dirty="0"/>
              <a:t> and </a:t>
            </a:r>
            <a:r>
              <a:rPr lang="en-GB" sz="4000" dirty="0">
                <a:solidFill>
                  <a:schemeClr val="accent2"/>
                </a:solidFill>
              </a:rPr>
              <a:t>2×10</a:t>
            </a:r>
            <a:r>
              <a:rPr lang="en-GB" sz="4000" baseline="30000" dirty="0">
                <a:solidFill>
                  <a:schemeClr val="accent2"/>
                </a:solidFill>
              </a:rPr>
              <a:t>34</a:t>
            </a:r>
            <a:r>
              <a:rPr lang="en-GB" sz="4000" dirty="0">
                <a:solidFill>
                  <a:schemeClr val="accent2"/>
                </a:solidFill>
              </a:rPr>
              <a:t> cm</a:t>
            </a:r>
            <a:r>
              <a:rPr lang="en-GB" sz="4000" baseline="30000" dirty="0">
                <a:solidFill>
                  <a:schemeClr val="accent2"/>
                </a:solidFill>
              </a:rPr>
              <a:t>-2</a:t>
            </a:r>
            <a:r>
              <a:rPr lang="en-GB" sz="4000" dirty="0">
                <a:solidFill>
                  <a:schemeClr val="accent2"/>
                </a:solidFill>
              </a:rPr>
              <a:t> s</a:t>
            </a:r>
            <a:r>
              <a:rPr lang="en-GB" sz="4000" baseline="30000" dirty="0">
                <a:solidFill>
                  <a:schemeClr val="accent2"/>
                </a:solidFill>
              </a:rPr>
              <a:t>-1</a:t>
            </a:r>
            <a:r>
              <a:rPr lang="en-GB" sz="4000" dirty="0">
                <a:solidFill>
                  <a:schemeClr val="accent2"/>
                </a:solidFill>
              </a:rPr>
              <a:t> luminosity</a:t>
            </a:r>
            <a:r>
              <a:rPr lang="en-GB" sz="4000" dirty="0"/>
              <a:t> was chosen to provide</a:t>
            </a:r>
            <a:br>
              <a:rPr lang="en-GB" sz="4000" dirty="0"/>
            </a:br>
            <a:r>
              <a:rPr lang="en-GB" sz="4000" dirty="0">
                <a:solidFill>
                  <a:schemeClr val="accent2"/>
                </a:solidFill>
              </a:rPr>
              <a:t>2 billion interactions per second</a:t>
            </a:r>
          </a:p>
          <a:p>
            <a:pPr>
              <a:lnSpc>
                <a:spcPct val="150000"/>
              </a:lnSpc>
            </a:pPr>
            <a:r>
              <a:rPr lang="en-GB" sz="4000" dirty="0"/>
              <a:t>Unfortunately, 2×10</a:t>
            </a:r>
            <a:r>
              <a:rPr lang="en-GB" sz="4000" baseline="30000" dirty="0"/>
              <a:t>34</a:t>
            </a:r>
            <a:r>
              <a:rPr lang="en-GB" sz="4000" dirty="0"/>
              <a:t> cm</a:t>
            </a:r>
            <a:r>
              <a:rPr lang="en-GB" sz="4000" baseline="30000" dirty="0"/>
              <a:t>-2</a:t>
            </a:r>
            <a:r>
              <a:rPr lang="en-GB" sz="4000" dirty="0"/>
              <a:t> s</a:t>
            </a:r>
            <a:r>
              <a:rPr lang="en-GB" sz="4000" baseline="30000" dirty="0"/>
              <a:t>-1</a:t>
            </a:r>
            <a:r>
              <a:rPr lang="en-GB" sz="4000" dirty="0"/>
              <a:t> luminosity produces </a:t>
            </a:r>
            <a:r>
              <a:rPr lang="en-GB" sz="4000" dirty="0">
                <a:solidFill>
                  <a:schemeClr val="accent2"/>
                </a:solidFill>
              </a:rPr>
              <a:t>~50 times more background in your detector than signal</a:t>
            </a:r>
            <a:r>
              <a:rPr lang="en-GB" sz="4000" dirty="0"/>
              <a:t> (if there is a signal at all), making selection tricky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And every time the LHC improves its performance, this gets worse</a:t>
            </a:r>
          </a:p>
        </p:txBody>
      </p:sp>
      <p:sp>
        <p:nvSpPr>
          <p:cNvPr id="6" name="Higgs -&gt; 4μ">
            <a:extLst>
              <a:ext uri="{FF2B5EF4-FFF2-40B4-BE49-F238E27FC236}">
                <a16:creationId xmlns:a16="http://schemas.microsoft.com/office/drawing/2014/main" id="{668B1467-3A94-85DD-88FA-CCD6959B3356}"/>
              </a:ext>
            </a:extLst>
          </p:cNvPr>
          <p:cNvSpPr txBox="1"/>
          <p:nvPr/>
        </p:nvSpPr>
        <p:spPr>
          <a:xfrm>
            <a:off x="3078421" y="13111185"/>
            <a:ext cx="2114040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numCol="1" anchor="t">
            <a:spAutoFit/>
          </a:bodyPr>
          <a:lstStyle>
            <a:lvl1pPr marL="57799" marR="57799" algn="l" defTabSz="1295400">
              <a:defRPr sz="3400" b="0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2800" dirty="0">
                <a:latin typeface="+mn-lt"/>
              </a:rPr>
              <a:t>Higgs -&gt; 4μ</a:t>
            </a:r>
          </a:p>
        </p:txBody>
      </p:sp>
      <p:sp>
        <p:nvSpPr>
          <p:cNvPr id="12" name="+30 MinBias">
            <a:extLst>
              <a:ext uri="{FF2B5EF4-FFF2-40B4-BE49-F238E27FC236}">
                <a16:creationId xmlns:a16="http://schemas.microsoft.com/office/drawing/2014/main" id="{35371D13-F92C-C256-68C6-1A0856151810}"/>
              </a:ext>
            </a:extLst>
          </p:cNvPr>
          <p:cNvSpPr/>
          <p:nvPr/>
        </p:nvSpPr>
        <p:spPr>
          <a:xfrm>
            <a:off x="20089340" y="13111185"/>
            <a:ext cx="2423603" cy="666959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 numCol="1" anchor="t">
            <a:spAutoFit/>
          </a:bodyPr>
          <a:lstStyle>
            <a:lvl1pPr marL="57799" marR="57799" algn="l" defTabSz="1295400">
              <a:defRPr sz="3400" b="0">
                <a:uFill>
                  <a:solidFill>
                    <a:srgbClr val="000000"/>
                  </a:solidFill>
                </a:u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2800" dirty="0">
                <a:latin typeface="+mn-lt"/>
              </a:rPr>
              <a:t>+</a:t>
            </a:r>
            <a:r>
              <a:rPr lang="en-GB" sz="2800" dirty="0">
                <a:latin typeface="+mn-lt"/>
              </a:rPr>
              <a:t>30</a:t>
            </a:r>
            <a:r>
              <a:rPr sz="2800" dirty="0">
                <a:latin typeface="+mn-lt"/>
              </a:rPr>
              <a:t> </a:t>
            </a:r>
            <a:r>
              <a:rPr sz="2800" dirty="0" err="1">
                <a:latin typeface="+mn-lt"/>
              </a:rPr>
              <a:t>MinBias</a:t>
            </a:r>
            <a:endParaRPr sz="2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2E89D-2E98-CFCB-8556-46EDDF7D9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4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8D3C9-3FB4-1D14-9B96-C953ABA9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810" y="1528746"/>
            <a:ext cx="21982590" cy="2586056"/>
          </a:xfrm>
        </p:spPr>
        <p:txBody>
          <a:bodyPr/>
          <a:lstStyle/>
          <a:p>
            <a:r>
              <a:rPr lang="en-GB" dirty="0"/>
              <a:t>Unfortunately, Statistics requires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C8BAC-F198-A701-3E4F-285917A53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616763"/>
            <a:ext cx="21640800" cy="80482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4000" dirty="0"/>
              <a:t>And it gets worse…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In-time pile up: Same crossing different interactions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At LHC, new events come every 25 ns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Out-of-time pile up: Due to events from different crossings</a:t>
            </a:r>
          </a:p>
          <a:p>
            <a:pPr lvl="1">
              <a:lnSpc>
                <a:spcPct val="150000"/>
              </a:lnSpc>
            </a:pPr>
            <a:r>
              <a:rPr lang="en-GB" sz="3600" dirty="0"/>
              <a:t>Need to identify the bunch crossing that a given event comes from</a:t>
            </a:r>
          </a:p>
          <a:p>
            <a:pPr>
              <a:lnSpc>
                <a:spcPct val="150000"/>
              </a:lnSpc>
            </a:pPr>
            <a:endParaRPr lang="en-GB" sz="4000" dirty="0"/>
          </a:p>
        </p:txBody>
      </p:sp>
      <p:pic>
        <p:nvPicPr>
          <p:cNvPr id="6" name="image.png" descr="image.png">
            <a:extLst>
              <a:ext uri="{FF2B5EF4-FFF2-40B4-BE49-F238E27FC236}">
                <a16:creationId xmlns:a16="http://schemas.microsoft.com/office/drawing/2014/main" id="{B22CCDEE-F3FF-9B28-0158-86B9ECD5E9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947"/>
          <a:stretch/>
        </p:blipFill>
        <p:spPr>
          <a:xfrm>
            <a:off x="1276811" y="8413246"/>
            <a:ext cx="7858312" cy="5023628"/>
          </a:xfrm>
          <a:prstGeom prst="rect">
            <a:avLst/>
          </a:prstGeom>
          <a:ln w="12700"/>
        </p:spPr>
      </p:pic>
      <p:pic>
        <p:nvPicPr>
          <p:cNvPr id="7" name="image.png" descr="image.png">
            <a:extLst>
              <a:ext uri="{FF2B5EF4-FFF2-40B4-BE49-F238E27FC236}">
                <a16:creationId xmlns:a16="http://schemas.microsoft.com/office/drawing/2014/main" id="{D2CC93E4-F342-A807-6F06-F4C2C12E3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43"/>
          <a:stretch/>
        </p:blipFill>
        <p:spPr>
          <a:xfrm>
            <a:off x="13689367" y="8413246"/>
            <a:ext cx="9770652" cy="5023628"/>
          </a:xfrm>
          <a:prstGeom prst="rect">
            <a:avLst/>
          </a:prstGeom>
          <a:ln w="12700"/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857E7FD-E4FB-4009-56C0-868A375F92A9}"/>
              </a:ext>
            </a:extLst>
          </p:cNvPr>
          <p:cNvSpPr/>
          <p:nvPr/>
        </p:nvSpPr>
        <p:spPr>
          <a:xfrm>
            <a:off x="9194707" y="10014011"/>
            <a:ext cx="4412203" cy="15358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/>
              <a:t>Superimpose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F84BF-72AE-6028-2841-54D1D16BA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2221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"/>
        <a:ea typeface="Source Sans Pro"/>
        <a:cs typeface="Source Sans Pro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5400" cap="flat">
          <a:solidFill>
            <a:srgbClr val="FF6A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444444"/>
            </a:solidFill>
            <a:effectLst/>
            <a:uFillTx/>
            <a:latin typeface="+mj-lt"/>
            <a:ea typeface="+mj-ea"/>
            <a:cs typeface="+mj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444444"/>
            </a:solidFill>
            <a:effectLst/>
            <a:uFillTx/>
            <a:latin typeface="+mn-lt"/>
            <a:ea typeface="+mn-ea"/>
            <a:cs typeface="+mn-cs"/>
            <a:sym typeface="Source Sans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7981</TotalTime>
  <Words>2490</Words>
  <Application>Microsoft Office PowerPoint</Application>
  <PresentationFormat>Custom</PresentationFormat>
  <Paragraphs>558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Century Gothic</vt:lpstr>
      <vt:lpstr>Lucida Grande</vt:lpstr>
      <vt:lpstr>Source Sans Pro</vt:lpstr>
      <vt:lpstr>Source Sans Pro Semibold</vt:lpstr>
      <vt:lpstr>Times New Roman</vt:lpstr>
      <vt:lpstr>Zapf Dingbats</vt:lpstr>
      <vt:lpstr>Vapor Trail</vt:lpstr>
      <vt:lpstr>Trigger and Data-Acquisition: Part I</vt:lpstr>
      <vt:lpstr>Credits</vt:lpstr>
      <vt:lpstr>A (slightly unapologetic) apology</vt:lpstr>
      <vt:lpstr>Science: The basics</vt:lpstr>
      <vt:lpstr>Science: The basics</vt:lpstr>
      <vt:lpstr>Unfortunately, Statistics requires data</vt:lpstr>
      <vt:lpstr>How much data???!</vt:lpstr>
      <vt:lpstr>Unfortunately, Statistics requires data</vt:lpstr>
      <vt:lpstr>Unfortunately, Statistics requires data</vt:lpstr>
      <vt:lpstr>Science: The basics</vt:lpstr>
      <vt:lpstr>Science: The basics</vt:lpstr>
      <vt:lpstr>Science: The basics</vt:lpstr>
      <vt:lpstr>Reminder</vt:lpstr>
      <vt:lpstr>What’s on the (Trigger) menu today?</vt:lpstr>
      <vt:lpstr>The earliest trigger</vt:lpstr>
      <vt:lpstr>The earliest trigger</vt:lpstr>
      <vt:lpstr>The earliest trigger</vt:lpstr>
      <vt:lpstr>The earliest trigger</vt:lpstr>
      <vt:lpstr>The earliest trigger</vt:lpstr>
      <vt:lpstr>The simplest trigger systems</vt:lpstr>
      <vt:lpstr>The simplest trigger systems</vt:lpstr>
      <vt:lpstr>Detector signals characteristics</vt:lpstr>
      <vt:lpstr>The constant fraction discriminator</vt:lpstr>
      <vt:lpstr>Trigger logic implementation</vt:lpstr>
      <vt:lpstr>Trigger logic implementation</vt:lpstr>
      <vt:lpstr>A simple trigger wants a simple system</vt:lpstr>
      <vt:lpstr>A simple trigger wants a simple system</vt:lpstr>
      <vt:lpstr>A simple trigger and DAQ system</vt:lpstr>
      <vt:lpstr>Keyword: DeadTime</vt:lpstr>
      <vt:lpstr>Deadtime Example</vt:lpstr>
      <vt:lpstr>Deadtime example</vt:lpstr>
      <vt:lpstr>Deadtime</vt:lpstr>
      <vt:lpstr>A simple trigger system: Deadtime</vt:lpstr>
      <vt:lpstr>A simple trigger system: Deadtime</vt:lpstr>
      <vt:lpstr>A simple trigger system: Parallelism</vt:lpstr>
      <vt:lpstr>Keyword: Latency</vt:lpstr>
      <vt:lpstr>A simple trigger system: Latency</vt:lpstr>
      <vt:lpstr>A simple trigger system: Latency</vt:lpstr>
      <vt:lpstr>A simple trigger system</vt:lpstr>
      <vt:lpstr>A simple trigger system: Pre-trigger</vt:lpstr>
      <vt:lpstr>A simple trigger system: Pre-trigger</vt:lpstr>
      <vt:lpstr>A simple trigger system: Pre-trigger</vt:lpstr>
      <vt:lpstr>Simple trigger system: Bunched Colliders</vt:lpstr>
      <vt:lpstr>A Simple trigger system: Digital Triggers</vt:lpstr>
      <vt:lpstr>A Simple trigger system: Digital Triggers</vt:lpstr>
      <vt:lpstr>And finally: A philosophical question</vt:lpstr>
      <vt:lpstr>And finally: A philosophical question</vt:lpstr>
      <vt:lpstr>What about non-collider experiments?</vt:lpstr>
      <vt:lpstr>See you on TUESday for part II!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Trigger Architectures and Hardware</dc:title>
  <cp:lastModifiedBy>Rose, Andrew W</cp:lastModifiedBy>
  <cp:revision>374</cp:revision>
  <dcterms:modified xsi:type="dcterms:W3CDTF">2024-05-10T07:25:29Z</dcterms:modified>
</cp:coreProperties>
</file>