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67" r:id="rId1"/>
  </p:sldMasterIdLst>
  <p:notesMasterIdLst>
    <p:notesMasterId r:id="rId44"/>
  </p:notesMasterIdLst>
  <p:sldIdLst>
    <p:sldId id="876" r:id="rId2"/>
    <p:sldId id="870" r:id="rId3"/>
    <p:sldId id="339" r:id="rId4"/>
    <p:sldId id="276" r:id="rId5"/>
    <p:sldId id="279" r:id="rId6"/>
    <p:sldId id="773" r:id="rId7"/>
    <p:sldId id="340" r:id="rId8"/>
    <p:sldId id="774" r:id="rId9"/>
    <p:sldId id="282" r:id="rId10"/>
    <p:sldId id="283" r:id="rId11"/>
    <p:sldId id="775" r:id="rId12"/>
    <p:sldId id="286" r:id="rId13"/>
    <p:sldId id="341" r:id="rId14"/>
    <p:sldId id="343" r:id="rId15"/>
    <p:sldId id="770" r:id="rId16"/>
    <p:sldId id="808" r:id="rId17"/>
    <p:sldId id="772" r:id="rId18"/>
    <p:sldId id="771" r:id="rId19"/>
    <p:sldId id="868" r:id="rId20"/>
    <p:sldId id="778" r:id="rId21"/>
    <p:sldId id="294" r:id="rId22"/>
    <p:sldId id="312" r:id="rId23"/>
    <p:sldId id="780" r:id="rId24"/>
    <p:sldId id="300" r:id="rId25"/>
    <p:sldId id="301" r:id="rId26"/>
    <p:sldId id="302" r:id="rId27"/>
    <p:sldId id="811" r:id="rId28"/>
    <p:sldId id="324" r:id="rId29"/>
    <p:sldId id="325" r:id="rId30"/>
    <p:sldId id="864" r:id="rId31"/>
    <p:sldId id="854" r:id="rId32"/>
    <p:sldId id="865" r:id="rId33"/>
    <p:sldId id="855" r:id="rId34"/>
    <p:sldId id="856" r:id="rId35"/>
    <p:sldId id="857" r:id="rId36"/>
    <p:sldId id="303" r:id="rId37"/>
    <p:sldId id="304" r:id="rId38"/>
    <p:sldId id="305" r:id="rId39"/>
    <p:sldId id="863" r:id="rId40"/>
    <p:sldId id="877" r:id="rId41"/>
    <p:sldId id="809" r:id="rId42"/>
    <p:sldId id="816" r:id="rId43"/>
  </p:sldIdLst>
  <p:sldSz cx="24384000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5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4" autoAdjust="0"/>
    <p:restoredTop sz="96267" autoAdjust="0"/>
  </p:normalViewPr>
  <p:slideViewPr>
    <p:cSldViewPr snapToGrid="0" showGuides="1">
      <p:cViewPr varScale="1">
        <p:scale>
          <a:sx n="48" d="100"/>
          <a:sy n="48" d="100"/>
        </p:scale>
        <p:origin x="365" y="32"/>
      </p:cViewPr>
      <p:guideLst>
        <p:guide orient="horz" pos="4320"/>
        <p:guide pos="765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3" name="Shape 25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579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9744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7054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C26CF76-0B81-4CD1-AD01-7ABED39645FF}" type="datetime1">
              <a:rPr lang="en-US" smtClean="0"/>
              <a:pPr/>
              <a:t>12/13/2024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6F4379-5FAB-4690-81CB-66E987CF9E0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13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C26CF76-0B81-4CD1-AD01-7ABED39645FF}" type="datetime1">
              <a:rPr lang="en-US" smtClean="0"/>
              <a:pPr/>
              <a:t>12/13/2024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6F4379-5FAB-4690-81CB-66E987CF9E0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445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C26CF76-0B81-4CD1-AD01-7ABED39645FF}" type="datetime1">
              <a:rPr lang="en-US" smtClean="0"/>
              <a:pPr/>
              <a:t>12/13/2024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6F4379-5FAB-4690-81CB-66E987CF9E0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092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C26CF76-0B81-4CD1-AD01-7ABED39645FF}" type="datetime1">
              <a:rPr lang="en-US" smtClean="0"/>
              <a:pPr/>
              <a:t>12/13/2024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6F4379-5FAB-4690-81CB-66E987CF9E0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13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C26CF76-0B81-4CD1-AD01-7ABED39645FF}" type="datetime1">
              <a:rPr lang="en-US" smtClean="0"/>
              <a:pPr/>
              <a:t>12/13/2024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6F4379-5FAB-4690-81CB-66E987CF9E0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456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50300"/>
            <a:ext cx="24384000" cy="4965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3606810"/>
            <a:ext cx="18897600" cy="3650192"/>
          </a:xfrm>
        </p:spPr>
        <p:txBody>
          <a:bodyPr anchor="b">
            <a:normAutofit/>
          </a:bodyPr>
          <a:lstStyle>
            <a:lvl1pPr algn="l">
              <a:defRPr sz="1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7264402"/>
            <a:ext cx="18897600" cy="1371600"/>
          </a:xfrm>
        </p:spPr>
        <p:txBody>
          <a:bodyPr>
            <a:normAutofit/>
          </a:bodyPr>
          <a:lstStyle>
            <a:lvl1pPr marL="0" indent="0" algn="l">
              <a:buNone/>
              <a:defRPr sz="40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819122" y="8628656"/>
            <a:ext cx="5821680" cy="749284"/>
          </a:xfrm>
        </p:spPr>
        <p:txBody>
          <a:bodyPr/>
          <a:lstStyle/>
          <a:p>
            <a:fld id="{1016E018-E144-46E7-B2E9-E83781291840}" type="datetime1">
              <a:rPr lang="en-US" smtClean="0"/>
              <a:t>12/13/2024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8647691"/>
            <a:ext cx="12801600" cy="7302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6154400" y="2861733"/>
            <a:ext cx="5486400" cy="730250"/>
          </a:xfr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1729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554" y="9394721"/>
            <a:ext cx="21644068" cy="1638710"/>
          </a:xfrm>
        </p:spPr>
        <p:txBody>
          <a:bodyPr anchor="b"/>
          <a:lstStyle>
            <a:lvl1pPr algn="l"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63454" y="1882879"/>
            <a:ext cx="21643680" cy="6956322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1600" y="11033431"/>
            <a:ext cx="21640800" cy="1403938"/>
          </a:xfrm>
        </p:spPr>
        <p:txBody>
          <a:bodyPr/>
          <a:lstStyle>
            <a:lvl1pPr marL="0" indent="0" algn="l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62AAD-1994-4BBE-BCCB-604C0EF78B9A}" type="datetime1">
              <a:rPr lang="en-US" smtClean="0"/>
              <a:t>12/13/2024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1052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50300"/>
            <a:ext cx="24384000" cy="4965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507065"/>
            <a:ext cx="21640800" cy="5604934"/>
          </a:xfrm>
        </p:spPr>
        <p:txBody>
          <a:bodyPr anchor="ctr"/>
          <a:lstStyle>
            <a:lvl1pPr algn="l"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48934" y="7298267"/>
            <a:ext cx="20261032" cy="1998134"/>
          </a:xfrm>
        </p:spPr>
        <p:txBody>
          <a:bodyPr anchor="ctr"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628904" y="762001"/>
            <a:ext cx="5821680" cy="730250"/>
          </a:xfrm>
        </p:spPr>
        <p:txBody>
          <a:bodyPr/>
          <a:lstStyle>
            <a:lvl1pPr algn="r">
              <a:defRPr/>
            </a:lvl1pPr>
          </a:lstStyle>
          <a:p>
            <a:fld id="{21433F87-8331-4FD3-BA92-44E0EE11F0F2}" type="datetime1">
              <a:rPr lang="en-US" smtClean="0"/>
              <a:t>12/13/2024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371600" y="759883"/>
            <a:ext cx="13982984" cy="7302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1724904" y="762001"/>
            <a:ext cx="1287496" cy="730250"/>
          </a:xfr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02814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50300"/>
            <a:ext cx="24384000" cy="4965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8935" y="1507067"/>
            <a:ext cx="20303066" cy="5208990"/>
          </a:xfrm>
        </p:spPr>
        <p:txBody>
          <a:bodyPr anchor="ctr"/>
          <a:lstStyle>
            <a:lvl1pPr algn="l"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2607730" y="6731113"/>
            <a:ext cx="19185472" cy="888886"/>
          </a:xfrm>
        </p:spPr>
        <p:txBody>
          <a:bodyPr anchor="t">
            <a:normAutofit/>
          </a:bodyPr>
          <a:lstStyle>
            <a:lvl1pPr marL="0" indent="0">
              <a:buNone/>
              <a:defRPr sz="28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48935" y="7919725"/>
            <a:ext cx="20303066" cy="1359742"/>
          </a:xfrm>
        </p:spPr>
        <p:txBody>
          <a:bodyPr anchor="ctr">
            <a:normAutofit/>
          </a:bodyPr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628904" y="762001"/>
            <a:ext cx="5821680" cy="730250"/>
          </a:xfrm>
        </p:spPr>
        <p:txBody>
          <a:bodyPr/>
          <a:lstStyle>
            <a:lvl1pPr algn="r">
              <a:defRPr/>
            </a:lvl1pPr>
          </a:lstStyle>
          <a:p>
            <a:fld id="{3AA1FC34-7D7B-421D-9387-B0600421E1E8}" type="datetime1">
              <a:rPr lang="en-US" smtClean="0"/>
              <a:t>12/13/2024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371600" y="759883"/>
            <a:ext cx="13982984" cy="7302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1724904" y="762001"/>
            <a:ext cx="1287496" cy="730250"/>
          </a:xfr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952500" y="1866900"/>
            <a:ext cx="1219200" cy="1169552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968460" y="5402580"/>
            <a:ext cx="1219200" cy="1169552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253985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50300"/>
            <a:ext cx="24384000" cy="4965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8990" y="2249403"/>
            <a:ext cx="20292372" cy="5023670"/>
          </a:xfrm>
        </p:spPr>
        <p:txBody>
          <a:bodyPr anchor="b"/>
          <a:lstStyle>
            <a:lvl1pPr algn="l"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48934" y="7296631"/>
            <a:ext cx="20289308" cy="1999770"/>
          </a:xfrm>
        </p:spPr>
        <p:txBody>
          <a:bodyPr anchor="t"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628904" y="757767"/>
            <a:ext cx="5821680" cy="730250"/>
          </a:xfrm>
        </p:spPr>
        <p:txBody>
          <a:bodyPr/>
          <a:lstStyle>
            <a:lvl1pPr algn="r">
              <a:defRPr/>
            </a:lvl1pPr>
          </a:lstStyle>
          <a:p>
            <a:fld id="{7371EA96-FE5A-4158-AFE6-2712FBCDC9A8}" type="datetime1">
              <a:rPr lang="en-US" smtClean="0"/>
              <a:t>12/13/2024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371600" y="757767"/>
            <a:ext cx="13982984" cy="7302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1724904" y="762001"/>
            <a:ext cx="1287496" cy="730250"/>
          </a:xfr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99371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791201" y="1523999"/>
            <a:ext cx="17221198" cy="260773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71600" y="4404160"/>
            <a:ext cx="6912864" cy="1234640"/>
          </a:xfrm>
        </p:spPr>
        <p:txBody>
          <a:bodyPr anchor="b">
            <a:noAutofit/>
          </a:bodyPr>
          <a:lstStyle>
            <a:lvl1pPr marL="0" indent="0">
              <a:buNone/>
              <a:defRPr sz="4800" b="0">
                <a:solidFill>
                  <a:schemeClr val="tx1"/>
                </a:solidFill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71598" y="5809130"/>
            <a:ext cx="6912864" cy="6628264"/>
          </a:xfrm>
        </p:spPr>
        <p:txBody>
          <a:bodyPr anchor="t">
            <a:normAutofit/>
          </a:bodyPr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737600" y="4402666"/>
            <a:ext cx="6912864" cy="1253068"/>
          </a:xfrm>
        </p:spPr>
        <p:txBody>
          <a:bodyPr anchor="b">
            <a:noAutofit/>
          </a:bodyPr>
          <a:lstStyle>
            <a:lvl1pPr marL="0" indent="0">
              <a:buNone/>
              <a:defRPr sz="4800" b="0">
                <a:solidFill>
                  <a:schemeClr val="tx1"/>
                </a:solidFill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8733716" y="5808134"/>
            <a:ext cx="6912864" cy="6629236"/>
          </a:xfrm>
        </p:spPr>
        <p:txBody>
          <a:bodyPr anchor="t">
            <a:normAutofit/>
          </a:bodyPr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6103600" y="4385732"/>
            <a:ext cx="6912864" cy="1253068"/>
          </a:xfrm>
        </p:spPr>
        <p:txBody>
          <a:bodyPr anchor="b">
            <a:noAutofit/>
          </a:bodyPr>
          <a:lstStyle>
            <a:lvl1pPr marL="0" indent="0">
              <a:buNone/>
              <a:defRPr sz="4800" b="0">
                <a:solidFill>
                  <a:schemeClr val="tx1"/>
                </a:solidFill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16103602" y="5809130"/>
            <a:ext cx="6912864" cy="6628264"/>
          </a:xfrm>
        </p:spPr>
        <p:txBody>
          <a:bodyPr anchor="t">
            <a:normAutofit/>
          </a:bodyPr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FA4A3-6712-4F7D-A239-1790D2ED961F}" type="datetime1">
              <a:rPr lang="en-US" smtClean="0"/>
              <a:t>12/13/2024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20341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791201" y="1524000"/>
            <a:ext cx="17221198" cy="259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77236" y="8382001"/>
            <a:ext cx="6903164" cy="1365530"/>
          </a:xfrm>
        </p:spPr>
        <p:txBody>
          <a:bodyPr anchor="b">
            <a:noAutofit/>
          </a:bodyPr>
          <a:lstStyle>
            <a:lvl1pPr marL="0" indent="0">
              <a:buNone/>
              <a:defRPr sz="4800" b="0">
                <a:solidFill>
                  <a:schemeClr val="tx1"/>
                </a:solidFill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77236" y="4724400"/>
            <a:ext cx="6903164" cy="3048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3200"/>
            </a:lvl1pPr>
            <a:lvl2pPr marL="914400" indent="0">
              <a:buNone/>
              <a:defRPr sz="3200"/>
            </a:lvl2pPr>
            <a:lvl3pPr marL="1828800" indent="0">
              <a:buNone/>
              <a:defRPr sz="3200"/>
            </a:lvl3pPr>
            <a:lvl4pPr marL="2743200" indent="0">
              <a:buNone/>
              <a:defRPr sz="3200"/>
            </a:lvl4pPr>
            <a:lvl5pPr marL="3657600" indent="0">
              <a:buNone/>
              <a:defRPr sz="3200"/>
            </a:lvl5pPr>
            <a:lvl6pPr marL="4572000" indent="0">
              <a:buNone/>
              <a:defRPr sz="3200"/>
            </a:lvl6pPr>
            <a:lvl7pPr marL="5486400" indent="0">
              <a:buNone/>
              <a:defRPr sz="3200"/>
            </a:lvl7pPr>
            <a:lvl8pPr marL="6400800" indent="0">
              <a:buNone/>
              <a:defRPr sz="3200"/>
            </a:lvl8pPr>
            <a:lvl9pPr marL="7315200" indent="0">
              <a:buNone/>
              <a:defRPr sz="3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77236" y="9747529"/>
            <a:ext cx="6903164" cy="2689842"/>
          </a:xfrm>
        </p:spPr>
        <p:txBody>
          <a:bodyPr anchor="t">
            <a:normAutofit/>
          </a:bodyPr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748527" y="8382001"/>
            <a:ext cx="6897870" cy="1365530"/>
          </a:xfrm>
        </p:spPr>
        <p:txBody>
          <a:bodyPr anchor="b">
            <a:noAutofit/>
          </a:bodyPr>
          <a:lstStyle>
            <a:lvl1pPr marL="0" indent="0">
              <a:buNone/>
              <a:defRPr sz="4800" b="0">
                <a:solidFill>
                  <a:schemeClr val="tx1"/>
                </a:solidFill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8748526" y="4724400"/>
            <a:ext cx="6897872" cy="3048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3200"/>
            </a:lvl1pPr>
            <a:lvl2pPr marL="914400" indent="0">
              <a:buNone/>
              <a:defRPr sz="3200"/>
            </a:lvl2pPr>
            <a:lvl3pPr marL="1828800" indent="0">
              <a:buNone/>
              <a:defRPr sz="3200"/>
            </a:lvl3pPr>
            <a:lvl4pPr marL="2743200" indent="0">
              <a:buNone/>
              <a:defRPr sz="3200"/>
            </a:lvl4pPr>
            <a:lvl5pPr marL="3657600" indent="0">
              <a:buNone/>
              <a:defRPr sz="3200"/>
            </a:lvl5pPr>
            <a:lvl6pPr marL="4572000" indent="0">
              <a:buNone/>
              <a:defRPr sz="3200"/>
            </a:lvl6pPr>
            <a:lvl7pPr marL="5486400" indent="0">
              <a:buNone/>
              <a:defRPr sz="3200"/>
            </a:lvl7pPr>
            <a:lvl8pPr marL="6400800" indent="0">
              <a:buNone/>
              <a:defRPr sz="3200"/>
            </a:lvl8pPr>
            <a:lvl9pPr marL="7315200" indent="0">
              <a:buNone/>
              <a:defRPr sz="3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8748529" y="9747527"/>
            <a:ext cx="6897870" cy="2689842"/>
          </a:xfrm>
        </p:spPr>
        <p:txBody>
          <a:bodyPr anchor="t">
            <a:normAutofit/>
          </a:bodyPr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6099463" y="8382001"/>
            <a:ext cx="6912938" cy="1365530"/>
          </a:xfrm>
        </p:spPr>
        <p:txBody>
          <a:bodyPr anchor="b">
            <a:noAutofit/>
          </a:bodyPr>
          <a:lstStyle>
            <a:lvl1pPr marL="0" indent="0">
              <a:buNone/>
              <a:defRPr sz="4800" b="0">
                <a:solidFill>
                  <a:schemeClr val="tx1"/>
                </a:solidFill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16099710" y="4724400"/>
            <a:ext cx="6895756" cy="3048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3200"/>
            </a:lvl1pPr>
            <a:lvl2pPr marL="914400" indent="0">
              <a:buNone/>
              <a:defRPr sz="3200"/>
            </a:lvl2pPr>
            <a:lvl3pPr marL="1828800" indent="0">
              <a:buNone/>
              <a:defRPr sz="3200"/>
            </a:lvl3pPr>
            <a:lvl4pPr marL="2743200" indent="0">
              <a:buNone/>
              <a:defRPr sz="3200"/>
            </a:lvl4pPr>
            <a:lvl5pPr marL="3657600" indent="0">
              <a:buNone/>
              <a:defRPr sz="3200"/>
            </a:lvl5pPr>
            <a:lvl6pPr marL="4572000" indent="0">
              <a:buNone/>
              <a:defRPr sz="3200"/>
            </a:lvl6pPr>
            <a:lvl7pPr marL="5486400" indent="0">
              <a:buNone/>
              <a:defRPr sz="3200"/>
            </a:lvl7pPr>
            <a:lvl8pPr marL="6400800" indent="0">
              <a:buNone/>
              <a:defRPr sz="3200"/>
            </a:lvl8pPr>
            <a:lvl9pPr marL="7315200" indent="0">
              <a:buNone/>
              <a:defRPr sz="3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16099463" y="9747523"/>
            <a:ext cx="6904890" cy="2689842"/>
          </a:xfrm>
        </p:spPr>
        <p:txBody>
          <a:bodyPr anchor="t">
            <a:normAutofit/>
          </a:bodyPr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59D0E-5774-498D-86B8-E414EC3630D1}" type="datetime1">
              <a:rPr lang="en-US" smtClean="0"/>
              <a:t>12/13/2024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2921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4389119"/>
            <a:ext cx="21640800" cy="80482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AFF9-B552-46A9-8DD9-96221BFF515C}" type="datetime1">
              <a:rPr lang="en-US" smtClean="0"/>
              <a:t>12/13/2024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9701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50300"/>
            <a:ext cx="24384000" cy="49657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8897600" y="1490133"/>
            <a:ext cx="4114800" cy="780626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48933" y="1490135"/>
            <a:ext cx="16408402" cy="780626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628904" y="759883"/>
            <a:ext cx="5821680" cy="730250"/>
          </a:xfrm>
        </p:spPr>
        <p:txBody>
          <a:bodyPr/>
          <a:lstStyle>
            <a:lvl1pPr algn="r">
              <a:defRPr/>
            </a:lvl1pPr>
          </a:lstStyle>
          <a:p>
            <a:fld id="{66DBAF34-F2F0-4554-93E4-165080063A28}" type="datetime1">
              <a:rPr lang="en-US" smtClean="0"/>
              <a:t>12/13/2024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762001"/>
            <a:ext cx="13982984" cy="7302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724904" y="762001"/>
            <a:ext cx="1287496" cy="730250"/>
          </a:xfr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43744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 copy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itle Text"/>
          <p:cNvSpPr txBox="1">
            <a:spLocks noGrp="1"/>
          </p:cNvSpPr>
          <p:nvPr>
            <p:ph type="title"/>
          </p:nvPr>
        </p:nvSpPr>
        <p:spPr>
          <a:xfrm>
            <a:off x="4833937" y="2594570"/>
            <a:ext cx="14716126" cy="6863160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20000" spc="-200">
                <a:solidFill>
                  <a:srgbClr val="FFFFFF"/>
                </a:solidFill>
                <a:effectLst>
                  <a:outerShdw blurRad="76200" dist="25400" dir="3660000" rotWithShape="0">
                    <a:srgbClr val="000000">
                      <a:alpha val="20000"/>
                    </a:srgbClr>
                  </a:outerShdw>
                </a:effectLst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r>
              <a:t>Title Text</a:t>
            </a:r>
          </a:p>
        </p:txBody>
      </p:sp>
      <p:sp>
        <p:nvSpPr>
          <p:cNvPr id="164" name="Text"/>
          <p:cNvSpPr txBox="1">
            <a:spLocks noGrp="1"/>
          </p:cNvSpPr>
          <p:nvPr>
            <p:ph type="body" sz="quarter" idx="13"/>
          </p:nvPr>
        </p:nvSpPr>
        <p:spPr>
          <a:xfrm>
            <a:off x="5005387" y="9752012"/>
            <a:ext cx="14716126" cy="1209676"/>
          </a:xfrm>
          <a:prstGeom prst="rect">
            <a:avLst/>
          </a:prstGeom>
        </p:spPr>
        <p:txBody>
          <a:bodyPr anchor="t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6700" spc="0">
                <a:solidFill>
                  <a:srgbClr val="5C616A"/>
                </a:solidFill>
                <a:effectLst>
                  <a:outerShdw blurRad="76200" dist="25400" dir="3660000" rotWithShape="0">
                    <a:srgbClr val="000000">
                      <a:alpha val="20000"/>
                    </a:srgbClr>
                  </a:outerShdw>
                </a:effectLst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pPr>
            <a:endParaRPr/>
          </a:p>
        </p:txBody>
      </p:sp>
      <p:sp>
        <p:nvSpPr>
          <p:cNvPr id="1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3797" y="13019484"/>
            <a:ext cx="458547" cy="5365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0954198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 Drawing, Title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483690" y="13037529"/>
            <a:ext cx="458548" cy="53657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3" name="Title Text"/>
          <p:cNvSpPr txBox="1">
            <a:spLocks noGrp="1"/>
          </p:cNvSpPr>
          <p:nvPr>
            <p:ph type="title"/>
          </p:nvPr>
        </p:nvSpPr>
        <p:spPr>
          <a:xfrm>
            <a:off x="2667000" y="178593"/>
            <a:ext cx="19050000" cy="1696642"/>
          </a:xfrm>
          <a:prstGeom prst="rect">
            <a:avLst/>
          </a:prstGeom>
        </p:spPr>
        <p:txBody>
          <a:bodyPr/>
          <a:lstStyle>
            <a:lvl1pPr>
              <a:defRPr spc="-56"/>
            </a:lvl1pPr>
          </a:lstStyle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08384024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CFDEA-F112-442E-AE2F-DDFF4F98CFB1}" type="datetime1">
              <a:rPr lang="en-US" smtClean="0"/>
              <a:t>12/13/2024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15136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6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7467942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50300"/>
            <a:ext cx="24384000" cy="4965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1" y="1507067"/>
            <a:ext cx="21640798" cy="5603870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48934" y="7283451"/>
            <a:ext cx="20980400" cy="1911350"/>
          </a:xfrm>
        </p:spPr>
        <p:txBody>
          <a:bodyPr>
            <a:normAutofit/>
          </a:bodyPr>
          <a:lstStyle>
            <a:lvl1pPr marL="0" indent="0" algn="r">
              <a:buNone/>
              <a:defRPr sz="44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628904" y="762001"/>
            <a:ext cx="5821680" cy="730250"/>
          </a:xfrm>
        </p:spPr>
        <p:txBody>
          <a:bodyPr/>
          <a:lstStyle>
            <a:lvl1pPr algn="r">
              <a:defRPr/>
            </a:lvl1pPr>
          </a:lstStyle>
          <a:p>
            <a:fld id="{B48DB2BE-77CD-4538-8819-292728BEA402}" type="datetime1">
              <a:rPr lang="en-US" smtClean="0"/>
              <a:t>12/13/2024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762003"/>
            <a:ext cx="13982984" cy="72813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724904" y="762001"/>
            <a:ext cx="1287496" cy="730250"/>
          </a:xfr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4573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4389119"/>
            <a:ext cx="10668000" cy="8048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4400" y="4389119"/>
            <a:ext cx="10668000" cy="8048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C3FBF-8A05-4DCC-9D9C-1DE896C67256}" type="datetime1">
              <a:rPr lang="en-US" smtClean="0"/>
              <a:t>12/13/2024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9972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1200" y="1524000"/>
            <a:ext cx="17221200" cy="259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19" y="4367604"/>
            <a:ext cx="10159982" cy="1647824"/>
          </a:xfrm>
        </p:spPr>
        <p:txBody>
          <a:bodyPr anchor="b">
            <a:normAutofit/>
          </a:bodyPr>
          <a:lstStyle>
            <a:lvl1pPr marL="0" indent="0">
              <a:buNone/>
              <a:defRPr sz="5600" b="0">
                <a:solidFill>
                  <a:schemeClr val="tx1"/>
                </a:solidFill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1" y="6265333"/>
            <a:ext cx="10623550" cy="61720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801600" y="4367604"/>
            <a:ext cx="10210800" cy="1647824"/>
          </a:xfrm>
        </p:spPr>
        <p:txBody>
          <a:bodyPr anchor="b">
            <a:normAutofit/>
          </a:bodyPr>
          <a:lstStyle>
            <a:lvl1pPr marL="0" indent="0">
              <a:buNone/>
              <a:defRPr sz="5600" b="0">
                <a:solidFill>
                  <a:schemeClr val="tx1"/>
                </a:solidFill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4400" y="6265333"/>
            <a:ext cx="10668000" cy="61720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5D113-2DB7-4C79-B4FB-FA9748389246}" type="datetime1">
              <a:rPr lang="en-US" smtClean="0"/>
              <a:t>12/13/2024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1267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94F02-5649-4FDE-9CAC-0E8D6274B3E1}" type="datetime1">
              <a:rPr lang="en-US" smtClean="0"/>
              <a:t>12/13/2024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785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2ACA9-0E1D-4B50-8E24-1A760014DFAB}" type="datetime1">
              <a:rPr lang="en-US" smtClean="0"/>
              <a:t>12/13/2024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3216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048000"/>
            <a:ext cx="8229600" cy="3200400"/>
          </a:xfrm>
        </p:spPr>
        <p:txBody>
          <a:bodyPr anchor="b"/>
          <a:lstStyle>
            <a:lvl1pPr algn="l"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91164" y="1493519"/>
            <a:ext cx="13021236" cy="10943850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1600" y="6248399"/>
            <a:ext cx="8229600" cy="6188970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20AF2-5984-4573-9F1D-9FBFD4CC3C14}" type="datetime1">
              <a:rPr lang="en-US" smtClean="0"/>
              <a:t>12/13/2024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1932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048000"/>
            <a:ext cx="13746480" cy="3200400"/>
          </a:xfrm>
        </p:spPr>
        <p:txBody>
          <a:bodyPr anchor="b"/>
          <a:lstStyle>
            <a:lvl1pPr algn="l"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722476" y="1502483"/>
            <a:ext cx="7289924" cy="10934886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1600" y="6248399"/>
            <a:ext cx="13746480" cy="6188970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2E2FA-A0C0-47FD-901C-E8E4BD8A6889}" type="datetime1">
              <a:rPr lang="en-US" smtClean="0"/>
              <a:t>12/13/2024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5747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28829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91200" y="1528746"/>
            <a:ext cx="17221200" cy="2586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4389121"/>
            <a:ext cx="21640800" cy="8048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7190720" y="12712701"/>
            <a:ext cx="582168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69203-EF89-45CA-8F89-06463AB2A3B1}" type="datetime1">
              <a:rPr lang="en-US" smtClean="0"/>
              <a:t>12/13/2024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71600" y="12711691"/>
            <a:ext cx="155448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526000" y="7620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10111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6" r:id="rId18"/>
    <p:sldLayoutId id="2147483687" r:id="rId19"/>
    <p:sldLayoutId id="2147483688" r:id="rId20"/>
  </p:sldLayoutIdLst>
  <p:hf hdr="0" ftr="0" dt="0"/>
  <p:txStyles>
    <p:titleStyle>
      <a:lvl1pPr algn="r" defTabSz="1828800" rtl="0" eaLnBrk="1" latinLnBrk="0" hangingPunct="1">
        <a:lnSpc>
          <a:spcPct val="90000"/>
        </a:lnSpc>
        <a:spcBef>
          <a:spcPct val="0"/>
        </a:spcBef>
        <a:buNone/>
        <a:defRPr sz="8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awr01@imperial.ac.uk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cds.cern.ch/record/1421552/files/IN2011_022.pdf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cds.cern.ch/record/1421552/files/IN2011_022.pdf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adsabs.harvard.edu/full/2008ASPC..394...47G" TargetMode="External"/><Relationship Id="rId2" Type="http://schemas.openxmlformats.org/officeDocument/2006/relationships/image" Target="../media/image33.t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395374/contributions/939905/attachments/1185975/1719379/20151113_RealTimeAnalysisLHC-4.pdf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Trigger Architectures and Hardware"/>
          <p:cNvSpPr txBox="1">
            <a:spLocks noGrp="1"/>
          </p:cNvSpPr>
          <p:nvPr>
            <p:ph type="ctrTitle"/>
          </p:nvPr>
        </p:nvSpPr>
        <p:spPr>
          <a:xfrm>
            <a:off x="1790330" y="3606810"/>
            <a:ext cx="20803340" cy="3650192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dirty="0"/>
              <a:t>Trigger and</a:t>
            </a:r>
            <a:br>
              <a:rPr lang="en-GB" dirty="0"/>
            </a:br>
            <a:r>
              <a:rPr lang="en-GB" dirty="0"/>
              <a:t>Data-Acquisition: Part II</a:t>
            </a:r>
            <a:endParaRPr dirty="0"/>
          </a:p>
        </p:txBody>
      </p:sp>
      <p:sp>
        <p:nvSpPr>
          <p:cNvPr id="256" name="ISOTDAQ 2017…"/>
          <p:cNvSpPr txBox="1">
            <a:spLocks noGrp="1"/>
          </p:cNvSpPr>
          <p:nvPr>
            <p:ph type="subTitle" idx="1"/>
          </p:nvPr>
        </p:nvSpPr>
        <p:spPr>
          <a:xfrm>
            <a:off x="2743200" y="7264402"/>
            <a:ext cx="18897600" cy="3490684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/>
            <a:r>
              <a:rPr lang="en-GB" dirty="0"/>
              <a:t>UK Advanced Instrumentation Course 2024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Andrew W. Rose, Imperial College London</a:t>
            </a:r>
          </a:p>
          <a:p>
            <a:pPr algn="ctr"/>
            <a:r>
              <a:rPr lang="en-GB" dirty="0">
                <a:hlinkClick r:id="rId2"/>
              </a:rPr>
              <a:t>awr01@imperial.ac.uk</a:t>
            </a:r>
            <a:endParaRPr dirty="0"/>
          </a:p>
        </p:txBody>
      </p:sp>
      <p:pic>
        <p:nvPicPr>
          <p:cNvPr id="1026" name="Picture 2" descr="Image result for imperial college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4" y="58056"/>
            <a:ext cx="4256768" cy="112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23522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" name="Synchronous or asynchronous?"/>
          <p:cNvSpPr txBox="1">
            <a:spLocks noGrp="1"/>
          </p:cNvSpPr>
          <p:nvPr>
            <p:ph type="title"/>
          </p:nvPr>
        </p:nvSpPr>
        <p:spPr>
          <a:xfrm>
            <a:off x="1371601" y="1528746"/>
            <a:ext cx="21640800" cy="2586056"/>
          </a:xfrm>
          <a:prstGeom prst="rect">
            <a:avLst/>
          </a:prstGeom>
        </p:spPr>
        <p:txBody>
          <a:bodyPr/>
          <a:lstStyle/>
          <a:p>
            <a:pPr>
              <a:tabLst>
                <a:tab pos="1163638" algn="l"/>
              </a:tabLst>
            </a:pPr>
            <a:r>
              <a:rPr dirty="0"/>
              <a:t>Synchronous or asynchronous?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4000" dirty="0"/>
              <a:t>Asynchronous: operations start at given conditions (when data ready or last processing is finished)</a:t>
            </a:r>
          </a:p>
          <a:p>
            <a:pPr lvl="1">
              <a:lnSpc>
                <a:spcPct val="150000"/>
              </a:lnSpc>
            </a:pPr>
            <a:r>
              <a:rPr lang="en-GB" sz="3600" dirty="0"/>
              <a:t>Used for larger time windows</a:t>
            </a:r>
          </a:p>
          <a:p>
            <a:pPr lvl="1">
              <a:lnSpc>
                <a:spcPct val="150000"/>
              </a:lnSpc>
            </a:pPr>
            <a:r>
              <a:rPr lang="en-GB" sz="3600" dirty="0"/>
              <a:t>Average latency (with large buffers to absorb fluctuations)</a:t>
            </a:r>
          </a:p>
          <a:p>
            <a:pPr lvl="1">
              <a:lnSpc>
                <a:spcPct val="150000"/>
              </a:lnSpc>
            </a:pPr>
            <a:r>
              <a:rPr lang="en-GB" sz="3600" dirty="0"/>
              <a:t>If buffer size ≠ dead-time → lost events</a:t>
            </a:r>
          </a:p>
          <a:p>
            <a:pPr lvl="1">
              <a:lnSpc>
                <a:spcPct val="150000"/>
              </a:lnSpc>
            </a:pPr>
            <a:r>
              <a:rPr lang="en-GB" sz="3600" dirty="0"/>
              <a:t>Used for HLT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AEACA43-EAA7-467B-846E-32E518DF9044}"/>
              </a:ext>
            </a:extLst>
          </p:cNvPr>
          <p:cNvGrpSpPr/>
          <p:nvPr/>
        </p:nvGrpSpPr>
        <p:grpSpPr>
          <a:xfrm>
            <a:off x="11313994" y="9376012"/>
            <a:ext cx="13070006" cy="4394578"/>
            <a:chOff x="11313994" y="9376012"/>
            <a:chExt cx="13070006" cy="4394578"/>
          </a:xfrm>
        </p:grpSpPr>
        <p:sp>
          <p:nvSpPr>
            <p:cNvPr id="32" name="Rectangle 31"/>
            <p:cNvSpPr/>
            <p:nvPr/>
          </p:nvSpPr>
          <p:spPr>
            <a:xfrm>
              <a:off x="11313994" y="9376012"/>
              <a:ext cx="13070006" cy="43399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43" name="Oval"/>
            <p:cNvSpPr/>
            <p:nvPr/>
          </p:nvSpPr>
          <p:spPr>
            <a:xfrm>
              <a:off x="18603647" y="9479237"/>
              <a:ext cx="1403193" cy="1298064"/>
            </a:xfrm>
            <a:prstGeom prst="ellipse">
              <a:avLst/>
            </a:prstGeom>
            <a:solidFill>
              <a:srgbClr val="FFFFFF"/>
            </a:solidFill>
            <a:ln w="508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2000"/>
            </a:p>
          </p:txBody>
        </p:sp>
        <p:sp>
          <p:nvSpPr>
            <p:cNvPr id="1244" name="Line"/>
            <p:cNvSpPr/>
            <p:nvPr/>
          </p:nvSpPr>
          <p:spPr>
            <a:xfrm flipV="1">
              <a:off x="13319081" y="10803308"/>
              <a:ext cx="10252820" cy="54382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24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2000"/>
            </a:p>
          </p:txBody>
        </p:sp>
        <p:sp>
          <p:nvSpPr>
            <p:cNvPr id="1245" name="Shape"/>
            <p:cNvSpPr/>
            <p:nvPr/>
          </p:nvSpPr>
          <p:spPr>
            <a:xfrm>
              <a:off x="13613989" y="10294959"/>
              <a:ext cx="970343" cy="2572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00" y="0"/>
                  </a:moveTo>
                  <a:lnTo>
                    <a:pt x="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76200" cap="flat">
              <a:solidFill>
                <a:srgbClr val="000000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2000"/>
            </a:p>
          </p:txBody>
        </p:sp>
        <p:sp>
          <p:nvSpPr>
            <p:cNvPr id="1246" name="Line"/>
            <p:cNvSpPr/>
            <p:nvPr/>
          </p:nvSpPr>
          <p:spPr>
            <a:xfrm>
              <a:off x="14584332" y="12278701"/>
              <a:ext cx="8628445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ysDash"/>
              <a:round/>
              <a:head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24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2000"/>
            </a:p>
          </p:txBody>
        </p:sp>
        <p:sp>
          <p:nvSpPr>
            <p:cNvPr id="1247" name="FE buffers"/>
            <p:cNvSpPr txBox="1"/>
            <p:nvPr/>
          </p:nvSpPr>
          <p:spPr>
            <a:xfrm rot="16598932">
              <a:off x="12554997" y="11886161"/>
              <a:ext cx="1555130" cy="569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l" defTabSz="1828800">
                <a:defRPr sz="40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Source Sans Pro"/>
                </a:defRPr>
              </a:lvl1pPr>
            </a:lstStyle>
            <a:p>
              <a:pPr>
                <a:defRPr sz="3600"/>
              </a:pPr>
              <a:r>
                <a:rPr sz="2000"/>
                <a:t>FE buffers</a:t>
              </a:r>
            </a:p>
          </p:txBody>
        </p:sp>
        <p:sp>
          <p:nvSpPr>
            <p:cNvPr id="1248" name="Line"/>
            <p:cNvSpPr/>
            <p:nvPr/>
          </p:nvSpPr>
          <p:spPr>
            <a:xfrm flipH="1">
              <a:off x="13775713" y="11604844"/>
              <a:ext cx="699219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24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2000"/>
            </a:p>
          </p:txBody>
        </p:sp>
        <p:sp>
          <p:nvSpPr>
            <p:cNvPr id="1249" name="Line"/>
            <p:cNvSpPr/>
            <p:nvPr/>
          </p:nvSpPr>
          <p:spPr>
            <a:xfrm flipH="1">
              <a:off x="13721012" y="11820005"/>
              <a:ext cx="699219" cy="0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24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2000"/>
            </a:p>
          </p:txBody>
        </p:sp>
        <p:sp>
          <p:nvSpPr>
            <p:cNvPr id="1250" name="Line"/>
            <p:cNvSpPr/>
            <p:nvPr/>
          </p:nvSpPr>
          <p:spPr>
            <a:xfrm flipH="1">
              <a:off x="13721012" y="12046987"/>
              <a:ext cx="699219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24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2000"/>
            </a:p>
          </p:txBody>
        </p:sp>
        <p:sp>
          <p:nvSpPr>
            <p:cNvPr id="1251" name="Line"/>
            <p:cNvSpPr/>
            <p:nvPr/>
          </p:nvSpPr>
          <p:spPr>
            <a:xfrm flipH="1">
              <a:off x="13721012" y="12247963"/>
              <a:ext cx="699219" cy="0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24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2000"/>
            </a:p>
          </p:txBody>
        </p:sp>
        <p:sp>
          <p:nvSpPr>
            <p:cNvPr id="1252" name="Line"/>
            <p:cNvSpPr/>
            <p:nvPr/>
          </p:nvSpPr>
          <p:spPr>
            <a:xfrm flipH="1">
              <a:off x="13668689" y="12474947"/>
              <a:ext cx="699219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24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2000"/>
            </a:p>
          </p:txBody>
        </p:sp>
        <p:sp>
          <p:nvSpPr>
            <p:cNvPr id="1253" name="Line"/>
            <p:cNvSpPr/>
            <p:nvPr/>
          </p:nvSpPr>
          <p:spPr>
            <a:xfrm flipH="1">
              <a:off x="13668689" y="12701930"/>
              <a:ext cx="699219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24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2000"/>
            </a:p>
          </p:txBody>
        </p:sp>
        <p:sp>
          <p:nvSpPr>
            <p:cNvPr id="1254" name="Local trigger…"/>
            <p:cNvSpPr txBox="1"/>
            <p:nvPr/>
          </p:nvSpPr>
          <p:spPr>
            <a:xfrm>
              <a:off x="20471768" y="9717029"/>
              <a:ext cx="3122586" cy="9206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 algn="l" defTabSz="1828800">
                <a:defRPr sz="36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Source Sans Pro"/>
                </a:defRPr>
              </a:pPr>
              <a:r>
                <a:rPr sz="2000" i="1" dirty="0"/>
                <a:t>Local trigger </a:t>
              </a:r>
            </a:p>
            <a:p>
              <a:pPr algn="l" defTabSz="1828800">
                <a:defRPr sz="36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Source Sans Pro"/>
                </a:defRPr>
              </a:pPr>
              <a:r>
                <a:rPr sz="2000" i="1" dirty="0" err="1"/>
                <a:t>decision</a:t>
              </a:r>
              <a:r>
                <a:rPr sz="2000" i="1" dirty="0" err="1">
                  <a:solidFill>
                    <a:srgbClr val="008000"/>
                  </a:solidFill>
                </a:rPr>
                <a:t>+timestamp</a:t>
              </a:r>
              <a:endParaRPr sz="2000" i="1" dirty="0">
                <a:solidFill>
                  <a:srgbClr val="008000"/>
                </a:solidFill>
              </a:endParaRPr>
            </a:p>
          </p:txBody>
        </p:sp>
        <p:sp>
          <p:nvSpPr>
            <p:cNvPr id="1255" name="Global trigger decision back to the FE"/>
            <p:cNvSpPr txBox="1"/>
            <p:nvPr/>
          </p:nvSpPr>
          <p:spPr>
            <a:xfrm>
              <a:off x="16230528" y="11728481"/>
              <a:ext cx="5632605" cy="5665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l" defTabSz="1828800">
                <a:defRPr sz="3600" i="1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Source Sans Pro"/>
                </a:defRPr>
              </a:lvl1pPr>
            </a:lstStyle>
            <a:p>
              <a:pPr>
                <a:defRPr i="0"/>
              </a:pPr>
              <a:r>
                <a:rPr sz="2000" i="1"/>
                <a:t>Global trigger decision back to the FE</a:t>
              </a:r>
            </a:p>
          </p:txBody>
        </p:sp>
        <p:sp>
          <p:nvSpPr>
            <p:cNvPr id="1256" name="Shape"/>
            <p:cNvSpPr/>
            <p:nvPr/>
          </p:nvSpPr>
          <p:spPr>
            <a:xfrm rot="10800000" flipH="1">
              <a:off x="13930302" y="12841431"/>
              <a:ext cx="3893267" cy="413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12150"/>
                  </a:lnTo>
                  <a:cubicBezTo>
                    <a:pt x="0" y="6931"/>
                    <a:pt x="452" y="2700"/>
                    <a:pt x="1010" y="2700"/>
                  </a:cubicBezTo>
                  <a:lnTo>
                    <a:pt x="21023" y="2700"/>
                  </a:lnTo>
                  <a:lnTo>
                    <a:pt x="21023" y="0"/>
                  </a:lnTo>
                  <a:lnTo>
                    <a:pt x="21600" y="5400"/>
                  </a:lnTo>
                  <a:lnTo>
                    <a:pt x="21023" y="10800"/>
                  </a:lnTo>
                  <a:lnTo>
                    <a:pt x="21023" y="8100"/>
                  </a:lnTo>
                  <a:lnTo>
                    <a:pt x="1010" y="8100"/>
                  </a:lnTo>
                  <a:cubicBezTo>
                    <a:pt x="771" y="8100"/>
                    <a:pt x="577" y="9913"/>
                    <a:pt x="577" y="12150"/>
                  </a:cubicBezTo>
                  <a:lnTo>
                    <a:pt x="577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50800" cap="flat">
              <a:solidFill>
                <a:srgbClr val="000000"/>
              </a:solidFill>
              <a:prstDash val="solid"/>
              <a:round/>
            </a:ln>
            <a:effectLst>
              <a:outerShdw blurRad="76200" dist="38100" dir="6599969" rotWithShape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914400">
                <a:defRPr sz="4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2000"/>
            </a:p>
          </p:txBody>
        </p:sp>
        <p:sp>
          <p:nvSpPr>
            <p:cNvPr id="1257" name="Shape"/>
            <p:cNvSpPr/>
            <p:nvPr/>
          </p:nvSpPr>
          <p:spPr>
            <a:xfrm>
              <a:off x="11661411" y="10268951"/>
              <a:ext cx="1657671" cy="11798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14035" y="21600"/>
                  </a:lnTo>
                  <a:lnTo>
                    <a:pt x="14035" y="13500"/>
                  </a:lnTo>
                  <a:lnTo>
                    <a:pt x="17734" y="13500"/>
                  </a:lnTo>
                  <a:lnTo>
                    <a:pt x="17734" y="16200"/>
                  </a:lnTo>
                  <a:lnTo>
                    <a:pt x="21600" y="10800"/>
                  </a:lnTo>
                  <a:lnTo>
                    <a:pt x="17734" y="5400"/>
                  </a:lnTo>
                  <a:lnTo>
                    <a:pt x="17734" y="8100"/>
                  </a:lnTo>
                  <a:lnTo>
                    <a:pt x="14035" y="8100"/>
                  </a:lnTo>
                  <a:lnTo>
                    <a:pt x="14035" y="0"/>
                  </a:lnTo>
                  <a:close/>
                </a:path>
              </a:pathLst>
            </a:custGeom>
            <a:solidFill>
              <a:srgbClr val="FFFFFF"/>
            </a:solidFill>
            <a:ln w="76200" cap="flat">
              <a:solidFill>
                <a:srgbClr val="000000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2000"/>
            </a:p>
          </p:txBody>
        </p:sp>
        <p:sp>
          <p:nvSpPr>
            <p:cNvPr id="1258" name="FE data"/>
            <p:cNvSpPr txBox="1"/>
            <p:nvPr/>
          </p:nvSpPr>
          <p:spPr>
            <a:xfrm>
              <a:off x="11518713" y="9672163"/>
              <a:ext cx="1308250" cy="5665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l" defTabSz="1828800">
                <a:defRPr sz="4000" i="1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Source Sans Pro"/>
                </a:defRPr>
              </a:lvl1pPr>
            </a:lstStyle>
            <a:p>
              <a:pPr>
                <a:defRPr sz="3600" i="0"/>
              </a:pPr>
              <a:r>
                <a:rPr sz="2000" i="1"/>
                <a:t>FE data</a:t>
              </a:r>
            </a:p>
          </p:txBody>
        </p:sp>
        <p:sp>
          <p:nvSpPr>
            <p:cNvPr id="1259" name="to DAQ or clear"/>
            <p:cNvSpPr txBox="1"/>
            <p:nvPr/>
          </p:nvSpPr>
          <p:spPr>
            <a:xfrm>
              <a:off x="17956400" y="12782334"/>
              <a:ext cx="2471429" cy="5665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l" defTabSz="1828800">
                <a:defRPr sz="4000" i="1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Source Sans Pro"/>
                </a:defRPr>
              </a:lvl1pPr>
            </a:lstStyle>
            <a:p>
              <a:pPr>
                <a:defRPr sz="3600" i="0"/>
              </a:pPr>
              <a:r>
                <a:rPr sz="2000" i="1"/>
                <a:t>to DAQ or clear</a:t>
              </a:r>
            </a:p>
          </p:txBody>
        </p:sp>
        <p:pic>
          <p:nvPicPr>
            <p:cNvPr id="1260" name="clock-face.png" descr="clock-face.png"/>
            <p:cNvPicPr>
              <a:picLocks noChangeAspect="1"/>
            </p:cNvPicPr>
            <p:nvPr/>
          </p:nvPicPr>
          <p:blipFill>
            <a:blip r:embed="rId2"/>
            <a:srcRect l="5712" t="4373" r="4659" b="4311"/>
            <a:stretch>
              <a:fillRect/>
            </a:stretch>
          </p:blipFill>
          <p:spPr>
            <a:xfrm>
              <a:off x="18299757" y="9512617"/>
              <a:ext cx="698980" cy="746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0696" extrusionOk="0">
                  <a:moveTo>
                    <a:pt x="11325" y="7"/>
                  </a:moveTo>
                  <a:cubicBezTo>
                    <a:pt x="10434" y="-19"/>
                    <a:pt x="9500" y="33"/>
                    <a:pt x="8521" y="163"/>
                  </a:cubicBezTo>
                  <a:cubicBezTo>
                    <a:pt x="3219" y="868"/>
                    <a:pt x="-71" y="4796"/>
                    <a:pt x="1" y="10344"/>
                  </a:cubicBezTo>
                  <a:cubicBezTo>
                    <a:pt x="59" y="14847"/>
                    <a:pt x="2124" y="17967"/>
                    <a:pt x="6348" y="19943"/>
                  </a:cubicBezTo>
                  <a:cubicBezTo>
                    <a:pt x="9852" y="21581"/>
                    <a:pt x="16236" y="20428"/>
                    <a:pt x="18959" y="17664"/>
                  </a:cubicBezTo>
                  <a:cubicBezTo>
                    <a:pt x="20737" y="15858"/>
                    <a:pt x="21438" y="13826"/>
                    <a:pt x="21470" y="10344"/>
                  </a:cubicBezTo>
                  <a:cubicBezTo>
                    <a:pt x="21529" y="4094"/>
                    <a:pt x="17561" y="188"/>
                    <a:pt x="11325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grpSp>
          <p:nvGrpSpPr>
            <p:cNvPr id="1264" name="Group"/>
            <p:cNvGrpSpPr/>
            <p:nvPr/>
          </p:nvGrpSpPr>
          <p:grpSpPr>
            <a:xfrm>
              <a:off x="18809675" y="10005191"/>
              <a:ext cx="1195970" cy="766070"/>
              <a:chOff x="0" y="0"/>
              <a:chExt cx="1596608" cy="1028700"/>
            </a:xfrm>
          </p:grpSpPr>
          <p:sp>
            <p:nvSpPr>
              <p:cNvPr id="1261" name="Shape"/>
              <p:cNvSpPr/>
              <p:nvPr/>
            </p:nvSpPr>
            <p:spPr>
              <a:xfrm rot="4260000">
                <a:off x="510966" y="-231015"/>
                <a:ext cx="574676" cy="1490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11929" y="0"/>
                      <a:pt x="21600" y="4203"/>
                      <a:pt x="21600" y="9388"/>
                    </a:cubicBezTo>
                    <a:lnTo>
                      <a:pt x="21600" y="11470"/>
                    </a:lnTo>
                    <a:cubicBezTo>
                      <a:pt x="21600" y="15751"/>
                      <a:pt x="14937" y="19490"/>
                      <a:pt x="5400" y="20560"/>
                    </a:cubicBezTo>
                    <a:lnTo>
                      <a:pt x="5400" y="21600"/>
                    </a:lnTo>
                    <a:lnTo>
                      <a:pt x="0" y="19817"/>
                    </a:lnTo>
                    <a:lnTo>
                      <a:pt x="5400" y="17437"/>
                    </a:lnTo>
                    <a:lnTo>
                      <a:pt x="5400" y="18477"/>
                    </a:lnTo>
                    <a:cubicBezTo>
                      <a:pt x="14079" y="17503"/>
                      <a:pt x="20473" y="14301"/>
                      <a:pt x="21467" y="10429"/>
                    </a:cubicBezTo>
                    <a:lnTo>
                      <a:pt x="21467" y="10429"/>
                    </a:lnTo>
                    <a:cubicBezTo>
                      <a:pt x="20247" y="5677"/>
                      <a:pt x="11002" y="2082"/>
                      <a:pt x="0" y="208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3F73B9"/>
                  </a:gs>
                  <a:gs pos="100000">
                    <a:srgbClr val="347FD8"/>
                  </a:gs>
                </a:gsLst>
                <a:lin ang="16200000" scaled="0"/>
              </a:gradFill>
              <a:ln w="25400" cap="flat">
                <a:solidFill>
                  <a:srgbClr val="000000"/>
                </a:solidFill>
                <a:prstDash val="solid"/>
                <a:round/>
              </a:ln>
              <a:effectLst>
                <a:outerShdw blurRad="76200" dist="38100" dir="6599969" rotWithShape="0">
                  <a:srgbClr val="808080">
                    <a:alpha val="75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000"/>
              </a:p>
            </p:txBody>
          </p:sp>
          <p:sp>
            <p:nvSpPr>
              <p:cNvPr id="1262" name="Shape"/>
              <p:cNvSpPr/>
              <p:nvPr/>
            </p:nvSpPr>
            <p:spPr>
              <a:xfrm rot="4260000">
                <a:off x="841480" y="4738"/>
                <a:ext cx="574676" cy="7916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11929" y="0"/>
                      <a:pt x="21600" y="7915"/>
                      <a:pt x="21600" y="17679"/>
                    </a:cubicBezTo>
                    <a:lnTo>
                      <a:pt x="21600" y="21600"/>
                    </a:lnTo>
                    <a:cubicBezTo>
                      <a:pt x="21600" y="11836"/>
                      <a:pt x="11929" y="3921"/>
                      <a:pt x="0" y="3921"/>
                    </a:cubicBezTo>
                    <a:close/>
                  </a:path>
                </a:pathLst>
              </a:custGeom>
              <a:solidFill>
                <a:srgbClr val="325C9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000"/>
              </a:p>
            </p:txBody>
          </p:sp>
          <p:sp>
            <p:nvSpPr>
              <p:cNvPr id="1263" name="Line"/>
              <p:cNvSpPr/>
              <p:nvPr/>
            </p:nvSpPr>
            <p:spPr>
              <a:xfrm rot="4260000">
                <a:off x="879744" y="751789"/>
                <a:ext cx="3546" cy="718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21600" y="14383"/>
                      <a:pt x="14389" y="7172"/>
                      <a:pt x="0" y="0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000"/>
              </a:p>
            </p:txBody>
          </p:sp>
        </p:grpSp>
        <p:sp>
          <p:nvSpPr>
            <p:cNvPr id="1265" name="Take data when ready"/>
            <p:cNvSpPr txBox="1"/>
            <p:nvPr/>
          </p:nvSpPr>
          <p:spPr>
            <a:xfrm>
              <a:off x="14612522" y="10227018"/>
              <a:ext cx="3569678" cy="5665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l" defTabSz="1828800">
                <a:defRPr sz="3600" i="1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Source Sans Pro"/>
                </a:defRPr>
              </a:lvl1pPr>
            </a:lstStyle>
            <a:p>
              <a:pPr>
                <a:defRPr i="0"/>
              </a:pPr>
              <a:r>
                <a:rPr sz="2000" i="1" dirty="0"/>
                <a:t>Take data when ready </a:t>
              </a:r>
            </a:p>
          </p:txBody>
        </p:sp>
        <p:sp>
          <p:nvSpPr>
            <p:cNvPr id="1266" name="YES/NO"/>
            <p:cNvSpPr txBox="1"/>
            <p:nvPr/>
          </p:nvSpPr>
          <p:spPr>
            <a:xfrm>
              <a:off x="14504655" y="12234445"/>
              <a:ext cx="1310105" cy="5665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l" defTabSz="1828800">
                <a:defRPr sz="3600" b="1">
                  <a:solidFill>
                    <a:srgbClr val="C0504D"/>
                  </a:solidFill>
                  <a:latin typeface="+mj-lt"/>
                  <a:ea typeface="+mj-ea"/>
                  <a:cs typeface="+mj-cs"/>
                  <a:sym typeface="Source Sans Pro"/>
                </a:defRPr>
              </a:lvl1pPr>
            </a:lstStyle>
            <a:p>
              <a:pPr>
                <a:defRPr>
                  <a:solidFill>
                    <a:srgbClr val="000000"/>
                  </a:solidFill>
                </a:defRPr>
              </a:pPr>
              <a:r>
                <a:rPr sz="2000">
                  <a:solidFill>
                    <a:srgbClr val="C0504D"/>
                  </a:solidFill>
                </a:rPr>
                <a:t>YES/NO</a:t>
              </a:r>
            </a:p>
          </p:txBody>
        </p:sp>
        <p:sp>
          <p:nvSpPr>
            <p:cNvPr id="1267" name="data+timestamp"/>
            <p:cNvSpPr txBox="1"/>
            <p:nvPr/>
          </p:nvSpPr>
          <p:spPr>
            <a:xfrm>
              <a:off x="13930985" y="13204017"/>
              <a:ext cx="2630972" cy="5665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l" defTabSz="1828800">
                <a:defRPr sz="3600" i="1">
                  <a:solidFill>
                    <a:srgbClr val="008000"/>
                  </a:solidFill>
                  <a:latin typeface="+mj-lt"/>
                  <a:ea typeface="+mj-ea"/>
                  <a:cs typeface="+mj-cs"/>
                  <a:sym typeface="Source Sans Pro"/>
                </a:defRPr>
              </a:lvl1pPr>
            </a:lstStyle>
            <a:p>
              <a:pPr>
                <a:defRPr i="0">
                  <a:solidFill>
                    <a:srgbClr val="000000"/>
                  </a:solidFill>
                </a:defRPr>
              </a:pPr>
              <a:r>
                <a:rPr sz="2000" i="1" dirty="0" err="1">
                  <a:solidFill>
                    <a:srgbClr val="008000"/>
                  </a:solidFill>
                </a:rPr>
                <a:t>data+timestamp</a:t>
              </a:r>
              <a:endParaRPr sz="2000" i="1" dirty="0">
                <a:solidFill>
                  <a:srgbClr val="008000"/>
                </a:solidFill>
              </a:endParaRPr>
            </a:p>
          </p:txBody>
        </p:sp>
        <p:pic>
          <p:nvPicPr>
            <p:cNvPr id="1268" name="image.png" descr="image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527346" y="12243610"/>
              <a:ext cx="944183" cy="697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69" name="Average maximum time"/>
            <p:cNvSpPr txBox="1"/>
            <p:nvPr/>
          </p:nvSpPr>
          <p:spPr>
            <a:xfrm>
              <a:off x="17424012" y="10919163"/>
              <a:ext cx="3688407" cy="5665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l" defTabSz="1828800">
                <a:defRPr sz="4000" i="1">
                  <a:solidFill>
                    <a:srgbClr val="008000"/>
                  </a:solidFill>
                  <a:latin typeface="+mj-lt"/>
                  <a:ea typeface="+mj-ea"/>
                  <a:cs typeface="+mj-cs"/>
                  <a:sym typeface="Source Sans Pro"/>
                </a:defRPr>
              </a:lvl1pPr>
            </a:lstStyle>
            <a:p>
              <a:pPr>
                <a:defRPr sz="3600" i="0">
                  <a:solidFill>
                    <a:srgbClr val="000000"/>
                  </a:solidFill>
                </a:defRPr>
              </a:pPr>
              <a:r>
                <a:rPr sz="2000" i="1" dirty="0">
                  <a:solidFill>
                    <a:srgbClr val="008000"/>
                  </a:solidFill>
                </a:rPr>
                <a:t>Average maximum time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6306" y="10721952"/>
            <a:ext cx="10305740" cy="26776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855578" lvl="1" indent="-601578">
              <a:lnSpc>
                <a:spcPct val="100000"/>
              </a:lnSpc>
              <a:buClr>
                <a:schemeClr val="accent2"/>
              </a:buClr>
              <a:buSzPct val="200000"/>
              <a:buChar char="✓"/>
              <a:defRPr>
                <a:solidFill>
                  <a:schemeClr val="accent2"/>
                </a:solidFill>
                <a:latin typeface="+mj-lt"/>
                <a:ea typeface="+mj-ea"/>
                <a:cs typeface="+mj-cs"/>
                <a:sym typeface="Source Sans Pro"/>
              </a:defRPr>
            </a:pPr>
            <a:r>
              <a:rPr lang="en-GB" sz="2800" dirty="0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Pro’s</a:t>
            </a:r>
            <a:r>
              <a:rPr lang="en-GB" sz="2800" dirty="0">
                <a:solidFill>
                  <a:schemeClr val="accent2"/>
                </a:solidFill>
                <a:sym typeface="Source Sans Pro"/>
              </a:rPr>
              <a:t>: more resilient to data burst; running on conventional CPUs</a:t>
            </a:r>
            <a:br>
              <a:rPr lang="en-GB" sz="2800" dirty="0">
                <a:solidFill>
                  <a:schemeClr val="accent2"/>
                </a:solidFill>
                <a:sym typeface="Source Sans Pro"/>
              </a:rPr>
            </a:br>
            <a:endParaRPr lang="en-GB" sz="2800" dirty="0">
              <a:solidFill>
                <a:schemeClr val="accent2"/>
              </a:solidFill>
              <a:sym typeface="Source Sans Pro"/>
            </a:endParaRPr>
          </a:p>
          <a:p>
            <a:pPr marL="855578" lvl="1" indent="-601578">
              <a:lnSpc>
                <a:spcPct val="100000"/>
              </a:lnSpc>
              <a:buClr>
                <a:schemeClr val="accent5"/>
              </a:buClr>
              <a:buSzPct val="200000"/>
              <a:buChar char="✗"/>
              <a:defRPr>
                <a:solidFill>
                  <a:schemeClr val="accent5"/>
                </a:solidFill>
                <a:latin typeface="+mj-lt"/>
                <a:ea typeface="+mj-ea"/>
                <a:cs typeface="+mj-cs"/>
                <a:sym typeface="Source Sans Pro"/>
              </a:defRPr>
            </a:pPr>
            <a:r>
              <a:rPr lang="en-GB" sz="2800" dirty="0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Con’s</a:t>
            </a:r>
            <a:r>
              <a:rPr lang="en-GB" sz="2800" dirty="0">
                <a:solidFill>
                  <a:schemeClr val="accent5"/>
                </a:solidFill>
                <a:sym typeface="Source Sans Pro"/>
              </a:rPr>
              <a:t>: needs a timing signal synchronised to the FE to latch the data, needs time-marker stored in the data, data transfer protocol is more complex)</a:t>
            </a:r>
            <a:endParaRPr lang="en-GB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898295-3018-9CDB-A3D0-21919512A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10</a:t>
            </a:fld>
            <a:endParaRPr lang="en-GB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Synchronous or asynchronous?"/>
          <p:cNvSpPr txBox="1">
            <a:spLocks noGrp="1"/>
          </p:cNvSpPr>
          <p:nvPr>
            <p:ph type="title"/>
          </p:nvPr>
        </p:nvSpPr>
        <p:spPr>
          <a:xfrm>
            <a:off x="1665027" y="1528746"/>
            <a:ext cx="21347373" cy="2586056"/>
          </a:xfrm>
          <a:prstGeom prst="rect">
            <a:avLst/>
          </a:prstGeom>
        </p:spPr>
        <p:txBody>
          <a:bodyPr/>
          <a:lstStyle/>
          <a:p>
            <a:r>
              <a:rPr dirty="0"/>
              <a:t>Synchronous or asynchronous?</a:t>
            </a:r>
            <a:br>
              <a:rPr lang="en-GB" dirty="0"/>
            </a:br>
            <a:r>
              <a:rPr lang="en-GB" dirty="0">
                <a:solidFill>
                  <a:schemeClr val="accent2"/>
                </a:solidFill>
              </a:rPr>
              <a:t>Why not both?</a:t>
            </a:r>
            <a:r>
              <a:rPr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GB" sz="4000" dirty="0"/>
              <a:t>Pseudo-synchronous: operates </a:t>
            </a:r>
            <a:r>
              <a:rPr lang="en-GB" sz="4000" b="1" dirty="0">
                <a:solidFill>
                  <a:schemeClr val="accent2"/>
                </a:solidFill>
              </a:rPr>
              <a:t>locally</a:t>
            </a:r>
            <a:r>
              <a:rPr lang="en-GB" sz="4000" dirty="0"/>
              <a:t> phase-locked</a:t>
            </a:r>
          </a:p>
          <a:p>
            <a:pPr lvl="1">
              <a:lnSpc>
                <a:spcPct val="150000"/>
              </a:lnSpc>
            </a:pPr>
            <a:r>
              <a:rPr lang="en-GB" sz="3600" dirty="0"/>
              <a:t>Data move in lockstep through the trigger chain from a set of local clocks</a:t>
            </a:r>
          </a:p>
          <a:p>
            <a:pPr lvl="1">
              <a:lnSpc>
                <a:spcPct val="150000"/>
              </a:lnSpc>
            </a:pPr>
            <a:r>
              <a:rPr lang="en-GB" sz="3600" dirty="0"/>
              <a:t>Buffering required whenever you move between clocks</a:t>
            </a:r>
          </a:p>
          <a:p>
            <a:pPr lvl="1">
              <a:lnSpc>
                <a:spcPct val="150000"/>
              </a:lnSpc>
            </a:pPr>
            <a:r>
              <a:rPr lang="en-GB" sz="3600" dirty="0"/>
              <a:t>Clocks run slightly faster than source data to prevent overflow</a:t>
            </a:r>
          </a:p>
          <a:p>
            <a:pPr lvl="1">
              <a:lnSpc>
                <a:spcPct val="150000"/>
              </a:lnSpc>
            </a:pPr>
            <a:r>
              <a:rPr lang="en-GB" sz="3600" dirty="0"/>
              <a:t>Realignment to global clock only after the final trigger stage</a:t>
            </a:r>
          </a:p>
          <a:p>
            <a:pPr lvl="1">
              <a:lnSpc>
                <a:spcPct val="150000"/>
              </a:lnSpc>
            </a:pPr>
            <a:r>
              <a:rPr lang="en-GB" sz="3600" dirty="0"/>
              <a:t>Fixed latency</a:t>
            </a:r>
          </a:p>
          <a:p>
            <a:pPr lvl="1">
              <a:lnSpc>
                <a:spcPct val="150000"/>
              </a:lnSpc>
            </a:pPr>
            <a:endParaRPr lang="en-GB" sz="3600" dirty="0"/>
          </a:p>
          <a:p>
            <a:pPr>
              <a:lnSpc>
                <a:spcPct val="150000"/>
              </a:lnSpc>
            </a:pPr>
            <a:endParaRPr lang="en-GB" sz="4000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4294967295"/>
          </p:nvPr>
        </p:nvSpPr>
        <p:spPr>
          <a:xfrm>
            <a:off x="1" y="10575708"/>
            <a:ext cx="11078935" cy="3140291"/>
          </a:xfrm>
        </p:spPr>
        <p:txBody>
          <a:bodyPr>
            <a:noAutofit/>
          </a:bodyPr>
          <a:lstStyle/>
          <a:p>
            <a:pPr marL="855578" lvl="1" indent="-601578">
              <a:lnSpc>
                <a:spcPct val="100000"/>
              </a:lnSpc>
              <a:buClr>
                <a:schemeClr val="accent2"/>
              </a:buClr>
              <a:buSzPct val="200000"/>
              <a:buChar char="✓"/>
              <a:defRPr spc="-107">
                <a:solidFill>
                  <a:schemeClr val="accent2"/>
                </a:solidFill>
                <a:latin typeface="+mj-lt"/>
                <a:ea typeface="+mj-ea"/>
                <a:cs typeface="+mj-cs"/>
                <a:sym typeface="Source Sans Pro"/>
              </a:defRPr>
            </a:pPr>
            <a:r>
              <a:rPr lang="en-GB" sz="2800" dirty="0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Pro’s</a:t>
            </a:r>
            <a:r>
              <a:rPr lang="en-GB" sz="2800" spc="-107" dirty="0">
                <a:solidFill>
                  <a:schemeClr val="accent2"/>
                </a:solidFill>
                <a:sym typeface="Source Sans Pro"/>
              </a:rPr>
              <a:t>: dead-time free (just few clock cycles to protect buffers), no need for expensive globally-distributed clock, simpler  alignment procedure</a:t>
            </a:r>
          </a:p>
          <a:p>
            <a:pPr marL="855578" lvl="1" indent="-601578">
              <a:lnSpc>
                <a:spcPct val="100000"/>
              </a:lnSpc>
              <a:buClr>
                <a:schemeClr val="accent2"/>
              </a:buClr>
              <a:buSzPct val="200000"/>
              <a:buChar char="✓"/>
              <a:defRPr spc="-107">
                <a:solidFill>
                  <a:schemeClr val="accent2"/>
                </a:solidFill>
                <a:latin typeface="+mj-lt"/>
                <a:ea typeface="+mj-ea"/>
                <a:cs typeface="+mj-cs"/>
                <a:sym typeface="Source Sans Pro"/>
              </a:defRPr>
            </a:pPr>
            <a:endParaRPr lang="en-GB" sz="2800" spc="-107" dirty="0">
              <a:solidFill>
                <a:schemeClr val="accent2"/>
              </a:solidFill>
              <a:sym typeface="Source Sans Pro"/>
            </a:endParaRPr>
          </a:p>
          <a:p>
            <a:pPr marL="855578" lvl="1" indent="-601578">
              <a:lnSpc>
                <a:spcPct val="100000"/>
              </a:lnSpc>
              <a:buClr>
                <a:schemeClr val="accent5"/>
              </a:buClr>
              <a:buSzPct val="200000"/>
              <a:buChar char="✗"/>
              <a:defRPr spc="-107">
                <a:solidFill>
                  <a:schemeClr val="accent5"/>
                </a:solidFill>
                <a:latin typeface="+mj-lt"/>
                <a:ea typeface="+mj-ea"/>
                <a:cs typeface="+mj-cs"/>
                <a:sym typeface="Source Sans Pro"/>
              </a:defRPr>
            </a:pPr>
            <a:r>
              <a:rPr lang="en-GB" sz="2800" dirty="0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Con’s</a:t>
            </a:r>
            <a:r>
              <a:rPr lang="en-GB" sz="2800" spc="-107" dirty="0">
                <a:solidFill>
                  <a:schemeClr val="accent5"/>
                </a:solidFill>
                <a:sym typeface="Source Sans Pro"/>
              </a:rPr>
              <a:t>: must propagate timing info with data, buffering required to handle clock-domain change</a:t>
            </a:r>
            <a:endParaRPr lang="en-GB" sz="32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80DA876-F492-4389-9BCF-54C4C49F1580}"/>
              </a:ext>
            </a:extLst>
          </p:cNvPr>
          <p:cNvGrpSpPr/>
          <p:nvPr/>
        </p:nvGrpSpPr>
        <p:grpSpPr>
          <a:xfrm>
            <a:off x="11313994" y="9403307"/>
            <a:ext cx="13070006" cy="4312693"/>
            <a:chOff x="11313994" y="9403307"/>
            <a:chExt cx="13070006" cy="4312693"/>
          </a:xfrm>
        </p:grpSpPr>
        <p:sp>
          <p:nvSpPr>
            <p:cNvPr id="4" name="Rectangle 3"/>
            <p:cNvSpPr/>
            <p:nvPr/>
          </p:nvSpPr>
          <p:spPr>
            <a:xfrm>
              <a:off x="11313994" y="9403307"/>
              <a:ext cx="13070006" cy="431269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10" name="Line"/>
            <p:cNvSpPr/>
            <p:nvPr/>
          </p:nvSpPr>
          <p:spPr>
            <a:xfrm flipV="1">
              <a:off x="13322438" y="10795963"/>
              <a:ext cx="10271917" cy="54802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24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2000"/>
            </a:p>
          </p:txBody>
        </p:sp>
        <p:sp>
          <p:nvSpPr>
            <p:cNvPr id="1211" name="T1"/>
            <p:cNvSpPr/>
            <p:nvPr/>
          </p:nvSpPr>
          <p:spPr>
            <a:xfrm>
              <a:off x="16319902" y="10471913"/>
              <a:ext cx="1188979" cy="757706"/>
            </a:xfrm>
            <a:prstGeom prst="rect">
              <a:avLst/>
            </a:prstGeom>
            <a:solidFill>
              <a:srgbClr val="FFFFFF"/>
            </a:solidFill>
            <a:ln w="7620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defTabSz="1828800">
                <a:defRPr sz="36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Source Sans Pro"/>
                </a:defRPr>
              </a:lvl1pPr>
            </a:lstStyle>
            <a:p>
              <a:r>
                <a:rPr sz="2000"/>
                <a:t>T1</a:t>
              </a:r>
            </a:p>
          </p:txBody>
        </p:sp>
        <p:sp>
          <p:nvSpPr>
            <p:cNvPr id="1212" name="T4"/>
            <p:cNvSpPr/>
            <p:nvPr/>
          </p:nvSpPr>
          <p:spPr>
            <a:xfrm>
              <a:off x="20858988" y="10471913"/>
              <a:ext cx="1188980" cy="757706"/>
            </a:xfrm>
            <a:prstGeom prst="rect">
              <a:avLst/>
            </a:prstGeom>
            <a:solidFill>
              <a:srgbClr val="FFFFFF"/>
            </a:solidFill>
            <a:ln w="7620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defTabSz="1828800">
                <a:defRPr sz="36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Source Sans Pro"/>
                </a:defRPr>
              </a:lvl1pPr>
            </a:lstStyle>
            <a:p>
              <a:r>
                <a:rPr sz="2000"/>
                <a:t>T4</a:t>
              </a:r>
            </a:p>
          </p:txBody>
        </p:sp>
        <p:sp>
          <p:nvSpPr>
            <p:cNvPr id="1213" name="T3"/>
            <p:cNvSpPr/>
            <p:nvPr/>
          </p:nvSpPr>
          <p:spPr>
            <a:xfrm>
              <a:off x="19345960" y="10471913"/>
              <a:ext cx="1188979" cy="757706"/>
            </a:xfrm>
            <a:prstGeom prst="rect">
              <a:avLst/>
            </a:prstGeom>
            <a:solidFill>
              <a:srgbClr val="FFFFFF"/>
            </a:solidFill>
            <a:ln w="7620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defTabSz="1828800">
                <a:defRPr sz="36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Source Sans Pro"/>
                </a:defRPr>
              </a:lvl1pPr>
            </a:lstStyle>
            <a:p>
              <a:r>
                <a:rPr sz="2000"/>
                <a:t>T3</a:t>
              </a:r>
            </a:p>
          </p:txBody>
        </p:sp>
        <p:sp>
          <p:nvSpPr>
            <p:cNvPr id="1214" name="T2"/>
            <p:cNvSpPr/>
            <p:nvPr/>
          </p:nvSpPr>
          <p:spPr>
            <a:xfrm>
              <a:off x="17837694" y="10471913"/>
              <a:ext cx="1188981" cy="757706"/>
            </a:xfrm>
            <a:prstGeom prst="rect">
              <a:avLst/>
            </a:prstGeom>
            <a:solidFill>
              <a:srgbClr val="FFFFFF"/>
            </a:solidFill>
            <a:ln w="7620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defTabSz="1828800">
                <a:defRPr sz="36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Source Sans Pro"/>
                </a:defRPr>
              </a:lvl1pPr>
            </a:lstStyle>
            <a:p>
              <a:r>
                <a:rPr sz="2000" dirty="0"/>
                <a:t>T2</a:t>
              </a:r>
            </a:p>
          </p:txBody>
        </p:sp>
        <p:sp>
          <p:nvSpPr>
            <p:cNvPr id="1216" name="Line"/>
            <p:cNvSpPr/>
            <p:nvPr/>
          </p:nvSpPr>
          <p:spPr>
            <a:xfrm>
              <a:off x="14590044" y="12418597"/>
              <a:ext cx="8644518" cy="0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ysDash"/>
              <a:round/>
              <a:head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24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2000"/>
            </a:p>
          </p:txBody>
        </p:sp>
        <p:pic>
          <p:nvPicPr>
            <p:cNvPr id="1218" name="clock-face.png" descr="clock-face.png"/>
            <p:cNvPicPr>
              <a:picLocks noChangeAspect="1"/>
            </p:cNvPicPr>
            <p:nvPr/>
          </p:nvPicPr>
          <p:blipFill>
            <a:blip r:embed="rId2"/>
            <a:srcRect l="5712" t="4373" r="4666" b="4299"/>
            <a:stretch>
              <a:fillRect/>
            </a:stretch>
          </p:blipFill>
          <p:spPr>
            <a:xfrm>
              <a:off x="16482160" y="9643014"/>
              <a:ext cx="700282" cy="752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0697" extrusionOk="0">
                  <a:moveTo>
                    <a:pt x="11325" y="7"/>
                  </a:moveTo>
                  <a:cubicBezTo>
                    <a:pt x="10434" y="-19"/>
                    <a:pt x="9500" y="32"/>
                    <a:pt x="8521" y="163"/>
                  </a:cubicBezTo>
                  <a:cubicBezTo>
                    <a:pt x="3219" y="868"/>
                    <a:pt x="-71" y="4793"/>
                    <a:pt x="1" y="10339"/>
                  </a:cubicBezTo>
                  <a:cubicBezTo>
                    <a:pt x="59" y="14842"/>
                    <a:pt x="2123" y="17968"/>
                    <a:pt x="6348" y="19943"/>
                  </a:cubicBezTo>
                  <a:cubicBezTo>
                    <a:pt x="9852" y="21581"/>
                    <a:pt x="16245" y="20429"/>
                    <a:pt x="18968" y="17665"/>
                  </a:cubicBezTo>
                  <a:cubicBezTo>
                    <a:pt x="20747" y="15859"/>
                    <a:pt x="21438" y="13822"/>
                    <a:pt x="21470" y="10339"/>
                  </a:cubicBezTo>
                  <a:cubicBezTo>
                    <a:pt x="21529" y="4091"/>
                    <a:pt x="17561" y="188"/>
                    <a:pt x="11325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219" name="clock-face.png" descr="clock-face.png"/>
            <p:cNvPicPr>
              <a:picLocks noChangeAspect="1"/>
            </p:cNvPicPr>
            <p:nvPr/>
          </p:nvPicPr>
          <p:blipFill>
            <a:blip r:embed="rId2"/>
            <a:srcRect l="5712" t="4373" r="4666" b="4299"/>
            <a:stretch>
              <a:fillRect/>
            </a:stretch>
          </p:blipFill>
          <p:spPr>
            <a:xfrm>
              <a:off x="18068039" y="9643014"/>
              <a:ext cx="700282" cy="752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0697" extrusionOk="0">
                  <a:moveTo>
                    <a:pt x="11325" y="7"/>
                  </a:moveTo>
                  <a:cubicBezTo>
                    <a:pt x="10434" y="-19"/>
                    <a:pt x="9500" y="32"/>
                    <a:pt x="8521" y="163"/>
                  </a:cubicBezTo>
                  <a:cubicBezTo>
                    <a:pt x="3219" y="868"/>
                    <a:pt x="-71" y="4793"/>
                    <a:pt x="1" y="10339"/>
                  </a:cubicBezTo>
                  <a:cubicBezTo>
                    <a:pt x="59" y="14842"/>
                    <a:pt x="2123" y="17968"/>
                    <a:pt x="6348" y="19943"/>
                  </a:cubicBezTo>
                  <a:cubicBezTo>
                    <a:pt x="9852" y="21581"/>
                    <a:pt x="16245" y="20429"/>
                    <a:pt x="18968" y="17665"/>
                  </a:cubicBezTo>
                  <a:cubicBezTo>
                    <a:pt x="20747" y="15859"/>
                    <a:pt x="21438" y="13822"/>
                    <a:pt x="21470" y="10339"/>
                  </a:cubicBezTo>
                  <a:cubicBezTo>
                    <a:pt x="21529" y="4091"/>
                    <a:pt x="17561" y="188"/>
                    <a:pt x="11325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220" name="clock-face.png" descr="clock-face.png"/>
            <p:cNvPicPr>
              <a:picLocks noChangeAspect="1"/>
            </p:cNvPicPr>
            <p:nvPr/>
          </p:nvPicPr>
          <p:blipFill>
            <a:blip r:embed="rId2"/>
            <a:srcRect l="5712" t="4373" r="4666" b="4299"/>
            <a:stretch>
              <a:fillRect/>
            </a:stretch>
          </p:blipFill>
          <p:spPr>
            <a:xfrm>
              <a:off x="19581109" y="9643014"/>
              <a:ext cx="700283" cy="752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0697" extrusionOk="0">
                  <a:moveTo>
                    <a:pt x="11325" y="7"/>
                  </a:moveTo>
                  <a:cubicBezTo>
                    <a:pt x="10434" y="-19"/>
                    <a:pt x="9500" y="32"/>
                    <a:pt x="8521" y="163"/>
                  </a:cubicBezTo>
                  <a:cubicBezTo>
                    <a:pt x="3219" y="868"/>
                    <a:pt x="-71" y="4793"/>
                    <a:pt x="1" y="10339"/>
                  </a:cubicBezTo>
                  <a:cubicBezTo>
                    <a:pt x="59" y="14842"/>
                    <a:pt x="2123" y="17968"/>
                    <a:pt x="6348" y="19943"/>
                  </a:cubicBezTo>
                  <a:cubicBezTo>
                    <a:pt x="9852" y="21581"/>
                    <a:pt x="16245" y="20429"/>
                    <a:pt x="18968" y="17665"/>
                  </a:cubicBezTo>
                  <a:cubicBezTo>
                    <a:pt x="20747" y="15859"/>
                    <a:pt x="21438" y="13822"/>
                    <a:pt x="21470" y="10339"/>
                  </a:cubicBezTo>
                  <a:cubicBezTo>
                    <a:pt x="21529" y="4091"/>
                    <a:pt x="17561" y="188"/>
                    <a:pt x="11325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221" name="clock-face.png" descr="clock-face.png"/>
            <p:cNvPicPr>
              <a:picLocks noChangeAspect="1"/>
            </p:cNvPicPr>
            <p:nvPr/>
          </p:nvPicPr>
          <p:blipFill>
            <a:blip r:embed="rId2"/>
            <a:srcRect l="5712" t="4373" r="4666" b="4299"/>
            <a:stretch>
              <a:fillRect/>
            </a:stretch>
          </p:blipFill>
          <p:spPr>
            <a:xfrm>
              <a:off x="21094179" y="9643014"/>
              <a:ext cx="700282" cy="752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0697" extrusionOk="0">
                  <a:moveTo>
                    <a:pt x="11325" y="7"/>
                  </a:moveTo>
                  <a:cubicBezTo>
                    <a:pt x="10434" y="-19"/>
                    <a:pt x="9500" y="32"/>
                    <a:pt x="8521" y="163"/>
                  </a:cubicBezTo>
                  <a:cubicBezTo>
                    <a:pt x="3219" y="868"/>
                    <a:pt x="-71" y="4793"/>
                    <a:pt x="1" y="10339"/>
                  </a:cubicBezTo>
                  <a:cubicBezTo>
                    <a:pt x="59" y="14842"/>
                    <a:pt x="2123" y="17968"/>
                    <a:pt x="6348" y="19943"/>
                  </a:cubicBezTo>
                  <a:cubicBezTo>
                    <a:pt x="9852" y="21581"/>
                    <a:pt x="16245" y="20429"/>
                    <a:pt x="18968" y="17665"/>
                  </a:cubicBezTo>
                  <a:cubicBezTo>
                    <a:pt x="20747" y="15859"/>
                    <a:pt x="21438" y="13822"/>
                    <a:pt x="21470" y="10339"/>
                  </a:cubicBezTo>
                  <a:cubicBezTo>
                    <a:pt x="21529" y="4091"/>
                    <a:pt x="17561" y="188"/>
                    <a:pt x="11325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1228" name="Local…"/>
            <p:cNvSpPr txBox="1"/>
            <p:nvPr/>
          </p:nvSpPr>
          <p:spPr>
            <a:xfrm>
              <a:off x="22177571" y="9770451"/>
              <a:ext cx="2097047" cy="8002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 algn="l" defTabSz="1828800">
                <a:defRPr sz="36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Source Sans Pro"/>
                </a:defRPr>
              </a:pPr>
              <a:r>
                <a:rPr sz="2000" i="1" dirty="0"/>
                <a:t>Local </a:t>
              </a:r>
            </a:p>
            <a:p>
              <a:pPr algn="l" defTabSz="1828800">
                <a:defRPr sz="36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Source Sans Pro"/>
                </a:defRPr>
              </a:pPr>
              <a:r>
                <a:rPr sz="2000" i="1" dirty="0"/>
                <a:t>trigger decision</a:t>
              </a:r>
            </a:p>
          </p:txBody>
        </p:sp>
        <p:sp>
          <p:nvSpPr>
            <p:cNvPr id="1229" name="Global trigger decision going back to FE"/>
            <p:cNvSpPr txBox="1"/>
            <p:nvPr/>
          </p:nvSpPr>
          <p:spPr>
            <a:xfrm>
              <a:off x="15375065" y="11857615"/>
              <a:ext cx="5179621" cy="4924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l" defTabSz="1828800">
                <a:defRPr sz="3600" i="1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Source Sans Pro"/>
                </a:defRPr>
              </a:lvl1pPr>
            </a:lstStyle>
            <a:p>
              <a:pPr>
                <a:defRPr i="0"/>
              </a:pPr>
              <a:r>
                <a:rPr sz="2000" i="1" dirty="0"/>
                <a:t>Global trigger decision going back to FE</a:t>
              </a:r>
            </a:p>
          </p:txBody>
        </p:sp>
        <p:sp>
          <p:nvSpPr>
            <p:cNvPr id="1230" name="Shape"/>
            <p:cNvSpPr/>
            <p:nvPr/>
          </p:nvSpPr>
          <p:spPr>
            <a:xfrm rot="10800000" flipH="1">
              <a:off x="13934796" y="12849872"/>
              <a:ext cx="3902901" cy="416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12150"/>
                  </a:lnTo>
                  <a:cubicBezTo>
                    <a:pt x="0" y="6931"/>
                    <a:pt x="452" y="2700"/>
                    <a:pt x="1009" y="2700"/>
                  </a:cubicBezTo>
                  <a:lnTo>
                    <a:pt x="21023" y="2700"/>
                  </a:lnTo>
                  <a:lnTo>
                    <a:pt x="21023" y="0"/>
                  </a:lnTo>
                  <a:lnTo>
                    <a:pt x="21600" y="5400"/>
                  </a:lnTo>
                  <a:lnTo>
                    <a:pt x="21023" y="10800"/>
                  </a:lnTo>
                  <a:lnTo>
                    <a:pt x="21023" y="8100"/>
                  </a:lnTo>
                  <a:lnTo>
                    <a:pt x="1009" y="8100"/>
                  </a:lnTo>
                  <a:cubicBezTo>
                    <a:pt x="770" y="8100"/>
                    <a:pt x="577" y="9913"/>
                    <a:pt x="577" y="12150"/>
                  </a:cubicBezTo>
                  <a:cubicBezTo>
                    <a:pt x="577" y="15300"/>
                    <a:pt x="577" y="18450"/>
                    <a:pt x="577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50800" cap="flat">
              <a:solidFill>
                <a:srgbClr val="000000"/>
              </a:solidFill>
              <a:prstDash val="solid"/>
              <a:round/>
            </a:ln>
            <a:effectLst>
              <a:outerShdw blurRad="76200" dist="38100" dir="6599969" rotWithShape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914400">
                <a:defRPr sz="4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2000"/>
            </a:p>
          </p:txBody>
        </p:sp>
        <p:sp>
          <p:nvSpPr>
            <p:cNvPr id="1231" name="Shape"/>
            <p:cNvSpPr/>
            <p:nvPr/>
          </p:nvSpPr>
          <p:spPr>
            <a:xfrm>
              <a:off x="11661678" y="10255084"/>
              <a:ext cx="1660758" cy="1188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14035" y="21600"/>
                  </a:lnTo>
                  <a:lnTo>
                    <a:pt x="14035" y="13500"/>
                  </a:lnTo>
                  <a:lnTo>
                    <a:pt x="17735" y="13500"/>
                  </a:lnTo>
                  <a:lnTo>
                    <a:pt x="17735" y="16200"/>
                  </a:lnTo>
                  <a:lnTo>
                    <a:pt x="21600" y="10800"/>
                  </a:lnTo>
                  <a:lnTo>
                    <a:pt x="17735" y="5400"/>
                  </a:lnTo>
                  <a:lnTo>
                    <a:pt x="17735" y="8100"/>
                  </a:lnTo>
                  <a:lnTo>
                    <a:pt x="14035" y="8100"/>
                  </a:lnTo>
                  <a:lnTo>
                    <a:pt x="14035" y="0"/>
                  </a:lnTo>
                  <a:close/>
                </a:path>
              </a:pathLst>
            </a:custGeom>
            <a:solidFill>
              <a:srgbClr val="FFFFFF"/>
            </a:solidFill>
            <a:ln w="76200" cap="flat">
              <a:solidFill>
                <a:srgbClr val="000000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2000"/>
            </a:p>
          </p:txBody>
        </p:sp>
        <p:sp>
          <p:nvSpPr>
            <p:cNvPr id="1232" name="FE data"/>
            <p:cNvSpPr txBox="1"/>
            <p:nvPr/>
          </p:nvSpPr>
          <p:spPr>
            <a:xfrm>
              <a:off x="11518715" y="9654933"/>
              <a:ext cx="1130436" cy="4924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l" defTabSz="1828800">
                <a:defRPr sz="4000" i="1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Source Sans Pro"/>
                </a:defRPr>
              </a:lvl1pPr>
            </a:lstStyle>
            <a:p>
              <a:pPr>
                <a:defRPr sz="3600" i="0"/>
              </a:pPr>
              <a:r>
                <a:rPr sz="2000" i="1"/>
                <a:t>FE data</a:t>
              </a:r>
            </a:p>
          </p:txBody>
        </p:sp>
        <p:sp>
          <p:nvSpPr>
            <p:cNvPr id="1234" name="to the DAQ"/>
            <p:cNvSpPr txBox="1"/>
            <p:nvPr/>
          </p:nvSpPr>
          <p:spPr>
            <a:xfrm>
              <a:off x="17968899" y="12790053"/>
              <a:ext cx="1593704" cy="4924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l" defTabSz="1828800">
                <a:defRPr sz="4000" i="1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Source Sans Pro"/>
                </a:defRPr>
              </a:lvl1pPr>
            </a:lstStyle>
            <a:p>
              <a:pPr>
                <a:defRPr sz="3600" i="0"/>
              </a:pPr>
              <a:r>
                <a:rPr sz="2000" i="1"/>
                <a:t>to the DAQ</a:t>
              </a:r>
            </a:p>
          </p:txBody>
        </p:sp>
        <p:pic>
          <p:nvPicPr>
            <p:cNvPr id="1235" name="clock-face.png" descr="clock-face.png"/>
            <p:cNvPicPr>
              <a:picLocks noChangeAspect="1"/>
            </p:cNvPicPr>
            <p:nvPr/>
          </p:nvPicPr>
          <p:blipFill>
            <a:blip r:embed="rId2"/>
            <a:srcRect l="5712" t="4374" r="4646" b="4302"/>
            <a:stretch>
              <a:fillRect/>
            </a:stretch>
          </p:blipFill>
          <p:spPr>
            <a:xfrm>
              <a:off x="13124040" y="9752546"/>
              <a:ext cx="700580" cy="75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0696" extrusionOk="0">
                  <a:moveTo>
                    <a:pt x="11320" y="7"/>
                  </a:moveTo>
                  <a:cubicBezTo>
                    <a:pt x="10429" y="-19"/>
                    <a:pt x="9496" y="33"/>
                    <a:pt x="8518" y="163"/>
                  </a:cubicBezTo>
                  <a:cubicBezTo>
                    <a:pt x="3216" y="868"/>
                    <a:pt x="-71" y="4790"/>
                    <a:pt x="1" y="10336"/>
                  </a:cubicBezTo>
                  <a:cubicBezTo>
                    <a:pt x="59" y="14839"/>
                    <a:pt x="2122" y="17968"/>
                    <a:pt x="6345" y="19943"/>
                  </a:cubicBezTo>
                  <a:cubicBezTo>
                    <a:pt x="9848" y="21581"/>
                    <a:pt x="16238" y="20424"/>
                    <a:pt x="18960" y="17660"/>
                  </a:cubicBezTo>
                  <a:cubicBezTo>
                    <a:pt x="20738" y="15855"/>
                    <a:pt x="21438" y="13818"/>
                    <a:pt x="21470" y="10336"/>
                  </a:cubicBezTo>
                  <a:cubicBezTo>
                    <a:pt x="21529" y="4088"/>
                    <a:pt x="17555" y="188"/>
                    <a:pt x="11320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236" name="clock-face.png" descr="clock-face.png"/>
            <p:cNvPicPr>
              <a:picLocks noChangeAspect="1"/>
            </p:cNvPicPr>
            <p:nvPr/>
          </p:nvPicPr>
          <p:blipFill>
            <a:blip r:embed="rId2"/>
            <a:srcRect l="5712" t="4373" r="4646" b="4305"/>
            <a:stretch>
              <a:fillRect/>
            </a:stretch>
          </p:blipFill>
          <p:spPr>
            <a:xfrm>
              <a:off x="14637069" y="11372901"/>
              <a:ext cx="700580" cy="752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0695" extrusionOk="0">
                  <a:moveTo>
                    <a:pt x="11320" y="7"/>
                  </a:moveTo>
                  <a:cubicBezTo>
                    <a:pt x="10429" y="-19"/>
                    <a:pt x="9496" y="32"/>
                    <a:pt x="8518" y="162"/>
                  </a:cubicBezTo>
                  <a:cubicBezTo>
                    <a:pt x="3216" y="868"/>
                    <a:pt x="-71" y="4793"/>
                    <a:pt x="1" y="10339"/>
                  </a:cubicBezTo>
                  <a:cubicBezTo>
                    <a:pt x="59" y="14842"/>
                    <a:pt x="2122" y="17968"/>
                    <a:pt x="6345" y="19943"/>
                  </a:cubicBezTo>
                  <a:cubicBezTo>
                    <a:pt x="9848" y="21581"/>
                    <a:pt x="16238" y="20423"/>
                    <a:pt x="18960" y="17659"/>
                  </a:cubicBezTo>
                  <a:cubicBezTo>
                    <a:pt x="20738" y="15853"/>
                    <a:pt x="21438" y="13821"/>
                    <a:pt x="21470" y="10339"/>
                  </a:cubicBezTo>
                  <a:cubicBezTo>
                    <a:pt x="21529" y="4091"/>
                    <a:pt x="17555" y="188"/>
                    <a:pt x="11320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1237" name="YES"/>
            <p:cNvSpPr txBox="1"/>
            <p:nvPr/>
          </p:nvSpPr>
          <p:spPr>
            <a:xfrm>
              <a:off x="14666292" y="12487695"/>
              <a:ext cx="609460" cy="4924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l" defTabSz="1828800">
                <a:defRPr sz="3600" b="1">
                  <a:solidFill>
                    <a:srgbClr val="C0504D"/>
                  </a:solidFill>
                  <a:latin typeface="+mj-lt"/>
                  <a:ea typeface="+mj-ea"/>
                  <a:cs typeface="+mj-cs"/>
                  <a:sym typeface="Source Sans Pro"/>
                </a:defRPr>
              </a:lvl1pPr>
            </a:lstStyle>
            <a:p>
              <a:pPr>
                <a:defRPr>
                  <a:solidFill>
                    <a:srgbClr val="000000"/>
                  </a:solidFill>
                </a:defRPr>
              </a:pPr>
              <a:r>
                <a:rPr sz="2000">
                  <a:solidFill>
                    <a:srgbClr val="C0504D"/>
                  </a:solidFill>
                </a:rPr>
                <a:t>YES</a:t>
              </a:r>
            </a:p>
          </p:txBody>
        </p:sp>
        <p:sp>
          <p:nvSpPr>
            <p:cNvPr id="1238" name="data"/>
            <p:cNvSpPr txBox="1"/>
            <p:nvPr/>
          </p:nvSpPr>
          <p:spPr>
            <a:xfrm>
              <a:off x="14578129" y="13133415"/>
              <a:ext cx="797011" cy="4924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l" defTabSz="1828800">
                <a:defRPr sz="4000" i="1">
                  <a:solidFill>
                    <a:srgbClr val="008000"/>
                  </a:solidFill>
                  <a:latin typeface="+mj-lt"/>
                  <a:ea typeface="+mj-ea"/>
                  <a:cs typeface="+mj-cs"/>
                  <a:sym typeface="Source Sans Pro"/>
                </a:defRPr>
              </a:lvl1pPr>
            </a:lstStyle>
            <a:p>
              <a:pPr>
                <a:defRPr sz="3600" i="0">
                  <a:solidFill>
                    <a:srgbClr val="000000"/>
                  </a:solidFill>
                </a:defRPr>
              </a:pPr>
              <a:r>
                <a:rPr sz="2000" i="1">
                  <a:solidFill>
                    <a:srgbClr val="008000"/>
                  </a:solidFill>
                </a:rPr>
                <a:t>data</a:t>
              </a:r>
            </a:p>
          </p:txBody>
        </p:sp>
        <p:sp>
          <p:nvSpPr>
            <p:cNvPr id="1239" name="Fixed time"/>
            <p:cNvSpPr txBox="1"/>
            <p:nvPr/>
          </p:nvSpPr>
          <p:spPr>
            <a:xfrm>
              <a:off x="17599424" y="11384495"/>
              <a:ext cx="1443022" cy="4924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l" defTabSz="1828800">
                <a:defRPr sz="4000" i="1">
                  <a:solidFill>
                    <a:srgbClr val="008000"/>
                  </a:solidFill>
                  <a:latin typeface="+mj-lt"/>
                  <a:ea typeface="+mj-ea"/>
                  <a:cs typeface="+mj-cs"/>
                  <a:sym typeface="Source Sans Pro"/>
                </a:defRPr>
              </a:lvl1pPr>
            </a:lstStyle>
            <a:p>
              <a:pPr>
                <a:defRPr sz="3600" i="0">
                  <a:solidFill>
                    <a:srgbClr val="000000"/>
                  </a:solidFill>
                </a:defRPr>
              </a:pPr>
              <a:r>
                <a:rPr sz="2000" i="1" dirty="0">
                  <a:solidFill>
                    <a:srgbClr val="008000"/>
                  </a:solidFill>
                </a:rPr>
                <a:t>Fixed time</a:t>
              </a:r>
            </a:p>
          </p:txBody>
        </p:sp>
        <p:sp>
          <p:nvSpPr>
            <p:cNvPr id="47" name="Shape">
              <a:extLst>
                <a:ext uri="{FF2B5EF4-FFF2-40B4-BE49-F238E27FC236}">
                  <a16:creationId xmlns:a16="http://schemas.microsoft.com/office/drawing/2014/main" id="{871F757A-B494-406C-8CC9-877A1766C137}"/>
                </a:ext>
              </a:extLst>
            </p:cNvPr>
            <p:cNvSpPr/>
            <p:nvPr/>
          </p:nvSpPr>
          <p:spPr>
            <a:xfrm>
              <a:off x="13613989" y="10294959"/>
              <a:ext cx="970343" cy="2572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00" y="0"/>
                  </a:moveTo>
                  <a:lnTo>
                    <a:pt x="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76200" cap="flat">
              <a:solidFill>
                <a:srgbClr val="000000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2000"/>
            </a:p>
          </p:txBody>
        </p:sp>
        <p:sp>
          <p:nvSpPr>
            <p:cNvPr id="48" name="FE buffers">
              <a:extLst>
                <a:ext uri="{FF2B5EF4-FFF2-40B4-BE49-F238E27FC236}">
                  <a16:creationId xmlns:a16="http://schemas.microsoft.com/office/drawing/2014/main" id="{0B4FC363-B90F-4D8E-88FF-1056782CE620}"/>
                </a:ext>
              </a:extLst>
            </p:cNvPr>
            <p:cNvSpPr txBox="1"/>
            <p:nvPr/>
          </p:nvSpPr>
          <p:spPr>
            <a:xfrm rot="16598932">
              <a:off x="12554997" y="11886161"/>
              <a:ext cx="1555130" cy="569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l" defTabSz="1828800">
                <a:defRPr sz="40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Source Sans Pro"/>
                </a:defRPr>
              </a:lvl1pPr>
            </a:lstStyle>
            <a:p>
              <a:pPr>
                <a:defRPr sz="3600"/>
              </a:pPr>
              <a:r>
                <a:rPr sz="2000"/>
                <a:t>FE buffers</a:t>
              </a:r>
            </a:p>
          </p:txBody>
        </p:sp>
        <p:sp>
          <p:nvSpPr>
            <p:cNvPr id="49" name="Line">
              <a:extLst>
                <a:ext uri="{FF2B5EF4-FFF2-40B4-BE49-F238E27FC236}">
                  <a16:creationId xmlns:a16="http://schemas.microsoft.com/office/drawing/2014/main" id="{71E9BAF0-0C9A-475B-8E58-445861E9B2E8}"/>
                </a:ext>
              </a:extLst>
            </p:cNvPr>
            <p:cNvSpPr/>
            <p:nvPr/>
          </p:nvSpPr>
          <p:spPr>
            <a:xfrm flipH="1">
              <a:off x="13775713" y="11604844"/>
              <a:ext cx="699219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24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2000"/>
            </a:p>
          </p:txBody>
        </p:sp>
        <p:sp>
          <p:nvSpPr>
            <p:cNvPr id="50" name="Line">
              <a:extLst>
                <a:ext uri="{FF2B5EF4-FFF2-40B4-BE49-F238E27FC236}">
                  <a16:creationId xmlns:a16="http://schemas.microsoft.com/office/drawing/2014/main" id="{DD2DC1A2-1D52-413B-A409-6B2325DA34A9}"/>
                </a:ext>
              </a:extLst>
            </p:cNvPr>
            <p:cNvSpPr/>
            <p:nvPr/>
          </p:nvSpPr>
          <p:spPr>
            <a:xfrm flipH="1">
              <a:off x="13721012" y="11820005"/>
              <a:ext cx="699219" cy="0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24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2000"/>
            </a:p>
          </p:txBody>
        </p:sp>
        <p:sp>
          <p:nvSpPr>
            <p:cNvPr id="51" name="Line">
              <a:extLst>
                <a:ext uri="{FF2B5EF4-FFF2-40B4-BE49-F238E27FC236}">
                  <a16:creationId xmlns:a16="http://schemas.microsoft.com/office/drawing/2014/main" id="{A9C7FE64-700D-460F-AB65-FCD42BE95303}"/>
                </a:ext>
              </a:extLst>
            </p:cNvPr>
            <p:cNvSpPr/>
            <p:nvPr/>
          </p:nvSpPr>
          <p:spPr>
            <a:xfrm flipH="1">
              <a:off x="13721012" y="12046987"/>
              <a:ext cx="699219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24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2000"/>
            </a:p>
          </p:txBody>
        </p:sp>
        <p:sp>
          <p:nvSpPr>
            <p:cNvPr id="52" name="Line">
              <a:extLst>
                <a:ext uri="{FF2B5EF4-FFF2-40B4-BE49-F238E27FC236}">
                  <a16:creationId xmlns:a16="http://schemas.microsoft.com/office/drawing/2014/main" id="{E799298F-FE80-41F0-B12A-02992ED94EFD}"/>
                </a:ext>
              </a:extLst>
            </p:cNvPr>
            <p:cNvSpPr/>
            <p:nvPr/>
          </p:nvSpPr>
          <p:spPr>
            <a:xfrm flipH="1">
              <a:off x="13721012" y="12247963"/>
              <a:ext cx="699219" cy="0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24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2000"/>
            </a:p>
          </p:txBody>
        </p:sp>
        <p:sp>
          <p:nvSpPr>
            <p:cNvPr id="53" name="Line">
              <a:extLst>
                <a:ext uri="{FF2B5EF4-FFF2-40B4-BE49-F238E27FC236}">
                  <a16:creationId xmlns:a16="http://schemas.microsoft.com/office/drawing/2014/main" id="{4B46A34F-31D7-4988-894E-D056D14B2DD8}"/>
                </a:ext>
              </a:extLst>
            </p:cNvPr>
            <p:cNvSpPr/>
            <p:nvPr/>
          </p:nvSpPr>
          <p:spPr>
            <a:xfrm flipH="1">
              <a:off x="13668689" y="12474947"/>
              <a:ext cx="699219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24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2000"/>
            </a:p>
          </p:txBody>
        </p:sp>
        <p:sp>
          <p:nvSpPr>
            <p:cNvPr id="54" name="Line">
              <a:extLst>
                <a:ext uri="{FF2B5EF4-FFF2-40B4-BE49-F238E27FC236}">
                  <a16:creationId xmlns:a16="http://schemas.microsoft.com/office/drawing/2014/main" id="{13D3F2D7-EF2E-46C9-AF37-EEC919304FEC}"/>
                </a:ext>
              </a:extLst>
            </p:cNvPr>
            <p:cNvSpPr/>
            <p:nvPr/>
          </p:nvSpPr>
          <p:spPr>
            <a:xfrm flipH="1">
              <a:off x="13668689" y="12701930"/>
              <a:ext cx="699219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24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2000"/>
            </a:p>
          </p:txBody>
        </p:sp>
        <p:pic>
          <p:nvPicPr>
            <p:cNvPr id="55" name="image.png" descr="image.png">
              <a:extLst>
                <a:ext uri="{FF2B5EF4-FFF2-40B4-BE49-F238E27FC236}">
                  <a16:creationId xmlns:a16="http://schemas.microsoft.com/office/drawing/2014/main" id="{B546E36F-B021-41EC-B3FA-1966274EC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527346" y="12243610"/>
              <a:ext cx="944183" cy="697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E8BCEB-4BE4-B26E-625D-9C055D829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04638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Synchronous level-1 triggers @ collide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dirty="0"/>
              <a:t>A Note on timescales</a:t>
            </a:r>
            <a:endParaRPr dirty="0"/>
          </a:p>
        </p:txBody>
      </p:sp>
      <p:sp>
        <p:nvSpPr>
          <p:cNvPr id="1290" name="@LEP, BC interval 22 µs: complex trigger processing was possible…"/>
          <p:cNvSpPr txBox="1">
            <a:spLocks noGrp="1"/>
          </p:cNvSpPr>
          <p:nvPr>
            <p:ph sz="half" idx="1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GB" sz="4000" dirty="0">
                <a:ea typeface="Source Sans Pro Semibold"/>
                <a:cs typeface="Source Sans Pro Semibold"/>
                <a:sym typeface="Source Sans Pro Semibold"/>
              </a:rPr>
              <a:t>At </a:t>
            </a:r>
            <a:r>
              <a:rPr sz="4000" dirty="0">
                <a:ea typeface="Source Sans Pro Semibold"/>
                <a:cs typeface="Source Sans Pro Semibold"/>
                <a:sym typeface="Source Sans Pro Semibold"/>
              </a:rPr>
              <a:t>LEP</a:t>
            </a:r>
            <a:r>
              <a:rPr sz="4000" dirty="0"/>
              <a:t>, BC interval </a:t>
            </a:r>
            <a:r>
              <a:rPr sz="4000" dirty="0">
                <a:ea typeface="Source Sans Pro Semibold"/>
                <a:cs typeface="Source Sans Pro Semibold"/>
                <a:sym typeface="Source Sans Pro Semibold"/>
              </a:rPr>
              <a:t>22 µs</a:t>
            </a:r>
            <a:r>
              <a:rPr sz="4000" dirty="0"/>
              <a:t>: complex trigger processing was possible</a:t>
            </a:r>
            <a:r>
              <a:rPr lang="en-GB" sz="4000" dirty="0"/>
              <a:t> between BXs</a:t>
            </a:r>
            <a:endParaRPr sz="4000" dirty="0"/>
          </a:p>
        </p:txBody>
      </p:sp>
      <p:pic>
        <p:nvPicPr>
          <p:cNvPr id="9" name="collisionfreq.pdf" descr="collisionfreq.pdf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b="76540"/>
          <a:stretch/>
        </p:blipFill>
        <p:spPr>
          <a:xfrm>
            <a:off x="12186711" y="4831307"/>
            <a:ext cx="12229959" cy="1351129"/>
          </a:xfrm>
          <a:prstGeom prst="rect">
            <a:avLst/>
          </a:prstGeom>
          <a:solidFill>
            <a:schemeClr val="tx1"/>
          </a:solidFill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D181AF-BDA5-AC9E-B660-825D60D31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12</a:t>
            </a:fld>
            <a:endParaRPr lang="en-GB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Synchronous level-1 triggers @ collide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dirty="0"/>
              <a:t>A Note on timescales</a:t>
            </a:r>
            <a:endParaRPr dirty="0"/>
          </a:p>
        </p:txBody>
      </p:sp>
      <p:sp>
        <p:nvSpPr>
          <p:cNvPr id="1290" name="@LEP, BC interval 22 µs: complex trigger processing was possible…"/>
          <p:cNvSpPr txBox="1">
            <a:spLocks noGrp="1"/>
          </p:cNvSpPr>
          <p:nvPr>
            <p:ph sz="half" idx="1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GB" sz="4000" dirty="0">
                <a:ea typeface="Source Sans Pro Semibold"/>
                <a:cs typeface="Source Sans Pro Semibold"/>
                <a:sym typeface="Source Sans Pro Semibold"/>
              </a:rPr>
              <a:t>At LEP</a:t>
            </a:r>
            <a:r>
              <a:rPr lang="en-GB" sz="4000" dirty="0"/>
              <a:t>, BC interval </a:t>
            </a:r>
            <a:r>
              <a:rPr lang="en-GB" sz="4000" dirty="0">
                <a:ea typeface="Source Sans Pro Semibold"/>
                <a:cs typeface="Source Sans Pro Semibold"/>
                <a:sym typeface="Source Sans Pro Semibold"/>
              </a:rPr>
              <a:t>22 µs</a:t>
            </a:r>
            <a:r>
              <a:rPr lang="en-GB" sz="4000" dirty="0"/>
              <a:t>: complex trigger processing was possible between BXs</a:t>
            </a:r>
          </a:p>
          <a:p>
            <a:pPr>
              <a:lnSpc>
                <a:spcPct val="150000"/>
              </a:lnSpc>
            </a:pPr>
            <a:r>
              <a:rPr lang="en-GB" sz="4000" dirty="0">
                <a:ea typeface="Source Sans Pro Semibold"/>
                <a:cs typeface="Source Sans Pro Semibold"/>
                <a:sym typeface="Source Sans Pro Semibold"/>
              </a:rPr>
              <a:t>Modern</a:t>
            </a:r>
            <a:r>
              <a:rPr sz="4000" dirty="0">
                <a:ea typeface="Source Sans Pro Semibold"/>
                <a:cs typeface="Source Sans Pro Semibold"/>
                <a:sym typeface="Source Sans Pro Semibold"/>
              </a:rPr>
              <a:t> colliders</a:t>
            </a:r>
            <a:r>
              <a:rPr lang="en-GB" sz="4000" dirty="0">
                <a:ea typeface="Source Sans Pro Semibold"/>
                <a:cs typeface="Source Sans Pro Semibold"/>
                <a:sym typeface="Source Sans Pro Semibold"/>
              </a:rPr>
              <a:t> chasing statistics</a:t>
            </a:r>
          </a:p>
          <a:p>
            <a:pPr lvl="1">
              <a:lnSpc>
                <a:spcPct val="150000"/>
              </a:lnSpc>
            </a:pPr>
            <a:r>
              <a:rPr lang="en-GB" sz="3600" dirty="0"/>
              <a:t>High Luminosity </a:t>
            </a:r>
            <a:r>
              <a:rPr sz="3600" dirty="0"/>
              <a:t>by high rate of B</a:t>
            </a:r>
            <a:r>
              <a:rPr lang="en-GB" sz="3600" dirty="0"/>
              <a:t>X</a:t>
            </a:r>
          </a:p>
          <a:p>
            <a:pPr lvl="1">
              <a:lnSpc>
                <a:spcPct val="150000"/>
              </a:lnSpc>
            </a:pPr>
            <a:r>
              <a:rPr lang="en-GB" sz="3600" dirty="0"/>
              <a:t>BX spacing too short for final trigger decision!</a:t>
            </a:r>
          </a:p>
          <a:p>
            <a:pPr lvl="1">
              <a:lnSpc>
                <a:spcPct val="150000"/>
              </a:lnSpc>
            </a:pPr>
            <a:r>
              <a:rPr lang="en-GB" sz="3600" dirty="0"/>
              <a:t>No mechanism to throttle data</a:t>
            </a:r>
          </a:p>
        </p:txBody>
      </p:sp>
      <p:pic>
        <p:nvPicPr>
          <p:cNvPr id="9" name="collisionfreq.pdf" descr="collisionfreq.pdf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2186711" y="4831307"/>
            <a:ext cx="12229959" cy="5759356"/>
          </a:xfrm>
          <a:prstGeom prst="rect">
            <a:avLst/>
          </a:prstGeom>
          <a:solidFill>
            <a:schemeClr val="tx1"/>
          </a:solidFill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452407-6875-4985-5B36-EB4445211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9843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Synchronous level-1 triggers @ collide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dirty="0"/>
              <a:t>A Note on timescales</a:t>
            </a:r>
            <a:endParaRPr dirty="0"/>
          </a:p>
        </p:txBody>
      </p:sp>
      <p:sp>
        <p:nvSpPr>
          <p:cNvPr id="1290" name="@LEP, BC interval 22 µs: complex trigger processing was possible…"/>
          <p:cNvSpPr txBox="1">
            <a:spLocks noGrp="1"/>
          </p:cNvSpPr>
          <p:nvPr>
            <p:ph sz="half" idx="1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GB" sz="4000" dirty="0">
                <a:ea typeface="Source Sans Pro Semibold"/>
                <a:cs typeface="Source Sans Pro Semibold"/>
                <a:sym typeface="Source Sans Pro Semibold"/>
              </a:rPr>
              <a:t>At LEP</a:t>
            </a:r>
            <a:r>
              <a:rPr lang="en-GB" sz="4000" dirty="0"/>
              <a:t>, BC interval </a:t>
            </a:r>
            <a:r>
              <a:rPr lang="en-GB" sz="4000" dirty="0">
                <a:ea typeface="Source Sans Pro Semibold"/>
                <a:cs typeface="Source Sans Pro Semibold"/>
                <a:sym typeface="Source Sans Pro Semibold"/>
              </a:rPr>
              <a:t>22 µs</a:t>
            </a:r>
            <a:r>
              <a:rPr lang="en-GB" sz="4000" dirty="0"/>
              <a:t>: complex trigger processing was possible between BXs</a:t>
            </a:r>
          </a:p>
          <a:p>
            <a:pPr>
              <a:lnSpc>
                <a:spcPct val="150000"/>
              </a:lnSpc>
            </a:pPr>
            <a:r>
              <a:rPr lang="en-GB" sz="4000" dirty="0">
                <a:ea typeface="Source Sans Pro Semibold"/>
                <a:cs typeface="Source Sans Pro Semibold"/>
                <a:sym typeface="Source Sans Pro Semibold"/>
              </a:rPr>
              <a:t>Modern</a:t>
            </a:r>
            <a:r>
              <a:rPr sz="4000" dirty="0">
                <a:ea typeface="Source Sans Pro Semibold"/>
                <a:cs typeface="Source Sans Pro Semibold"/>
                <a:sym typeface="Source Sans Pro Semibold"/>
              </a:rPr>
              <a:t> colliders</a:t>
            </a:r>
            <a:r>
              <a:rPr lang="en-GB" sz="4000" dirty="0">
                <a:ea typeface="Source Sans Pro Semibold"/>
                <a:cs typeface="Source Sans Pro Semibold"/>
                <a:sym typeface="Source Sans Pro Semibold"/>
              </a:rPr>
              <a:t> chasing statistics</a:t>
            </a:r>
          </a:p>
          <a:p>
            <a:pPr lvl="1">
              <a:lnSpc>
                <a:spcPct val="150000"/>
              </a:lnSpc>
            </a:pPr>
            <a:r>
              <a:rPr lang="en-GB" sz="3600" dirty="0"/>
              <a:t>High Luminosity </a:t>
            </a:r>
            <a:r>
              <a:rPr sz="3600" dirty="0"/>
              <a:t>by high rate of B</a:t>
            </a:r>
            <a:r>
              <a:rPr lang="en-GB" sz="3600" dirty="0"/>
              <a:t>X</a:t>
            </a:r>
          </a:p>
          <a:p>
            <a:pPr lvl="1">
              <a:lnSpc>
                <a:spcPct val="150000"/>
              </a:lnSpc>
            </a:pPr>
            <a:r>
              <a:rPr lang="en-GB" sz="3600" dirty="0"/>
              <a:t>BX spacing too short for final trigger decision!</a:t>
            </a:r>
          </a:p>
          <a:p>
            <a:pPr lvl="1">
              <a:lnSpc>
                <a:spcPct val="150000"/>
              </a:lnSpc>
            </a:pPr>
            <a:r>
              <a:rPr lang="en-GB" sz="3600" dirty="0"/>
              <a:t>No mechanism to throttle data</a:t>
            </a:r>
          </a:p>
          <a:p>
            <a:pPr>
              <a:lnSpc>
                <a:spcPct val="150000"/>
              </a:lnSpc>
            </a:pPr>
            <a:r>
              <a:rPr lang="en-GB" sz="4000" dirty="0">
                <a:solidFill>
                  <a:schemeClr val="accent2"/>
                </a:solidFill>
              </a:rPr>
              <a:t>Trigger logic must be pipelined</a:t>
            </a:r>
          </a:p>
        </p:txBody>
      </p:sp>
      <p:pic>
        <p:nvPicPr>
          <p:cNvPr id="9" name="collisionfreq.pdf" descr="collisionfreq.pdf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2186711" y="4831307"/>
            <a:ext cx="12229959" cy="5759356"/>
          </a:xfrm>
          <a:prstGeom prst="rect">
            <a:avLst/>
          </a:prstGeom>
          <a:solidFill>
            <a:schemeClr val="tx1"/>
          </a:solidFill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F85CDD-6E3E-F924-5682-DF8DBFE02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86220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E837DE3-CE6E-111A-35B6-C45FB3E616D1}"/>
              </a:ext>
            </a:extLst>
          </p:cNvPr>
          <p:cNvSpPr/>
          <p:nvPr/>
        </p:nvSpPr>
        <p:spPr>
          <a:xfrm flipH="1">
            <a:off x="2968580" y="3342183"/>
            <a:ext cx="2454656" cy="10232816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Pipelined processing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9502512"/>
              </p:ext>
            </p:extLst>
          </p:nvPr>
        </p:nvGraphicFramePr>
        <p:xfrm>
          <a:off x="5423240" y="3342183"/>
          <a:ext cx="14998360" cy="102328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99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98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98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998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998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998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998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9983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49983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49983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7056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bg1"/>
                          </a:solidFill>
                        </a:rPr>
                        <a:t>6pm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bg1"/>
                          </a:solidFill>
                        </a:rPr>
                        <a:t>7pm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bg1"/>
                          </a:solidFill>
                        </a:rPr>
                        <a:t>8pm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bg1"/>
                          </a:solidFill>
                        </a:rPr>
                        <a:t>9pm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bg1"/>
                          </a:solidFill>
                        </a:rPr>
                        <a:t>10pm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bg1"/>
                          </a:solidFill>
                        </a:rPr>
                        <a:t>11pm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bg1"/>
                          </a:solidFill>
                        </a:rPr>
                        <a:t>12pm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bg1"/>
                          </a:solidFill>
                        </a:rPr>
                        <a:t>01am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bg1"/>
                          </a:solidFill>
                        </a:rPr>
                        <a:t>02am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bg1"/>
                          </a:solidFill>
                        </a:rPr>
                        <a:t>03am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0564"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bg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bg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bg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bg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bg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bg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bg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bg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bg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bg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0564"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bg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bg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bg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bg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bg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bg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bg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bg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bg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bg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90564"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bg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bg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bg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bg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bg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bg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bg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bg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bg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bg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90564"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bg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bg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bg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bg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bg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bg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bg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chemeClr val="bg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bg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bg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1" y="4239931"/>
            <a:ext cx="2352178" cy="20579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9" y="6709065"/>
            <a:ext cx="2352178" cy="20579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7" y="9034183"/>
            <a:ext cx="2352178" cy="20579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5" y="11440731"/>
            <a:ext cx="2352178" cy="205794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DE2AC4-7408-CC34-34B7-51564C027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34370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Pipelined processing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717853-FD62-EF44-B598-74F71941E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16</a:t>
            </a:fld>
            <a:endParaRPr lang="en-GB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3FF2970-C535-7D03-C72B-9EE15EE97991}"/>
              </a:ext>
            </a:extLst>
          </p:cNvPr>
          <p:cNvGrpSpPr/>
          <p:nvPr/>
        </p:nvGrpSpPr>
        <p:grpSpPr>
          <a:xfrm>
            <a:off x="2968580" y="3342183"/>
            <a:ext cx="17453020" cy="10232816"/>
            <a:chOff x="2968580" y="3342183"/>
            <a:chExt cx="17453020" cy="1023281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3FDC4B8-A413-0261-40FE-6F8513F28828}"/>
                </a:ext>
              </a:extLst>
            </p:cNvPr>
            <p:cNvSpPr/>
            <p:nvPr/>
          </p:nvSpPr>
          <p:spPr>
            <a:xfrm flipH="1">
              <a:off x="2968580" y="3342183"/>
              <a:ext cx="2454656" cy="1023281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aphicFrame>
          <p:nvGraphicFramePr>
            <p:cNvPr id="26" name="Content Placeholder 3">
              <a:extLst>
                <a:ext uri="{FF2B5EF4-FFF2-40B4-BE49-F238E27FC236}">
                  <a16:creationId xmlns:a16="http://schemas.microsoft.com/office/drawing/2014/main" id="{02EC039A-99C7-A09B-4DBC-552F133C1E06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42411839"/>
                </p:ext>
              </p:extLst>
            </p:nvPr>
          </p:nvGraphicFramePr>
          <p:xfrm>
            <a:off x="5423240" y="3342183"/>
            <a:ext cx="14998360" cy="10232816"/>
          </p:xfrm>
          <a:graphic>
            <a:graphicData uri="http://schemas.openxmlformats.org/drawingml/2006/table">
              <a:tbl>
                <a:tblPr firstRow="1" bandRow="1">
                  <a:tableStyleId>{5940675A-B579-460E-94D1-54222C63F5DA}</a:tableStyleId>
                </a:tblPr>
                <a:tblGrid>
                  <a:gridCol w="1499836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1499836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1499836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  <a:gridCol w="1499836">
                    <a:extLst>
                      <a:ext uri="{9D8B030D-6E8A-4147-A177-3AD203B41FA5}">
                        <a16:colId xmlns:a16="http://schemas.microsoft.com/office/drawing/2014/main" val="20003"/>
                      </a:ext>
                    </a:extLst>
                  </a:gridCol>
                  <a:gridCol w="1499836">
                    <a:extLst>
                      <a:ext uri="{9D8B030D-6E8A-4147-A177-3AD203B41FA5}">
                        <a16:colId xmlns:a16="http://schemas.microsoft.com/office/drawing/2014/main" val="20004"/>
                      </a:ext>
                    </a:extLst>
                  </a:gridCol>
                  <a:gridCol w="1499836">
                    <a:extLst>
                      <a:ext uri="{9D8B030D-6E8A-4147-A177-3AD203B41FA5}">
                        <a16:colId xmlns:a16="http://schemas.microsoft.com/office/drawing/2014/main" val="20005"/>
                      </a:ext>
                    </a:extLst>
                  </a:gridCol>
                  <a:gridCol w="1499836">
                    <a:extLst>
                      <a:ext uri="{9D8B030D-6E8A-4147-A177-3AD203B41FA5}">
                        <a16:colId xmlns:a16="http://schemas.microsoft.com/office/drawing/2014/main" val="20006"/>
                      </a:ext>
                    </a:extLst>
                  </a:gridCol>
                  <a:gridCol w="1499836">
                    <a:extLst>
                      <a:ext uri="{9D8B030D-6E8A-4147-A177-3AD203B41FA5}">
                        <a16:colId xmlns:a16="http://schemas.microsoft.com/office/drawing/2014/main" val="20007"/>
                      </a:ext>
                    </a:extLst>
                  </a:gridCol>
                  <a:gridCol w="1499836">
                    <a:extLst>
                      <a:ext uri="{9D8B030D-6E8A-4147-A177-3AD203B41FA5}">
                        <a16:colId xmlns:a16="http://schemas.microsoft.com/office/drawing/2014/main" val="20008"/>
                      </a:ext>
                    </a:extLst>
                  </a:gridCol>
                  <a:gridCol w="1499836">
                    <a:extLst>
                      <a:ext uri="{9D8B030D-6E8A-4147-A177-3AD203B41FA5}">
                        <a16:colId xmlns:a16="http://schemas.microsoft.com/office/drawing/2014/main" val="20009"/>
                      </a:ext>
                    </a:extLst>
                  </a:gridCol>
                </a:tblGrid>
                <a:tr h="670560">
                  <a:tc>
                    <a:txBody>
                      <a:bodyPr/>
                      <a:lstStyle/>
                      <a:p>
                        <a:pPr algn="ctr"/>
                        <a:r>
                          <a:rPr lang="en-GB" sz="3200" dirty="0">
                            <a:solidFill>
                              <a:schemeClr val="bg1"/>
                            </a:solidFill>
                          </a:rPr>
                          <a:t>6pm</a:t>
                        </a: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GB" sz="3200" dirty="0">
                            <a:solidFill>
                              <a:schemeClr val="bg1"/>
                            </a:solidFill>
                          </a:rPr>
                          <a:t>7pm</a:t>
                        </a: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GB" sz="3200" dirty="0">
                            <a:solidFill>
                              <a:schemeClr val="bg1"/>
                            </a:solidFill>
                          </a:rPr>
                          <a:t>8pm</a:t>
                        </a: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GB" sz="3200" dirty="0">
                            <a:solidFill>
                              <a:schemeClr val="bg1"/>
                            </a:solidFill>
                          </a:rPr>
                          <a:t>9pm</a:t>
                        </a: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GB" sz="3200" dirty="0">
                            <a:solidFill>
                              <a:schemeClr val="bg1"/>
                            </a:solidFill>
                          </a:rPr>
                          <a:t>10pm</a:t>
                        </a: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GB" sz="3200" dirty="0">
                            <a:solidFill>
                              <a:schemeClr val="bg1"/>
                            </a:solidFill>
                          </a:rPr>
                          <a:t>11pm</a:t>
                        </a: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GB" sz="3200" dirty="0">
                            <a:solidFill>
                              <a:schemeClr val="bg1"/>
                            </a:solidFill>
                          </a:rPr>
                          <a:t>12pm</a:t>
                        </a: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GB" sz="3200" dirty="0">
                            <a:solidFill>
                              <a:schemeClr val="bg1"/>
                            </a:solidFill>
                          </a:rPr>
                          <a:t>01am</a:t>
                        </a: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GB" sz="3200" dirty="0">
                            <a:solidFill>
                              <a:schemeClr val="bg1"/>
                            </a:solidFill>
                          </a:rPr>
                          <a:t>02am</a:t>
                        </a: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GB" sz="3200" dirty="0">
                            <a:solidFill>
                              <a:schemeClr val="bg1"/>
                            </a:solidFill>
                          </a:rPr>
                          <a:t>03am</a:t>
                        </a: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2390564">
                  <a:tc>
                    <a:txBody>
                      <a:bodyPr/>
                      <a:lstStyle/>
                      <a:p>
                        <a:pPr algn="ctr"/>
                        <a:endParaRPr lang="en-GB" sz="3200" dirty="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 dirty="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 dirty="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 dirty="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 dirty="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 dirty="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2390564">
                  <a:tc>
                    <a:txBody>
                      <a:bodyPr/>
                      <a:lstStyle/>
                      <a:p>
                        <a:pPr algn="ctr"/>
                        <a:endParaRPr lang="en-GB" sz="3200" dirty="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 dirty="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 dirty="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 dirty="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  <a:tr h="2390564">
                  <a:tc>
                    <a:txBody>
                      <a:bodyPr/>
                      <a:lstStyle/>
                      <a:p>
                        <a:pPr algn="ctr"/>
                        <a:endParaRPr lang="en-GB" sz="320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 dirty="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 dirty="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 dirty="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 dirty="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3"/>
                    </a:ext>
                  </a:extLst>
                </a:tr>
                <a:tr h="2390564">
                  <a:tc>
                    <a:txBody>
                      <a:bodyPr/>
                      <a:lstStyle/>
                      <a:p>
                        <a:pPr algn="ctr"/>
                        <a:endParaRPr lang="en-GB" sz="320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 dirty="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 dirty="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 dirty="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4"/>
                    </a:ext>
                  </a:extLst>
                </a:tr>
              </a:tbl>
            </a:graphicData>
          </a:graphic>
        </p:graphicFrame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1477C99-B97F-4C86-32A6-2EBF796E1A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1" y="4239931"/>
              <a:ext cx="2352178" cy="2057948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19335CC-8BE1-0A7A-90A3-63A271556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7999" y="6709065"/>
              <a:ext cx="2352178" cy="2057948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8BD366F-16CB-EAE8-9583-7D85850603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7997" y="9034183"/>
              <a:ext cx="2352178" cy="2057948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D1083D4-FFB4-E165-13C5-64B11DD1F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7995" y="11440731"/>
              <a:ext cx="2352178" cy="2057948"/>
            </a:xfrm>
            <a:prstGeom prst="rect">
              <a:avLst/>
            </a:prstGeom>
          </p:spPr>
        </p:pic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44E7C65-8E06-1831-285C-EEE075893F3B}"/>
                </a:ext>
              </a:extLst>
            </p:cNvPr>
            <p:cNvGrpSpPr/>
            <p:nvPr/>
          </p:nvGrpSpPr>
          <p:grpSpPr>
            <a:xfrm>
              <a:off x="5445843" y="4148757"/>
              <a:ext cx="5941410" cy="2155232"/>
              <a:chOff x="1198921" y="1981345"/>
              <a:chExt cx="2970705" cy="1077616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4321D02A-B1E0-8FB0-F35A-7E65F254F2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9626" y="2039913"/>
                <a:ext cx="720000" cy="960480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32EAA3C3-47EF-9FFD-ED9A-511C8E2365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8921" y="2031966"/>
                <a:ext cx="720000" cy="959544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1238500A-B201-A661-975F-C493B97C1F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53144" y="2019249"/>
                <a:ext cx="720000" cy="946897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6FC8F719-BDE5-A304-B3D0-6999596AD0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707648" y="1981345"/>
                <a:ext cx="720000" cy="1077616"/>
              </a:xfrm>
              <a:prstGeom prst="rect">
                <a:avLst/>
              </a:prstGeom>
            </p:spPr>
          </p:pic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CC83A011-2C48-2102-4770-BAF741DD4E8F}"/>
                </a:ext>
              </a:extLst>
            </p:cNvPr>
            <p:cNvGrpSpPr/>
            <p:nvPr/>
          </p:nvGrpSpPr>
          <p:grpSpPr>
            <a:xfrm>
              <a:off x="11441430" y="6571025"/>
              <a:ext cx="5941410" cy="2155231"/>
              <a:chOff x="11441430" y="6571025"/>
              <a:chExt cx="5941410" cy="2155231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7968B1E4-B363-0DF0-D56A-B5A66E5A8F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942840" y="6688161"/>
                <a:ext cx="1440000" cy="1920960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A3151E7B-9A43-5211-2730-1695DFF3A7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41430" y="6672267"/>
                <a:ext cx="1440000" cy="1919088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36073C06-4AB3-46AC-06FC-48880B4C08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949876" y="6646834"/>
                <a:ext cx="1440000" cy="1893794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2F746B08-841D-DBC4-5808-00E3EA4867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4458884" y="6571025"/>
                <a:ext cx="1440000" cy="2155231"/>
              </a:xfrm>
              <a:prstGeom prst="rect">
                <a:avLst/>
              </a:prstGeom>
            </p:spPr>
          </p:pic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2735B16-939B-ACAC-C6B1-DA2D7C9F0F86}"/>
                </a:ext>
              </a:extLst>
            </p:cNvPr>
            <p:cNvGrpSpPr/>
            <p:nvPr/>
          </p:nvGrpSpPr>
          <p:grpSpPr>
            <a:xfrm>
              <a:off x="17454270" y="9069102"/>
              <a:ext cx="2948446" cy="1944521"/>
              <a:chOff x="17454270" y="9069102"/>
              <a:chExt cx="2948446" cy="1944521"/>
            </a:xfrm>
          </p:grpSpPr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867CE26D-55B2-61CD-0AA9-F073172DF4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454270" y="9094535"/>
                <a:ext cx="1440000" cy="1919088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6C5628E6-2109-BB57-48AA-EB781E4E96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62716" y="9069102"/>
                <a:ext cx="1440000" cy="189379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8604253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Pipelined processing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3F53E59-9755-9E40-2A93-FEBDC0E3BA69}"/>
              </a:ext>
            </a:extLst>
          </p:cNvPr>
          <p:cNvGrpSpPr/>
          <p:nvPr/>
        </p:nvGrpSpPr>
        <p:grpSpPr>
          <a:xfrm>
            <a:off x="2968580" y="3342183"/>
            <a:ext cx="17453020" cy="10232816"/>
            <a:chOff x="2968580" y="3342183"/>
            <a:chExt cx="17453020" cy="10232816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DFFCE2B-6D5F-19CD-8CB8-3DEF84B8D7B6}"/>
                </a:ext>
              </a:extLst>
            </p:cNvPr>
            <p:cNvSpPr/>
            <p:nvPr/>
          </p:nvSpPr>
          <p:spPr>
            <a:xfrm flipH="1">
              <a:off x="2968580" y="3342183"/>
              <a:ext cx="2454656" cy="1023281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aphicFrame>
          <p:nvGraphicFramePr>
            <p:cNvPr id="24" name="Content Placeholder 3">
              <a:extLst>
                <a:ext uri="{FF2B5EF4-FFF2-40B4-BE49-F238E27FC236}">
                  <a16:creationId xmlns:a16="http://schemas.microsoft.com/office/drawing/2014/main" id="{305B6C7F-1E69-5E4A-F895-1408652EDF67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978892611"/>
                </p:ext>
              </p:extLst>
            </p:nvPr>
          </p:nvGraphicFramePr>
          <p:xfrm>
            <a:off x="5423240" y="3342183"/>
            <a:ext cx="14998360" cy="10232816"/>
          </p:xfrm>
          <a:graphic>
            <a:graphicData uri="http://schemas.openxmlformats.org/drawingml/2006/table">
              <a:tbl>
                <a:tblPr firstRow="1" bandRow="1">
                  <a:tableStyleId>{5940675A-B579-460E-94D1-54222C63F5DA}</a:tableStyleId>
                </a:tblPr>
                <a:tblGrid>
                  <a:gridCol w="1499836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1499836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1499836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  <a:gridCol w="1499836">
                    <a:extLst>
                      <a:ext uri="{9D8B030D-6E8A-4147-A177-3AD203B41FA5}">
                        <a16:colId xmlns:a16="http://schemas.microsoft.com/office/drawing/2014/main" val="20003"/>
                      </a:ext>
                    </a:extLst>
                  </a:gridCol>
                  <a:gridCol w="1499836">
                    <a:extLst>
                      <a:ext uri="{9D8B030D-6E8A-4147-A177-3AD203B41FA5}">
                        <a16:colId xmlns:a16="http://schemas.microsoft.com/office/drawing/2014/main" val="20004"/>
                      </a:ext>
                    </a:extLst>
                  </a:gridCol>
                  <a:gridCol w="1499836">
                    <a:extLst>
                      <a:ext uri="{9D8B030D-6E8A-4147-A177-3AD203B41FA5}">
                        <a16:colId xmlns:a16="http://schemas.microsoft.com/office/drawing/2014/main" val="20005"/>
                      </a:ext>
                    </a:extLst>
                  </a:gridCol>
                  <a:gridCol w="1499836">
                    <a:extLst>
                      <a:ext uri="{9D8B030D-6E8A-4147-A177-3AD203B41FA5}">
                        <a16:colId xmlns:a16="http://schemas.microsoft.com/office/drawing/2014/main" val="20006"/>
                      </a:ext>
                    </a:extLst>
                  </a:gridCol>
                  <a:gridCol w="1499836">
                    <a:extLst>
                      <a:ext uri="{9D8B030D-6E8A-4147-A177-3AD203B41FA5}">
                        <a16:colId xmlns:a16="http://schemas.microsoft.com/office/drawing/2014/main" val="20007"/>
                      </a:ext>
                    </a:extLst>
                  </a:gridCol>
                  <a:gridCol w="1499836">
                    <a:extLst>
                      <a:ext uri="{9D8B030D-6E8A-4147-A177-3AD203B41FA5}">
                        <a16:colId xmlns:a16="http://schemas.microsoft.com/office/drawing/2014/main" val="20008"/>
                      </a:ext>
                    </a:extLst>
                  </a:gridCol>
                  <a:gridCol w="1499836">
                    <a:extLst>
                      <a:ext uri="{9D8B030D-6E8A-4147-A177-3AD203B41FA5}">
                        <a16:colId xmlns:a16="http://schemas.microsoft.com/office/drawing/2014/main" val="20009"/>
                      </a:ext>
                    </a:extLst>
                  </a:gridCol>
                </a:tblGrid>
                <a:tr h="670560">
                  <a:tc>
                    <a:txBody>
                      <a:bodyPr/>
                      <a:lstStyle/>
                      <a:p>
                        <a:pPr algn="ctr"/>
                        <a:r>
                          <a:rPr lang="en-GB" sz="3200" dirty="0">
                            <a:solidFill>
                              <a:schemeClr val="bg1"/>
                            </a:solidFill>
                          </a:rPr>
                          <a:t>6pm</a:t>
                        </a: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GB" sz="3200" dirty="0">
                            <a:solidFill>
                              <a:schemeClr val="bg1"/>
                            </a:solidFill>
                          </a:rPr>
                          <a:t>7pm</a:t>
                        </a: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GB" sz="3200" dirty="0">
                            <a:solidFill>
                              <a:schemeClr val="bg1"/>
                            </a:solidFill>
                          </a:rPr>
                          <a:t>8pm</a:t>
                        </a: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GB" sz="3200" dirty="0">
                            <a:solidFill>
                              <a:schemeClr val="bg1"/>
                            </a:solidFill>
                          </a:rPr>
                          <a:t>9pm</a:t>
                        </a: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GB" sz="3200" dirty="0">
                            <a:solidFill>
                              <a:schemeClr val="bg1"/>
                            </a:solidFill>
                          </a:rPr>
                          <a:t>10pm</a:t>
                        </a: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GB" sz="3200" dirty="0">
                            <a:solidFill>
                              <a:schemeClr val="bg1"/>
                            </a:solidFill>
                          </a:rPr>
                          <a:t>11pm</a:t>
                        </a: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GB" sz="3200" dirty="0">
                            <a:solidFill>
                              <a:schemeClr val="bg1"/>
                            </a:solidFill>
                          </a:rPr>
                          <a:t>12pm</a:t>
                        </a: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GB" sz="3200" dirty="0">
                            <a:solidFill>
                              <a:schemeClr val="bg1"/>
                            </a:solidFill>
                          </a:rPr>
                          <a:t>01am</a:t>
                        </a: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GB" sz="3200" dirty="0">
                            <a:solidFill>
                              <a:schemeClr val="bg1"/>
                            </a:solidFill>
                          </a:rPr>
                          <a:t>02am</a:t>
                        </a: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GB" sz="3200" dirty="0">
                            <a:solidFill>
                              <a:schemeClr val="bg1"/>
                            </a:solidFill>
                          </a:rPr>
                          <a:t>03am</a:t>
                        </a: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2390564">
                  <a:tc>
                    <a:txBody>
                      <a:bodyPr/>
                      <a:lstStyle/>
                      <a:p>
                        <a:pPr algn="ctr"/>
                        <a:endParaRPr lang="en-GB" sz="3200" dirty="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 dirty="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 dirty="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 dirty="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 dirty="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 dirty="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2390564">
                  <a:tc>
                    <a:txBody>
                      <a:bodyPr/>
                      <a:lstStyle/>
                      <a:p>
                        <a:pPr algn="ctr"/>
                        <a:endParaRPr lang="en-GB" sz="3200" dirty="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 dirty="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 dirty="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 dirty="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  <a:tr h="2390564">
                  <a:tc>
                    <a:txBody>
                      <a:bodyPr/>
                      <a:lstStyle/>
                      <a:p>
                        <a:pPr algn="ctr"/>
                        <a:endParaRPr lang="en-GB" sz="320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 dirty="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 dirty="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 dirty="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 dirty="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3"/>
                    </a:ext>
                  </a:extLst>
                </a:tr>
                <a:tr h="2390564">
                  <a:tc>
                    <a:txBody>
                      <a:bodyPr/>
                      <a:lstStyle/>
                      <a:p>
                        <a:pPr algn="ctr"/>
                        <a:endParaRPr lang="en-GB" sz="320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 dirty="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 dirty="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 dirty="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4"/>
                    </a:ext>
                  </a:extLst>
                </a:tr>
              </a:tbl>
            </a:graphicData>
          </a:graphic>
        </p:graphicFrame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6035141-8BB9-29A2-F393-030D9F7AC9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1" y="4239931"/>
              <a:ext cx="2352178" cy="205794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E0CE415-7148-722A-62F8-F00B569927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7999" y="6709065"/>
              <a:ext cx="2352178" cy="2057948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CC2D123-749D-6E92-7337-46E0536F3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7997" y="9034183"/>
              <a:ext cx="2352178" cy="2057948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CBE6F76-427F-0F58-F795-DE6731EC11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7995" y="11440731"/>
              <a:ext cx="2352178" cy="2057948"/>
            </a:xfrm>
            <a:prstGeom prst="rect">
              <a:avLst/>
            </a:prstGeom>
          </p:spPr>
        </p:pic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E349B9BD-3946-81FA-6EEC-A843EDE8A58D}"/>
                </a:ext>
              </a:extLst>
            </p:cNvPr>
            <p:cNvGrpSpPr/>
            <p:nvPr/>
          </p:nvGrpSpPr>
          <p:grpSpPr>
            <a:xfrm>
              <a:off x="5445843" y="4148279"/>
              <a:ext cx="5941410" cy="2156190"/>
              <a:chOff x="1198921" y="1981106"/>
              <a:chExt cx="2970705" cy="1078095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099803A2-470E-2941-EEB4-239AB3C729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9626" y="2039913"/>
                <a:ext cx="720000" cy="960480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0956720C-D201-FB83-294A-32D8D2D870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8921" y="2031966"/>
                <a:ext cx="720000" cy="959544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365F645E-080A-7547-EF50-605E400779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53144" y="2019249"/>
                <a:ext cx="720000" cy="946897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79330F17-B5A6-9680-214A-90E9B789AB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707648" y="1981106"/>
                <a:ext cx="720000" cy="1078095"/>
              </a:xfrm>
              <a:prstGeom prst="rect">
                <a:avLst/>
              </a:prstGeom>
            </p:spPr>
          </p:pic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65170168-270B-9CAA-A2FD-F6CA859F9B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42840" y="6688161"/>
              <a:ext cx="1440000" cy="1920960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23EC09E1-5476-DECF-8870-D1611760F3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41430" y="6672267"/>
              <a:ext cx="1440000" cy="1919088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ABF9C172-766C-B0CE-47D8-82625DC3D5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49876" y="6646834"/>
              <a:ext cx="1440000" cy="1893794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7C57C526-8EA2-3FBA-2644-AEF41C1D75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458884" y="6570546"/>
              <a:ext cx="1440000" cy="2156190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4AADC649-4123-9F73-F79F-5DF493129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54270" y="9094535"/>
              <a:ext cx="1440000" cy="1919088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4230EEEE-6444-A405-06F1-B5262BBE0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62716" y="9069102"/>
              <a:ext cx="1440000" cy="189379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C956066-AA87-5F6B-1D58-0C4B072B1DAC}"/>
                </a:ext>
              </a:extLst>
            </p:cNvPr>
            <p:cNvSpPr txBox="1"/>
            <p:nvPr/>
          </p:nvSpPr>
          <p:spPr>
            <a:xfrm>
              <a:off x="8048458" y="5654737"/>
              <a:ext cx="8287084" cy="2826306"/>
            </a:xfrm>
            <a:prstGeom prst="roundRect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sz="8000" dirty="0">
                  <a:solidFill>
                    <a:schemeClr val="tx1"/>
                  </a:solidFill>
                </a:rPr>
                <a:t>That would just be stupid</a:t>
              </a:r>
            </a:p>
          </p:txBody>
        </p:sp>
      </p:grp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2CAAEE51-A078-6D6D-8260-62BE15768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04043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Pipelined processing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DBEFC2D-ACD3-859D-48C7-238614E527B5}"/>
              </a:ext>
            </a:extLst>
          </p:cNvPr>
          <p:cNvGrpSpPr/>
          <p:nvPr/>
        </p:nvGrpSpPr>
        <p:grpSpPr>
          <a:xfrm>
            <a:off x="2968580" y="3342183"/>
            <a:ext cx="17453020" cy="10232816"/>
            <a:chOff x="2968580" y="3342183"/>
            <a:chExt cx="17453020" cy="10232816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EA67B849-2E3C-3FAF-20E3-A5FB6AA132B9}"/>
                </a:ext>
              </a:extLst>
            </p:cNvPr>
            <p:cNvSpPr/>
            <p:nvPr/>
          </p:nvSpPr>
          <p:spPr>
            <a:xfrm flipH="1">
              <a:off x="2968580" y="3342183"/>
              <a:ext cx="2454656" cy="1023281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aphicFrame>
          <p:nvGraphicFramePr>
            <p:cNvPr id="34" name="Content Placeholder 3">
              <a:extLst>
                <a:ext uri="{FF2B5EF4-FFF2-40B4-BE49-F238E27FC236}">
                  <a16:creationId xmlns:a16="http://schemas.microsoft.com/office/drawing/2014/main" id="{63432A00-0127-E418-143C-98BB05F4F38B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530158647"/>
                </p:ext>
              </p:extLst>
            </p:nvPr>
          </p:nvGraphicFramePr>
          <p:xfrm>
            <a:off x="5423240" y="3342183"/>
            <a:ext cx="14998360" cy="10232816"/>
          </p:xfrm>
          <a:graphic>
            <a:graphicData uri="http://schemas.openxmlformats.org/drawingml/2006/table">
              <a:tbl>
                <a:tblPr firstRow="1" bandRow="1">
                  <a:tableStyleId>{5940675A-B579-460E-94D1-54222C63F5DA}</a:tableStyleId>
                </a:tblPr>
                <a:tblGrid>
                  <a:gridCol w="1499836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1499836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1499836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  <a:gridCol w="1499836">
                    <a:extLst>
                      <a:ext uri="{9D8B030D-6E8A-4147-A177-3AD203B41FA5}">
                        <a16:colId xmlns:a16="http://schemas.microsoft.com/office/drawing/2014/main" val="20003"/>
                      </a:ext>
                    </a:extLst>
                  </a:gridCol>
                  <a:gridCol w="1499836">
                    <a:extLst>
                      <a:ext uri="{9D8B030D-6E8A-4147-A177-3AD203B41FA5}">
                        <a16:colId xmlns:a16="http://schemas.microsoft.com/office/drawing/2014/main" val="20004"/>
                      </a:ext>
                    </a:extLst>
                  </a:gridCol>
                  <a:gridCol w="1499836">
                    <a:extLst>
                      <a:ext uri="{9D8B030D-6E8A-4147-A177-3AD203B41FA5}">
                        <a16:colId xmlns:a16="http://schemas.microsoft.com/office/drawing/2014/main" val="20005"/>
                      </a:ext>
                    </a:extLst>
                  </a:gridCol>
                  <a:gridCol w="1499836">
                    <a:extLst>
                      <a:ext uri="{9D8B030D-6E8A-4147-A177-3AD203B41FA5}">
                        <a16:colId xmlns:a16="http://schemas.microsoft.com/office/drawing/2014/main" val="20006"/>
                      </a:ext>
                    </a:extLst>
                  </a:gridCol>
                  <a:gridCol w="1499836">
                    <a:extLst>
                      <a:ext uri="{9D8B030D-6E8A-4147-A177-3AD203B41FA5}">
                        <a16:colId xmlns:a16="http://schemas.microsoft.com/office/drawing/2014/main" val="20007"/>
                      </a:ext>
                    </a:extLst>
                  </a:gridCol>
                  <a:gridCol w="1499836">
                    <a:extLst>
                      <a:ext uri="{9D8B030D-6E8A-4147-A177-3AD203B41FA5}">
                        <a16:colId xmlns:a16="http://schemas.microsoft.com/office/drawing/2014/main" val="20008"/>
                      </a:ext>
                    </a:extLst>
                  </a:gridCol>
                  <a:gridCol w="1499836">
                    <a:extLst>
                      <a:ext uri="{9D8B030D-6E8A-4147-A177-3AD203B41FA5}">
                        <a16:colId xmlns:a16="http://schemas.microsoft.com/office/drawing/2014/main" val="20009"/>
                      </a:ext>
                    </a:extLst>
                  </a:gridCol>
                </a:tblGrid>
                <a:tr h="670560">
                  <a:tc>
                    <a:txBody>
                      <a:bodyPr/>
                      <a:lstStyle/>
                      <a:p>
                        <a:pPr algn="ctr"/>
                        <a:r>
                          <a:rPr lang="en-GB" sz="3200" dirty="0">
                            <a:solidFill>
                              <a:schemeClr val="bg1"/>
                            </a:solidFill>
                          </a:rPr>
                          <a:t>6pm</a:t>
                        </a: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GB" sz="3200" dirty="0">
                            <a:solidFill>
                              <a:schemeClr val="bg1"/>
                            </a:solidFill>
                          </a:rPr>
                          <a:t>7pm</a:t>
                        </a: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GB" sz="3200" dirty="0">
                            <a:solidFill>
                              <a:schemeClr val="bg1"/>
                            </a:solidFill>
                          </a:rPr>
                          <a:t>8pm</a:t>
                        </a: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GB" sz="3200" dirty="0">
                            <a:solidFill>
                              <a:schemeClr val="bg1"/>
                            </a:solidFill>
                          </a:rPr>
                          <a:t>9pm</a:t>
                        </a: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GB" sz="3200" dirty="0">
                            <a:solidFill>
                              <a:schemeClr val="bg1"/>
                            </a:solidFill>
                          </a:rPr>
                          <a:t>10pm</a:t>
                        </a: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GB" sz="3200" dirty="0">
                            <a:solidFill>
                              <a:schemeClr val="bg1"/>
                            </a:solidFill>
                          </a:rPr>
                          <a:t>11pm</a:t>
                        </a: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GB" sz="3200" dirty="0">
                            <a:solidFill>
                              <a:schemeClr val="bg1"/>
                            </a:solidFill>
                          </a:rPr>
                          <a:t>12pm</a:t>
                        </a: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GB" sz="3200" dirty="0">
                            <a:solidFill>
                              <a:schemeClr val="bg1"/>
                            </a:solidFill>
                          </a:rPr>
                          <a:t>01am</a:t>
                        </a: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GB" sz="3200" dirty="0">
                            <a:solidFill>
                              <a:schemeClr val="bg1"/>
                            </a:solidFill>
                          </a:rPr>
                          <a:t>02am</a:t>
                        </a: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GB" sz="3200" dirty="0">
                            <a:solidFill>
                              <a:schemeClr val="bg1"/>
                            </a:solidFill>
                          </a:rPr>
                          <a:t>03am</a:t>
                        </a: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2390564">
                  <a:tc>
                    <a:txBody>
                      <a:bodyPr/>
                      <a:lstStyle/>
                      <a:p>
                        <a:pPr algn="ctr"/>
                        <a:endParaRPr lang="en-GB" sz="3200" dirty="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 dirty="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 dirty="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 dirty="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 dirty="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 dirty="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2390564">
                  <a:tc>
                    <a:txBody>
                      <a:bodyPr/>
                      <a:lstStyle/>
                      <a:p>
                        <a:pPr algn="ctr"/>
                        <a:endParaRPr lang="en-GB" sz="3200" dirty="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 dirty="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 dirty="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 dirty="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  <a:tr h="2390564">
                  <a:tc>
                    <a:txBody>
                      <a:bodyPr/>
                      <a:lstStyle/>
                      <a:p>
                        <a:pPr algn="ctr"/>
                        <a:endParaRPr lang="en-GB" sz="320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 dirty="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 dirty="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 dirty="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 dirty="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3"/>
                    </a:ext>
                  </a:extLst>
                </a:tr>
                <a:tr h="2390564">
                  <a:tc>
                    <a:txBody>
                      <a:bodyPr/>
                      <a:lstStyle/>
                      <a:p>
                        <a:pPr algn="ctr"/>
                        <a:endParaRPr lang="en-GB" sz="320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 dirty="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 dirty="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3200" dirty="0">
                          <a:solidFill>
                            <a:schemeClr val="bg1"/>
                          </a:solidFill>
                        </a:endParaRPr>
                      </a:p>
                    </a:txBody>
                    <a:tcPr marL="182880" marR="182880" marT="91440" marB="9144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4"/>
                    </a:ext>
                  </a:extLst>
                </a:tr>
              </a:tbl>
            </a:graphicData>
          </a:graphic>
        </p:graphicFrame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B140AD7-A38D-8AF5-8FAA-4D7E53FD0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1" y="4239931"/>
              <a:ext cx="2352178" cy="2057948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75FE87B3-2623-DAE0-B5CC-94EA1315E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7999" y="6709065"/>
              <a:ext cx="2352178" cy="2057948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9A84DDC9-C355-81BE-F5DE-EF54A1401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7997" y="9034183"/>
              <a:ext cx="2352178" cy="2057948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57BF271D-C52D-51B8-A7E6-F6E61FBC7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7995" y="11440731"/>
              <a:ext cx="2352178" cy="2057948"/>
            </a:xfrm>
            <a:prstGeom prst="rect">
              <a:avLst/>
            </a:prstGeom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A5ED8011-ACDD-21FD-F553-8A0B295BF7DE}"/>
                </a:ext>
              </a:extLst>
            </p:cNvPr>
            <p:cNvGrpSpPr/>
            <p:nvPr/>
          </p:nvGrpSpPr>
          <p:grpSpPr>
            <a:xfrm>
              <a:off x="5445843" y="4148279"/>
              <a:ext cx="5941410" cy="2156190"/>
              <a:chOff x="1198921" y="1981106"/>
              <a:chExt cx="2970705" cy="1078095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FFDE93E0-11FB-AD13-97B7-4B8967FFE1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9626" y="2039913"/>
                <a:ext cx="720000" cy="960480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C2870803-8D73-8DF2-13BD-5FE6793608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8921" y="2031966"/>
                <a:ext cx="720000" cy="959544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DC8BBCC4-0322-189A-F2D5-13A16081F9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53144" y="2019249"/>
                <a:ext cx="720000" cy="946897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5483C241-3AD8-39E5-A824-5DBB7BCEE8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707648" y="1981106"/>
                <a:ext cx="720000" cy="1078095"/>
              </a:xfrm>
              <a:prstGeom prst="rect">
                <a:avLst/>
              </a:prstGeom>
            </p:spPr>
          </p:pic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2AC86DE5-8006-1806-ED5A-7FB75C8F3056}"/>
                </a:ext>
              </a:extLst>
            </p:cNvPr>
            <p:cNvGrpSpPr/>
            <p:nvPr/>
          </p:nvGrpSpPr>
          <p:grpSpPr>
            <a:xfrm>
              <a:off x="6949405" y="6528015"/>
              <a:ext cx="5941410" cy="2156190"/>
              <a:chOff x="4196715" y="3170974"/>
              <a:chExt cx="2970705" cy="1078095"/>
            </a:xfrm>
          </p:grpSpPr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136EC5BA-5A55-7E83-D372-7824ACCD57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47420" y="3229781"/>
                <a:ext cx="720000" cy="960480"/>
              </a:xfrm>
              <a:prstGeom prst="rect">
                <a:avLst/>
              </a:prstGeom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6C5686EE-02F2-A4C8-1CE8-0D1ADD1315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96715" y="3221834"/>
                <a:ext cx="720000" cy="959544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089F8DEA-87EF-347B-E0A2-5C08D4E487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50938" y="3209117"/>
                <a:ext cx="720000" cy="946897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309DB61A-37E1-D3DF-257E-8EF376A0DF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705442" y="3170974"/>
                <a:ext cx="720000" cy="1078095"/>
              </a:xfrm>
              <a:prstGeom prst="rect">
                <a:avLst/>
              </a:prstGeom>
            </p:spPr>
          </p:pic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2F46C3ED-8E9A-3E29-156C-CCB55FA753DD}"/>
                </a:ext>
              </a:extLst>
            </p:cNvPr>
            <p:cNvGrpSpPr/>
            <p:nvPr/>
          </p:nvGrpSpPr>
          <p:grpSpPr>
            <a:xfrm>
              <a:off x="8447585" y="8921265"/>
              <a:ext cx="5941410" cy="2156190"/>
              <a:chOff x="4196715" y="3170974"/>
              <a:chExt cx="2970705" cy="1078095"/>
            </a:xfrm>
          </p:grpSpPr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26C38DD1-CE33-3E95-9541-09299262BE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47420" y="3229781"/>
                <a:ext cx="720000" cy="960480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B0597CC7-8883-E327-7127-CEA803A0CD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96715" y="3221834"/>
                <a:ext cx="720000" cy="959544"/>
              </a:xfrm>
              <a:prstGeom prst="rect">
                <a:avLst/>
              </a:prstGeom>
            </p:spPr>
          </p:pic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34FAA44F-2A85-1695-CF29-695D75F940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50938" y="3209117"/>
                <a:ext cx="720000" cy="946897"/>
              </a:xfrm>
              <a:prstGeom prst="rect">
                <a:avLst/>
              </a:prstGeom>
            </p:spPr>
          </p:pic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67E2EFA0-1838-7322-8E37-4579D9F293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705442" y="3170974"/>
                <a:ext cx="720000" cy="1078095"/>
              </a:xfrm>
              <a:prstGeom prst="rect">
                <a:avLst/>
              </a:prstGeom>
            </p:spPr>
          </p:pic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99EDF5E1-CED2-5032-C32B-DEF98C5DBB3B}"/>
                </a:ext>
              </a:extLst>
            </p:cNvPr>
            <p:cNvGrpSpPr/>
            <p:nvPr/>
          </p:nvGrpSpPr>
          <p:grpSpPr>
            <a:xfrm>
              <a:off x="9951543" y="11314515"/>
              <a:ext cx="5941410" cy="2156190"/>
              <a:chOff x="4196715" y="3170974"/>
              <a:chExt cx="2970705" cy="1078095"/>
            </a:xfrm>
          </p:grpSpPr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2CA451CD-95BC-3043-2ACC-23F81247AD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47420" y="3229781"/>
                <a:ext cx="720000" cy="960480"/>
              </a:xfrm>
              <a:prstGeom prst="rect">
                <a:avLst/>
              </a:prstGeom>
            </p:spPr>
          </p:pic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7FE10631-E361-CBB1-E347-15024215DA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96715" y="3221834"/>
                <a:ext cx="720000" cy="959544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FF1F8757-B7C9-8D59-2612-02296F8549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50938" y="3209117"/>
                <a:ext cx="720000" cy="946897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013F45CE-511B-A55F-8910-7647424E75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705442" y="3170974"/>
                <a:ext cx="720000" cy="1078095"/>
              </a:xfrm>
              <a:prstGeom prst="rect">
                <a:avLst/>
              </a:prstGeom>
            </p:spPr>
          </p:pic>
        </p:grpSp>
      </p:grp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9A5153A4-1967-5104-09F2-9E5EBFFE8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62116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2885" y="1528746"/>
            <a:ext cx="20899515" cy="2586056"/>
          </a:xfrm>
        </p:spPr>
        <p:txBody>
          <a:bodyPr/>
          <a:lstStyle/>
          <a:p>
            <a:r>
              <a:rPr lang="en-GB" dirty="0"/>
              <a:t>But this is precisely what a CPU does...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D8522E8-182D-38F5-75FF-2887BBD5CF8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4000" dirty="0"/>
              <a:t>To first order, the ALU of a CPU handles one instruction at a time</a:t>
            </a:r>
          </a:p>
          <a:p>
            <a:pPr>
              <a:lnSpc>
                <a:spcPct val="150000"/>
              </a:lnSpc>
            </a:pPr>
            <a:endParaRPr lang="en-GB" sz="4000" dirty="0"/>
          </a:p>
        </p:txBody>
      </p:sp>
      <p:pic>
        <p:nvPicPr>
          <p:cNvPr id="27" name="Content Placeholder 26">
            <a:extLst>
              <a:ext uri="{FF2B5EF4-FFF2-40B4-BE49-F238E27FC236}">
                <a16:creationId xmlns:a16="http://schemas.microsoft.com/office/drawing/2014/main" id="{CDEB4EF6-02BE-7B33-6CF8-FD16A6CF5ED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2344400" y="5276451"/>
            <a:ext cx="10668000" cy="6274597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7FE2E11A-EDF0-3B38-4A79-C36D2AD1DC6B}"/>
              </a:ext>
            </a:extLst>
          </p:cNvPr>
          <p:cNvSpPr txBox="1"/>
          <p:nvPr/>
        </p:nvSpPr>
        <p:spPr>
          <a:xfrm>
            <a:off x="2306849" y="8551129"/>
            <a:ext cx="7911079" cy="1940957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tx1"/>
                </a:solidFill>
              </a:rPr>
              <a:t>Shameless advertising for my FPGA lecture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45135E-A403-E245-C2D8-5B8F6E9A5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9448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619500"/>
            <a:ext cx="24384000" cy="851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408" name="A simple trigger system"/>
          <p:cNvSpPr txBox="1">
            <a:spLocks noGrp="1"/>
          </p:cNvSpPr>
          <p:nvPr>
            <p:ph type="title"/>
          </p:nvPr>
        </p:nvSpPr>
        <p:spPr>
          <a:xfrm>
            <a:off x="596901" y="1528746"/>
            <a:ext cx="22415500" cy="2586056"/>
          </a:xfrm>
          <a:prstGeom prst="rect">
            <a:avLst/>
          </a:prstGeom>
        </p:spPr>
        <p:txBody>
          <a:bodyPr/>
          <a:lstStyle/>
          <a:p>
            <a:r>
              <a:rPr dirty="0"/>
              <a:t>A </a:t>
            </a:r>
            <a:r>
              <a:rPr lang="en-GB" dirty="0"/>
              <a:t>Simple </a:t>
            </a:r>
            <a:r>
              <a:rPr dirty="0"/>
              <a:t>trigger system</a:t>
            </a:r>
            <a:r>
              <a:rPr lang="en-GB" dirty="0"/>
              <a:t>: Digital Triggers</a:t>
            </a:r>
            <a:endParaRPr dirty="0"/>
          </a:p>
        </p:txBody>
      </p:sp>
      <p:sp>
        <p:nvSpPr>
          <p:cNvPr id="409" name="Line"/>
          <p:cNvSpPr/>
          <p:nvPr/>
        </p:nvSpPr>
        <p:spPr>
          <a:xfrm>
            <a:off x="17908345" y="6354665"/>
            <a:ext cx="2671268" cy="36202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542" y="21600"/>
                </a:lnTo>
                <a:lnTo>
                  <a:pt x="21600" y="0"/>
                </a:lnTo>
              </a:path>
            </a:pathLst>
          </a:custGeom>
          <a:ln w="508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pPr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sz="2400"/>
          </a:p>
        </p:txBody>
      </p:sp>
      <p:sp>
        <p:nvSpPr>
          <p:cNvPr id="410" name="Line"/>
          <p:cNvSpPr/>
          <p:nvPr/>
        </p:nvSpPr>
        <p:spPr>
          <a:xfrm>
            <a:off x="8923133" y="9672955"/>
            <a:ext cx="6116481" cy="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sz="2400"/>
          </a:p>
        </p:txBody>
      </p:sp>
      <p:sp>
        <p:nvSpPr>
          <p:cNvPr id="411" name="Line"/>
          <p:cNvSpPr/>
          <p:nvPr/>
        </p:nvSpPr>
        <p:spPr>
          <a:xfrm>
            <a:off x="9145852" y="9955118"/>
            <a:ext cx="5893762" cy="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sz="2400"/>
          </a:p>
        </p:txBody>
      </p:sp>
      <p:sp>
        <p:nvSpPr>
          <p:cNvPr id="412" name="Line"/>
          <p:cNvSpPr/>
          <p:nvPr/>
        </p:nvSpPr>
        <p:spPr>
          <a:xfrm>
            <a:off x="9215233" y="10185717"/>
            <a:ext cx="5824381" cy="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sz="2400"/>
          </a:p>
        </p:txBody>
      </p:sp>
      <p:sp>
        <p:nvSpPr>
          <p:cNvPr id="413" name="Line"/>
          <p:cNvSpPr/>
          <p:nvPr/>
        </p:nvSpPr>
        <p:spPr>
          <a:xfrm>
            <a:off x="9368911" y="10439717"/>
            <a:ext cx="5670703" cy="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sz="2400"/>
          </a:p>
        </p:txBody>
      </p:sp>
      <p:cxnSp>
        <p:nvCxnSpPr>
          <p:cNvPr id="418" name="Connection Line"/>
          <p:cNvCxnSpPr>
            <a:stCxn id="471" idx="0"/>
            <a:endCxn id="419" idx="0"/>
          </p:cNvCxnSpPr>
          <p:nvPr/>
        </p:nvCxnSpPr>
        <p:spPr>
          <a:xfrm flipV="1">
            <a:off x="2725533" y="5305821"/>
            <a:ext cx="5892800" cy="1739900"/>
          </a:xfrm>
          <a:prstGeom prst="bentConnector3">
            <a:avLst>
              <a:gd name="adj1" fmla="val 77802"/>
            </a:avLst>
          </a:prstGeom>
          <a:ln w="50800">
            <a:solidFill>
              <a:srgbClr val="000000"/>
            </a:solidFill>
          </a:ln>
        </p:spPr>
      </p:cxnSp>
      <p:cxnSp>
        <p:nvCxnSpPr>
          <p:cNvPr id="420" name="Connection Line"/>
          <p:cNvCxnSpPr>
            <a:stCxn id="472" idx="0"/>
            <a:endCxn id="421" idx="0"/>
          </p:cNvCxnSpPr>
          <p:nvPr/>
        </p:nvCxnSpPr>
        <p:spPr>
          <a:xfrm flipV="1">
            <a:off x="2877933" y="5966221"/>
            <a:ext cx="6045200" cy="1485900"/>
          </a:xfrm>
          <a:prstGeom prst="bentConnector3">
            <a:avLst>
              <a:gd name="adj1" fmla="val 79622"/>
            </a:avLst>
          </a:prstGeom>
          <a:ln w="50800">
            <a:solidFill>
              <a:srgbClr val="000000"/>
            </a:solidFill>
          </a:ln>
        </p:spPr>
      </p:cxnSp>
      <p:cxnSp>
        <p:nvCxnSpPr>
          <p:cNvPr id="422" name="Connection Line"/>
          <p:cNvCxnSpPr>
            <a:stCxn id="473" idx="0"/>
            <a:endCxn id="423" idx="0"/>
          </p:cNvCxnSpPr>
          <p:nvPr/>
        </p:nvCxnSpPr>
        <p:spPr>
          <a:xfrm flipV="1">
            <a:off x="3017633" y="6613921"/>
            <a:ext cx="6197600" cy="1219200"/>
          </a:xfrm>
          <a:prstGeom prst="bentConnector3">
            <a:avLst>
              <a:gd name="adj1" fmla="val 81353"/>
            </a:avLst>
          </a:prstGeom>
          <a:ln w="50800">
            <a:solidFill>
              <a:srgbClr val="000000"/>
            </a:solidFill>
          </a:ln>
        </p:spPr>
      </p:cxnSp>
      <p:cxnSp>
        <p:nvCxnSpPr>
          <p:cNvPr id="424" name="Connection Line"/>
          <p:cNvCxnSpPr>
            <a:stCxn id="474" idx="0"/>
            <a:endCxn id="425" idx="0"/>
          </p:cNvCxnSpPr>
          <p:nvPr/>
        </p:nvCxnSpPr>
        <p:spPr>
          <a:xfrm flipV="1">
            <a:off x="3157333" y="7261621"/>
            <a:ext cx="6350000" cy="977900"/>
          </a:xfrm>
          <a:prstGeom prst="bentConnector3">
            <a:avLst>
              <a:gd name="adj1" fmla="val 82800"/>
            </a:avLst>
          </a:prstGeom>
          <a:ln w="50800">
            <a:solidFill>
              <a:srgbClr val="000000"/>
            </a:solidFill>
          </a:ln>
        </p:spPr>
      </p:cxnSp>
      <p:sp>
        <p:nvSpPr>
          <p:cNvPr id="426" name="start"/>
          <p:cNvSpPr txBox="1"/>
          <p:nvPr/>
        </p:nvSpPr>
        <p:spPr>
          <a:xfrm>
            <a:off x="14888511" y="5800649"/>
            <a:ext cx="1241426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36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r>
              <a:rPr sz="2400" dirty="0">
                <a:latin typeface="+mn-lt"/>
              </a:rPr>
              <a:t>start</a:t>
            </a:r>
          </a:p>
        </p:txBody>
      </p:sp>
      <p:pic>
        <p:nvPicPr>
          <p:cNvPr id="44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4089119"/>
            <a:ext cx="1930302" cy="1930301"/>
          </a:xfrm>
          <a:prstGeom prst="rect">
            <a:avLst/>
          </a:prstGeom>
          <a:ln w="12700">
            <a:miter lim="400000"/>
          </a:ln>
        </p:spPr>
      </p:pic>
      <p:sp>
        <p:nvSpPr>
          <p:cNvPr id="478" name="Connection Line"/>
          <p:cNvSpPr/>
          <p:nvPr/>
        </p:nvSpPr>
        <p:spPr>
          <a:xfrm>
            <a:off x="6157937" y="7048603"/>
            <a:ext cx="5768341" cy="26276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4309" y="0"/>
                </a:lnTo>
                <a:lnTo>
                  <a:pt x="4309" y="21600"/>
                </a:lnTo>
                <a:lnTo>
                  <a:pt x="2160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endParaRPr sz="2400"/>
          </a:p>
        </p:txBody>
      </p:sp>
      <p:sp>
        <p:nvSpPr>
          <p:cNvPr id="479" name="Connection Line"/>
          <p:cNvSpPr/>
          <p:nvPr/>
        </p:nvSpPr>
        <p:spPr>
          <a:xfrm>
            <a:off x="6349161" y="7459390"/>
            <a:ext cx="5878830" cy="2484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4918" y="0"/>
                </a:lnTo>
                <a:lnTo>
                  <a:pt x="4918" y="21600"/>
                </a:lnTo>
                <a:lnTo>
                  <a:pt x="2160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endParaRPr sz="2400"/>
          </a:p>
        </p:txBody>
      </p:sp>
      <p:sp>
        <p:nvSpPr>
          <p:cNvPr id="480" name="Connection Line"/>
          <p:cNvSpPr/>
          <p:nvPr/>
        </p:nvSpPr>
        <p:spPr>
          <a:xfrm>
            <a:off x="6546126" y="7832723"/>
            <a:ext cx="5988051" cy="23533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497" y="0"/>
                </a:lnTo>
                <a:lnTo>
                  <a:pt x="5497" y="21600"/>
                </a:lnTo>
                <a:lnTo>
                  <a:pt x="2160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endParaRPr sz="2400"/>
          </a:p>
        </p:txBody>
      </p:sp>
      <p:sp>
        <p:nvSpPr>
          <p:cNvPr id="481" name="Connection Line"/>
          <p:cNvSpPr/>
          <p:nvPr/>
        </p:nvSpPr>
        <p:spPr>
          <a:xfrm>
            <a:off x="6729321" y="8241345"/>
            <a:ext cx="6098541" cy="21983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5987" y="21600"/>
                </a:lnTo>
                <a:lnTo>
                  <a:pt x="5987" y="0"/>
                </a:lnTo>
                <a:lnTo>
                  <a:pt x="0" y="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endParaRPr sz="2400"/>
          </a:p>
        </p:txBody>
      </p:sp>
      <p:sp>
        <p:nvSpPr>
          <p:cNvPr id="482" name="Connection Line"/>
          <p:cNvSpPr/>
          <p:nvPr/>
        </p:nvSpPr>
        <p:spPr>
          <a:xfrm>
            <a:off x="2728073" y="5053091"/>
            <a:ext cx="1169670" cy="15138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909" y="0"/>
                </a:moveTo>
                <a:lnTo>
                  <a:pt x="21600" y="0"/>
                </a:lnTo>
                <a:lnTo>
                  <a:pt x="21600" y="15403"/>
                </a:lnTo>
                <a:lnTo>
                  <a:pt x="0" y="15403"/>
                </a:lnTo>
                <a:lnTo>
                  <a:pt x="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endParaRPr sz="2400"/>
          </a:p>
        </p:txBody>
      </p:sp>
      <p:sp>
        <p:nvSpPr>
          <p:cNvPr id="483" name="Connection Line"/>
          <p:cNvSpPr/>
          <p:nvPr/>
        </p:nvSpPr>
        <p:spPr>
          <a:xfrm>
            <a:off x="2871583" y="5053091"/>
            <a:ext cx="1026160" cy="19113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53" y="0"/>
                </a:moveTo>
                <a:lnTo>
                  <a:pt x="21600" y="0"/>
                </a:lnTo>
                <a:lnTo>
                  <a:pt x="21600" y="12314"/>
                </a:lnTo>
                <a:lnTo>
                  <a:pt x="0" y="12314"/>
                </a:lnTo>
                <a:lnTo>
                  <a:pt x="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endParaRPr sz="2400"/>
          </a:p>
        </p:txBody>
      </p:sp>
      <p:sp>
        <p:nvSpPr>
          <p:cNvPr id="484" name="Connection Line"/>
          <p:cNvSpPr/>
          <p:nvPr/>
        </p:nvSpPr>
        <p:spPr>
          <a:xfrm>
            <a:off x="3016363" y="5053091"/>
            <a:ext cx="881380" cy="22961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375" y="0"/>
                </a:moveTo>
                <a:lnTo>
                  <a:pt x="21600" y="0"/>
                </a:lnTo>
                <a:lnTo>
                  <a:pt x="21600" y="10250"/>
                </a:lnTo>
                <a:lnTo>
                  <a:pt x="0" y="10250"/>
                </a:lnTo>
                <a:lnTo>
                  <a:pt x="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endParaRPr sz="2400"/>
          </a:p>
        </p:txBody>
      </p:sp>
      <p:sp>
        <p:nvSpPr>
          <p:cNvPr id="485" name="Connection Line"/>
          <p:cNvSpPr/>
          <p:nvPr/>
        </p:nvSpPr>
        <p:spPr>
          <a:xfrm>
            <a:off x="3159873" y="5053091"/>
            <a:ext cx="737870" cy="2705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165" y="0"/>
                </a:moveTo>
                <a:lnTo>
                  <a:pt x="21600" y="0"/>
                </a:lnTo>
                <a:lnTo>
                  <a:pt x="21600" y="8620"/>
                </a:lnTo>
                <a:lnTo>
                  <a:pt x="0" y="8620"/>
                </a:lnTo>
                <a:lnTo>
                  <a:pt x="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endParaRPr sz="2400"/>
          </a:p>
        </p:txBody>
      </p:sp>
      <p:sp>
        <p:nvSpPr>
          <p:cNvPr id="464" name="Line"/>
          <p:cNvSpPr/>
          <p:nvPr/>
        </p:nvSpPr>
        <p:spPr>
          <a:xfrm>
            <a:off x="12339369" y="6284774"/>
            <a:ext cx="4332779" cy="25536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76200">
            <a:solidFill>
              <a:srgbClr val="C0504D"/>
            </a:solidFill>
            <a:tailEnd type="triangle"/>
          </a:ln>
        </p:spPr>
        <p:txBody>
          <a:bodyPr tIns="91439" bIns="91439"/>
          <a:lstStyle/>
          <a:p>
            <a:pPr algn="l" defTabSz="914400">
              <a:def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400"/>
          </a:p>
        </p:txBody>
      </p:sp>
      <p:sp>
        <p:nvSpPr>
          <p:cNvPr id="471" name="FE"/>
          <p:cNvSpPr/>
          <p:nvPr/>
        </p:nvSpPr>
        <p:spPr>
          <a:xfrm>
            <a:off x="1814105" y="6592570"/>
            <a:ext cx="1828801" cy="91440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0800">
            <a:solidFill>
              <a:srgbClr val="4A7EBB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>
            <a:lvl1pPr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2400">
                <a:latin typeface="+mn-lt"/>
              </a:rPr>
              <a:t>FE</a:t>
            </a:r>
          </a:p>
        </p:txBody>
      </p:sp>
      <p:sp>
        <p:nvSpPr>
          <p:cNvPr id="472" name="FE"/>
          <p:cNvSpPr/>
          <p:nvPr/>
        </p:nvSpPr>
        <p:spPr>
          <a:xfrm>
            <a:off x="1958038" y="6989974"/>
            <a:ext cx="1828801" cy="91440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0800">
            <a:solidFill>
              <a:srgbClr val="4A7EBB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>
            <a:lvl1pPr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2400">
                <a:latin typeface="+mn-lt"/>
              </a:rPr>
              <a:t>FE</a:t>
            </a:r>
          </a:p>
        </p:txBody>
      </p:sp>
      <p:sp>
        <p:nvSpPr>
          <p:cNvPr id="473" name="FE"/>
          <p:cNvSpPr/>
          <p:nvPr/>
        </p:nvSpPr>
        <p:spPr>
          <a:xfrm>
            <a:off x="2101971" y="7374678"/>
            <a:ext cx="1828801" cy="91440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0800">
            <a:solidFill>
              <a:srgbClr val="4A7EBB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>
            <a:lvl1pPr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2400">
                <a:latin typeface="+mn-lt"/>
              </a:rPr>
              <a:t>FE</a:t>
            </a:r>
          </a:p>
        </p:txBody>
      </p:sp>
      <p:sp>
        <p:nvSpPr>
          <p:cNvPr id="474" name="FE"/>
          <p:cNvSpPr/>
          <p:nvPr/>
        </p:nvSpPr>
        <p:spPr>
          <a:xfrm>
            <a:off x="2245905" y="7784783"/>
            <a:ext cx="1828801" cy="91440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0800">
            <a:solidFill>
              <a:srgbClr val="4A7EBB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>
            <a:lvl1pPr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2400">
                <a:latin typeface="+mn-lt"/>
              </a:rPr>
              <a:t>FE</a:t>
            </a:r>
          </a:p>
        </p:txBody>
      </p:sp>
      <p:sp>
        <p:nvSpPr>
          <p:cNvPr id="476" name="Fast links"/>
          <p:cNvSpPr txBox="1"/>
          <p:nvPr/>
        </p:nvSpPr>
        <p:spPr>
          <a:xfrm>
            <a:off x="4754472" y="4555034"/>
            <a:ext cx="2743201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defTabSz="1828800">
              <a:defRPr sz="38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>
              <a:defRPr i="0"/>
            </a:pPr>
            <a:r>
              <a:rPr sz="2400" i="1">
                <a:latin typeface="+mn-lt"/>
              </a:rPr>
              <a:t>Fast links</a:t>
            </a:r>
          </a:p>
        </p:txBody>
      </p:sp>
      <p:pic>
        <p:nvPicPr>
          <p:cNvPr id="477" name="Computer.png" descr="Comput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2354" y="4150403"/>
            <a:ext cx="3670301" cy="218440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rapezoid 1"/>
          <p:cNvSpPr/>
          <p:nvPr/>
        </p:nvSpPr>
        <p:spPr>
          <a:xfrm rot="5400000">
            <a:off x="14878960" y="9641840"/>
            <a:ext cx="1174748" cy="853440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Line"/>
          <p:cNvSpPr/>
          <p:nvPr/>
        </p:nvSpPr>
        <p:spPr>
          <a:xfrm flipV="1">
            <a:off x="15893054" y="10111104"/>
            <a:ext cx="1544045" cy="1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sz="2400"/>
          </a:p>
        </p:txBody>
      </p:sp>
      <p:grpSp>
        <p:nvGrpSpPr>
          <p:cNvPr id="74" name="Group"/>
          <p:cNvGrpSpPr/>
          <p:nvPr/>
        </p:nvGrpSpPr>
        <p:grpSpPr>
          <a:xfrm>
            <a:off x="4585404" y="6663425"/>
            <a:ext cx="1619251" cy="739776"/>
            <a:chOff x="0" y="0"/>
            <a:chExt cx="1619250" cy="739775"/>
          </a:xfrm>
        </p:grpSpPr>
        <p:sp>
          <p:nvSpPr>
            <p:cNvPr id="75" name="Shape"/>
            <p:cNvSpPr/>
            <p:nvPr/>
          </p:nvSpPr>
          <p:spPr>
            <a:xfrm rot="5400000">
              <a:off x="566737" y="-312738"/>
              <a:ext cx="739776" cy="1365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852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5852"/>
                  </a:lnTo>
                  <a:lnTo>
                    <a:pt x="108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F73B9"/>
                </a:gs>
                <a:gs pos="100000">
                  <a:srgbClr val="347FD8"/>
                </a:gs>
              </a:gsLst>
              <a:lin ang="16200000" scaled="0"/>
            </a:gra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914400">
                <a:defRPr sz="4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6" name="Rectangle"/>
            <p:cNvSpPr/>
            <p:nvPr/>
          </p:nvSpPr>
          <p:spPr>
            <a:xfrm>
              <a:off x="0" y="0"/>
              <a:ext cx="450850" cy="739775"/>
            </a:xfrm>
            <a:prstGeom prst="rect">
              <a:avLst/>
            </a:prstGeom>
            <a:solidFill>
              <a:srgbClr val="1F497D"/>
            </a:soli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469" name="Shape"/>
          <p:cNvSpPr/>
          <p:nvPr/>
        </p:nvSpPr>
        <p:spPr>
          <a:xfrm rot="5400000">
            <a:off x="16306393" y="8936582"/>
            <a:ext cx="2049781" cy="2060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477" y="0"/>
                </a:moveTo>
                <a:lnTo>
                  <a:pt x="18123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lnTo>
                  <a:pt x="0" y="3600"/>
                </a:lnTo>
                <a:lnTo>
                  <a:pt x="3477" y="0"/>
                </a:lnTo>
                <a:close/>
              </a:path>
            </a:pathLst>
          </a:custGeom>
          <a:solidFill>
            <a:srgbClr val="FFFFFF"/>
          </a:solidFill>
          <a:ln w="114300">
            <a:solidFill>
              <a:srgbClr val="C0504D"/>
            </a:solidFill>
          </a:ln>
          <a:effectLst>
            <a:outerShdw blurRad="76200" dist="38100" dir="6599969" rotWithShape="0">
              <a:srgbClr val="000000">
                <a:alpha val="75000"/>
              </a:srgbClr>
            </a:outerShdw>
          </a:effectLst>
        </p:spPr>
        <p:txBody>
          <a:bodyPr tIns="91439" bIns="91439" anchor="ctr"/>
          <a:lstStyle/>
          <a:p>
            <a:pPr algn="l" defTabSz="914400">
              <a:defRPr sz="480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400"/>
          </a:p>
        </p:txBody>
      </p:sp>
      <p:sp>
        <p:nvSpPr>
          <p:cNvPr id="470" name="ReadOut"/>
          <p:cNvSpPr txBox="1"/>
          <p:nvPr/>
        </p:nvSpPr>
        <p:spPr>
          <a:xfrm>
            <a:off x="16313715" y="9719806"/>
            <a:ext cx="1553630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defTabSz="1828800">
              <a:defRPr sz="380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</a:lstStyle>
          <a:p>
            <a:r>
              <a:rPr sz="2400" dirty="0" err="1">
                <a:latin typeface="+mn-lt"/>
              </a:rPr>
              <a:t>ReadOut</a:t>
            </a:r>
            <a:endParaRPr sz="2400" dirty="0">
              <a:latin typeface="+mn-lt"/>
            </a:endParaRPr>
          </a:p>
        </p:txBody>
      </p:sp>
      <p:sp>
        <p:nvSpPr>
          <p:cNvPr id="79" name="ReadOut"/>
          <p:cNvSpPr txBox="1"/>
          <p:nvPr/>
        </p:nvSpPr>
        <p:spPr>
          <a:xfrm>
            <a:off x="15108313" y="10619105"/>
            <a:ext cx="801823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defTabSz="1828800">
              <a:defRPr sz="380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</a:lstStyle>
          <a:p>
            <a:r>
              <a:rPr lang="en-GB" sz="2400" i="1" dirty="0">
                <a:latin typeface="+mn-lt"/>
              </a:rPr>
              <a:t>Mux</a:t>
            </a:r>
            <a:endParaRPr sz="2400" i="1" dirty="0">
              <a:latin typeface="+mn-lt"/>
            </a:endParaRPr>
          </a:p>
        </p:txBody>
      </p:sp>
      <p:sp>
        <p:nvSpPr>
          <p:cNvPr id="80" name="ReadOut"/>
          <p:cNvSpPr txBox="1"/>
          <p:nvPr/>
        </p:nvSpPr>
        <p:spPr>
          <a:xfrm>
            <a:off x="5697006" y="8711368"/>
            <a:ext cx="1011815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defTabSz="1828800">
              <a:defRPr sz="380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</a:lstStyle>
          <a:p>
            <a:r>
              <a:rPr lang="en-GB" sz="2400" i="1" dirty="0">
                <a:latin typeface="+mn-lt"/>
              </a:rPr>
              <a:t>ADCs</a:t>
            </a:r>
            <a:endParaRPr sz="2400" i="1" dirty="0">
              <a:latin typeface="+mn-lt"/>
            </a:endParaRPr>
          </a:p>
        </p:txBody>
      </p:sp>
      <p:grpSp>
        <p:nvGrpSpPr>
          <p:cNvPr id="89" name="Group"/>
          <p:cNvGrpSpPr/>
          <p:nvPr/>
        </p:nvGrpSpPr>
        <p:grpSpPr>
          <a:xfrm>
            <a:off x="4786157" y="7068350"/>
            <a:ext cx="1619251" cy="739776"/>
            <a:chOff x="0" y="0"/>
            <a:chExt cx="1619250" cy="739775"/>
          </a:xfrm>
        </p:grpSpPr>
        <p:sp>
          <p:nvSpPr>
            <p:cNvPr id="90" name="Shape"/>
            <p:cNvSpPr/>
            <p:nvPr/>
          </p:nvSpPr>
          <p:spPr>
            <a:xfrm rot="5400000">
              <a:off x="566737" y="-312738"/>
              <a:ext cx="739776" cy="1365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852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5852"/>
                  </a:lnTo>
                  <a:lnTo>
                    <a:pt x="108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F73B9"/>
                </a:gs>
                <a:gs pos="100000">
                  <a:srgbClr val="347FD8"/>
                </a:gs>
              </a:gsLst>
              <a:lin ang="16200000" scaled="0"/>
            </a:gra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914400">
                <a:defRPr sz="4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1" name="Rectangle"/>
            <p:cNvSpPr/>
            <p:nvPr/>
          </p:nvSpPr>
          <p:spPr>
            <a:xfrm>
              <a:off x="0" y="0"/>
              <a:ext cx="450850" cy="739775"/>
            </a:xfrm>
            <a:prstGeom prst="rect">
              <a:avLst/>
            </a:prstGeom>
            <a:solidFill>
              <a:srgbClr val="1F497D"/>
            </a:soli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92" name="Group"/>
          <p:cNvGrpSpPr/>
          <p:nvPr/>
        </p:nvGrpSpPr>
        <p:grpSpPr>
          <a:xfrm>
            <a:off x="4991368" y="7461515"/>
            <a:ext cx="1619251" cy="739776"/>
            <a:chOff x="0" y="0"/>
            <a:chExt cx="1619250" cy="739775"/>
          </a:xfrm>
        </p:grpSpPr>
        <p:sp>
          <p:nvSpPr>
            <p:cNvPr id="93" name="Shape"/>
            <p:cNvSpPr/>
            <p:nvPr/>
          </p:nvSpPr>
          <p:spPr>
            <a:xfrm rot="5400000">
              <a:off x="566737" y="-312738"/>
              <a:ext cx="739776" cy="1365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852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5852"/>
                  </a:lnTo>
                  <a:lnTo>
                    <a:pt x="108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F73B9"/>
                </a:gs>
                <a:gs pos="100000">
                  <a:srgbClr val="347FD8"/>
                </a:gs>
              </a:gsLst>
              <a:lin ang="16200000" scaled="0"/>
            </a:gra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914400">
                <a:defRPr sz="4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4" name="Rectangle"/>
            <p:cNvSpPr/>
            <p:nvPr/>
          </p:nvSpPr>
          <p:spPr>
            <a:xfrm>
              <a:off x="0" y="0"/>
              <a:ext cx="450850" cy="739775"/>
            </a:xfrm>
            <a:prstGeom prst="rect">
              <a:avLst/>
            </a:prstGeom>
            <a:solidFill>
              <a:srgbClr val="1F497D"/>
            </a:soli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95" name="Group"/>
          <p:cNvGrpSpPr/>
          <p:nvPr/>
        </p:nvGrpSpPr>
        <p:grpSpPr>
          <a:xfrm>
            <a:off x="5200860" y="7881865"/>
            <a:ext cx="1619251" cy="739776"/>
            <a:chOff x="0" y="0"/>
            <a:chExt cx="1619250" cy="739775"/>
          </a:xfrm>
        </p:grpSpPr>
        <p:sp>
          <p:nvSpPr>
            <p:cNvPr id="96" name="Shape"/>
            <p:cNvSpPr/>
            <p:nvPr/>
          </p:nvSpPr>
          <p:spPr>
            <a:xfrm rot="5400000">
              <a:off x="566737" y="-312738"/>
              <a:ext cx="739776" cy="1365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852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5852"/>
                  </a:lnTo>
                  <a:lnTo>
                    <a:pt x="108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F73B9"/>
                </a:gs>
                <a:gs pos="100000">
                  <a:srgbClr val="347FD8"/>
                </a:gs>
              </a:gsLst>
              <a:lin ang="16200000" scaled="0"/>
            </a:gra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914400">
                <a:defRPr sz="4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7" name="Rectangle"/>
            <p:cNvSpPr/>
            <p:nvPr/>
          </p:nvSpPr>
          <p:spPr>
            <a:xfrm>
              <a:off x="0" y="0"/>
              <a:ext cx="450850" cy="739775"/>
            </a:xfrm>
            <a:prstGeom prst="rect">
              <a:avLst/>
            </a:prstGeom>
            <a:solidFill>
              <a:srgbClr val="1F497D"/>
            </a:soli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cxnSp>
        <p:nvCxnSpPr>
          <p:cNvPr id="6" name="Elbow Connector 5"/>
          <p:cNvCxnSpPr>
            <a:stCxn id="1032" idx="0"/>
            <a:endCxn id="447" idx="1"/>
          </p:cNvCxnSpPr>
          <p:nvPr/>
        </p:nvCxnSpPr>
        <p:spPr>
          <a:xfrm rot="5400000" flipH="1" flipV="1">
            <a:off x="-557993" y="7030572"/>
            <a:ext cx="4248795" cy="296192"/>
          </a:xfrm>
          <a:prstGeom prst="bentConnector2">
            <a:avLst/>
          </a:prstGeom>
          <a:ln w="762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1684546" y="9541015"/>
          <a:ext cx="2082800" cy="2514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8762964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4676269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6103471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98086043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4347984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0807574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85255006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907940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9693789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93409532"/>
                    </a:ext>
                  </a:extLst>
                </a:gridCol>
              </a:tblGrid>
              <a:tr h="230478"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382396"/>
                  </a:ext>
                </a:extLst>
              </a:tr>
            </a:tbl>
          </a:graphicData>
        </a:graphic>
      </p:graphicFrame>
      <p:graphicFrame>
        <p:nvGraphicFramePr>
          <p:cNvPr id="87" name="Table 86"/>
          <p:cNvGraphicFramePr>
            <a:graphicFrameLocks noGrp="1"/>
          </p:cNvGraphicFramePr>
          <p:nvPr/>
        </p:nvGraphicFramePr>
        <p:xfrm>
          <a:off x="11813080" y="9807260"/>
          <a:ext cx="2082800" cy="2514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8762964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4676269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6103471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98086043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4347984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0807574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85255006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907940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9693789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93409532"/>
                    </a:ext>
                  </a:extLst>
                </a:gridCol>
              </a:tblGrid>
              <a:tr h="230478"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382396"/>
                  </a:ext>
                </a:extLst>
              </a:tr>
            </a:tbl>
          </a:graphicData>
        </a:graphic>
      </p:graphicFrame>
      <p:graphicFrame>
        <p:nvGraphicFramePr>
          <p:cNvPr id="88" name="Table 87"/>
          <p:cNvGraphicFramePr>
            <a:graphicFrameLocks noGrp="1"/>
          </p:cNvGraphicFramePr>
          <p:nvPr/>
        </p:nvGraphicFramePr>
        <p:xfrm>
          <a:off x="11941614" y="10073505"/>
          <a:ext cx="2082800" cy="2514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8762964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4676269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6103471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98086043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4347984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0807574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85255006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907940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9693789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93409532"/>
                    </a:ext>
                  </a:extLst>
                </a:gridCol>
              </a:tblGrid>
              <a:tr h="230478"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382396"/>
                  </a:ext>
                </a:extLst>
              </a:tr>
            </a:tbl>
          </a:graphicData>
        </a:graphic>
      </p:graphicFrame>
      <p:graphicFrame>
        <p:nvGraphicFramePr>
          <p:cNvPr id="98" name="Table 97"/>
          <p:cNvGraphicFramePr>
            <a:graphicFrameLocks noGrp="1"/>
          </p:cNvGraphicFramePr>
          <p:nvPr/>
        </p:nvGraphicFramePr>
        <p:xfrm>
          <a:off x="12070148" y="10339750"/>
          <a:ext cx="2082800" cy="2514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8762964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4676269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6103471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98086043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4347984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0807574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85255006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907940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9693789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93409532"/>
                    </a:ext>
                  </a:extLst>
                </a:gridCol>
              </a:tblGrid>
              <a:tr h="230478"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382396"/>
                  </a:ext>
                </a:extLst>
              </a:tr>
            </a:tbl>
          </a:graphicData>
        </a:graphic>
      </p:graphicFrame>
      <p:pic>
        <p:nvPicPr>
          <p:cNvPr id="1032" name="Picture 8" descr="Related imag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" y="9303065"/>
            <a:ext cx="2829612" cy="282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7" name="Front-Ends"/>
          <p:cNvSpPr txBox="1"/>
          <p:nvPr/>
        </p:nvSpPr>
        <p:spPr>
          <a:xfrm>
            <a:off x="1788705" y="8980667"/>
            <a:ext cx="2743201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defTabSz="1828800">
              <a:defRPr sz="38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>
              <a:defRPr i="0"/>
            </a:pPr>
            <a:r>
              <a:rPr sz="2400" i="1" dirty="0">
                <a:latin typeface="+mn-lt"/>
              </a:rPr>
              <a:t> Front-Ends</a:t>
            </a:r>
          </a:p>
        </p:txBody>
      </p:sp>
      <p:cxnSp>
        <p:nvCxnSpPr>
          <p:cNvPr id="106" name="Elbow Connector 105"/>
          <p:cNvCxnSpPr>
            <a:stCxn id="1032" idx="3"/>
            <a:endCxn id="97" idx="2"/>
          </p:cNvCxnSpPr>
          <p:nvPr/>
        </p:nvCxnSpPr>
        <p:spPr>
          <a:xfrm flipV="1">
            <a:off x="2833114" y="8621641"/>
            <a:ext cx="2593171" cy="2096231"/>
          </a:xfrm>
          <a:prstGeom prst="bentConnector2">
            <a:avLst/>
          </a:prstGeom>
          <a:ln w="762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07" name="Elbow Connector 106"/>
          <p:cNvCxnSpPr>
            <a:endCxn id="98" idx="2"/>
          </p:cNvCxnSpPr>
          <p:nvPr/>
        </p:nvCxnSpPr>
        <p:spPr>
          <a:xfrm flipV="1">
            <a:off x="2832204" y="10591210"/>
            <a:ext cx="10279344" cy="988055"/>
          </a:xfrm>
          <a:prstGeom prst="bentConnector2">
            <a:avLst/>
          </a:prstGeom>
          <a:ln w="762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00" name="delays"/>
          <p:cNvSpPr txBox="1"/>
          <p:nvPr/>
        </p:nvSpPr>
        <p:spPr>
          <a:xfrm>
            <a:off x="12058106" y="10655934"/>
            <a:ext cx="2050561" cy="923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42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>
              <a:defRPr i="0"/>
            </a:pPr>
            <a:r>
              <a:rPr lang="en-GB" sz="2400" i="1" dirty="0">
                <a:latin typeface="+mn-lt"/>
              </a:rPr>
              <a:t>Digital delay</a:t>
            </a:r>
            <a:endParaRPr lang="en-GB" sz="2400" dirty="0">
              <a:latin typeface="+mn-lt"/>
            </a:endParaRPr>
          </a:p>
          <a:p>
            <a:pPr algn="ctr">
              <a:defRPr i="0"/>
            </a:pPr>
            <a:r>
              <a:rPr lang="en-GB" sz="2400" i="1" dirty="0">
                <a:solidFill>
                  <a:schemeClr val="accent2"/>
                </a:solidFill>
                <a:latin typeface="+mn-lt"/>
              </a:rPr>
              <a:t>A PIPELINE</a:t>
            </a:r>
          </a:p>
        </p:txBody>
      </p:sp>
      <p:sp>
        <p:nvSpPr>
          <p:cNvPr id="414" name="Rounded Rectangle"/>
          <p:cNvSpPr/>
          <p:nvPr/>
        </p:nvSpPr>
        <p:spPr>
          <a:xfrm>
            <a:off x="8613663" y="4316729"/>
            <a:ext cx="5344184" cy="4537076"/>
          </a:xfrm>
          <a:prstGeom prst="roundRect">
            <a:avLst>
              <a:gd name="adj" fmla="val 5673"/>
            </a:avLst>
          </a:prstGeom>
          <a:solidFill>
            <a:srgbClr val="FF7E79"/>
          </a:solidFill>
          <a:ln w="50800">
            <a:solidFill>
              <a:srgbClr val="8C3A38"/>
            </a:solidFill>
            <a:bevel/>
          </a:ln>
        </p:spPr>
        <p:txBody>
          <a:bodyPr tIns="91439" bIns="91439" anchor="ctr"/>
          <a:lstStyle/>
          <a:p>
            <a:pPr algn="l" defTabSz="914400">
              <a:defRPr sz="4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400"/>
          </a:p>
        </p:txBody>
      </p:sp>
      <p:sp>
        <p:nvSpPr>
          <p:cNvPr id="436" name="Trigger system"/>
          <p:cNvSpPr txBox="1"/>
          <p:nvPr/>
        </p:nvSpPr>
        <p:spPr>
          <a:xfrm>
            <a:off x="10574673" y="4327842"/>
            <a:ext cx="3278462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r" defTabSz="1828800">
              <a:defRPr sz="450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</a:lstStyle>
          <a:p>
            <a:r>
              <a:rPr lang="en-GB" sz="2400" dirty="0">
                <a:latin typeface="+mn-lt"/>
              </a:rPr>
              <a:t>Digital </a:t>
            </a:r>
            <a:r>
              <a:rPr sz="2400" dirty="0">
                <a:latin typeface="+mn-lt"/>
              </a:rPr>
              <a:t>Trigger system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17300093" y="4881839"/>
            <a:ext cx="6887015" cy="629126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>
              <a:lnSpc>
                <a:spcPct val="150000"/>
              </a:lnSpc>
            </a:pPr>
            <a:r>
              <a:rPr lang="en-GB" sz="3600" dirty="0">
                <a:sym typeface="Source Sans Pro"/>
              </a:rPr>
              <a:t>This is the fundamental design behind all modern collider</a:t>
            </a:r>
            <a:br>
              <a:rPr lang="en-GB" sz="3600" dirty="0">
                <a:sym typeface="Source Sans Pro"/>
              </a:rPr>
            </a:br>
            <a:r>
              <a:rPr lang="en-GB" sz="3600" dirty="0">
                <a:sym typeface="Source Sans Pro"/>
              </a:rPr>
              <a:t>trigger-systems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77739B-4268-0840-5FAF-4B787D85E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03551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C468B36-4D33-4A58-9F7E-C2A5650AD09D}"/>
              </a:ext>
            </a:extLst>
          </p:cNvPr>
          <p:cNvSpPr/>
          <p:nvPr/>
        </p:nvSpPr>
        <p:spPr>
          <a:xfrm>
            <a:off x="0" y="3394863"/>
            <a:ext cx="4891661" cy="103141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70" name="Example: CMS Calorimeter trigger in FPG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dirty="0"/>
              <a:t>The </a:t>
            </a:r>
            <a:r>
              <a:rPr dirty="0"/>
              <a:t>CMS Calorimeter trigger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796A80E-C7DF-4A4A-8E7E-CD5F2521FC3E}"/>
              </a:ext>
            </a:extLst>
          </p:cNvPr>
          <p:cNvGrpSpPr/>
          <p:nvPr/>
        </p:nvGrpSpPr>
        <p:grpSpPr>
          <a:xfrm>
            <a:off x="6513509" y="3394863"/>
            <a:ext cx="17861223" cy="10321136"/>
            <a:chOff x="6088968" y="3394863"/>
            <a:chExt cx="17861223" cy="10321136"/>
          </a:xfrm>
        </p:grpSpPr>
        <p:sp>
          <p:nvSpPr>
            <p:cNvPr id="36" name="Rectangle">
              <a:extLst>
                <a:ext uri="{FF2B5EF4-FFF2-40B4-BE49-F238E27FC236}">
                  <a16:creationId xmlns:a16="http://schemas.microsoft.com/office/drawing/2014/main" id="{93340F8D-1427-4055-BA6D-CBC942DF8D60}"/>
                </a:ext>
              </a:extLst>
            </p:cNvPr>
            <p:cNvSpPr/>
            <p:nvPr/>
          </p:nvSpPr>
          <p:spPr>
            <a:xfrm>
              <a:off x="6088968" y="6476940"/>
              <a:ext cx="17854190" cy="197794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ap="flat">
              <a:noFill/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r"/>
              <a:r>
                <a:rPr lang="en-GB" sz="3200">
                  <a:solidFill>
                    <a:schemeClr val="bg1"/>
                  </a:solidFill>
                </a:rPr>
                <a:t>Clusters combination </a:t>
              </a:r>
              <a:br>
                <a:rPr lang="en-GB" sz="3200">
                  <a:solidFill>
                    <a:schemeClr val="bg1"/>
                  </a:solidFill>
                </a:rPr>
              </a:br>
              <a:r>
                <a:rPr lang="en-GB" sz="3200">
                  <a:solidFill>
                    <a:schemeClr val="bg1"/>
                  </a:solidFill>
                </a:rPr>
                <a:t>Filtering Sums</a:t>
              </a:r>
              <a:endParaRPr lang="en-GB" sz="3200" dirty="0">
                <a:solidFill>
                  <a:schemeClr val="bg1"/>
                </a:solidFill>
              </a:endParaRPr>
            </a:p>
          </p:txBody>
        </p:sp>
        <p:sp>
          <p:nvSpPr>
            <p:cNvPr id="1473" name="Rectangle"/>
            <p:cNvSpPr/>
            <p:nvPr/>
          </p:nvSpPr>
          <p:spPr>
            <a:xfrm>
              <a:off x="6096001" y="4666226"/>
              <a:ext cx="17854190" cy="1828357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r"/>
              <a:r>
                <a:rPr lang="en-GB" sz="3200">
                  <a:solidFill>
                    <a:schemeClr val="bg1"/>
                  </a:solidFill>
                </a:rPr>
                <a:t>Seeding  &amp; basic clustering</a:t>
              </a:r>
              <a:endParaRPr lang="en-GB" sz="3200" dirty="0">
                <a:solidFill>
                  <a:schemeClr val="bg1"/>
                </a:solidFill>
              </a:endParaRPr>
            </a:p>
          </p:txBody>
        </p:sp>
        <p:sp>
          <p:nvSpPr>
            <p:cNvPr id="1471" name="Rectangle"/>
            <p:cNvSpPr/>
            <p:nvPr/>
          </p:nvSpPr>
          <p:spPr>
            <a:xfrm>
              <a:off x="6096001" y="3394863"/>
              <a:ext cx="17854190" cy="579412"/>
            </a:xfrm>
            <a:prstGeom prst="rect">
              <a:avLst/>
            </a:prstGeom>
            <a:solidFill>
              <a:schemeClr val="accent4">
                <a:hueOff val="384618"/>
                <a:satOff val="3869"/>
                <a:lumOff val="5802"/>
              </a:schemeClr>
            </a:solidFill>
            <a:ln w="12700" cap="flat">
              <a:noFill/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r"/>
              <a:r>
                <a:rPr lang="en-GB" sz="3200">
                  <a:solidFill>
                    <a:schemeClr val="bg1"/>
                  </a:solidFill>
                </a:rPr>
                <a:t>Inputs</a:t>
              </a:r>
              <a:endParaRPr lang="en-GB" sz="3200" dirty="0">
                <a:solidFill>
                  <a:schemeClr val="bg1"/>
                </a:solidFill>
              </a:endParaRPr>
            </a:p>
          </p:txBody>
        </p:sp>
        <p:sp>
          <p:nvSpPr>
            <p:cNvPr id="1472" name="Rectangle"/>
            <p:cNvSpPr/>
            <p:nvPr/>
          </p:nvSpPr>
          <p:spPr>
            <a:xfrm>
              <a:off x="6096001" y="3974275"/>
              <a:ext cx="17854190" cy="691951"/>
            </a:xfrm>
            <a:prstGeom prst="rect">
              <a:avLst/>
            </a:prstGeom>
            <a:solidFill>
              <a:schemeClr val="accent2">
                <a:hueOff val="-2473792"/>
                <a:satOff val="-50209"/>
                <a:lumOff val="23543"/>
              </a:schemeClr>
            </a:solidFill>
            <a:ln w="12700" cap="flat">
              <a:noFill/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r"/>
              <a:r>
                <a:rPr lang="en-GB" sz="3200">
                  <a:solidFill>
                    <a:schemeClr val="bg1"/>
                  </a:solidFill>
                </a:rPr>
                <a:t>Unpack &amp; Linearisation</a:t>
              </a:r>
              <a:endParaRPr lang="en-GB" sz="3200" dirty="0">
                <a:solidFill>
                  <a:schemeClr val="bg1"/>
                </a:solidFill>
              </a:endParaRPr>
            </a:p>
          </p:txBody>
        </p:sp>
        <p:sp>
          <p:nvSpPr>
            <p:cNvPr id="1475" name="Rectangle"/>
            <p:cNvSpPr/>
            <p:nvPr/>
          </p:nvSpPr>
          <p:spPr>
            <a:xfrm>
              <a:off x="6096001" y="8454880"/>
              <a:ext cx="17854190" cy="1908393"/>
            </a:xfrm>
            <a:prstGeom prst="rect">
              <a:avLst/>
            </a:prstGeom>
            <a:solidFill>
              <a:schemeClr val="accent2">
                <a:hueOff val="-554920"/>
                <a:satOff val="-21482"/>
                <a:lumOff val="-6228"/>
              </a:schemeClr>
            </a:solidFill>
            <a:ln w="12700" cap="flat">
              <a:noFill/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r"/>
              <a:r>
                <a:rPr lang="en-GB" sz="3200">
                  <a:solidFill>
                    <a:schemeClr val="bg1"/>
                  </a:solidFill>
                </a:rPr>
                <a:t>EG/TAU/Jets PileUp </a:t>
              </a:r>
              <a:endParaRPr lang="en-GB" sz="3200" dirty="0">
                <a:solidFill>
                  <a:schemeClr val="bg1"/>
                </a:solidFill>
              </a:endParaRPr>
            </a:p>
          </p:txBody>
        </p:sp>
        <p:sp>
          <p:nvSpPr>
            <p:cNvPr id="1476" name="Rectangle"/>
            <p:cNvSpPr/>
            <p:nvPr/>
          </p:nvSpPr>
          <p:spPr>
            <a:xfrm>
              <a:off x="6088968" y="13039668"/>
              <a:ext cx="17854190" cy="669297"/>
            </a:xfrm>
            <a:prstGeom prst="rect">
              <a:avLst/>
            </a:prstGeom>
            <a:solidFill>
              <a:schemeClr val="accent4">
                <a:hueOff val="384618"/>
                <a:satOff val="3869"/>
                <a:lumOff val="5802"/>
              </a:schemeClr>
            </a:solidFill>
            <a:ln w="12700" cap="flat">
              <a:noFill/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r"/>
              <a:r>
                <a:rPr lang="en-GB" sz="3200">
                  <a:solidFill>
                    <a:schemeClr val="bg1"/>
                  </a:solidFill>
                </a:rPr>
                <a:t>Outputs </a:t>
              </a:r>
              <a:endParaRPr lang="en-GB" sz="3200" dirty="0">
                <a:solidFill>
                  <a:schemeClr val="bg1"/>
                </a:solidFill>
              </a:endParaRPr>
            </a:p>
          </p:txBody>
        </p:sp>
        <p:sp>
          <p:nvSpPr>
            <p:cNvPr id="1477" name="Rectangle"/>
            <p:cNvSpPr/>
            <p:nvPr/>
          </p:nvSpPr>
          <p:spPr>
            <a:xfrm>
              <a:off x="6096001" y="10370308"/>
              <a:ext cx="17854190" cy="843816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r"/>
              <a:r>
                <a:rPr lang="en-GB" sz="3200">
                  <a:solidFill>
                    <a:schemeClr val="bg1"/>
                  </a:solidFill>
                </a:rPr>
                <a:t>Isolation&amp;Calibration </a:t>
              </a:r>
              <a:endParaRPr lang="en-GB" sz="3200" dirty="0">
                <a:solidFill>
                  <a:schemeClr val="bg1"/>
                </a:solidFill>
              </a:endParaRPr>
            </a:p>
          </p:txBody>
        </p:sp>
        <p:sp>
          <p:nvSpPr>
            <p:cNvPr id="1478" name="Rectangle"/>
            <p:cNvSpPr/>
            <p:nvPr/>
          </p:nvSpPr>
          <p:spPr>
            <a:xfrm>
              <a:off x="6096001" y="11216892"/>
              <a:ext cx="17854190" cy="911388"/>
            </a:xfrm>
            <a:prstGeom prst="rect">
              <a:avLst/>
            </a:prstGeom>
            <a:solidFill>
              <a:schemeClr val="accent3">
                <a:hueOff val="-333990"/>
                <a:satOff val="3917"/>
                <a:lumOff val="-6666"/>
              </a:schemeClr>
            </a:solidFill>
            <a:ln w="12700" cap="flat">
              <a:noFill/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r"/>
              <a:r>
                <a:rPr lang="en-GB" sz="3200">
                  <a:solidFill>
                    <a:schemeClr val="bg1"/>
                  </a:solidFill>
                </a:rPr>
                <a:t>Sort </a:t>
              </a:r>
              <a:endParaRPr lang="en-GB" sz="3200" dirty="0">
                <a:solidFill>
                  <a:schemeClr val="bg1"/>
                </a:solidFill>
              </a:endParaRPr>
            </a:p>
          </p:txBody>
        </p:sp>
        <p:sp>
          <p:nvSpPr>
            <p:cNvPr id="1479" name="Rectangle"/>
            <p:cNvSpPr/>
            <p:nvPr/>
          </p:nvSpPr>
          <p:spPr>
            <a:xfrm>
              <a:off x="6096001" y="12128280"/>
              <a:ext cx="17854190" cy="916435"/>
            </a:xfrm>
            <a:prstGeom prst="rect">
              <a:avLst/>
            </a:prstGeom>
            <a:solidFill>
              <a:schemeClr val="accent4">
                <a:satOff val="1488"/>
                <a:lumOff val="-7242"/>
              </a:schemeClr>
            </a:solidFill>
            <a:ln w="12700" cap="flat">
              <a:noFill/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r"/>
              <a:r>
                <a:rPr lang="en-GB" sz="3200">
                  <a:solidFill>
                    <a:schemeClr val="bg1"/>
                  </a:solidFill>
                </a:rPr>
                <a:t>Cumulative sort </a:t>
              </a:r>
              <a:endParaRPr lang="en-GB" sz="3200" dirty="0">
                <a:solidFill>
                  <a:schemeClr val="bg1"/>
                </a:solidFill>
              </a:endParaRPr>
            </a:p>
          </p:txBody>
        </p:sp>
        <p:pic>
          <p:nvPicPr>
            <p:cNvPr id="1480" name="calol2-MP-algo.pdf" descr="calol2-MP-algo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39841" y="3422997"/>
              <a:ext cx="10892115" cy="10293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1" name="jetPUS.png" descr="jetPUS.png">
            <a:extLst>
              <a:ext uri="{FF2B5EF4-FFF2-40B4-BE49-F238E27FC236}">
                <a16:creationId xmlns:a16="http://schemas.microsoft.com/office/drawing/2014/main" id="{F6E0284A-8623-4AAE-A729-0F4CE1DF0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818" y="11408893"/>
            <a:ext cx="2254012" cy="2177215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jet building with pileup subtraction">
            <a:extLst>
              <a:ext uri="{FF2B5EF4-FFF2-40B4-BE49-F238E27FC236}">
                <a16:creationId xmlns:a16="http://schemas.microsoft.com/office/drawing/2014/main" id="{8C845ABE-8380-48A7-AA87-F6FFAB175269}"/>
              </a:ext>
            </a:extLst>
          </p:cNvPr>
          <p:cNvSpPr txBox="1"/>
          <p:nvPr/>
        </p:nvSpPr>
        <p:spPr>
          <a:xfrm>
            <a:off x="2905760" y="8303236"/>
            <a:ext cx="1985902" cy="8335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/>
          <a:lstStyle>
            <a:lvl1pPr defTabSz="584200">
              <a:defRPr sz="2200">
                <a:solidFill>
                  <a:srgbClr val="000000"/>
                </a:solidFill>
              </a:defRPr>
            </a:lvl1pPr>
          </a:lstStyle>
          <a:p>
            <a:pPr algn="ctr"/>
            <a:r>
              <a:rPr lang="en-GB" dirty="0">
                <a:solidFill>
                  <a:schemeClr val="bg1"/>
                </a:solidFill>
              </a:rPr>
              <a:t>J</a:t>
            </a:r>
            <a:r>
              <a:rPr dirty="0">
                <a:solidFill>
                  <a:schemeClr val="bg1"/>
                </a:solidFill>
              </a:rPr>
              <a:t>et building with pileup subtraction</a:t>
            </a:r>
          </a:p>
        </p:txBody>
      </p:sp>
      <p:pic>
        <p:nvPicPr>
          <p:cNvPr id="43" name="clusters.png" descr="clusters.png">
            <a:extLst>
              <a:ext uri="{FF2B5EF4-FFF2-40B4-BE49-F238E27FC236}">
                <a16:creationId xmlns:a16="http://schemas.microsoft.com/office/drawing/2014/main" id="{6FC09B67-34C6-4ABC-9987-91E383C5F0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153" y="3975637"/>
            <a:ext cx="2058894" cy="2231779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Dynamic clustering">
            <a:extLst>
              <a:ext uri="{FF2B5EF4-FFF2-40B4-BE49-F238E27FC236}">
                <a16:creationId xmlns:a16="http://schemas.microsoft.com/office/drawing/2014/main" id="{CE7AA4F0-5FF8-4690-A80A-027BF3BFB159}"/>
              </a:ext>
            </a:extLst>
          </p:cNvPr>
          <p:cNvSpPr txBox="1"/>
          <p:nvPr/>
        </p:nvSpPr>
        <p:spPr>
          <a:xfrm>
            <a:off x="2933819" y="4842203"/>
            <a:ext cx="1964875" cy="570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584200">
              <a:defRPr sz="2200">
                <a:solidFill>
                  <a:srgbClr val="000000"/>
                </a:solidFill>
              </a:defRPr>
            </a:lvl1pPr>
          </a:lstStyle>
          <a:p>
            <a:pPr algn="ctr"/>
            <a:r>
              <a:rPr dirty="0">
                <a:solidFill>
                  <a:schemeClr val="bg1"/>
                </a:solidFill>
              </a:rPr>
              <a:t>Dynamic clustering</a:t>
            </a:r>
          </a:p>
        </p:txBody>
      </p:sp>
      <p:sp>
        <p:nvSpPr>
          <p:cNvPr id="45" name="Shape veto, H/E, isolation, calibration">
            <a:extLst>
              <a:ext uri="{FF2B5EF4-FFF2-40B4-BE49-F238E27FC236}">
                <a16:creationId xmlns:a16="http://schemas.microsoft.com/office/drawing/2014/main" id="{653E8586-16B7-46D2-BD18-B467D2B49900}"/>
              </a:ext>
            </a:extLst>
          </p:cNvPr>
          <p:cNvSpPr txBox="1"/>
          <p:nvPr/>
        </p:nvSpPr>
        <p:spPr>
          <a:xfrm>
            <a:off x="2742605" y="12196983"/>
            <a:ext cx="2156090" cy="8335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 algn="ctr" defTabSz="584200">
              <a:defRPr sz="2200">
                <a:solidFill>
                  <a:srgbClr val="000000"/>
                </a:solidFill>
              </a:defRPr>
            </a:pPr>
            <a:r>
              <a:rPr dirty="0"/>
              <a:t>Shape veto,</a:t>
            </a:r>
            <a:br>
              <a:rPr dirty="0"/>
            </a:br>
            <a:r>
              <a:rPr dirty="0"/>
              <a:t>H/E, isolation, calibration</a:t>
            </a:r>
          </a:p>
        </p:txBody>
      </p:sp>
      <p:pic>
        <p:nvPicPr>
          <p:cNvPr id="46" name="Image" descr="Image">
            <a:extLst>
              <a:ext uri="{FF2B5EF4-FFF2-40B4-BE49-F238E27FC236}">
                <a16:creationId xmlns:a16="http://schemas.microsoft.com/office/drawing/2014/main" id="{E55B3C09-D158-4FDB-8ECB-5433F61C8DA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601" t="16095" r="2203" b="13787"/>
          <a:stretch>
            <a:fillRect/>
          </a:stretch>
        </p:blipFill>
        <p:spPr>
          <a:xfrm>
            <a:off x="251937" y="7604099"/>
            <a:ext cx="2093698" cy="22317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6971"/>
                </a:lnTo>
                <a:lnTo>
                  <a:pt x="5" y="13941"/>
                </a:lnTo>
                <a:lnTo>
                  <a:pt x="1013" y="14607"/>
                </a:lnTo>
                <a:cubicBezTo>
                  <a:pt x="1567" y="14972"/>
                  <a:pt x="2244" y="15439"/>
                  <a:pt x="2518" y="15646"/>
                </a:cubicBezTo>
                <a:cubicBezTo>
                  <a:pt x="2792" y="15853"/>
                  <a:pt x="3052" y="16019"/>
                  <a:pt x="3095" y="16019"/>
                </a:cubicBezTo>
                <a:cubicBezTo>
                  <a:pt x="3139" y="16019"/>
                  <a:pt x="3276" y="16119"/>
                  <a:pt x="3398" y="16241"/>
                </a:cubicBezTo>
                <a:cubicBezTo>
                  <a:pt x="3520" y="16363"/>
                  <a:pt x="3664" y="16462"/>
                  <a:pt x="3720" y="16463"/>
                </a:cubicBezTo>
                <a:cubicBezTo>
                  <a:pt x="3776" y="16464"/>
                  <a:pt x="3920" y="16564"/>
                  <a:pt x="4042" y="16685"/>
                </a:cubicBezTo>
                <a:cubicBezTo>
                  <a:pt x="4164" y="16806"/>
                  <a:pt x="4314" y="16907"/>
                  <a:pt x="4378" y="16907"/>
                </a:cubicBezTo>
                <a:cubicBezTo>
                  <a:pt x="4441" y="16907"/>
                  <a:pt x="4597" y="17007"/>
                  <a:pt x="4718" y="17129"/>
                </a:cubicBezTo>
                <a:cubicBezTo>
                  <a:pt x="4840" y="17251"/>
                  <a:pt x="4985" y="17350"/>
                  <a:pt x="5040" y="17351"/>
                </a:cubicBezTo>
                <a:cubicBezTo>
                  <a:pt x="5096" y="17352"/>
                  <a:pt x="5240" y="17452"/>
                  <a:pt x="5362" y="17573"/>
                </a:cubicBezTo>
                <a:cubicBezTo>
                  <a:pt x="5484" y="17694"/>
                  <a:pt x="5634" y="17794"/>
                  <a:pt x="5693" y="17795"/>
                </a:cubicBezTo>
                <a:cubicBezTo>
                  <a:pt x="5753" y="17796"/>
                  <a:pt x="5903" y="17892"/>
                  <a:pt x="6025" y="18013"/>
                </a:cubicBezTo>
                <a:cubicBezTo>
                  <a:pt x="6147" y="18133"/>
                  <a:pt x="6300" y="18235"/>
                  <a:pt x="6370" y="18235"/>
                </a:cubicBezTo>
                <a:cubicBezTo>
                  <a:pt x="6440" y="18235"/>
                  <a:pt x="6532" y="18287"/>
                  <a:pt x="6574" y="18350"/>
                </a:cubicBezTo>
                <a:cubicBezTo>
                  <a:pt x="6615" y="18413"/>
                  <a:pt x="7415" y="18976"/>
                  <a:pt x="8348" y="19602"/>
                </a:cubicBezTo>
                <a:cubicBezTo>
                  <a:pt x="9282" y="20228"/>
                  <a:pt x="10094" y="20793"/>
                  <a:pt x="10152" y="20859"/>
                </a:cubicBezTo>
                <a:cubicBezTo>
                  <a:pt x="10209" y="20924"/>
                  <a:pt x="10299" y="20978"/>
                  <a:pt x="10350" y="20978"/>
                </a:cubicBezTo>
                <a:cubicBezTo>
                  <a:pt x="10402" y="20978"/>
                  <a:pt x="10547" y="21069"/>
                  <a:pt x="10677" y="21178"/>
                </a:cubicBezTo>
                <a:cubicBezTo>
                  <a:pt x="10807" y="21288"/>
                  <a:pt x="10995" y="21427"/>
                  <a:pt x="11093" y="21485"/>
                </a:cubicBezTo>
                <a:cubicBezTo>
                  <a:pt x="11225" y="21562"/>
                  <a:pt x="12558" y="21587"/>
                  <a:pt x="16200" y="21591"/>
                </a:cubicBezTo>
                <a:lnTo>
                  <a:pt x="21127" y="21600"/>
                </a:lnTo>
                <a:lnTo>
                  <a:pt x="21131" y="20823"/>
                </a:lnTo>
                <a:cubicBezTo>
                  <a:pt x="21134" y="20397"/>
                  <a:pt x="21135" y="17260"/>
                  <a:pt x="21136" y="13852"/>
                </a:cubicBezTo>
                <a:lnTo>
                  <a:pt x="21141" y="7659"/>
                </a:lnTo>
                <a:lnTo>
                  <a:pt x="20923" y="7495"/>
                </a:lnTo>
                <a:cubicBezTo>
                  <a:pt x="20803" y="7403"/>
                  <a:pt x="20047" y="6886"/>
                  <a:pt x="19243" y="6349"/>
                </a:cubicBezTo>
                <a:cubicBezTo>
                  <a:pt x="18439" y="5812"/>
                  <a:pt x="17734" y="5318"/>
                  <a:pt x="17677" y="5252"/>
                </a:cubicBezTo>
                <a:cubicBezTo>
                  <a:pt x="17619" y="5186"/>
                  <a:pt x="17529" y="5132"/>
                  <a:pt x="17478" y="5132"/>
                </a:cubicBezTo>
                <a:cubicBezTo>
                  <a:pt x="17426" y="5132"/>
                  <a:pt x="17268" y="5032"/>
                  <a:pt x="17128" y="4911"/>
                </a:cubicBezTo>
                <a:cubicBezTo>
                  <a:pt x="16988" y="4789"/>
                  <a:pt x="16841" y="4693"/>
                  <a:pt x="16801" y="4693"/>
                </a:cubicBezTo>
                <a:cubicBezTo>
                  <a:pt x="16761" y="4693"/>
                  <a:pt x="16560" y="4553"/>
                  <a:pt x="16356" y="4382"/>
                </a:cubicBezTo>
                <a:cubicBezTo>
                  <a:pt x="16287" y="4324"/>
                  <a:pt x="16227" y="4278"/>
                  <a:pt x="16162" y="4231"/>
                </a:cubicBezTo>
                <a:cubicBezTo>
                  <a:pt x="16165" y="4258"/>
                  <a:pt x="16155" y="4283"/>
                  <a:pt x="16129" y="4298"/>
                </a:cubicBezTo>
                <a:cubicBezTo>
                  <a:pt x="16119" y="4304"/>
                  <a:pt x="16111" y="4305"/>
                  <a:pt x="16101" y="4307"/>
                </a:cubicBezTo>
                <a:cubicBezTo>
                  <a:pt x="16130" y="4329"/>
                  <a:pt x="16160" y="4343"/>
                  <a:pt x="16186" y="4369"/>
                </a:cubicBezTo>
                <a:cubicBezTo>
                  <a:pt x="16276" y="4458"/>
                  <a:pt x="16435" y="4575"/>
                  <a:pt x="16541" y="4626"/>
                </a:cubicBezTo>
                <a:cubicBezTo>
                  <a:pt x="16606" y="4658"/>
                  <a:pt x="16657" y="4696"/>
                  <a:pt x="16692" y="4728"/>
                </a:cubicBezTo>
                <a:cubicBezTo>
                  <a:pt x="16731" y="4751"/>
                  <a:pt x="16874" y="4848"/>
                  <a:pt x="16882" y="4848"/>
                </a:cubicBezTo>
                <a:cubicBezTo>
                  <a:pt x="16886" y="4848"/>
                  <a:pt x="16908" y="4872"/>
                  <a:pt x="16915" y="4875"/>
                </a:cubicBezTo>
                <a:cubicBezTo>
                  <a:pt x="16957" y="4898"/>
                  <a:pt x="17005" y="4929"/>
                  <a:pt x="17042" y="4968"/>
                </a:cubicBezTo>
                <a:cubicBezTo>
                  <a:pt x="17058" y="4984"/>
                  <a:pt x="17077" y="4999"/>
                  <a:pt x="17094" y="5013"/>
                </a:cubicBezTo>
                <a:cubicBezTo>
                  <a:pt x="17122" y="5036"/>
                  <a:pt x="17131" y="5034"/>
                  <a:pt x="17161" y="5061"/>
                </a:cubicBezTo>
                <a:cubicBezTo>
                  <a:pt x="17196" y="5082"/>
                  <a:pt x="17228" y="5097"/>
                  <a:pt x="17251" y="5097"/>
                </a:cubicBezTo>
                <a:cubicBezTo>
                  <a:pt x="17299" y="5097"/>
                  <a:pt x="17363" y="5133"/>
                  <a:pt x="17393" y="5177"/>
                </a:cubicBezTo>
                <a:cubicBezTo>
                  <a:pt x="17416" y="5211"/>
                  <a:pt x="17501" y="5270"/>
                  <a:pt x="17572" y="5323"/>
                </a:cubicBezTo>
                <a:cubicBezTo>
                  <a:pt x="17617" y="5336"/>
                  <a:pt x="17657" y="5366"/>
                  <a:pt x="17681" y="5408"/>
                </a:cubicBezTo>
                <a:cubicBezTo>
                  <a:pt x="17795" y="5481"/>
                  <a:pt x="17910" y="5545"/>
                  <a:pt x="17951" y="5545"/>
                </a:cubicBezTo>
                <a:cubicBezTo>
                  <a:pt x="17989" y="5545"/>
                  <a:pt x="18053" y="5600"/>
                  <a:pt x="18093" y="5670"/>
                </a:cubicBezTo>
                <a:cubicBezTo>
                  <a:pt x="18133" y="5740"/>
                  <a:pt x="18212" y="5798"/>
                  <a:pt x="18268" y="5798"/>
                </a:cubicBezTo>
                <a:cubicBezTo>
                  <a:pt x="18324" y="5798"/>
                  <a:pt x="18389" y="5839"/>
                  <a:pt x="18410" y="5892"/>
                </a:cubicBezTo>
                <a:cubicBezTo>
                  <a:pt x="18412" y="5897"/>
                  <a:pt x="18416" y="5904"/>
                  <a:pt x="18420" y="5909"/>
                </a:cubicBezTo>
                <a:cubicBezTo>
                  <a:pt x="18476" y="5939"/>
                  <a:pt x="18538" y="5966"/>
                  <a:pt x="18585" y="5994"/>
                </a:cubicBezTo>
                <a:cubicBezTo>
                  <a:pt x="18651" y="5998"/>
                  <a:pt x="18723" y="6033"/>
                  <a:pt x="18751" y="6078"/>
                </a:cubicBezTo>
                <a:cubicBezTo>
                  <a:pt x="18780" y="6125"/>
                  <a:pt x="18934" y="6248"/>
                  <a:pt x="19082" y="6362"/>
                </a:cubicBezTo>
                <a:cubicBezTo>
                  <a:pt x="19171" y="6428"/>
                  <a:pt x="19208" y="6458"/>
                  <a:pt x="19338" y="6549"/>
                </a:cubicBezTo>
                <a:cubicBezTo>
                  <a:pt x="19367" y="6568"/>
                  <a:pt x="19402" y="6595"/>
                  <a:pt x="19428" y="6611"/>
                </a:cubicBezTo>
                <a:cubicBezTo>
                  <a:pt x="19504" y="6659"/>
                  <a:pt x="19558" y="6691"/>
                  <a:pt x="19579" y="6691"/>
                </a:cubicBezTo>
                <a:cubicBezTo>
                  <a:pt x="19616" y="6691"/>
                  <a:pt x="19672" y="6723"/>
                  <a:pt x="19702" y="6766"/>
                </a:cubicBezTo>
                <a:cubicBezTo>
                  <a:pt x="19725" y="6800"/>
                  <a:pt x="19808" y="6863"/>
                  <a:pt x="19882" y="6917"/>
                </a:cubicBezTo>
                <a:cubicBezTo>
                  <a:pt x="19939" y="6955"/>
                  <a:pt x="19987" y="6987"/>
                  <a:pt x="20043" y="7024"/>
                </a:cubicBezTo>
                <a:cubicBezTo>
                  <a:pt x="20128" y="7075"/>
                  <a:pt x="20220" y="7132"/>
                  <a:pt x="20280" y="7153"/>
                </a:cubicBezTo>
                <a:cubicBezTo>
                  <a:pt x="20344" y="7175"/>
                  <a:pt x="20396" y="7223"/>
                  <a:pt x="20398" y="7259"/>
                </a:cubicBezTo>
                <a:cubicBezTo>
                  <a:pt x="20398" y="7260"/>
                  <a:pt x="20398" y="7263"/>
                  <a:pt x="20398" y="7264"/>
                </a:cubicBezTo>
                <a:cubicBezTo>
                  <a:pt x="20403" y="7267"/>
                  <a:pt x="20412" y="7269"/>
                  <a:pt x="20417" y="7273"/>
                </a:cubicBezTo>
                <a:cubicBezTo>
                  <a:pt x="20480" y="7313"/>
                  <a:pt x="20521" y="7349"/>
                  <a:pt x="20568" y="7388"/>
                </a:cubicBezTo>
                <a:cubicBezTo>
                  <a:pt x="20570" y="7389"/>
                  <a:pt x="20571" y="7392"/>
                  <a:pt x="20573" y="7392"/>
                </a:cubicBezTo>
                <a:cubicBezTo>
                  <a:pt x="20669" y="7426"/>
                  <a:pt x="20729" y="7482"/>
                  <a:pt x="20706" y="7517"/>
                </a:cubicBezTo>
                <a:cubicBezTo>
                  <a:pt x="20705" y="7517"/>
                  <a:pt x="20687" y="7516"/>
                  <a:pt x="20687" y="7517"/>
                </a:cubicBezTo>
                <a:cubicBezTo>
                  <a:pt x="20694" y="7533"/>
                  <a:pt x="20721" y="7557"/>
                  <a:pt x="20715" y="7566"/>
                </a:cubicBezTo>
                <a:cubicBezTo>
                  <a:pt x="20683" y="7614"/>
                  <a:pt x="19009" y="7632"/>
                  <a:pt x="16015" y="7614"/>
                </a:cubicBezTo>
                <a:lnTo>
                  <a:pt x="11363" y="7588"/>
                </a:lnTo>
                <a:lnTo>
                  <a:pt x="11354" y="7579"/>
                </a:lnTo>
                <a:lnTo>
                  <a:pt x="11311" y="11100"/>
                </a:lnTo>
                <a:lnTo>
                  <a:pt x="11269" y="14692"/>
                </a:lnTo>
                <a:lnTo>
                  <a:pt x="11112" y="14714"/>
                </a:lnTo>
                <a:cubicBezTo>
                  <a:pt x="11216" y="14984"/>
                  <a:pt x="11226" y="15781"/>
                  <a:pt x="11226" y="18079"/>
                </a:cubicBezTo>
                <a:cubicBezTo>
                  <a:pt x="11226" y="19842"/>
                  <a:pt x="11199" y="21300"/>
                  <a:pt x="11164" y="21320"/>
                </a:cubicBezTo>
                <a:cubicBezTo>
                  <a:pt x="11130" y="21340"/>
                  <a:pt x="10731" y="21096"/>
                  <a:pt x="10279" y="20779"/>
                </a:cubicBezTo>
                <a:cubicBezTo>
                  <a:pt x="9828" y="20461"/>
                  <a:pt x="9378" y="20169"/>
                  <a:pt x="9276" y="20130"/>
                </a:cubicBezTo>
                <a:cubicBezTo>
                  <a:pt x="9174" y="20092"/>
                  <a:pt x="9091" y="20023"/>
                  <a:pt x="9091" y="19979"/>
                </a:cubicBezTo>
                <a:cubicBezTo>
                  <a:pt x="9091" y="19936"/>
                  <a:pt x="9033" y="19904"/>
                  <a:pt x="8964" y="19904"/>
                </a:cubicBezTo>
                <a:cubicBezTo>
                  <a:pt x="8894" y="19904"/>
                  <a:pt x="8819" y="19852"/>
                  <a:pt x="8793" y="19789"/>
                </a:cubicBezTo>
                <a:cubicBezTo>
                  <a:pt x="8767" y="19725"/>
                  <a:pt x="8692" y="19669"/>
                  <a:pt x="8628" y="19669"/>
                </a:cubicBezTo>
                <a:cubicBezTo>
                  <a:pt x="8563" y="19669"/>
                  <a:pt x="8488" y="19617"/>
                  <a:pt x="8462" y="19553"/>
                </a:cubicBezTo>
                <a:cubicBezTo>
                  <a:pt x="8436" y="19490"/>
                  <a:pt x="8366" y="19438"/>
                  <a:pt x="8301" y="19438"/>
                </a:cubicBezTo>
                <a:cubicBezTo>
                  <a:pt x="8237" y="19438"/>
                  <a:pt x="8161" y="19386"/>
                  <a:pt x="8135" y="19322"/>
                </a:cubicBezTo>
                <a:cubicBezTo>
                  <a:pt x="8109" y="19259"/>
                  <a:pt x="8052" y="19207"/>
                  <a:pt x="8012" y="19207"/>
                </a:cubicBezTo>
                <a:cubicBezTo>
                  <a:pt x="7973" y="19207"/>
                  <a:pt x="7444" y="18859"/>
                  <a:pt x="6834" y="18434"/>
                </a:cubicBezTo>
                <a:cubicBezTo>
                  <a:pt x="6224" y="18010"/>
                  <a:pt x="5696" y="17663"/>
                  <a:pt x="5660" y="17662"/>
                </a:cubicBezTo>
                <a:cubicBezTo>
                  <a:pt x="5625" y="17661"/>
                  <a:pt x="5489" y="17553"/>
                  <a:pt x="5357" y="17427"/>
                </a:cubicBezTo>
                <a:cubicBezTo>
                  <a:pt x="5226" y="17300"/>
                  <a:pt x="5084" y="17200"/>
                  <a:pt x="5045" y="17200"/>
                </a:cubicBezTo>
                <a:cubicBezTo>
                  <a:pt x="5006" y="17200"/>
                  <a:pt x="4385" y="16784"/>
                  <a:pt x="3668" y="16277"/>
                </a:cubicBezTo>
                <a:cubicBezTo>
                  <a:pt x="2951" y="15769"/>
                  <a:pt x="2345" y="15377"/>
                  <a:pt x="2319" y="15402"/>
                </a:cubicBezTo>
                <a:cubicBezTo>
                  <a:pt x="2293" y="15427"/>
                  <a:pt x="2248" y="15392"/>
                  <a:pt x="2220" y="15322"/>
                </a:cubicBezTo>
                <a:cubicBezTo>
                  <a:pt x="2191" y="15252"/>
                  <a:pt x="2114" y="15193"/>
                  <a:pt x="2049" y="15193"/>
                </a:cubicBezTo>
                <a:cubicBezTo>
                  <a:pt x="1985" y="15193"/>
                  <a:pt x="1910" y="15142"/>
                  <a:pt x="1884" y="15078"/>
                </a:cubicBezTo>
                <a:cubicBezTo>
                  <a:pt x="1858" y="15014"/>
                  <a:pt x="1787" y="14962"/>
                  <a:pt x="1723" y="14962"/>
                </a:cubicBezTo>
                <a:cubicBezTo>
                  <a:pt x="1658" y="14962"/>
                  <a:pt x="1583" y="14911"/>
                  <a:pt x="1557" y="14847"/>
                </a:cubicBezTo>
                <a:cubicBezTo>
                  <a:pt x="1531" y="14783"/>
                  <a:pt x="1456" y="14727"/>
                  <a:pt x="1391" y="14727"/>
                </a:cubicBezTo>
                <a:cubicBezTo>
                  <a:pt x="1327" y="14727"/>
                  <a:pt x="1252" y="14675"/>
                  <a:pt x="1226" y="14612"/>
                </a:cubicBezTo>
                <a:cubicBezTo>
                  <a:pt x="1200" y="14548"/>
                  <a:pt x="1140" y="14498"/>
                  <a:pt x="1089" y="14496"/>
                </a:cubicBezTo>
                <a:cubicBezTo>
                  <a:pt x="924" y="14491"/>
                  <a:pt x="519" y="14132"/>
                  <a:pt x="577" y="14043"/>
                </a:cubicBezTo>
                <a:cubicBezTo>
                  <a:pt x="618" y="13982"/>
                  <a:pt x="1966" y="13959"/>
                  <a:pt x="5301" y="13959"/>
                </a:cubicBezTo>
                <a:cubicBezTo>
                  <a:pt x="9383" y="13959"/>
                  <a:pt x="10005" y="13973"/>
                  <a:pt x="10232" y="14079"/>
                </a:cubicBezTo>
                <a:cubicBezTo>
                  <a:pt x="10375" y="14146"/>
                  <a:pt x="10488" y="14235"/>
                  <a:pt x="10488" y="14274"/>
                </a:cubicBezTo>
                <a:cubicBezTo>
                  <a:pt x="10488" y="14314"/>
                  <a:pt x="10546" y="14345"/>
                  <a:pt x="10615" y="14345"/>
                </a:cubicBezTo>
                <a:cubicBezTo>
                  <a:pt x="10685" y="14345"/>
                  <a:pt x="10765" y="14397"/>
                  <a:pt x="10791" y="14461"/>
                </a:cubicBezTo>
                <a:cubicBezTo>
                  <a:pt x="10807" y="14502"/>
                  <a:pt x="10841" y="14529"/>
                  <a:pt x="10880" y="14549"/>
                </a:cubicBezTo>
                <a:cubicBezTo>
                  <a:pt x="10893" y="14519"/>
                  <a:pt x="10912" y="14489"/>
                  <a:pt x="10942" y="14452"/>
                </a:cubicBezTo>
                <a:cubicBezTo>
                  <a:pt x="10946" y="14447"/>
                  <a:pt x="10948" y="14427"/>
                  <a:pt x="10951" y="14421"/>
                </a:cubicBezTo>
                <a:cubicBezTo>
                  <a:pt x="10858" y="14376"/>
                  <a:pt x="10744" y="14293"/>
                  <a:pt x="10615" y="14177"/>
                </a:cubicBezTo>
                <a:cubicBezTo>
                  <a:pt x="10482" y="14056"/>
                  <a:pt x="10333" y="13959"/>
                  <a:pt x="10279" y="13959"/>
                </a:cubicBezTo>
                <a:cubicBezTo>
                  <a:pt x="10225" y="13959"/>
                  <a:pt x="10121" y="13873"/>
                  <a:pt x="10048" y="13768"/>
                </a:cubicBezTo>
                <a:cubicBezTo>
                  <a:pt x="9930" y="13600"/>
                  <a:pt x="9915" y="13185"/>
                  <a:pt x="9915" y="10261"/>
                </a:cubicBezTo>
                <a:cubicBezTo>
                  <a:pt x="9915" y="8436"/>
                  <a:pt x="9944" y="6921"/>
                  <a:pt x="9981" y="6900"/>
                </a:cubicBezTo>
                <a:cubicBezTo>
                  <a:pt x="10037" y="6867"/>
                  <a:pt x="10342" y="7046"/>
                  <a:pt x="10521" y="7188"/>
                </a:cubicBezTo>
                <a:cubicBezTo>
                  <a:pt x="10522" y="7185"/>
                  <a:pt x="10519" y="7178"/>
                  <a:pt x="10521" y="7175"/>
                </a:cubicBezTo>
                <a:cubicBezTo>
                  <a:pt x="10549" y="7133"/>
                  <a:pt x="10592" y="7115"/>
                  <a:pt x="10639" y="7104"/>
                </a:cubicBezTo>
                <a:cubicBezTo>
                  <a:pt x="10530" y="7027"/>
                  <a:pt x="10413" y="6944"/>
                  <a:pt x="10393" y="6944"/>
                </a:cubicBezTo>
                <a:cubicBezTo>
                  <a:pt x="10367" y="6944"/>
                  <a:pt x="10256" y="6867"/>
                  <a:pt x="10147" y="6771"/>
                </a:cubicBezTo>
                <a:lnTo>
                  <a:pt x="10114" y="6744"/>
                </a:lnTo>
                <a:lnTo>
                  <a:pt x="9915" y="6607"/>
                </a:lnTo>
                <a:lnTo>
                  <a:pt x="9915" y="3463"/>
                </a:lnTo>
                <a:cubicBezTo>
                  <a:pt x="9915" y="1733"/>
                  <a:pt x="9937" y="294"/>
                  <a:pt x="9967" y="266"/>
                </a:cubicBezTo>
                <a:cubicBezTo>
                  <a:pt x="9972" y="261"/>
                  <a:pt x="9998" y="271"/>
                  <a:pt x="10010" y="271"/>
                </a:cubicBezTo>
                <a:cubicBezTo>
                  <a:pt x="10010" y="269"/>
                  <a:pt x="10009" y="231"/>
                  <a:pt x="10010" y="231"/>
                </a:cubicBezTo>
                <a:cubicBezTo>
                  <a:pt x="10043" y="212"/>
                  <a:pt x="10105" y="241"/>
                  <a:pt x="10152" y="293"/>
                </a:cubicBezTo>
                <a:cubicBezTo>
                  <a:pt x="10198" y="345"/>
                  <a:pt x="10277" y="386"/>
                  <a:pt x="10327" y="386"/>
                </a:cubicBezTo>
                <a:cubicBezTo>
                  <a:pt x="10333" y="376"/>
                  <a:pt x="10339" y="366"/>
                  <a:pt x="10350" y="360"/>
                </a:cubicBezTo>
                <a:cubicBezTo>
                  <a:pt x="10386" y="339"/>
                  <a:pt x="10433" y="349"/>
                  <a:pt x="10455" y="382"/>
                </a:cubicBezTo>
                <a:cubicBezTo>
                  <a:pt x="10469" y="405"/>
                  <a:pt x="10463" y="431"/>
                  <a:pt x="10450" y="453"/>
                </a:cubicBezTo>
                <a:cubicBezTo>
                  <a:pt x="10455" y="459"/>
                  <a:pt x="10464" y="460"/>
                  <a:pt x="10469" y="466"/>
                </a:cubicBezTo>
                <a:cubicBezTo>
                  <a:pt x="10486" y="492"/>
                  <a:pt x="10568" y="547"/>
                  <a:pt x="10630" y="595"/>
                </a:cubicBezTo>
                <a:cubicBezTo>
                  <a:pt x="10641" y="600"/>
                  <a:pt x="10663" y="618"/>
                  <a:pt x="10672" y="622"/>
                </a:cubicBezTo>
                <a:cubicBezTo>
                  <a:pt x="10734" y="643"/>
                  <a:pt x="10779" y="682"/>
                  <a:pt x="10800" y="719"/>
                </a:cubicBezTo>
                <a:cubicBezTo>
                  <a:pt x="10884" y="773"/>
                  <a:pt x="10974" y="835"/>
                  <a:pt x="10999" y="835"/>
                </a:cubicBezTo>
                <a:cubicBezTo>
                  <a:pt x="11002" y="835"/>
                  <a:pt x="11031" y="858"/>
                  <a:pt x="11037" y="861"/>
                </a:cubicBezTo>
                <a:cubicBezTo>
                  <a:pt x="11046" y="867"/>
                  <a:pt x="11052" y="873"/>
                  <a:pt x="11060" y="879"/>
                </a:cubicBezTo>
                <a:cubicBezTo>
                  <a:pt x="11109" y="909"/>
                  <a:pt x="11181" y="960"/>
                  <a:pt x="11287" y="1057"/>
                </a:cubicBezTo>
                <a:cubicBezTo>
                  <a:pt x="11422" y="1179"/>
                  <a:pt x="11570" y="1279"/>
                  <a:pt x="11619" y="1279"/>
                </a:cubicBezTo>
                <a:cubicBezTo>
                  <a:pt x="11667" y="1279"/>
                  <a:pt x="11731" y="1315"/>
                  <a:pt x="11761" y="1359"/>
                </a:cubicBezTo>
                <a:cubicBezTo>
                  <a:pt x="11832" y="1463"/>
                  <a:pt x="12232" y="1723"/>
                  <a:pt x="12319" y="1723"/>
                </a:cubicBezTo>
                <a:cubicBezTo>
                  <a:pt x="12357" y="1723"/>
                  <a:pt x="12421" y="1781"/>
                  <a:pt x="12461" y="1851"/>
                </a:cubicBezTo>
                <a:cubicBezTo>
                  <a:pt x="12466" y="1861"/>
                  <a:pt x="12474" y="1865"/>
                  <a:pt x="12480" y="1874"/>
                </a:cubicBezTo>
                <a:cubicBezTo>
                  <a:pt x="12531" y="1908"/>
                  <a:pt x="12574" y="1945"/>
                  <a:pt x="12627" y="1980"/>
                </a:cubicBezTo>
                <a:cubicBezTo>
                  <a:pt x="12680" y="1980"/>
                  <a:pt x="12748" y="2016"/>
                  <a:pt x="12778" y="2060"/>
                </a:cubicBezTo>
                <a:cubicBezTo>
                  <a:pt x="12803" y="2096"/>
                  <a:pt x="12893" y="2159"/>
                  <a:pt x="12977" y="2220"/>
                </a:cubicBezTo>
                <a:cubicBezTo>
                  <a:pt x="12996" y="2233"/>
                  <a:pt x="13017" y="2248"/>
                  <a:pt x="13034" y="2260"/>
                </a:cubicBezTo>
                <a:cubicBezTo>
                  <a:pt x="13036" y="2238"/>
                  <a:pt x="13041" y="2219"/>
                  <a:pt x="13062" y="2207"/>
                </a:cubicBezTo>
                <a:cubicBezTo>
                  <a:pt x="13098" y="2186"/>
                  <a:pt x="13144" y="2196"/>
                  <a:pt x="13166" y="2229"/>
                </a:cubicBezTo>
                <a:cubicBezTo>
                  <a:pt x="13188" y="2262"/>
                  <a:pt x="13178" y="2306"/>
                  <a:pt x="13143" y="2326"/>
                </a:cubicBezTo>
                <a:cubicBezTo>
                  <a:pt x="13219" y="2373"/>
                  <a:pt x="13302" y="2424"/>
                  <a:pt x="13327" y="2424"/>
                </a:cubicBezTo>
                <a:cubicBezTo>
                  <a:pt x="13336" y="2424"/>
                  <a:pt x="13360" y="2452"/>
                  <a:pt x="13375" y="2460"/>
                </a:cubicBezTo>
                <a:cubicBezTo>
                  <a:pt x="13373" y="2435"/>
                  <a:pt x="13379" y="2412"/>
                  <a:pt x="13403" y="2398"/>
                </a:cubicBezTo>
                <a:cubicBezTo>
                  <a:pt x="13417" y="2390"/>
                  <a:pt x="13435" y="2388"/>
                  <a:pt x="13450" y="2389"/>
                </a:cubicBezTo>
                <a:cubicBezTo>
                  <a:pt x="13115" y="2159"/>
                  <a:pt x="12823" y="1959"/>
                  <a:pt x="12433" y="1696"/>
                </a:cubicBezTo>
                <a:lnTo>
                  <a:pt x="10232" y="213"/>
                </a:lnTo>
                <a:cubicBezTo>
                  <a:pt x="10209" y="237"/>
                  <a:pt x="10178" y="262"/>
                  <a:pt x="10152" y="262"/>
                </a:cubicBezTo>
                <a:cubicBezTo>
                  <a:pt x="10060" y="262"/>
                  <a:pt x="10015" y="158"/>
                  <a:pt x="10081" y="111"/>
                </a:cubicBezTo>
                <a:lnTo>
                  <a:pt x="9920" y="0"/>
                </a:lnTo>
                <a:lnTo>
                  <a:pt x="4960" y="0"/>
                </a:lnTo>
                <a:lnTo>
                  <a:pt x="0" y="0"/>
                </a:lnTo>
                <a:close/>
                <a:moveTo>
                  <a:pt x="13512" y="2433"/>
                </a:moveTo>
                <a:cubicBezTo>
                  <a:pt x="13525" y="2464"/>
                  <a:pt x="13515" y="2499"/>
                  <a:pt x="13483" y="2517"/>
                </a:cubicBezTo>
                <a:cubicBezTo>
                  <a:pt x="13474" y="2523"/>
                  <a:pt x="13465" y="2520"/>
                  <a:pt x="13455" y="2522"/>
                </a:cubicBezTo>
                <a:cubicBezTo>
                  <a:pt x="13472" y="2538"/>
                  <a:pt x="13481" y="2535"/>
                  <a:pt x="13498" y="2553"/>
                </a:cubicBezTo>
                <a:cubicBezTo>
                  <a:pt x="13563" y="2624"/>
                  <a:pt x="13648" y="2669"/>
                  <a:pt x="13687" y="2646"/>
                </a:cubicBezTo>
                <a:cubicBezTo>
                  <a:pt x="13726" y="2624"/>
                  <a:pt x="13775" y="2661"/>
                  <a:pt x="13796" y="2735"/>
                </a:cubicBezTo>
                <a:cubicBezTo>
                  <a:pt x="13806" y="2772"/>
                  <a:pt x="13828" y="2809"/>
                  <a:pt x="13857" y="2833"/>
                </a:cubicBezTo>
                <a:cubicBezTo>
                  <a:pt x="13886" y="2857"/>
                  <a:pt x="13922" y="2873"/>
                  <a:pt x="13957" y="2873"/>
                </a:cubicBezTo>
                <a:cubicBezTo>
                  <a:pt x="14025" y="2873"/>
                  <a:pt x="14107" y="2908"/>
                  <a:pt x="14137" y="2957"/>
                </a:cubicBezTo>
                <a:cubicBezTo>
                  <a:pt x="14159" y="2994"/>
                  <a:pt x="14290" y="3093"/>
                  <a:pt x="14397" y="3179"/>
                </a:cubicBezTo>
                <a:cubicBezTo>
                  <a:pt x="14385" y="3148"/>
                  <a:pt x="14390" y="3112"/>
                  <a:pt x="14421" y="3095"/>
                </a:cubicBezTo>
                <a:cubicBezTo>
                  <a:pt x="14426" y="3091"/>
                  <a:pt x="14433" y="3096"/>
                  <a:pt x="14439" y="3095"/>
                </a:cubicBezTo>
                <a:cubicBezTo>
                  <a:pt x="14164" y="2897"/>
                  <a:pt x="14018" y="2781"/>
                  <a:pt x="13512" y="2433"/>
                </a:cubicBezTo>
                <a:close/>
                <a:moveTo>
                  <a:pt x="14534" y="3157"/>
                </a:moveTo>
                <a:cubicBezTo>
                  <a:pt x="14534" y="3180"/>
                  <a:pt x="14524" y="3206"/>
                  <a:pt x="14501" y="3219"/>
                </a:cubicBezTo>
                <a:cubicBezTo>
                  <a:pt x="14484" y="3229"/>
                  <a:pt x="14462" y="3227"/>
                  <a:pt x="14444" y="3223"/>
                </a:cubicBezTo>
                <a:cubicBezTo>
                  <a:pt x="14470" y="3244"/>
                  <a:pt x="14478" y="3256"/>
                  <a:pt x="14506" y="3277"/>
                </a:cubicBezTo>
                <a:cubicBezTo>
                  <a:pt x="14684" y="3399"/>
                  <a:pt x="14881" y="3528"/>
                  <a:pt x="14946" y="3552"/>
                </a:cubicBezTo>
                <a:cubicBezTo>
                  <a:pt x="14997" y="3571"/>
                  <a:pt x="15033" y="3601"/>
                  <a:pt x="15059" y="3632"/>
                </a:cubicBezTo>
                <a:cubicBezTo>
                  <a:pt x="15086" y="3653"/>
                  <a:pt x="15107" y="3674"/>
                  <a:pt x="15107" y="3694"/>
                </a:cubicBezTo>
                <a:cubicBezTo>
                  <a:pt x="15107" y="3730"/>
                  <a:pt x="15146" y="3761"/>
                  <a:pt x="15197" y="3761"/>
                </a:cubicBezTo>
                <a:cubicBezTo>
                  <a:pt x="15247" y="3761"/>
                  <a:pt x="15342" y="3819"/>
                  <a:pt x="15410" y="3889"/>
                </a:cubicBezTo>
                <a:cubicBezTo>
                  <a:pt x="15418" y="3898"/>
                  <a:pt x="15429" y="3904"/>
                  <a:pt x="15438" y="3912"/>
                </a:cubicBezTo>
                <a:cubicBezTo>
                  <a:pt x="15478" y="3936"/>
                  <a:pt x="15524" y="3966"/>
                  <a:pt x="15571" y="3996"/>
                </a:cubicBezTo>
                <a:cubicBezTo>
                  <a:pt x="15591" y="4004"/>
                  <a:pt x="15613" y="4018"/>
                  <a:pt x="15627" y="4018"/>
                </a:cubicBezTo>
                <a:cubicBezTo>
                  <a:pt x="15679" y="4018"/>
                  <a:pt x="15738" y="4059"/>
                  <a:pt x="15760" y="4111"/>
                </a:cubicBezTo>
                <a:cubicBezTo>
                  <a:pt x="15764" y="4121"/>
                  <a:pt x="15777" y="4125"/>
                  <a:pt x="15784" y="4134"/>
                </a:cubicBezTo>
                <a:cubicBezTo>
                  <a:pt x="15814" y="4154"/>
                  <a:pt x="15842" y="4174"/>
                  <a:pt x="15873" y="4196"/>
                </a:cubicBezTo>
                <a:cubicBezTo>
                  <a:pt x="15887" y="4199"/>
                  <a:pt x="15898" y="4209"/>
                  <a:pt x="15911" y="4209"/>
                </a:cubicBezTo>
                <a:cubicBezTo>
                  <a:pt x="15938" y="4209"/>
                  <a:pt x="15982" y="4225"/>
                  <a:pt x="16025" y="4249"/>
                </a:cubicBezTo>
                <a:cubicBezTo>
                  <a:pt x="16020" y="4221"/>
                  <a:pt x="16022" y="4194"/>
                  <a:pt x="16049" y="4178"/>
                </a:cubicBezTo>
                <a:cubicBezTo>
                  <a:pt x="16059" y="4172"/>
                  <a:pt x="16075" y="4174"/>
                  <a:pt x="16086" y="4173"/>
                </a:cubicBezTo>
                <a:cubicBezTo>
                  <a:pt x="15996" y="4112"/>
                  <a:pt x="15920" y="4072"/>
                  <a:pt x="15892" y="4071"/>
                </a:cubicBezTo>
                <a:cubicBezTo>
                  <a:pt x="15841" y="4070"/>
                  <a:pt x="15697" y="3970"/>
                  <a:pt x="15575" y="3849"/>
                </a:cubicBezTo>
                <a:cubicBezTo>
                  <a:pt x="15453" y="3728"/>
                  <a:pt x="15295" y="3627"/>
                  <a:pt x="15225" y="3627"/>
                </a:cubicBezTo>
                <a:cubicBezTo>
                  <a:pt x="15155" y="3627"/>
                  <a:pt x="15068" y="3573"/>
                  <a:pt x="15026" y="3508"/>
                </a:cubicBezTo>
                <a:cubicBezTo>
                  <a:pt x="15017" y="3493"/>
                  <a:pt x="14661" y="3249"/>
                  <a:pt x="14534" y="3157"/>
                </a:cubicBezTo>
                <a:close/>
                <a:moveTo>
                  <a:pt x="19778" y="4520"/>
                </a:moveTo>
                <a:cubicBezTo>
                  <a:pt x="19741" y="4528"/>
                  <a:pt x="19709" y="4549"/>
                  <a:pt x="19679" y="4578"/>
                </a:cubicBezTo>
                <a:cubicBezTo>
                  <a:pt x="19642" y="4612"/>
                  <a:pt x="19444" y="4627"/>
                  <a:pt x="19238" y="4613"/>
                </a:cubicBezTo>
                <a:lnTo>
                  <a:pt x="18865" y="4591"/>
                </a:lnTo>
                <a:lnTo>
                  <a:pt x="18865" y="4946"/>
                </a:lnTo>
                <a:lnTo>
                  <a:pt x="18865" y="5297"/>
                </a:lnTo>
                <a:lnTo>
                  <a:pt x="20232" y="5306"/>
                </a:lnTo>
                <a:cubicBezTo>
                  <a:pt x="21438" y="5312"/>
                  <a:pt x="21600" y="5295"/>
                  <a:pt x="21600" y="5168"/>
                </a:cubicBezTo>
                <a:cubicBezTo>
                  <a:pt x="21600" y="5054"/>
                  <a:pt x="21573" y="5046"/>
                  <a:pt x="21467" y="5128"/>
                </a:cubicBezTo>
                <a:cubicBezTo>
                  <a:pt x="21290" y="5266"/>
                  <a:pt x="21182" y="5106"/>
                  <a:pt x="21259" y="4817"/>
                </a:cubicBezTo>
                <a:cubicBezTo>
                  <a:pt x="21306" y="4643"/>
                  <a:pt x="21285" y="4600"/>
                  <a:pt x="21136" y="4600"/>
                </a:cubicBezTo>
                <a:cubicBezTo>
                  <a:pt x="21035" y="4600"/>
                  <a:pt x="20924" y="4642"/>
                  <a:pt x="20890" y="4693"/>
                </a:cubicBezTo>
                <a:cubicBezTo>
                  <a:pt x="20849" y="4756"/>
                  <a:pt x="20783" y="4750"/>
                  <a:pt x="20687" y="4675"/>
                </a:cubicBezTo>
                <a:cubicBezTo>
                  <a:pt x="20570" y="4584"/>
                  <a:pt x="20527" y="4594"/>
                  <a:pt x="20450" y="4724"/>
                </a:cubicBezTo>
                <a:cubicBezTo>
                  <a:pt x="20361" y="4873"/>
                  <a:pt x="20344" y="4872"/>
                  <a:pt x="20171" y="4697"/>
                </a:cubicBezTo>
                <a:cubicBezTo>
                  <a:pt x="20031" y="4556"/>
                  <a:pt x="19890" y="4494"/>
                  <a:pt x="19778" y="4520"/>
                </a:cubicBezTo>
                <a:close/>
                <a:moveTo>
                  <a:pt x="5036" y="4733"/>
                </a:moveTo>
                <a:lnTo>
                  <a:pt x="5769" y="4733"/>
                </a:lnTo>
                <a:lnTo>
                  <a:pt x="6503" y="4733"/>
                </a:lnTo>
                <a:lnTo>
                  <a:pt x="6503" y="5390"/>
                </a:lnTo>
                <a:lnTo>
                  <a:pt x="6503" y="6043"/>
                </a:lnTo>
                <a:lnTo>
                  <a:pt x="5831" y="6065"/>
                </a:lnTo>
                <a:cubicBezTo>
                  <a:pt x="5461" y="6077"/>
                  <a:pt x="5139" y="6060"/>
                  <a:pt x="5116" y="6025"/>
                </a:cubicBezTo>
                <a:cubicBezTo>
                  <a:pt x="5093" y="5990"/>
                  <a:pt x="5065" y="5684"/>
                  <a:pt x="5055" y="5346"/>
                </a:cubicBezTo>
                <a:lnTo>
                  <a:pt x="5036" y="4733"/>
                </a:lnTo>
                <a:close/>
                <a:moveTo>
                  <a:pt x="5102" y="6278"/>
                </a:moveTo>
                <a:lnTo>
                  <a:pt x="5802" y="6278"/>
                </a:lnTo>
                <a:lnTo>
                  <a:pt x="6503" y="6278"/>
                </a:lnTo>
                <a:lnTo>
                  <a:pt x="6503" y="6931"/>
                </a:lnTo>
                <a:lnTo>
                  <a:pt x="6503" y="7588"/>
                </a:lnTo>
                <a:lnTo>
                  <a:pt x="5821" y="7610"/>
                </a:lnTo>
                <a:cubicBezTo>
                  <a:pt x="5301" y="7627"/>
                  <a:pt x="5131" y="7607"/>
                  <a:pt x="5097" y="7526"/>
                </a:cubicBezTo>
                <a:cubicBezTo>
                  <a:pt x="5073" y="7467"/>
                  <a:pt x="5065" y="7161"/>
                  <a:pt x="5078" y="6846"/>
                </a:cubicBezTo>
                <a:lnTo>
                  <a:pt x="5102" y="6278"/>
                </a:lnTo>
                <a:close/>
                <a:moveTo>
                  <a:pt x="14643" y="10829"/>
                </a:moveTo>
                <a:lnTo>
                  <a:pt x="15381" y="10829"/>
                </a:lnTo>
                <a:lnTo>
                  <a:pt x="16120" y="10829"/>
                </a:lnTo>
                <a:lnTo>
                  <a:pt x="16120" y="11486"/>
                </a:lnTo>
                <a:lnTo>
                  <a:pt x="16120" y="12143"/>
                </a:lnTo>
                <a:lnTo>
                  <a:pt x="15400" y="12165"/>
                </a:lnTo>
                <a:cubicBezTo>
                  <a:pt x="14846" y="12182"/>
                  <a:pt x="14672" y="12163"/>
                  <a:pt x="14638" y="12081"/>
                </a:cubicBezTo>
                <a:cubicBezTo>
                  <a:pt x="14614" y="12022"/>
                  <a:pt x="14606" y="11716"/>
                  <a:pt x="14619" y="11402"/>
                </a:cubicBezTo>
                <a:lnTo>
                  <a:pt x="14643" y="10829"/>
                </a:lnTo>
                <a:close/>
                <a:moveTo>
                  <a:pt x="16285" y="10829"/>
                </a:moveTo>
                <a:lnTo>
                  <a:pt x="17028" y="10829"/>
                </a:lnTo>
                <a:lnTo>
                  <a:pt x="17767" y="10829"/>
                </a:lnTo>
                <a:lnTo>
                  <a:pt x="17767" y="11486"/>
                </a:lnTo>
                <a:lnTo>
                  <a:pt x="17767" y="12143"/>
                </a:lnTo>
                <a:lnTo>
                  <a:pt x="17047" y="12165"/>
                </a:lnTo>
                <a:cubicBezTo>
                  <a:pt x="16493" y="12182"/>
                  <a:pt x="16314" y="12163"/>
                  <a:pt x="16280" y="12081"/>
                </a:cubicBezTo>
                <a:cubicBezTo>
                  <a:pt x="16256" y="12022"/>
                  <a:pt x="16248" y="11716"/>
                  <a:pt x="16262" y="11402"/>
                </a:cubicBezTo>
                <a:lnTo>
                  <a:pt x="16285" y="10829"/>
                </a:lnTo>
                <a:close/>
                <a:moveTo>
                  <a:pt x="14643" y="12454"/>
                </a:moveTo>
                <a:lnTo>
                  <a:pt x="15381" y="12454"/>
                </a:lnTo>
                <a:lnTo>
                  <a:pt x="16120" y="12454"/>
                </a:lnTo>
                <a:lnTo>
                  <a:pt x="16120" y="13071"/>
                </a:lnTo>
                <a:lnTo>
                  <a:pt x="16120" y="13688"/>
                </a:lnTo>
                <a:lnTo>
                  <a:pt x="15400" y="13710"/>
                </a:lnTo>
                <a:cubicBezTo>
                  <a:pt x="14845" y="13728"/>
                  <a:pt x="14672" y="13709"/>
                  <a:pt x="14638" y="13626"/>
                </a:cubicBezTo>
                <a:cubicBezTo>
                  <a:pt x="14614" y="13567"/>
                  <a:pt x="14606" y="13275"/>
                  <a:pt x="14619" y="12982"/>
                </a:cubicBezTo>
                <a:lnTo>
                  <a:pt x="14643" y="12454"/>
                </a:lnTo>
                <a:close/>
                <a:moveTo>
                  <a:pt x="16285" y="12454"/>
                </a:moveTo>
                <a:lnTo>
                  <a:pt x="17028" y="12454"/>
                </a:lnTo>
                <a:lnTo>
                  <a:pt x="17767" y="12454"/>
                </a:lnTo>
                <a:lnTo>
                  <a:pt x="17767" y="13071"/>
                </a:lnTo>
                <a:lnTo>
                  <a:pt x="17767" y="13688"/>
                </a:lnTo>
                <a:lnTo>
                  <a:pt x="17047" y="13710"/>
                </a:lnTo>
                <a:cubicBezTo>
                  <a:pt x="16491" y="13728"/>
                  <a:pt x="16314" y="13709"/>
                  <a:pt x="16280" y="13626"/>
                </a:cubicBezTo>
                <a:cubicBezTo>
                  <a:pt x="16256" y="13567"/>
                  <a:pt x="16248" y="13275"/>
                  <a:pt x="16262" y="12982"/>
                </a:cubicBezTo>
                <a:lnTo>
                  <a:pt x="16285" y="12454"/>
                </a:lnTo>
                <a:close/>
                <a:moveTo>
                  <a:pt x="14643" y="13919"/>
                </a:moveTo>
                <a:lnTo>
                  <a:pt x="15367" y="13919"/>
                </a:lnTo>
                <a:lnTo>
                  <a:pt x="16096" y="13919"/>
                </a:lnTo>
                <a:lnTo>
                  <a:pt x="16096" y="14576"/>
                </a:lnTo>
                <a:lnTo>
                  <a:pt x="16096" y="15229"/>
                </a:lnTo>
                <a:lnTo>
                  <a:pt x="15391" y="15255"/>
                </a:lnTo>
                <a:cubicBezTo>
                  <a:pt x="14847" y="15273"/>
                  <a:pt x="14672" y="15249"/>
                  <a:pt x="14638" y="15167"/>
                </a:cubicBezTo>
                <a:cubicBezTo>
                  <a:pt x="14614" y="15108"/>
                  <a:pt x="14606" y="14806"/>
                  <a:pt x="14619" y="14492"/>
                </a:cubicBezTo>
                <a:lnTo>
                  <a:pt x="14643" y="13919"/>
                </a:lnTo>
                <a:close/>
                <a:moveTo>
                  <a:pt x="14643" y="15464"/>
                </a:moveTo>
                <a:lnTo>
                  <a:pt x="15381" y="15464"/>
                </a:lnTo>
                <a:lnTo>
                  <a:pt x="16120" y="15464"/>
                </a:lnTo>
                <a:lnTo>
                  <a:pt x="16120" y="16117"/>
                </a:lnTo>
                <a:lnTo>
                  <a:pt x="16120" y="16774"/>
                </a:lnTo>
                <a:lnTo>
                  <a:pt x="15400" y="16796"/>
                </a:lnTo>
                <a:cubicBezTo>
                  <a:pt x="14846" y="16813"/>
                  <a:pt x="14672" y="16794"/>
                  <a:pt x="14638" y="16712"/>
                </a:cubicBezTo>
                <a:cubicBezTo>
                  <a:pt x="14614" y="16653"/>
                  <a:pt x="14606" y="16351"/>
                  <a:pt x="14619" y="16037"/>
                </a:cubicBezTo>
                <a:lnTo>
                  <a:pt x="14643" y="15464"/>
                </a:lnTo>
                <a:close/>
                <a:moveTo>
                  <a:pt x="16285" y="15464"/>
                </a:moveTo>
                <a:lnTo>
                  <a:pt x="17028" y="15464"/>
                </a:lnTo>
                <a:lnTo>
                  <a:pt x="17767" y="15464"/>
                </a:lnTo>
                <a:lnTo>
                  <a:pt x="17767" y="16117"/>
                </a:lnTo>
                <a:lnTo>
                  <a:pt x="17767" y="16774"/>
                </a:lnTo>
                <a:lnTo>
                  <a:pt x="17047" y="16796"/>
                </a:lnTo>
                <a:cubicBezTo>
                  <a:pt x="16493" y="16813"/>
                  <a:pt x="16314" y="16794"/>
                  <a:pt x="16280" y="16712"/>
                </a:cubicBezTo>
                <a:cubicBezTo>
                  <a:pt x="16256" y="16653"/>
                  <a:pt x="16248" y="16351"/>
                  <a:pt x="16262" y="16037"/>
                </a:cubicBezTo>
                <a:lnTo>
                  <a:pt x="16285" y="15464"/>
                </a:lnTo>
                <a:close/>
                <a:moveTo>
                  <a:pt x="15594" y="17005"/>
                </a:moveTo>
                <a:lnTo>
                  <a:pt x="16120" y="17005"/>
                </a:lnTo>
                <a:lnTo>
                  <a:pt x="16120" y="17355"/>
                </a:lnTo>
                <a:cubicBezTo>
                  <a:pt x="16120" y="17657"/>
                  <a:pt x="16096" y="17707"/>
                  <a:pt x="15935" y="17728"/>
                </a:cubicBezTo>
                <a:cubicBezTo>
                  <a:pt x="15824" y="17743"/>
                  <a:pt x="15728" y="17703"/>
                  <a:pt x="15698" y="17631"/>
                </a:cubicBezTo>
                <a:cubicBezTo>
                  <a:pt x="15671" y="17564"/>
                  <a:pt x="15603" y="17506"/>
                  <a:pt x="15542" y="17506"/>
                </a:cubicBezTo>
                <a:cubicBezTo>
                  <a:pt x="15481" y="17506"/>
                  <a:pt x="15403" y="17465"/>
                  <a:pt x="15367" y="17409"/>
                </a:cubicBezTo>
                <a:cubicBezTo>
                  <a:pt x="15331" y="17352"/>
                  <a:pt x="15232" y="17282"/>
                  <a:pt x="15149" y="17253"/>
                </a:cubicBezTo>
                <a:cubicBezTo>
                  <a:pt x="15066" y="17225"/>
                  <a:pt x="15012" y="17155"/>
                  <a:pt x="15031" y="17102"/>
                </a:cubicBezTo>
                <a:cubicBezTo>
                  <a:pt x="15054" y="17039"/>
                  <a:pt x="15245" y="17005"/>
                  <a:pt x="15594" y="17005"/>
                </a:cubicBezTo>
                <a:close/>
                <a:moveTo>
                  <a:pt x="16285" y="17005"/>
                </a:moveTo>
                <a:lnTo>
                  <a:pt x="17028" y="17005"/>
                </a:lnTo>
                <a:lnTo>
                  <a:pt x="17767" y="17005"/>
                </a:lnTo>
                <a:lnTo>
                  <a:pt x="17790" y="17657"/>
                </a:lnTo>
                <a:cubicBezTo>
                  <a:pt x="17803" y="18014"/>
                  <a:pt x="17783" y="18325"/>
                  <a:pt x="17748" y="18350"/>
                </a:cubicBezTo>
                <a:cubicBezTo>
                  <a:pt x="17712" y="18375"/>
                  <a:pt x="17475" y="18389"/>
                  <a:pt x="17222" y="18377"/>
                </a:cubicBezTo>
                <a:cubicBezTo>
                  <a:pt x="16825" y="18357"/>
                  <a:pt x="16726" y="18318"/>
                  <a:pt x="16498" y="18097"/>
                </a:cubicBezTo>
                <a:cubicBezTo>
                  <a:pt x="16258" y="17864"/>
                  <a:pt x="16239" y="17801"/>
                  <a:pt x="16262" y="17422"/>
                </a:cubicBezTo>
                <a:lnTo>
                  <a:pt x="16285" y="17005"/>
                </a:lnTo>
                <a:close/>
                <a:moveTo>
                  <a:pt x="14648" y="17022"/>
                </a:moveTo>
                <a:cubicBezTo>
                  <a:pt x="14675" y="16997"/>
                  <a:pt x="14869" y="17132"/>
                  <a:pt x="15078" y="17320"/>
                </a:cubicBezTo>
                <a:cubicBezTo>
                  <a:pt x="15288" y="17508"/>
                  <a:pt x="15501" y="17665"/>
                  <a:pt x="15547" y="17666"/>
                </a:cubicBezTo>
                <a:cubicBezTo>
                  <a:pt x="15593" y="17667"/>
                  <a:pt x="15752" y="17768"/>
                  <a:pt x="15907" y="17888"/>
                </a:cubicBezTo>
                <a:cubicBezTo>
                  <a:pt x="16097" y="18037"/>
                  <a:pt x="16174" y="18144"/>
                  <a:pt x="16138" y="18230"/>
                </a:cubicBezTo>
                <a:cubicBezTo>
                  <a:pt x="16096" y="18334"/>
                  <a:pt x="15958" y="18359"/>
                  <a:pt x="15395" y="18359"/>
                </a:cubicBezTo>
                <a:cubicBezTo>
                  <a:pt x="15017" y="18359"/>
                  <a:pt x="14687" y="18334"/>
                  <a:pt x="14657" y="18306"/>
                </a:cubicBezTo>
                <a:cubicBezTo>
                  <a:pt x="14589" y="18241"/>
                  <a:pt x="14580" y="17086"/>
                  <a:pt x="14648" y="17022"/>
                </a:cubicBezTo>
                <a:close/>
                <a:moveTo>
                  <a:pt x="16470" y="18235"/>
                </a:moveTo>
                <a:cubicBezTo>
                  <a:pt x="16493" y="18240"/>
                  <a:pt x="16513" y="18254"/>
                  <a:pt x="16527" y="18275"/>
                </a:cubicBezTo>
                <a:cubicBezTo>
                  <a:pt x="16553" y="18315"/>
                  <a:pt x="16541" y="18370"/>
                  <a:pt x="16498" y="18394"/>
                </a:cubicBezTo>
                <a:cubicBezTo>
                  <a:pt x="16455" y="18419"/>
                  <a:pt x="16402" y="18404"/>
                  <a:pt x="16375" y="18363"/>
                </a:cubicBezTo>
                <a:cubicBezTo>
                  <a:pt x="16349" y="18323"/>
                  <a:pt x="16361" y="18273"/>
                  <a:pt x="16404" y="18248"/>
                </a:cubicBezTo>
                <a:cubicBezTo>
                  <a:pt x="16425" y="18235"/>
                  <a:pt x="16447" y="18230"/>
                  <a:pt x="16470" y="18235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6A2FE9-6953-4AD0-CB50-A74FA2676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7940293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C468B36-4D33-4A58-9F7E-C2A5650AD09D}"/>
              </a:ext>
            </a:extLst>
          </p:cNvPr>
          <p:cNvSpPr/>
          <p:nvPr/>
        </p:nvSpPr>
        <p:spPr>
          <a:xfrm>
            <a:off x="0" y="3394863"/>
            <a:ext cx="4891661" cy="103141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70" name="Example: CMS Calorimeter trigger in FPG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dirty="0"/>
              <a:t>The </a:t>
            </a:r>
            <a:r>
              <a:rPr dirty="0"/>
              <a:t>CMS Calorimeter trigger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796A80E-C7DF-4A4A-8E7E-CD5F2521FC3E}"/>
              </a:ext>
            </a:extLst>
          </p:cNvPr>
          <p:cNvGrpSpPr/>
          <p:nvPr/>
        </p:nvGrpSpPr>
        <p:grpSpPr>
          <a:xfrm>
            <a:off x="6513509" y="3394863"/>
            <a:ext cx="17861223" cy="10321136"/>
            <a:chOff x="6088968" y="3394863"/>
            <a:chExt cx="17861223" cy="10321136"/>
          </a:xfrm>
        </p:grpSpPr>
        <p:sp>
          <p:nvSpPr>
            <p:cNvPr id="36" name="Rectangle">
              <a:extLst>
                <a:ext uri="{FF2B5EF4-FFF2-40B4-BE49-F238E27FC236}">
                  <a16:creationId xmlns:a16="http://schemas.microsoft.com/office/drawing/2014/main" id="{93340F8D-1427-4055-BA6D-CBC942DF8D60}"/>
                </a:ext>
              </a:extLst>
            </p:cNvPr>
            <p:cNvSpPr/>
            <p:nvPr/>
          </p:nvSpPr>
          <p:spPr>
            <a:xfrm>
              <a:off x="6088968" y="6476940"/>
              <a:ext cx="17854190" cy="197794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ap="flat">
              <a:noFill/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r"/>
              <a:r>
                <a:rPr lang="en-GB" sz="3200">
                  <a:solidFill>
                    <a:schemeClr val="bg1"/>
                  </a:solidFill>
                </a:rPr>
                <a:t>Clusters combination </a:t>
              </a:r>
              <a:br>
                <a:rPr lang="en-GB" sz="3200">
                  <a:solidFill>
                    <a:schemeClr val="bg1"/>
                  </a:solidFill>
                </a:rPr>
              </a:br>
              <a:r>
                <a:rPr lang="en-GB" sz="3200">
                  <a:solidFill>
                    <a:schemeClr val="bg1"/>
                  </a:solidFill>
                </a:rPr>
                <a:t>Filtering Sums</a:t>
              </a:r>
              <a:endParaRPr lang="en-GB" sz="3200" dirty="0">
                <a:solidFill>
                  <a:schemeClr val="bg1"/>
                </a:solidFill>
              </a:endParaRPr>
            </a:p>
          </p:txBody>
        </p:sp>
        <p:sp>
          <p:nvSpPr>
            <p:cNvPr id="1473" name="Rectangle"/>
            <p:cNvSpPr/>
            <p:nvPr/>
          </p:nvSpPr>
          <p:spPr>
            <a:xfrm>
              <a:off x="6096001" y="4666226"/>
              <a:ext cx="17854190" cy="1828357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r"/>
              <a:r>
                <a:rPr lang="en-GB" sz="3200">
                  <a:solidFill>
                    <a:schemeClr val="bg1"/>
                  </a:solidFill>
                </a:rPr>
                <a:t>Seeding  &amp; basic clustering</a:t>
              </a:r>
              <a:endParaRPr lang="en-GB" sz="3200" dirty="0">
                <a:solidFill>
                  <a:schemeClr val="bg1"/>
                </a:solidFill>
              </a:endParaRPr>
            </a:p>
          </p:txBody>
        </p:sp>
        <p:sp>
          <p:nvSpPr>
            <p:cNvPr id="1471" name="Rectangle"/>
            <p:cNvSpPr/>
            <p:nvPr/>
          </p:nvSpPr>
          <p:spPr>
            <a:xfrm>
              <a:off x="6096001" y="3394863"/>
              <a:ext cx="17854190" cy="579412"/>
            </a:xfrm>
            <a:prstGeom prst="rect">
              <a:avLst/>
            </a:prstGeom>
            <a:solidFill>
              <a:schemeClr val="accent4">
                <a:hueOff val="384618"/>
                <a:satOff val="3869"/>
                <a:lumOff val="5802"/>
              </a:schemeClr>
            </a:solidFill>
            <a:ln w="12700" cap="flat">
              <a:noFill/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r"/>
              <a:r>
                <a:rPr lang="en-GB" sz="3200">
                  <a:solidFill>
                    <a:schemeClr val="bg1"/>
                  </a:solidFill>
                </a:rPr>
                <a:t>Inputs</a:t>
              </a:r>
              <a:endParaRPr lang="en-GB" sz="3200" dirty="0">
                <a:solidFill>
                  <a:schemeClr val="bg1"/>
                </a:solidFill>
              </a:endParaRPr>
            </a:p>
          </p:txBody>
        </p:sp>
        <p:sp>
          <p:nvSpPr>
            <p:cNvPr id="1472" name="Rectangle"/>
            <p:cNvSpPr/>
            <p:nvPr/>
          </p:nvSpPr>
          <p:spPr>
            <a:xfrm>
              <a:off x="6096001" y="3974275"/>
              <a:ext cx="17854190" cy="691951"/>
            </a:xfrm>
            <a:prstGeom prst="rect">
              <a:avLst/>
            </a:prstGeom>
            <a:solidFill>
              <a:schemeClr val="accent2">
                <a:hueOff val="-2473792"/>
                <a:satOff val="-50209"/>
                <a:lumOff val="23543"/>
              </a:schemeClr>
            </a:solidFill>
            <a:ln w="12700" cap="flat">
              <a:noFill/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r"/>
              <a:r>
                <a:rPr lang="en-GB" sz="3200">
                  <a:solidFill>
                    <a:schemeClr val="bg1"/>
                  </a:solidFill>
                </a:rPr>
                <a:t>Unpack &amp; Linearisation</a:t>
              </a:r>
              <a:endParaRPr lang="en-GB" sz="3200" dirty="0">
                <a:solidFill>
                  <a:schemeClr val="bg1"/>
                </a:solidFill>
              </a:endParaRPr>
            </a:p>
          </p:txBody>
        </p:sp>
        <p:sp>
          <p:nvSpPr>
            <p:cNvPr id="1475" name="Rectangle"/>
            <p:cNvSpPr/>
            <p:nvPr/>
          </p:nvSpPr>
          <p:spPr>
            <a:xfrm>
              <a:off x="6096001" y="8454880"/>
              <a:ext cx="17854190" cy="1908393"/>
            </a:xfrm>
            <a:prstGeom prst="rect">
              <a:avLst/>
            </a:prstGeom>
            <a:solidFill>
              <a:schemeClr val="accent2">
                <a:hueOff val="-554920"/>
                <a:satOff val="-21482"/>
                <a:lumOff val="-6228"/>
              </a:schemeClr>
            </a:solidFill>
            <a:ln w="12700" cap="flat">
              <a:noFill/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r"/>
              <a:r>
                <a:rPr lang="en-GB" sz="3200">
                  <a:solidFill>
                    <a:schemeClr val="bg1"/>
                  </a:solidFill>
                </a:rPr>
                <a:t>EG/TAU/Jets PileUp </a:t>
              </a:r>
              <a:endParaRPr lang="en-GB" sz="3200" dirty="0">
                <a:solidFill>
                  <a:schemeClr val="bg1"/>
                </a:solidFill>
              </a:endParaRPr>
            </a:p>
          </p:txBody>
        </p:sp>
        <p:sp>
          <p:nvSpPr>
            <p:cNvPr id="1476" name="Rectangle"/>
            <p:cNvSpPr/>
            <p:nvPr/>
          </p:nvSpPr>
          <p:spPr>
            <a:xfrm>
              <a:off x="6088968" y="13039668"/>
              <a:ext cx="17854190" cy="669297"/>
            </a:xfrm>
            <a:prstGeom prst="rect">
              <a:avLst/>
            </a:prstGeom>
            <a:solidFill>
              <a:schemeClr val="accent4">
                <a:hueOff val="384618"/>
                <a:satOff val="3869"/>
                <a:lumOff val="5802"/>
              </a:schemeClr>
            </a:solidFill>
            <a:ln w="12700" cap="flat">
              <a:noFill/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r"/>
              <a:r>
                <a:rPr lang="en-GB" sz="3200">
                  <a:solidFill>
                    <a:schemeClr val="bg1"/>
                  </a:solidFill>
                </a:rPr>
                <a:t>Outputs </a:t>
              </a:r>
              <a:endParaRPr lang="en-GB" sz="3200" dirty="0">
                <a:solidFill>
                  <a:schemeClr val="bg1"/>
                </a:solidFill>
              </a:endParaRPr>
            </a:p>
          </p:txBody>
        </p:sp>
        <p:sp>
          <p:nvSpPr>
            <p:cNvPr id="1477" name="Rectangle"/>
            <p:cNvSpPr/>
            <p:nvPr/>
          </p:nvSpPr>
          <p:spPr>
            <a:xfrm>
              <a:off x="6096001" y="10370308"/>
              <a:ext cx="17854190" cy="843816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r"/>
              <a:r>
                <a:rPr lang="en-GB" sz="3200">
                  <a:solidFill>
                    <a:schemeClr val="bg1"/>
                  </a:solidFill>
                </a:rPr>
                <a:t>Isolation&amp;Calibration </a:t>
              </a:r>
              <a:endParaRPr lang="en-GB" sz="3200" dirty="0">
                <a:solidFill>
                  <a:schemeClr val="bg1"/>
                </a:solidFill>
              </a:endParaRPr>
            </a:p>
          </p:txBody>
        </p:sp>
        <p:sp>
          <p:nvSpPr>
            <p:cNvPr id="1478" name="Rectangle"/>
            <p:cNvSpPr/>
            <p:nvPr/>
          </p:nvSpPr>
          <p:spPr>
            <a:xfrm>
              <a:off x="6096001" y="11216892"/>
              <a:ext cx="17854190" cy="911388"/>
            </a:xfrm>
            <a:prstGeom prst="rect">
              <a:avLst/>
            </a:prstGeom>
            <a:solidFill>
              <a:schemeClr val="accent3">
                <a:hueOff val="-333990"/>
                <a:satOff val="3917"/>
                <a:lumOff val="-6666"/>
              </a:schemeClr>
            </a:solidFill>
            <a:ln w="12700" cap="flat">
              <a:noFill/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r"/>
              <a:r>
                <a:rPr lang="en-GB" sz="3200">
                  <a:solidFill>
                    <a:schemeClr val="bg1"/>
                  </a:solidFill>
                </a:rPr>
                <a:t>Sort </a:t>
              </a:r>
              <a:endParaRPr lang="en-GB" sz="3200" dirty="0">
                <a:solidFill>
                  <a:schemeClr val="bg1"/>
                </a:solidFill>
              </a:endParaRPr>
            </a:p>
          </p:txBody>
        </p:sp>
        <p:sp>
          <p:nvSpPr>
            <p:cNvPr id="1479" name="Rectangle"/>
            <p:cNvSpPr/>
            <p:nvPr/>
          </p:nvSpPr>
          <p:spPr>
            <a:xfrm>
              <a:off x="6096001" y="12128280"/>
              <a:ext cx="17854190" cy="916435"/>
            </a:xfrm>
            <a:prstGeom prst="rect">
              <a:avLst/>
            </a:prstGeom>
            <a:solidFill>
              <a:schemeClr val="accent4">
                <a:satOff val="1488"/>
                <a:lumOff val="-7242"/>
              </a:schemeClr>
            </a:solidFill>
            <a:ln w="12700" cap="flat">
              <a:noFill/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r"/>
              <a:r>
                <a:rPr lang="en-GB" sz="3200">
                  <a:solidFill>
                    <a:schemeClr val="bg1"/>
                  </a:solidFill>
                </a:rPr>
                <a:t>Cumulative sort </a:t>
              </a:r>
              <a:endParaRPr lang="en-GB" sz="3200" dirty="0">
                <a:solidFill>
                  <a:schemeClr val="bg1"/>
                </a:solidFill>
              </a:endParaRPr>
            </a:p>
          </p:txBody>
        </p:sp>
        <p:pic>
          <p:nvPicPr>
            <p:cNvPr id="1480" name="calol2-MP-algo.pdf" descr="calol2-MP-algo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39841" y="3422997"/>
              <a:ext cx="10892115" cy="10293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1" name="jetPUS.png" descr="jetPUS.png">
            <a:extLst>
              <a:ext uri="{FF2B5EF4-FFF2-40B4-BE49-F238E27FC236}">
                <a16:creationId xmlns:a16="http://schemas.microsoft.com/office/drawing/2014/main" id="{F6E0284A-8623-4AAE-A729-0F4CE1DF0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818" y="11408893"/>
            <a:ext cx="2254012" cy="2177215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jet building with pileup subtraction">
            <a:extLst>
              <a:ext uri="{FF2B5EF4-FFF2-40B4-BE49-F238E27FC236}">
                <a16:creationId xmlns:a16="http://schemas.microsoft.com/office/drawing/2014/main" id="{8C845ABE-8380-48A7-AA87-F6FFAB175269}"/>
              </a:ext>
            </a:extLst>
          </p:cNvPr>
          <p:cNvSpPr txBox="1"/>
          <p:nvPr/>
        </p:nvSpPr>
        <p:spPr>
          <a:xfrm>
            <a:off x="2905760" y="8303236"/>
            <a:ext cx="1985902" cy="8335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/>
          <a:lstStyle>
            <a:lvl1pPr defTabSz="584200">
              <a:defRPr sz="2200">
                <a:solidFill>
                  <a:srgbClr val="000000"/>
                </a:solidFill>
              </a:defRPr>
            </a:lvl1pPr>
          </a:lstStyle>
          <a:p>
            <a:pPr algn="ctr"/>
            <a:r>
              <a:rPr lang="en-GB" dirty="0">
                <a:solidFill>
                  <a:schemeClr val="bg1"/>
                </a:solidFill>
              </a:rPr>
              <a:t>J</a:t>
            </a:r>
            <a:r>
              <a:rPr dirty="0">
                <a:solidFill>
                  <a:schemeClr val="bg1"/>
                </a:solidFill>
              </a:rPr>
              <a:t>et building with pileup subtraction</a:t>
            </a:r>
          </a:p>
        </p:txBody>
      </p:sp>
      <p:pic>
        <p:nvPicPr>
          <p:cNvPr id="43" name="clusters.png" descr="clusters.png">
            <a:extLst>
              <a:ext uri="{FF2B5EF4-FFF2-40B4-BE49-F238E27FC236}">
                <a16:creationId xmlns:a16="http://schemas.microsoft.com/office/drawing/2014/main" id="{6FC09B67-34C6-4ABC-9987-91E383C5F0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153" y="3975637"/>
            <a:ext cx="2058894" cy="2231779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Dynamic clustering">
            <a:extLst>
              <a:ext uri="{FF2B5EF4-FFF2-40B4-BE49-F238E27FC236}">
                <a16:creationId xmlns:a16="http://schemas.microsoft.com/office/drawing/2014/main" id="{CE7AA4F0-5FF8-4690-A80A-027BF3BFB159}"/>
              </a:ext>
            </a:extLst>
          </p:cNvPr>
          <p:cNvSpPr txBox="1"/>
          <p:nvPr/>
        </p:nvSpPr>
        <p:spPr>
          <a:xfrm>
            <a:off x="2933819" y="4842203"/>
            <a:ext cx="1964875" cy="570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584200">
              <a:defRPr sz="2200">
                <a:solidFill>
                  <a:srgbClr val="000000"/>
                </a:solidFill>
              </a:defRPr>
            </a:lvl1pPr>
          </a:lstStyle>
          <a:p>
            <a:pPr algn="ctr"/>
            <a:r>
              <a:rPr dirty="0">
                <a:solidFill>
                  <a:schemeClr val="bg1"/>
                </a:solidFill>
              </a:rPr>
              <a:t>Dynamic clustering</a:t>
            </a:r>
          </a:p>
        </p:txBody>
      </p:sp>
      <p:sp>
        <p:nvSpPr>
          <p:cNvPr id="45" name="Shape veto, H/E, isolation, calibration">
            <a:extLst>
              <a:ext uri="{FF2B5EF4-FFF2-40B4-BE49-F238E27FC236}">
                <a16:creationId xmlns:a16="http://schemas.microsoft.com/office/drawing/2014/main" id="{653E8586-16B7-46D2-BD18-B467D2B49900}"/>
              </a:ext>
            </a:extLst>
          </p:cNvPr>
          <p:cNvSpPr txBox="1"/>
          <p:nvPr/>
        </p:nvSpPr>
        <p:spPr>
          <a:xfrm>
            <a:off x="2742605" y="12196983"/>
            <a:ext cx="2156090" cy="8335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 algn="ctr" defTabSz="584200">
              <a:defRPr sz="2200">
                <a:solidFill>
                  <a:srgbClr val="000000"/>
                </a:solidFill>
              </a:defRPr>
            </a:pPr>
            <a:r>
              <a:rPr dirty="0"/>
              <a:t>Shape veto,</a:t>
            </a:r>
            <a:br>
              <a:rPr dirty="0"/>
            </a:br>
            <a:r>
              <a:rPr dirty="0"/>
              <a:t>H/E, isolation, calibration</a:t>
            </a:r>
          </a:p>
        </p:txBody>
      </p:sp>
      <p:pic>
        <p:nvPicPr>
          <p:cNvPr id="46" name="Image" descr="Image">
            <a:extLst>
              <a:ext uri="{FF2B5EF4-FFF2-40B4-BE49-F238E27FC236}">
                <a16:creationId xmlns:a16="http://schemas.microsoft.com/office/drawing/2014/main" id="{E55B3C09-D158-4FDB-8ECB-5433F61C8DA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601" t="16095" r="2203" b="13787"/>
          <a:stretch>
            <a:fillRect/>
          </a:stretch>
        </p:blipFill>
        <p:spPr>
          <a:xfrm>
            <a:off x="251937" y="7604099"/>
            <a:ext cx="2093698" cy="22317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6971"/>
                </a:lnTo>
                <a:lnTo>
                  <a:pt x="5" y="13941"/>
                </a:lnTo>
                <a:lnTo>
                  <a:pt x="1013" y="14607"/>
                </a:lnTo>
                <a:cubicBezTo>
                  <a:pt x="1567" y="14972"/>
                  <a:pt x="2244" y="15439"/>
                  <a:pt x="2518" y="15646"/>
                </a:cubicBezTo>
                <a:cubicBezTo>
                  <a:pt x="2792" y="15853"/>
                  <a:pt x="3052" y="16019"/>
                  <a:pt x="3095" y="16019"/>
                </a:cubicBezTo>
                <a:cubicBezTo>
                  <a:pt x="3139" y="16019"/>
                  <a:pt x="3276" y="16119"/>
                  <a:pt x="3398" y="16241"/>
                </a:cubicBezTo>
                <a:cubicBezTo>
                  <a:pt x="3520" y="16363"/>
                  <a:pt x="3664" y="16462"/>
                  <a:pt x="3720" y="16463"/>
                </a:cubicBezTo>
                <a:cubicBezTo>
                  <a:pt x="3776" y="16464"/>
                  <a:pt x="3920" y="16564"/>
                  <a:pt x="4042" y="16685"/>
                </a:cubicBezTo>
                <a:cubicBezTo>
                  <a:pt x="4164" y="16806"/>
                  <a:pt x="4314" y="16907"/>
                  <a:pt x="4378" y="16907"/>
                </a:cubicBezTo>
                <a:cubicBezTo>
                  <a:pt x="4441" y="16907"/>
                  <a:pt x="4597" y="17007"/>
                  <a:pt x="4718" y="17129"/>
                </a:cubicBezTo>
                <a:cubicBezTo>
                  <a:pt x="4840" y="17251"/>
                  <a:pt x="4985" y="17350"/>
                  <a:pt x="5040" y="17351"/>
                </a:cubicBezTo>
                <a:cubicBezTo>
                  <a:pt x="5096" y="17352"/>
                  <a:pt x="5240" y="17452"/>
                  <a:pt x="5362" y="17573"/>
                </a:cubicBezTo>
                <a:cubicBezTo>
                  <a:pt x="5484" y="17694"/>
                  <a:pt x="5634" y="17794"/>
                  <a:pt x="5693" y="17795"/>
                </a:cubicBezTo>
                <a:cubicBezTo>
                  <a:pt x="5753" y="17796"/>
                  <a:pt x="5903" y="17892"/>
                  <a:pt x="6025" y="18013"/>
                </a:cubicBezTo>
                <a:cubicBezTo>
                  <a:pt x="6147" y="18133"/>
                  <a:pt x="6300" y="18235"/>
                  <a:pt x="6370" y="18235"/>
                </a:cubicBezTo>
                <a:cubicBezTo>
                  <a:pt x="6440" y="18235"/>
                  <a:pt x="6532" y="18287"/>
                  <a:pt x="6574" y="18350"/>
                </a:cubicBezTo>
                <a:cubicBezTo>
                  <a:pt x="6615" y="18413"/>
                  <a:pt x="7415" y="18976"/>
                  <a:pt x="8348" y="19602"/>
                </a:cubicBezTo>
                <a:cubicBezTo>
                  <a:pt x="9282" y="20228"/>
                  <a:pt x="10094" y="20793"/>
                  <a:pt x="10152" y="20859"/>
                </a:cubicBezTo>
                <a:cubicBezTo>
                  <a:pt x="10209" y="20924"/>
                  <a:pt x="10299" y="20978"/>
                  <a:pt x="10350" y="20978"/>
                </a:cubicBezTo>
                <a:cubicBezTo>
                  <a:pt x="10402" y="20978"/>
                  <a:pt x="10547" y="21069"/>
                  <a:pt x="10677" y="21178"/>
                </a:cubicBezTo>
                <a:cubicBezTo>
                  <a:pt x="10807" y="21288"/>
                  <a:pt x="10995" y="21427"/>
                  <a:pt x="11093" y="21485"/>
                </a:cubicBezTo>
                <a:cubicBezTo>
                  <a:pt x="11225" y="21562"/>
                  <a:pt x="12558" y="21587"/>
                  <a:pt x="16200" y="21591"/>
                </a:cubicBezTo>
                <a:lnTo>
                  <a:pt x="21127" y="21600"/>
                </a:lnTo>
                <a:lnTo>
                  <a:pt x="21131" y="20823"/>
                </a:lnTo>
                <a:cubicBezTo>
                  <a:pt x="21134" y="20397"/>
                  <a:pt x="21135" y="17260"/>
                  <a:pt x="21136" y="13852"/>
                </a:cubicBezTo>
                <a:lnTo>
                  <a:pt x="21141" y="7659"/>
                </a:lnTo>
                <a:lnTo>
                  <a:pt x="20923" y="7495"/>
                </a:lnTo>
                <a:cubicBezTo>
                  <a:pt x="20803" y="7403"/>
                  <a:pt x="20047" y="6886"/>
                  <a:pt x="19243" y="6349"/>
                </a:cubicBezTo>
                <a:cubicBezTo>
                  <a:pt x="18439" y="5812"/>
                  <a:pt x="17734" y="5318"/>
                  <a:pt x="17677" y="5252"/>
                </a:cubicBezTo>
                <a:cubicBezTo>
                  <a:pt x="17619" y="5186"/>
                  <a:pt x="17529" y="5132"/>
                  <a:pt x="17478" y="5132"/>
                </a:cubicBezTo>
                <a:cubicBezTo>
                  <a:pt x="17426" y="5132"/>
                  <a:pt x="17268" y="5032"/>
                  <a:pt x="17128" y="4911"/>
                </a:cubicBezTo>
                <a:cubicBezTo>
                  <a:pt x="16988" y="4789"/>
                  <a:pt x="16841" y="4693"/>
                  <a:pt x="16801" y="4693"/>
                </a:cubicBezTo>
                <a:cubicBezTo>
                  <a:pt x="16761" y="4693"/>
                  <a:pt x="16560" y="4553"/>
                  <a:pt x="16356" y="4382"/>
                </a:cubicBezTo>
                <a:cubicBezTo>
                  <a:pt x="16287" y="4324"/>
                  <a:pt x="16227" y="4278"/>
                  <a:pt x="16162" y="4231"/>
                </a:cubicBezTo>
                <a:cubicBezTo>
                  <a:pt x="16165" y="4258"/>
                  <a:pt x="16155" y="4283"/>
                  <a:pt x="16129" y="4298"/>
                </a:cubicBezTo>
                <a:cubicBezTo>
                  <a:pt x="16119" y="4304"/>
                  <a:pt x="16111" y="4305"/>
                  <a:pt x="16101" y="4307"/>
                </a:cubicBezTo>
                <a:cubicBezTo>
                  <a:pt x="16130" y="4329"/>
                  <a:pt x="16160" y="4343"/>
                  <a:pt x="16186" y="4369"/>
                </a:cubicBezTo>
                <a:cubicBezTo>
                  <a:pt x="16276" y="4458"/>
                  <a:pt x="16435" y="4575"/>
                  <a:pt x="16541" y="4626"/>
                </a:cubicBezTo>
                <a:cubicBezTo>
                  <a:pt x="16606" y="4658"/>
                  <a:pt x="16657" y="4696"/>
                  <a:pt x="16692" y="4728"/>
                </a:cubicBezTo>
                <a:cubicBezTo>
                  <a:pt x="16731" y="4751"/>
                  <a:pt x="16874" y="4848"/>
                  <a:pt x="16882" y="4848"/>
                </a:cubicBezTo>
                <a:cubicBezTo>
                  <a:pt x="16886" y="4848"/>
                  <a:pt x="16908" y="4872"/>
                  <a:pt x="16915" y="4875"/>
                </a:cubicBezTo>
                <a:cubicBezTo>
                  <a:pt x="16957" y="4898"/>
                  <a:pt x="17005" y="4929"/>
                  <a:pt x="17042" y="4968"/>
                </a:cubicBezTo>
                <a:cubicBezTo>
                  <a:pt x="17058" y="4984"/>
                  <a:pt x="17077" y="4999"/>
                  <a:pt x="17094" y="5013"/>
                </a:cubicBezTo>
                <a:cubicBezTo>
                  <a:pt x="17122" y="5036"/>
                  <a:pt x="17131" y="5034"/>
                  <a:pt x="17161" y="5061"/>
                </a:cubicBezTo>
                <a:cubicBezTo>
                  <a:pt x="17196" y="5082"/>
                  <a:pt x="17228" y="5097"/>
                  <a:pt x="17251" y="5097"/>
                </a:cubicBezTo>
                <a:cubicBezTo>
                  <a:pt x="17299" y="5097"/>
                  <a:pt x="17363" y="5133"/>
                  <a:pt x="17393" y="5177"/>
                </a:cubicBezTo>
                <a:cubicBezTo>
                  <a:pt x="17416" y="5211"/>
                  <a:pt x="17501" y="5270"/>
                  <a:pt x="17572" y="5323"/>
                </a:cubicBezTo>
                <a:cubicBezTo>
                  <a:pt x="17617" y="5336"/>
                  <a:pt x="17657" y="5366"/>
                  <a:pt x="17681" y="5408"/>
                </a:cubicBezTo>
                <a:cubicBezTo>
                  <a:pt x="17795" y="5481"/>
                  <a:pt x="17910" y="5545"/>
                  <a:pt x="17951" y="5545"/>
                </a:cubicBezTo>
                <a:cubicBezTo>
                  <a:pt x="17989" y="5545"/>
                  <a:pt x="18053" y="5600"/>
                  <a:pt x="18093" y="5670"/>
                </a:cubicBezTo>
                <a:cubicBezTo>
                  <a:pt x="18133" y="5740"/>
                  <a:pt x="18212" y="5798"/>
                  <a:pt x="18268" y="5798"/>
                </a:cubicBezTo>
                <a:cubicBezTo>
                  <a:pt x="18324" y="5798"/>
                  <a:pt x="18389" y="5839"/>
                  <a:pt x="18410" y="5892"/>
                </a:cubicBezTo>
                <a:cubicBezTo>
                  <a:pt x="18412" y="5897"/>
                  <a:pt x="18416" y="5904"/>
                  <a:pt x="18420" y="5909"/>
                </a:cubicBezTo>
                <a:cubicBezTo>
                  <a:pt x="18476" y="5939"/>
                  <a:pt x="18538" y="5966"/>
                  <a:pt x="18585" y="5994"/>
                </a:cubicBezTo>
                <a:cubicBezTo>
                  <a:pt x="18651" y="5998"/>
                  <a:pt x="18723" y="6033"/>
                  <a:pt x="18751" y="6078"/>
                </a:cubicBezTo>
                <a:cubicBezTo>
                  <a:pt x="18780" y="6125"/>
                  <a:pt x="18934" y="6248"/>
                  <a:pt x="19082" y="6362"/>
                </a:cubicBezTo>
                <a:cubicBezTo>
                  <a:pt x="19171" y="6428"/>
                  <a:pt x="19208" y="6458"/>
                  <a:pt x="19338" y="6549"/>
                </a:cubicBezTo>
                <a:cubicBezTo>
                  <a:pt x="19367" y="6568"/>
                  <a:pt x="19402" y="6595"/>
                  <a:pt x="19428" y="6611"/>
                </a:cubicBezTo>
                <a:cubicBezTo>
                  <a:pt x="19504" y="6659"/>
                  <a:pt x="19558" y="6691"/>
                  <a:pt x="19579" y="6691"/>
                </a:cubicBezTo>
                <a:cubicBezTo>
                  <a:pt x="19616" y="6691"/>
                  <a:pt x="19672" y="6723"/>
                  <a:pt x="19702" y="6766"/>
                </a:cubicBezTo>
                <a:cubicBezTo>
                  <a:pt x="19725" y="6800"/>
                  <a:pt x="19808" y="6863"/>
                  <a:pt x="19882" y="6917"/>
                </a:cubicBezTo>
                <a:cubicBezTo>
                  <a:pt x="19939" y="6955"/>
                  <a:pt x="19987" y="6987"/>
                  <a:pt x="20043" y="7024"/>
                </a:cubicBezTo>
                <a:cubicBezTo>
                  <a:pt x="20128" y="7075"/>
                  <a:pt x="20220" y="7132"/>
                  <a:pt x="20280" y="7153"/>
                </a:cubicBezTo>
                <a:cubicBezTo>
                  <a:pt x="20344" y="7175"/>
                  <a:pt x="20396" y="7223"/>
                  <a:pt x="20398" y="7259"/>
                </a:cubicBezTo>
                <a:cubicBezTo>
                  <a:pt x="20398" y="7260"/>
                  <a:pt x="20398" y="7263"/>
                  <a:pt x="20398" y="7264"/>
                </a:cubicBezTo>
                <a:cubicBezTo>
                  <a:pt x="20403" y="7267"/>
                  <a:pt x="20412" y="7269"/>
                  <a:pt x="20417" y="7273"/>
                </a:cubicBezTo>
                <a:cubicBezTo>
                  <a:pt x="20480" y="7313"/>
                  <a:pt x="20521" y="7349"/>
                  <a:pt x="20568" y="7388"/>
                </a:cubicBezTo>
                <a:cubicBezTo>
                  <a:pt x="20570" y="7389"/>
                  <a:pt x="20571" y="7392"/>
                  <a:pt x="20573" y="7392"/>
                </a:cubicBezTo>
                <a:cubicBezTo>
                  <a:pt x="20669" y="7426"/>
                  <a:pt x="20729" y="7482"/>
                  <a:pt x="20706" y="7517"/>
                </a:cubicBezTo>
                <a:cubicBezTo>
                  <a:pt x="20705" y="7517"/>
                  <a:pt x="20687" y="7516"/>
                  <a:pt x="20687" y="7517"/>
                </a:cubicBezTo>
                <a:cubicBezTo>
                  <a:pt x="20694" y="7533"/>
                  <a:pt x="20721" y="7557"/>
                  <a:pt x="20715" y="7566"/>
                </a:cubicBezTo>
                <a:cubicBezTo>
                  <a:pt x="20683" y="7614"/>
                  <a:pt x="19009" y="7632"/>
                  <a:pt x="16015" y="7614"/>
                </a:cubicBezTo>
                <a:lnTo>
                  <a:pt x="11363" y="7588"/>
                </a:lnTo>
                <a:lnTo>
                  <a:pt x="11354" y="7579"/>
                </a:lnTo>
                <a:lnTo>
                  <a:pt x="11311" y="11100"/>
                </a:lnTo>
                <a:lnTo>
                  <a:pt x="11269" y="14692"/>
                </a:lnTo>
                <a:lnTo>
                  <a:pt x="11112" y="14714"/>
                </a:lnTo>
                <a:cubicBezTo>
                  <a:pt x="11216" y="14984"/>
                  <a:pt x="11226" y="15781"/>
                  <a:pt x="11226" y="18079"/>
                </a:cubicBezTo>
                <a:cubicBezTo>
                  <a:pt x="11226" y="19842"/>
                  <a:pt x="11199" y="21300"/>
                  <a:pt x="11164" y="21320"/>
                </a:cubicBezTo>
                <a:cubicBezTo>
                  <a:pt x="11130" y="21340"/>
                  <a:pt x="10731" y="21096"/>
                  <a:pt x="10279" y="20779"/>
                </a:cubicBezTo>
                <a:cubicBezTo>
                  <a:pt x="9828" y="20461"/>
                  <a:pt x="9378" y="20169"/>
                  <a:pt x="9276" y="20130"/>
                </a:cubicBezTo>
                <a:cubicBezTo>
                  <a:pt x="9174" y="20092"/>
                  <a:pt x="9091" y="20023"/>
                  <a:pt x="9091" y="19979"/>
                </a:cubicBezTo>
                <a:cubicBezTo>
                  <a:pt x="9091" y="19936"/>
                  <a:pt x="9033" y="19904"/>
                  <a:pt x="8964" y="19904"/>
                </a:cubicBezTo>
                <a:cubicBezTo>
                  <a:pt x="8894" y="19904"/>
                  <a:pt x="8819" y="19852"/>
                  <a:pt x="8793" y="19789"/>
                </a:cubicBezTo>
                <a:cubicBezTo>
                  <a:pt x="8767" y="19725"/>
                  <a:pt x="8692" y="19669"/>
                  <a:pt x="8628" y="19669"/>
                </a:cubicBezTo>
                <a:cubicBezTo>
                  <a:pt x="8563" y="19669"/>
                  <a:pt x="8488" y="19617"/>
                  <a:pt x="8462" y="19553"/>
                </a:cubicBezTo>
                <a:cubicBezTo>
                  <a:pt x="8436" y="19490"/>
                  <a:pt x="8366" y="19438"/>
                  <a:pt x="8301" y="19438"/>
                </a:cubicBezTo>
                <a:cubicBezTo>
                  <a:pt x="8237" y="19438"/>
                  <a:pt x="8161" y="19386"/>
                  <a:pt x="8135" y="19322"/>
                </a:cubicBezTo>
                <a:cubicBezTo>
                  <a:pt x="8109" y="19259"/>
                  <a:pt x="8052" y="19207"/>
                  <a:pt x="8012" y="19207"/>
                </a:cubicBezTo>
                <a:cubicBezTo>
                  <a:pt x="7973" y="19207"/>
                  <a:pt x="7444" y="18859"/>
                  <a:pt x="6834" y="18434"/>
                </a:cubicBezTo>
                <a:cubicBezTo>
                  <a:pt x="6224" y="18010"/>
                  <a:pt x="5696" y="17663"/>
                  <a:pt x="5660" y="17662"/>
                </a:cubicBezTo>
                <a:cubicBezTo>
                  <a:pt x="5625" y="17661"/>
                  <a:pt x="5489" y="17553"/>
                  <a:pt x="5357" y="17427"/>
                </a:cubicBezTo>
                <a:cubicBezTo>
                  <a:pt x="5226" y="17300"/>
                  <a:pt x="5084" y="17200"/>
                  <a:pt x="5045" y="17200"/>
                </a:cubicBezTo>
                <a:cubicBezTo>
                  <a:pt x="5006" y="17200"/>
                  <a:pt x="4385" y="16784"/>
                  <a:pt x="3668" y="16277"/>
                </a:cubicBezTo>
                <a:cubicBezTo>
                  <a:pt x="2951" y="15769"/>
                  <a:pt x="2345" y="15377"/>
                  <a:pt x="2319" y="15402"/>
                </a:cubicBezTo>
                <a:cubicBezTo>
                  <a:pt x="2293" y="15427"/>
                  <a:pt x="2248" y="15392"/>
                  <a:pt x="2220" y="15322"/>
                </a:cubicBezTo>
                <a:cubicBezTo>
                  <a:pt x="2191" y="15252"/>
                  <a:pt x="2114" y="15193"/>
                  <a:pt x="2049" y="15193"/>
                </a:cubicBezTo>
                <a:cubicBezTo>
                  <a:pt x="1985" y="15193"/>
                  <a:pt x="1910" y="15142"/>
                  <a:pt x="1884" y="15078"/>
                </a:cubicBezTo>
                <a:cubicBezTo>
                  <a:pt x="1858" y="15014"/>
                  <a:pt x="1787" y="14962"/>
                  <a:pt x="1723" y="14962"/>
                </a:cubicBezTo>
                <a:cubicBezTo>
                  <a:pt x="1658" y="14962"/>
                  <a:pt x="1583" y="14911"/>
                  <a:pt x="1557" y="14847"/>
                </a:cubicBezTo>
                <a:cubicBezTo>
                  <a:pt x="1531" y="14783"/>
                  <a:pt x="1456" y="14727"/>
                  <a:pt x="1391" y="14727"/>
                </a:cubicBezTo>
                <a:cubicBezTo>
                  <a:pt x="1327" y="14727"/>
                  <a:pt x="1252" y="14675"/>
                  <a:pt x="1226" y="14612"/>
                </a:cubicBezTo>
                <a:cubicBezTo>
                  <a:pt x="1200" y="14548"/>
                  <a:pt x="1140" y="14498"/>
                  <a:pt x="1089" y="14496"/>
                </a:cubicBezTo>
                <a:cubicBezTo>
                  <a:pt x="924" y="14491"/>
                  <a:pt x="519" y="14132"/>
                  <a:pt x="577" y="14043"/>
                </a:cubicBezTo>
                <a:cubicBezTo>
                  <a:pt x="618" y="13982"/>
                  <a:pt x="1966" y="13959"/>
                  <a:pt x="5301" y="13959"/>
                </a:cubicBezTo>
                <a:cubicBezTo>
                  <a:pt x="9383" y="13959"/>
                  <a:pt x="10005" y="13973"/>
                  <a:pt x="10232" y="14079"/>
                </a:cubicBezTo>
                <a:cubicBezTo>
                  <a:pt x="10375" y="14146"/>
                  <a:pt x="10488" y="14235"/>
                  <a:pt x="10488" y="14274"/>
                </a:cubicBezTo>
                <a:cubicBezTo>
                  <a:pt x="10488" y="14314"/>
                  <a:pt x="10546" y="14345"/>
                  <a:pt x="10615" y="14345"/>
                </a:cubicBezTo>
                <a:cubicBezTo>
                  <a:pt x="10685" y="14345"/>
                  <a:pt x="10765" y="14397"/>
                  <a:pt x="10791" y="14461"/>
                </a:cubicBezTo>
                <a:cubicBezTo>
                  <a:pt x="10807" y="14502"/>
                  <a:pt x="10841" y="14529"/>
                  <a:pt x="10880" y="14549"/>
                </a:cubicBezTo>
                <a:cubicBezTo>
                  <a:pt x="10893" y="14519"/>
                  <a:pt x="10912" y="14489"/>
                  <a:pt x="10942" y="14452"/>
                </a:cubicBezTo>
                <a:cubicBezTo>
                  <a:pt x="10946" y="14447"/>
                  <a:pt x="10948" y="14427"/>
                  <a:pt x="10951" y="14421"/>
                </a:cubicBezTo>
                <a:cubicBezTo>
                  <a:pt x="10858" y="14376"/>
                  <a:pt x="10744" y="14293"/>
                  <a:pt x="10615" y="14177"/>
                </a:cubicBezTo>
                <a:cubicBezTo>
                  <a:pt x="10482" y="14056"/>
                  <a:pt x="10333" y="13959"/>
                  <a:pt x="10279" y="13959"/>
                </a:cubicBezTo>
                <a:cubicBezTo>
                  <a:pt x="10225" y="13959"/>
                  <a:pt x="10121" y="13873"/>
                  <a:pt x="10048" y="13768"/>
                </a:cubicBezTo>
                <a:cubicBezTo>
                  <a:pt x="9930" y="13600"/>
                  <a:pt x="9915" y="13185"/>
                  <a:pt x="9915" y="10261"/>
                </a:cubicBezTo>
                <a:cubicBezTo>
                  <a:pt x="9915" y="8436"/>
                  <a:pt x="9944" y="6921"/>
                  <a:pt x="9981" y="6900"/>
                </a:cubicBezTo>
                <a:cubicBezTo>
                  <a:pt x="10037" y="6867"/>
                  <a:pt x="10342" y="7046"/>
                  <a:pt x="10521" y="7188"/>
                </a:cubicBezTo>
                <a:cubicBezTo>
                  <a:pt x="10522" y="7185"/>
                  <a:pt x="10519" y="7178"/>
                  <a:pt x="10521" y="7175"/>
                </a:cubicBezTo>
                <a:cubicBezTo>
                  <a:pt x="10549" y="7133"/>
                  <a:pt x="10592" y="7115"/>
                  <a:pt x="10639" y="7104"/>
                </a:cubicBezTo>
                <a:cubicBezTo>
                  <a:pt x="10530" y="7027"/>
                  <a:pt x="10413" y="6944"/>
                  <a:pt x="10393" y="6944"/>
                </a:cubicBezTo>
                <a:cubicBezTo>
                  <a:pt x="10367" y="6944"/>
                  <a:pt x="10256" y="6867"/>
                  <a:pt x="10147" y="6771"/>
                </a:cubicBezTo>
                <a:lnTo>
                  <a:pt x="10114" y="6744"/>
                </a:lnTo>
                <a:lnTo>
                  <a:pt x="9915" y="6607"/>
                </a:lnTo>
                <a:lnTo>
                  <a:pt x="9915" y="3463"/>
                </a:lnTo>
                <a:cubicBezTo>
                  <a:pt x="9915" y="1733"/>
                  <a:pt x="9937" y="294"/>
                  <a:pt x="9967" y="266"/>
                </a:cubicBezTo>
                <a:cubicBezTo>
                  <a:pt x="9972" y="261"/>
                  <a:pt x="9998" y="271"/>
                  <a:pt x="10010" y="271"/>
                </a:cubicBezTo>
                <a:cubicBezTo>
                  <a:pt x="10010" y="269"/>
                  <a:pt x="10009" y="231"/>
                  <a:pt x="10010" y="231"/>
                </a:cubicBezTo>
                <a:cubicBezTo>
                  <a:pt x="10043" y="212"/>
                  <a:pt x="10105" y="241"/>
                  <a:pt x="10152" y="293"/>
                </a:cubicBezTo>
                <a:cubicBezTo>
                  <a:pt x="10198" y="345"/>
                  <a:pt x="10277" y="386"/>
                  <a:pt x="10327" y="386"/>
                </a:cubicBezTo>
                <a:cubicBezTo>
                  <a:pt x="10333" y="376"/>
                  <a:pt x="10339" y="366"/>
                  <a:pt x="10350" y="360"/>
                </a:cubicBezTo>
                <a:cubicBezTo>
                  <a:pt x="10386" y="339"/>
                  <a:pt x="10433" y="349"/>
                  <a:pt x="10455" y="382"/>
                </a:cubicBezTo>
                <a:cubicBezTo>
                  <a:pt x="10469" y="405"/>
                  <a:pt x="10463" y="431"/>
                  <a:pt x="10450" y="453"/>
                </a:cubicBezTo>
                <a:cubicBezTo>
                  <a:pt x="10455" y="459"/>
                  <a:pt x="10464" y="460"/>
                  <a:pt x="10469" y="466"/>
                </a:cubicBezTo>
                <a:cubicBezTo>
                  <a:pt x="10486" y="492"/>
                  <a:pt x="10568" y="547"/>
                  <a:pt x="10630" y="595"/>
                </a:cubicBezTo>
                <a:cubicBezTo>
                  <a:pt x="10641" y="600"/>
                  <a:pt x="10663" y="618"/>
                  <a:pt x="10672" y="622"/>
                </a:cubicBezTo>
                <a:cubicBezTo>
                  <a:pt x="10734" y="643"/>
                  <a:pt x="10779" y="682"/>
                  <a:pt x="10800" y="719"/>
                </a:cubicBezTo>
                <a:cubicBezTo>
                  <a:pt x="10884" y="773"/>
                  <a:pt x="10974" y="835"/>
                  <a:pt x="10999" y="835"/>
                </a:cubicBezTo>
                <a:cubicBezTo>
                  <a:pt x="11002" y="835"/>
                  <a:pt x="11031" y="858"/>
                  <a:pt x="11037" y="861"/>
                </a:cubicBezTo>
                <a:cubicBezTo>
                  <a:pt x="11046" y="867"/>
                  <a:pt x="11052" y="873"/>
                  <a:pt x="11060" y="879"/>
                </a:cubicBezTo>
                <a:cubicBezTo>
                  <a:pt x="11109" y="909"/>
                  <a:pt x="11181" y="960"/>
                  <a:pt x="11287" y="1057"/>
                </a:cubicBezTo>
                <a:cubicBezTo>
                  <a:pt x="11422" y="1179"/>
                  <a:pt x="11570" y="1279"/>
                  <a:pt x="11619" y="1279"/>
                </a:cubicBezTo>
                <a:cubicBezTo>
                  <a:pt x="11667" y="1279"/>
                  <a:pt x="11731" y="1315"/>
                  <a:pt x="11761" y="1359"/>
                </a:cubicBezTo>
                <a:cubicBezTo>
                  <a:pt x="11832" y="1463"/>
                  <a:pt x="12232" y="1723"/>
                  <a:pt x="12319" y="1723"/>
                </a:cubicBezTo>
                <a:cubicBezTo>
                  <a:pt x="12357" y="1723"/>
                  <a:pt x="12421" y="1781"/>
                  <a:pt x="12461" y="1851"/>
                </a:cubicBezTo>
                <a:cubicBezTo>
                  <a:pt x="12466" y="1861"/>
                  <a:pt x="12474" y="1865"/>
                  <a:pt x="12480" y="1874"/>
                </a:cubicBezTo>
                <a:cubicBezTo>
                  <a:pt x="12531" y="1908"/>
                  <a:pt x="12574" y="1945"/>
                  <a:pt x="12627" y="1980"/>
                </a:cubicBezTo>
                <a:cubicBezTo>
                  <a:pt x="12680" y="1980"/>
                  <a:pt x="12748" y="2016"/>
                  <a:pt x="12778" y="2060"/>
                </a:cubicBezTo>
                <a:cubicBezTo>
                  <a:pt x="12803" y="2096"/>
                  <a:pt x="12893" y="2159"/>
                  <a:pt x="12977" y="2220"/>
                </a:cubicBezTo>
                <a:cubicBezTo>
                  <a:pt x="12996" y="2233"/>
                  <a:pt x="13017" y="2248"/>
                  <a:pt x="13034" y="2260"/>
                </a:cubicBezTo>
                <a:cubicBezTo>
                  <a:pt x="13036" y="2238"/>
                  <a:pt x="13041" y="2219"/>
                  <a:pt x="13062" y="2207"/>
                </a:cubicBezTo>
                <a:cubicBezTo>
                  <a:pt x="13098" y="2186"/>
                  <a:pt x="13144" y="2196"/>
                  <a:pt x="13166" y="2229"/>
                </a:cubicBezTo>
                <a:cubicBezTo>
                  <a:pt x="13188" y="2262"/>
                  <a:pt x="13178" y="2306"/>
                  <a:pt x="13143" y="2326"/>
                </a:cubicBezTo>
                <a:cubicBezTo>
                  <a:pt x="13219" y="2373"/>
                  <a:pt x="13302" y="2424"/>
                  <a:pt x="13327" y="2424"/>
                </a:cubicBezTo>
                <a:cubicBezTo>
                  <a:pt x="13336" y="2424"/>
                  <a:pt x="13360" y="2452"/>
                  <a:pt x="13375" y="2460"/>
                </a:cubicBezTo>
                <a:cubicBezTo>
                  <a:pt x="13373" y="2435"/>
                  <a:pt x="13379" y="2412"/>
                  <a:pt x="13403" y="2398"/>
                </a:cubicBezTo>
                <a:cubicBezTo>
                  <a:pt x="13417" y="2390"/>
                  <a:pt x="13435" y="2388"/>
                  <a:pt x="13450" y="2389"/>
                </a:cubicBezTo>
                <a:cubicBezTo>
                  <a:pt x="13115" y="2159"/>
                  <a:pt x="12823" y="1959"/>
                  <a:pt x="12433" y="1696"/>
                </a:cubicBezTo>
                <a:lnTo>
                  <a:pt x="10232" y="213"/>
                </a:lnTo>
                <a:cubicBezTo>
                  <a:pt x="10209" y="237"/>
                  <a:pt x="10178" y="262"/>
                  <a:pt x="10152" y="262"/>
                </a:cubicBezTo>
                <a:cubicBezTo>
                  <a:pt x="10060" y="262"/>
                  <a:pt x="10015" y="158"/>
                  <a:pt x="10081" y="111"/>
                </a:cubicBezTo>
                <a:lnTo>
                  <a:pt x="9920" y="0"/>
                </a:lnTo>
                <a:lnTo>
                  <a:pt x="4960" y="0"/>
                </a:lnTo>
                <a:lnTo>
                  <a:pt x="0" y="0"/>
                </a:lnTo>
                <a:close/>
                <a:moveTo>
                  <a:pt x="13512" y="2433"/>
                </a:moveTo>
                <a:cubicBezTo>
                  <a:pt x="13525" y="2464"/>
                  <a:pt x="13515" y="2499"/>
                  <a:pt x="13483" y="2517"/>
                </a:cubicBezTo>
                <a:cubicBezTo>
                  <a:pt x="13474" y="2523"/>
                  <a:pt x="13465" y="2520"/>
                  <a:pt x="13455" y="2522"/>
                </a:cubicBezTo>
                <a:cubicBezTo>
                  <a:pt x="13472" y="2538"/>
                  <a:pt x="13481" y="2535"/>
                  <a:pt x="13498" y="2553"/>
                </a:cubicBezTo>
                <a:cubicBezTo>
                  <a:pt x="13563" y="2624"/>
                  <a:pt x="13648" y="2669"/>
                  <a:pt x="13687" y="2646"/>
                </a:cubicBezTo>
                <a:cubicBezTo>
                  <a:pt x="13726" y="2624"/>
                  <a:pt x="13775" y="2661"/>
                  <a:pt x="13796" y="2735"/>
                </a:cubicBezTo>
                <a:cubicBezTo>
                  <a:pt x="13806" y="2772"/>
                  <a:pt x="13828" y="2809"/>
                  <a:pt x="13857" y="2833"/>
                </a:cubicBezTo>
                <a:cubicBezTo>
                  <a:pt x="13886" y="2857"/>
                  <a:pt x="13922" y="2873"/>
                  <a:pt x="13957" y="2873"/>
                </a:cubicBezTo>
                <a:cubicBezTo>
                  <a:pt x="14025" y="2873"/>
                  <a:pt x="14107" y="2908"/>
                  <a:pt x="14137" y="2957"/>
                </a:cubicBezTo>
                <a:cubicBezTo>
                  <a:pt x="14159" y="2994"/>
                  <a:pt x="14290" y="3093"/>
                  <a:pt x="14397" y="3179"/>
                </a:cubicBezTo>
                <a:cubicBezTo>
                  <a:pt x="14385" y="3148"/>
                  <a:pt x="14390" y="3112"/>
                  <a:pt x="14421" y="3095"/>
                </a:cubicBezTo>
                <a:cubicBezTo>
                  <a:pt x="14426" y="3091"/>
                  <a:pt x="14433" y="3096"/>
                  <a:pt x="14439" y="3095"/>
                </a:cubicBezTo>
                <a:cubicBezTo>
                  <a:pt x="14164" y="2897"/>
                  <a:pt x="14018" y="2781"/>
                  <a:pt x="13512" y="2433"/>
                </a:cubicBezTo>
                <a:close/>
                <a:moveTo>
                  <a:pt x="14534" y="3157"/>
                </a:moveTo>
                <a:cubicBezTo>
                  <a:pt x="14534" y="3180"/>
                  <a:pt x="14524" y="3206"/>
                  <a:pt x="14501" y="3219"/>
                </a:cubicBezTo>
                <a:cubicBezTo>
                  <a:pt x="14484" y="3229"/>
                  <a:pt x="14462" y="3227"/>
                  <a:pt x="14444" y="3223"/>
                </a:cubicBezTo>
                <a:cubicBezTo>
                  <a:pt x="14470" y="3244"/>
                  <a:pt x="14478" y="3256"/>
                  <a:pt x="14506" y="3277"/>
                </a:cubicBezTo>
                <a:cubicBezTo>
                  <a:pt x="14684" y="3399"/>
                  <a:pt x="14881" y="3528"/>
                  <a:pt x="14946" y="3552"/>
                </a:cubicBezTo>
                <a:cubicBezTo>
                  <a:pt x="14997" y="3571"/>
                  <a:pt x="15033" y="3601"/>
                  <a:pt x="15059" y="3632"/>
                </a:cubicBezTo>
                <a:cubicBezTo>
                  <a:pt x="15086" y="3653"/>
                  <a:pt x="15107" y="3674"/>
                  <a:pt x="15107" y="3694"/>
                </a:cubicBezTo>
                <a:cubicBezTo>
                  <a:pt x="15107" y="3730"/>
                  <a:pt x="15146" y="3761"/>
                  <a:pt x="15197" y="3761"/>
                </a:cubicBezTo>
                <a:cubicBezTo>
                  <a:pt x="15247" y="3761"/>
                  <a:pt x="15342" y="3819"/>
                  <a:pt x="15410" y="3889"/>
                </a:cubicBezTo>
                <a:cubicBezTo>
                  <a:pt x="15418" y="3898"/>
                  <a:pt x="15429" y="3904"/>
                  <a:pt x="15438" y="3912"/>
                </a:cubicBezTo>
                <a:cubicBezTo>
                  <a:pt x="15478" y="3936"/>
                  <a:pt x="15524" y="3966"/>
                  <a:pt x="15571" y="3996"/>
                </a:cubicBezTo>
                <a:cubicBezTo>
                  <a:pt x="15591" y="4004"/>
                  <a:pt x="15613" y="4018"/>
                  <a:pt x="15627" y="4018"/>
                </a:cubicBezTo>
                <a:cubicBezTo>
                  <a:pt x="15679" y="4018"/>
                  <a:pt x="15738" y="4059"/>
                  <a:pt x="15760" y="4111"/>
                </a:cubicBezTo>
                <a:cubicBezTo>
                  <a:pt x="15764" y="4121"/>
                  <a:pt x="15777" y="4125"/>
                  <a:pt x="15784" y="4134"/>
                </a:cubicBezTo>
                <a:cubicBezTo>
                  <a:pt x="15814" y="4154"/>
                  <a:pt x="15842" y="4174"/>
                  <a:pt x="15873" y="4196"/>
                </a:cubicBezTo>
                <a:cubicBezTo>
                  <a:pt x="15887" y="4199"/>
                  <a:pt x="15898" y="4209"/>
                  <a:pt x="15911" y="4209"/>
                </a:cubicBezTo>
                <a:cubicBezTo>
                  <a:pt x="15938" y="4209"/>
                  <a:pt x="15982" y="4225"/>
                  <a:pt x="16025" y="4249"/>
                </a:cubicBezTo>
                <a:cubicBezTo>
                  <a:pt x="16020" y="4221"/>
                  <a:pt x="16022" y="4194"/>
                  <a:pt x="16049" y="4178"/>
                </a:cubicBezTo>
                <a:cubicBezTo>
                  <a:pt x="16059" y="4172"/>
                  <a:pt x="16075" y="4174"/>
                  <a:pt x="16086" y="4173"/>
                </a:cubicBezTo>
                <a:cubicBezTo>
                  <a:pt x="15996" y="4112"/>
                  <a:pt x="15920" y="4072"/>
                  <a:pt x="15892" y="4071"/>
                </a:cubicBezTo>
                <a:cubicBezTo>
                  <a:pt x="15841" y="4070"/>
                  <a:pt x="15697" y="3970"/>
                  <a:pt x="15575" y="3849"/>
                </a:cubicBezTo>
                <a:cubicBezTo>
                  <a:pt x="15453" y="3728"/>
                  <a:pt x="15295" y="3627"/>
                  <a:pt x="15225" y="3627"/>
                </a:cubicBezTo>
                <a:cubicBezTo>
                  <a:pt x="15155" y="3627"/>
                  <a:pt x="15068" y="3573"/>
                  <a:pt x="15026" y="3508"/>
                </a:cubicBezTo>
                <a:cubicBezTo>
                  <a:pt x="15017" y="3493"/>
                  <a:pt x="14661" y="3249"/>
                  <a:pt x="14534" y="3157"/>
                </a:cubicBezTo>
                <a:close/>
                <a:moveTo>
                  <a:pt x="19778" y="4520"/>
                </a:moveTo>
                <a:cubicBezTo>
                  <a:pt x="19741" y="4528"/>
                  <a:pt x="19709" y="4549"/>
                  <a:pt x="19679" y="4578"/>
                </a:cubicBezTo>
                <a:cubicBezTo>
                  <a:pt x="19642" y="4612"/>
                  <a:pt x="19444" y="4627"/>
                  <a:pt x="19238" y="4613"/>
                </a:cubicBezTo>
                <a:lnTo>
                  <a:pt x="18865" y="4591"/>
                </a:lnTo>
                <a:lnTo>
                  <a:pt x="18865" y="4946"/>
                </a:lnTo>
                <a:lnTo>
                  <a:pt x="18865" y="5297"/>
                </a:lnTo>
                <a:lnTo>
                  <a:pt x="20232" y="5306"/>
                </a:lnTo>
                <a:cubicBezTo>
                  <a:pt x="21438" y="5312"/>
                  <a:pt x="21600" y="5295"/>
                  <a:pt x="21600" y="5168"/>
                </a:cubicBezTo>
                <a:cubicBezTo>
                  <a:pt x="21600" y="5054"/>
                  <a:pt x="21573" y="5046"/>
                  <a:pt x="21467" y="5128"/>
                </a:cubicBezTo>
                <a:cubicBezTo>
                  <a:pt x="21290" y="5266"/>
                  <a:pt x="21182" y="5106"/>
                  <a:pt x="21259" y="4817"/>
                </a:cubicBezTo>
                <a:cubicBezTo>
                  <a:pt x="21306" y="4643"/>
                  <a:pt x="21285" y="4600"/>
                  <a:pt x="21136" y="4600"/>
                </a:cubicBezTo>
                <a:cubicBezTo>
                  <a:pt x="21035" y="4600"/>
                  <a:pt x="20924" y="4642"/>
                  <a:pt x="20890" y="4693"/>
                </a:cubicBezTo>
                <a:cubicBezTo>
                  <a:pt x="20849" y="4756"/>
                  <a:pt x="20783" y="4750"/>
                  <a:pt x="20687" y="4675"/>
                </a:cubicBezTo>
                <a:cubicBezTo>
                  <a:pt x="20570" y="4584"/>
                  <a:pt x="20527" y="4594"/>
                  <a:pt x="20450" y="4724"/>
                </a:cubicBezTo>
                <a:cubicBezTo>
                  <a:pt x="20361" y="4873"/>
                  <a:pt x="20344" y="4872"/>
                  <a:pt x="20171" y="4697"/>
                </a:cubicBezTo>
                <a:cubicBezTo>
                  <a:pt x="20031" y="4556"/>
                  <a:pt x="19890" y="4494"/>
                  <a:pt x="19778" y="4520"/>
                </a:cubicBezTo>
                <a:close/>
                <a:moveTo>
                  <a:pt x="5036" y="4733"/>
                </a:moveTo>
                <a:lnTo>
                  <a:pt x="5769" y="4733"/>
                </a:lnTo>
                <a:lnTo>
                  <a:pt x="6503" y="4733"/>
                </a:lnTo>
                <a:lnTo>
                  <a:pt x="6503" y="5390"/>
                </a:lnTo>
                <a:lnTo>
                  <a:pt x="6503" y="6043"/>
                </a:lnTo>
                <a:lnTo>
                  <a:pt x="5831" y="6065"/>
                </a:lnTo>
                <a:cubicBezTo>
                  <a:pt x="5461" y="6077"/>
                  <a:pt x="5139" y="6060"/>
                  <a:pt x="5116" y="6025"/>
                </a:cubicBezTo>
                <a:cubicBezTo>
                  <a:pt x="5093" y="5990"/>
                  <a:pt x="5065" y="5684"/>
                  <a:pt x="5055" y="5346"/>
                </a:cubicBezTo>
                <a:lnTo>
                  <a:pt x="5036" y="4733"/>
                </a:lnTo>
                <a:close/>
                <a:moveTo>
                  <a:pt x="5102" y="6278"/>
                </a:moveTo>
                <a:lnTo>
                  <a:pt x="5802" y="6278"/>
                </a:lnTo>
                <a:lnTo>
                  <a:pt x="6503" y="6278"/>
                </a:lnTo>
                <a:lnTo>
                  <a:pt x="6503" y="6931"/>
                </a:lnTo>
                <a:lnTo>
                  <a:pt x="6503" y="7588"/>
                </a:lnTo>
                <a:lnTo>
                  <a:pt x="5821" y="7610"/>
                </a:lnTo>
                <a:cubicBezTo>
                  <a:pt x="5301" y="7627"/>
                  <a:pt x="5131" y="7607"/>
                  <a:pt x="5097" y="7526"/>
                </a:cubicBezTo>
                <a:cubicBezTo>
                  <a:pt x="5073" y="7467"/>
                  <a:pt x="5065" y="7161"/>
                  <a:pt x="5078" y="6846"/>
                </a:cubicBezTo>
                <a:lnTo>
                  <a:pt x="5102" y="6278"/>
                </a:lnTo>
                <a:close/>
                <a:moveTo>
                  <a:pt x="14643" y="10829"/>
                </a:moveTo>
                <a:lnTo>
                  <a:pt x="15381" y="10829"/>
                </a:lnTo>
                <a:lnTo>
                  <a:pt x="16120" y="10829"/>
                </a:lnTo>
                <a:lnTo>
                  <a:pt x="16120" y="11486"/>
                </a:lnTo>
                <a:lnTo>
                  <a:pt x="16120" y="12143"/>
                </a:lnTo>
                <a:lnTo>
                  <a:pt x="15400" y="12165"/>
                </a:lnTo>
                <a:cubicBezTo>
                  <a:pt x="14846" y="12182"/>
                  <a:pt x="14672" y="12163"/>
                  <a:pt x="14638" y="12081"/>
                </a:cubicBezTo>
                <a:cubicBezTo>
                  <a:pt x="14614" y="12022"/>
                  <a:pt x="14606" y="11716"/>
                  <a:pt x="14619" y="11402"/>
                </a:cubicBezTo>
                <a:lnTo>
                  <a:pt x="14643" y="10829"/>
                </a:lnTo>
                <a:close/>
                <a:moveTo>
                  <a:pt x="16285" y="10829"/>
                </a:moveTo>
                <a:lnTo>
                  <a:pt x="17028" y="10829"/>
                </a:lnTo>
                <a:lnTo>
                  <a:pt x="17767" y="10829"/>
                </a:lnTo>
                <a:lnTo>
                  <a:pt x="17767" y="11486"/>
                </a:lnTo>
                <a:lnTo>
                  <a:pt x="17767" y="12143"/>
                </a:lnTo>
                <a:lnTo>
                  <a:pt x="17047" y="12165"/>
                </a:lnTo>
                <a:cubicBezTo>
                  <a:pt x="16493" y="12182"/>
                  <a:pt x="16314" y="12163"/>
                  <a:pt x="16280" y="12081"/>
                </a:cubicBezTo>
                <a:cubicBezTo>
                  <a:pt x="16256" y="12022"/>
                  <a:pt x="16248" y="11716"/>
                  <a:pt x="16262" y="11402"/>
                </a:cubicBezTo>
                <a:lnTo>
                  <a:pt x="16285" y="10829"/>
                </a:lnTo>
                <a:close/>
                <a:moveTo>
                  <a:pt x="14643" y="12454"/>
                </a:moveTo>
                <a:lnTo>
                  <a:pt x="15381" y="12454"/>
                </a:lnTo>
                <a:lnTo>
                  <a:pt x="16120" y="12454"/>
                </a:lnTo>
                <a:lnTo>
                  <a:pt x="16120" y="13071"/>
                </a:lnTo>
                <a:lnTo>
                  <a:pt x="16120" y="13688"/>
                </a:lnTo>
                <a:lnTo>
                  <a:pt x="15400" y="13710"/>
                </a:lnTo>
                <a:cubicBezTo>
                  <a:pt x="14845" y="13728"/>
                  <a:pt x="14672" y="13709"/>
                  <a:pt x="14638" y="13626"/>
                </a:cubicBezTo>
                <a:cubicBezTo>
                  <a:pt x="14614" y="13567"/>
                  <a:pt x="14606" y="13275"/>
                  <a:pt x="14619" y="12982"/>
                </a:cubicBezTo>
                <a:lnTo>
                  <a:pt x="14643" y="12454"/>
                </a:lnTo>
                <a:close/>
                <a:moveTo>
                  <a:pt x="16285" y="12454"/>
                </a:moveTo>
                <a:lnTo>
                  <a:pt x="17028" y="12454"/>
                </a:lnTo>
                <a:lnTo>
                  <a:pt x="17767" y="12454"/>
                </a:lnTo>
                <a:lnTo>
                  <a:pt x="17767" y="13071"/>
                </a:lnTo>
                <a:lnTo>
                  <a:pt x="17767" y="13688"/>
                </a:lnTo>
                <a:lnTo>
                  <a:pt x="17047" y="13710"/>
                </a:lnTo>
                <a:cubicBezTo>
                  <a:pt x="16491" y="13728"/>
                  <a:pt x="16314" y="13709"/>
                  <a:pt x="16280" y="13626"/>
                </a:cubicBezTo>
                <a:cubicBezTo>
                  <a:pt x="16256" y="13567"/>
                  <a:pt x="16248" y="13275"/>
                  <a:pt x="16262" y="12982"/>
                </a:cubicBezTo>
                <a:lnTo>
                  <a:pt x="16285" y="12454"/>
                </a:lnTo>
                <a:close/>
                <a:moveTo>
                  <a:pt x="14643" y="13919"/>
                </a:moveTo>
                <a:lnTo>
                  <a:pt x="15367" y="13919"/>
                </a:lnTo>
                <a:lnTo>
                  <a:pt x="16096" y="13919"/>
                </a:lnTo>
                <a:lnTo>
                  <a:pt x="16096" y="14576"/>
                </a:lnTo>
                <a:lnTo>
                  <a:pt x="16096" y="15229"/>
                </a:lnTo>
                <a:lnTo>
                  <a:pt x="15391" y="15255"/>
                </a:lnTo>
                <a:cubicBezTo>
                  <a:pt x="14847" y="15273"/>
                  <a:pt x="14672" y="15249"/>
                  <a:pt x="14638" y="15167"/>
                </a:cubicBezTo>
                <a:cubicBezTo>
                  <a:pt x="14614" y="15108"/>
                  <a:pt x="14606" y="14806"/>
                  <a:pt x="14619" y="14492"/>
                </a:cubicBezTo>
                <a:lnTo>
                  <a:pt x="14643" y="13919"/>
                </a:lnTo>
                <a:close/>
                <a:moveTo>
                  <a:pt x="14643" y="15464"/>
                </a:moveTo>
                <a:lnTo>
                  <a:pt x="15381" y="15464"/>
                </a:lnTo>
                <a:lnTo>
                  <a:pt x="16120" y="15464"/>
                </a:lnTo>
                <a:lnTo>
                  <a:pt x="16120" y="16117"/>
                </a:lnTo>
                <a:lnTo>
                  <a:pt x="16120" y="16774"/>
                </a:lnTo>
                <a:lnTo>
                  <a:pt x="15400" y="16796"/>
                </a:lnTo>
                <a:cubicBezTo>
                  <a:pt x="14846" y="16813"/>
                  <a:pt x="14672" y="16794"/>
                  <a:pt x="14638" y="16712"/>
                </a:cubicBezTo>
                <a:cubicBezTo>
                  <a:pt x="14614" y="16653"/>
                  <a:pt x="14606" y="16351"/>
                  <a:pt x="14619" y="16037"/>
                </a:cubicBezTo>
                <a:lnTo>
                  <a:pt x="14643" y="15464"/>
                </a:lnTo>
                <a:close/>
                <a:moveTo>
                  <a:pt x="16285" y="15464"/>
                </a:moveTo>
                <a:lnTo>
                  <a:pt x="17028" y="15464"/>
                </a:lnTo>
                <a:lnTo>
                  <a:pt x="17767" y="15464"/>
                </a:lnTo>
                <a:lnTo>
                  <a:pt x="17767" y="16117"/>
                </a:lnTo>
                <a:lnTo>
                  <a:pt x="17767" y="16774"/>
                </a:lnTo>
                <a:lnTo>
                  <a:pt x="17047" y="16796"/>
                </a:lnTo>
                <a:cubicBezTo>
                  <a:pt x="16493" y="16813"/>
                  <a:pt x="16314" y="16794"/>
                  <a:pt x="16280" y="16712"/>
                </a:cubicBezTo>
                <a:cubicBezTo>
                  <a:pt x="16256" y="16653"/>
                  <a:pt x="16248" y="16351"/>
                  <a:pt x="16262" y="16037"/>
                </a:cubicBezTo>
                <a:lnTo>
                  <a:pt x="16285" y="15464"/>
                </a:lnTo>
                <a:close/>
                <a:moveTo>
                  <a:pt x="15594" y="17005"/>
                </a:moveTo>
                <a:lnTo>
                  <a:pt x="16120" y="17005"/>
                </a:lnTo>
                <a:lnTo>
                  <a:pt x="16120" y="17355"/>
                </a:lnTo>
                <a:cubicBezTo>
                  <a:pt x="16120" y="17657"/>
                  <a:pt x="16096" y="17707"/>
                  <a:pt x="15935" y="17728"/>
                </a:cubicBezTo>
                <a:cubicBezTo>
                  <a:pt x="15824" y="17743"/>
                  <a:pt x="15728" y="17703"/>
                  <a:pt x="15698" y="17631"/>
                </a:cubicBezTo>
                <a:cubicBezTo>
                  <a:pt x="15671" y="17564"/>
                  <a:pt x="15603" y="17506"/>
                  <a:pt x="15542" y="17506"/>
                </a:cubicBezTo>
                <a:cubicBezTo>
                  <a:pt x="15481" y="17506"/>
                  <a:pt x="15403" y="17465"/>
                  <a:pt x="15367" y="17409"/>
                </a:cubicBezTo>
                <a:cubicBezTo>
                  <a:pt x="15331" y="17352"/>
                  <a:pt x="15232" y="17282"/>
                  <a:pt x="15149" y="17253"/>
                </a:cubicBezTo>
                <a:cubicBezTo>
                  <a:pt x="15066" y="17225"/>
                  <a:pt x="15012" y="17155"/>
                  <a:pt x="15031" y="17102"/>
                </a:cubicBezTo>
                <a:cubicBezTo>
                  <a:pt x="15054" y="17039"/>
                  <a:pt x="15245" y="17005"/>
                  <a:pt x="15594" y="17005"/>
                </a:cubicBezTo>
                <a:close/>
                <a:moveTo>
                  <a:pt x="16285" y="17005"/>
                </a:moveTo>
                <a:lnTo>
                  <a:pt x="17028" y="17005"/>
                </a:lnTo>
                <a:lnTo>
                  <a:pt x="17767" y="17005"/>
                </a:lnTo>
                <a:lnTo>
                  <a:pt x="17790" y="17657"/>
                </a:lnTo>
                <a:cubicBezTo>
                  <a:pt x="17803" y="18014"/>
                  <a:pt x="17783" y="18325"/>
                  <a:pt x="17748" y="18350"/>
                </a:cubicBezTo>
                <a:cubicBezTo>
                  <a:pt x="17712" y="18375"/>
                  <a:pt x="17475" y="18389"/>
                  <a:pt x="17222" y="18377"/>
                </a:cubicBezTo>
                <a:cubicBezTo>
                  <a:pt x="16825" y="18357"/>
                  <a:pt x="16726" y="18318"/>
                  <a:pt x="16498" y="18097"/>
                </a:cubicBezTo>
                <a:cubicBezTo>
                  <a:pt x="16258" y="17864"/>
                  <a:pt x="16239" y="17801"/>
                  <a:pt x="16262" y="17422"/>
                </a:cubicBezTo>
                <a:lnTo>
                  <a:pt x="16285" y="17005"/>
                </a:lnTo>
                <a:close/>
                <a:moveTo>
                  <a:pt x="14648" y="17022"/>
                </a:moveTo>
                <a:cubicBezTo>
                  <a:pt x="14675" y="16997"/>
                  <a:pt x="14869" y="17132"/>
                  <a:pt x="15078" y="17320"/>
                </a:cubicBezTo>
                <a:cubicBezTo>
                  <a:pt x="15288" y="17508"/>
                  <a:pt x="15501" y="17665"/>
                  <a:pt x="15547" y="17666"/>
                </a:cubicBezTo>
                <a:cubicBezTo>
                  <a:pt x="15593" y="17667"/>
                  <a:pt x="15752" y="17768"/>
                  <a:pt x="15907" y="17888"/>
                </a:cubicBezTo>
                <a:cubicBezTo>
                  <a:pt x="16097" y="18037"/>
                  <a:pt x="16174" y="18144"/>
                  <a:pt x="16138" y="18230"/>
                </a:cubicBezTo>
                <a:cubicBezTo>
                  <a:pt x="16096" y="18334"/>
                  <a:pt x="15958" y="18359"/>
                  <a:pt x="15395" y="18359"/>
                </a:cubicBezTo>
                <a:cubicBezTo>
                  <a:pt x="15017" y="18359"/>
                  <a:pt x="14687" y="18334"/>
                  <a:pt x="14657" y="18306"/>
                </a:cubicBezTo>
                <a:cubicBezTo>
                  <a:pt x="14589" y="18241"/>
                  <a:pt x="14580" y="17086"/>
                  <a:pt x="14648" y="17022"/>
                </a:cubicBezTo>
                <a:close/>
                <a:moveTo>
                  <a:pt x="16470" y="18235"/>
                </a:moveTo>
                <a:cubicBezTo>
                  <a:pt x="16493" y="18240"/>
                  <a:pt x="16513" y="18254"/>
                  <a:pt x="16527" y="18275"/>
                </a:cubicBezTo>
                <a:cubicBezTo>
                  <a:pt x="16553" y="18315"/>
                  <a:pt x="16541" y="18370"/>
                  <a:pt x="16498" y="18394"/>
                </a:cubicBezTo>
                <a:cubicBezTo>
                  <a:pt x="16455" y="18419"/>
                  <a:pt x="16402" y="18404"/>
                  <a:pt x="16375" y="18363"/>
                </a:cubicBezTo>
                <a:cubicBezTo>
                  <a:pt x="16349" y="18323"/>
                  <a:pt x="16361" y="18273"/>
                  <a:pt x="16404" y="18248"/>
                </a:cubicBezTo>
                <a:cubicBezTo>
                  <a:pt x="16425" y="18235"/>
                  <a:pt x="16447" y="18230"/>
                  <a:pt x="16470" y="18235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CA14518A-1EB0-4C90-873D-1691E6421745}"/>
              </a:ext>
            </a:extLst>
          </p:cNvPr>
          <p:cNvSpPr txBox="1"/>
          <p:nvPr/>
        </p:nvSpPr>
        <p:spPr>
          <a:xfrm>
            <a:off x="18038223" y="6207416"/>
            <a:ext cx="4974177" cy="503606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4000" dirty="0">
                <a:solidFill>
                  <a:schemeClr val="tx1"/>
                </a:solidFill>
              </a:rPr>
              <a:t>Each box itself consists of a number of pipelined operations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4E37BC-2BAC-3E10-87C8-BFD220224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21</a:t>
            </a:fld>
            <a:endParaRPr lang="en-GB"/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Conventional Architecture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0B4400E-9FAC-4A6D-A337-00C0805645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44400" y="4389118"/>
            <a:ext cx="10668000" cy="876808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GB" sz="4000" dirty="0"/>
              <a:t>Each subsystem is regionally segmented</a:t>
            </a:r>
          </a:p>
          <a:p>
            <a:pPr>
              <a:lnSpc>
                <a:spcPct val="150000"/>
              </a:lnSpc>
            </a:pPr>
            <a:r>
              <a:rPr lang="en-GB" sz="4000" dirty="0"/>
              <a:t>Each region must talk to its neighbour</a:t>
            </a:r>
          </a:p>
          <a:p>
            <a:pPr lvl="1">
              <a:lnSpc>
                <a:spcPct val="150000"/>
              </a:lnSpc>
            </a:pPr>
            <a:r>
              <a:rPr lang="en-GB" sz="3600" dirty="0">
                <a:solidFill>
                  <a:schemeClr val="accent2"/>
                </a:solidFill>
              </a:rPr>
              <a:t>This is the root cause of requiring specialized boards for a given task!</a:t>
            </a:r>
          </a:p>
          <a:p>
            <a:pPr>
              <a:lnSpc>
                <a:spcPct val="150000"/>
              </a:lnSpc>
            </a:pPr>
            <a:r>
              <a:rPr lang="en-GB" sz="4000" dirty="0"/>
              <a:t>Each region of each processing layer compresses, suppresses, summarizes or otherwise reduces its data and passes it on to the next level which is less regionally segmented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1824D94-18FF-4173-BFB9-1C2179F5464E}"/>
              </a:ext>
            </a:extLst>
          </p:cNvPr>
          <p:cNvGrpSpPr/>
          <p:nvPr/>
        </p:nvGrpSpPr>
        <p:grpSpPr>
          <a:xfrm>
            <a:off x="985139" y="3830246"/>
            <a:ext cx="10129124" cy="8357008"/>
            <a:chOff x="985139" y="3830246"/>
            <a:chExt cx="10129124" cy="8357008"/>
          </a:xfrm>
        </p:grpSpPr>
        <p:pic>
          <p:nvPicPr>
            <p:cNvPr id="2050" name="Picture 2" descr="D:\Files\TM Trigger\NewboldTMT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524" r="48078" b="15385"/>
            <a:stretch/>
          </p:blipFill>
          <p:spPr bwMode="auto">
            <a:xfrm>
              <a:off x="985140" y="3830246"/>
              <a:ext cx="10129123" cy="8357008"/>
            </a:xfrm>
            <a:prstGeom prst="rect">
              <a:avLst/>
            </a:prstGeom>
            <a:solidFill>
              <a:schemeClr val="tx1"/>
            </a:solidFill>
          </p:spPr>
        </p:pic>
        <p:sp>
          <p:nvSpPr>
            <p:cNvPr id="3" name="Rectangle 2"/>
            <p:cNvSpPr/>
            <p:nvPr/>
          </p:nvSpPr>
          <p:spPr>
            <a:xfrm>
              <a:off x="1431602" y="10636722"/>
              <a:ext cx="9659539" cy="155053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320">
                <a:solidFill>
                  <a:schemeClr val="bg1"/>
                </a:solidFill>
              </a:endParaRPr>
            </a:p>
          </p:txBody>
        </p:sp>
        <p:sp>
          <p:nvSpPr>
            <p:cNvPr id="22" name="Right Triangle 21"/>
            <p:cNvSpPr/>
            <p:nvPr/>
          </p:nvSpPr>
          <p:spPr>
            <a:xfrm flipV="1">
              <a:off x="2023603" y="4764106"/>
              <a:ext cx="3318869" cy="2073830"/>
            </a:xfrm>
            <a:prstGeom prst="rt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320">
                <a:solidFill>
                  <a:schemeClr val="bg1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85139" y="3830246"/>
              <a:ext cx="1869030" cy="835700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320">
                <a:solidFill>
                  <a:schemeClr val="bg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85141" y="8831272"/>
              <a:ext cx="1869028" cy="164352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GB" sz="2520" b="1" dirty="0">
                  <a:solidFill>
                    <a:schemeClr val="bg1"/>
                  </a:solidFill>
                </a:rPr>
                <a:t>Globally</a:t>
              </a:r>
            </a:p>
            <a:p>
              <a:pPr algn="ctr"/>
              <a:r>
                <a:rPr lang="en-GB" sz="2520" b="1" dirty="0">
                  <a:solidFill>
                    <a:schemeClr val="bg1"/>
                  </a:solidFill>
                </a:rPr>
                <a:t>laterally connected system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258782" y="6684071"/>
              <a:ext cx="1434643" cy="1255728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GB" sz="2520" b="1" dirty="0">
                  <a:solidFill>
                    <a:schemeClr val="bg1"/>
                  </a:solidFill>
                </a:rPr>
                <a:t>Detector data ordering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985139" y="12204700"/>
            <a:ext cx="10129123" cy="1286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/>
              <a:t>Many, many details on time-multiplexing and conventional architectures in sections 1-3 of </a:t>
            </a:r>
            <a:r>
              <a:rPr lang="en-GB" dirty="0">
                <a:hlinkClick r:id="rId3"/>
              </a:rPr>
              <a:t>https://cds.cern.ch/record/1421552/files/IN2011_022.pdf</a:t>
            </a:r>
            <a:r>
              <a:rPr lang="en-GB" dirty="0"/>
              <a:t> (although please note that the systems proposed in section 4-9 are very outdated and should be ignored)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1774F4-42D2-C508-6D06-527173AB3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18812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Time-multiplexed Architecture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5A95499-3AB1-44AE-80AD-0AC13788FF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1600" y="3605351"/>
            <a:ext cx="10450286" cy="1008591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GB" sz="4000" dirty="0"/>
              <a:t>Buffer data and stream it out optimized for processing</a:t>
            </a:r>
          </a:p>
          <a:p>
            <a:pPr>
              <a:lnSpc>
                <a:spcPct val="150000"/>
              </a:lnSpc>
            </a:pPr>
            <a:r>
              <a:rPr lang="en-GB" sz="4000" dirty="0"/>
              <a:t>Spread processing over time</a:t>
            </a:r>
          </a:p>
          <a:p>
            <a:pPr lvl="1">
              <a:lnSpc>
                <a:spcPct val="150000"/>
              </a:lnSpc>
            </a:pPr>
            <a:r>
              <a:rPr lang="en-GB" sz="3600" dirty="0"/>
              <a:t>Stream-processing rather than combinatorial-logic</a:t>
            </a:r>
          </a:p>
          <a:p>
            <a:pPr lvl="1">
              <a:lnSpc>
                <a:spcPct val="150000"/>
              </a:lnSpc>
            </a:pPr>
            <a:r>
              <a:rPr lang="en-GB" sz="3600" dirty="0"/>
              <a:t>Maximise reuse of logic resources</a:t>
            </a:r>
          </a:p>
          <a:p>
            <a:pPr lvl="1">
              <a:lnSpc>
                <a:spcPct val="150000"/>
              </a:lnSpc>
            </a:pPr>
            <a:r>
              <a:rPr lang="en-GB" sz="3600" dirty="0"/>
              <a:t>Easiest for FPGA design tools to route and meet timing</a:t>
            </a:r>
          </a:p>
          <a:p>
            <a:pPr>
              <a:lnSpc>
                <a:spcPct val="150000"/>
              </a:lnSpc>
            </a:pPr>
            <a:r>
              <a:rPr lang="en-GB" sz="4000" dirty="0"/>
              <a:t>Costs you latency, bought back by more efficient processing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E3F2A30-A69F-40D9-9368-56A2642D19B5}"/>
              </a:ext>
            </a:extLst>
          </p:cNvPr>
          <p:cNvGrpSpPr/>
          <p:nvPr/>
        </p:nvGrpSpPr>
        <p:grpSpPr>
          <a:xfrm>
            <a:off x="13332517" y="3797589"/>
            <a:ext cx="10129123" cy="8098971"/>
            <a:chOff x="13332517" y="3797589"/>
            <a:chExt cx="10129123" cy="8098971"/>
          </a:xfrm>
        </p:grpSpPr>
        <p:pic>
          <p:nvPicPr>
            <p:cNvPr id="11" name="Picture 2" descr="D:\Files\TM Trigger\NewboldTMT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52" r="-4511" b="21216"/>
            <a:stretch/>
          </p:blipFill>
          <p:spPr bwMode="auto">
            <a:xfrm>
              <a:off x="13332517" y="3797589"/>
              <a:ext cx="10129123" cy="8098971"/>
            </a:xfrm>
            <a:prstGeom prst="rect">
              <a:avLst/>
            </a:prstGeom>
            <a:solidFill>
              <a:schemeClr val="tx1"/>
            </a:solidFill>
          </p:spPr>
        </p:pic>
        <p:sp>
          <p:nvSpPr>
            <p:cNvPr id="19" name="Rectangle 18"/>
            <p:cNvSpPr/>
            <p:nvPr/>
          </p:nvSpPr>
          <p:spPr>
            <a:xfrm>
              <a:off x="13355639" y="11508762"/>
              <a:ext cx="10106001" cy="38779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320">
                <a:solidFill>
                  <a:schemeClr val="bg1"/>
                </a:solidFill>
              </a:endParaRPr>
            </a:p>
          </p:txBody>
        </p:sp>
        <p:sp>
          <p:nvSpPr>
            <p:cNvPr id="7" name="Right Triangle 6"/>
            <p:cNvSpPr/>
            <p:nvPr/>
          </p:nvSpPr>
          <p:spPr>
            <a:xfrm flipV="1">
              <a:off x="14334128" y="4798580"/>
              <a:ext cx="3318869" cy="2073830"/>
            </a:xfrm>
            <a:prstGeom prst="rt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320">
                <a:solidFill>
                  <a:schemeClr val="bg1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3355638" y="3830246"/>
              <a:ext cx="1829933" cy="806631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320">
                <a:solidFill>
                  <a:schemeClr val="bg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3648926" y="6697148"/>
              <a:ext cx="1434643" cy="1255728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GB" sz="2520" b="1" dirty="0">
                  <a:solidFill>
                    <a:schemeClr val="bg1"/>
                  </a:solidFill>
                </a:rPr>
                <a:t>Detector data ordering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3447981" y="9530013"/>
              <a:ext cx="1739827" cy="203132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GB" sz="2520" b="1" dirty="0">
                  <a:solidFill>
                    <a:schemeClr val="bg1"/>
                  </a:solidFill>
                </a:rPr>
                <a:t>Self-contained </a:t>
              </a:r>
            </a:p>
            <a:p>
              <a:pPr algn="ctr"/>
              <a:r>
                <a:rPr lang="en-GB" sz="2520" b="1" dirty="0">
                  <a:solidFill>
                    <a:schemeClr val="bg1"/>
                  </a:solidFill>
                </a:rPr>
                <a:t>event processing nodes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3332517" y="12204700"/>
            <a:ext cx="1012912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/>
              <a:t>Many, many details on time-multiplexing and conventional architectures in sections 1-3 of </a:t>
            </a:r>
            <a:r>
              <a:rPr lang="en-GB" dirty="0">
                <a:hlinkClick r:id="rId3"/>
              </a:rPr>
              <a:t>https://cds.cern.ch/record/1421552/files/IN2011_022.pdf</a:t>
            </a:r>
            <a:r>
              <a:rPr lang="en-GB" dirty="0"/>
              <a:t> (although please note that the systems proposed in section 4-9 are very outdated and should be ignored)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A4264C-00D5-00BE-D771-0814AFE72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3417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4" name="High Level Trigger Architecture"/>
          <p:cNvSpPr txBox="1">
            <a:spLocks noGrp="1"/>
          </p:cNvSpPr>
          <p:nvPr>
            <p:ph type="title"/>
          </p:nvPr>
        </p:nvSpPr>
        <p:spPr>
          <a:xfrm>
            <a:off x="1371600" y="1528746"/>
            <a:ext cx="21640800" cy="2586056"/>
          </a:xfrm>
          <a:prstGeom prst="rect">
            <a:avLst/>
          </a:prstGeom>
        </p:spPr>
        <p:txBody>
          <a:bodyPr/>
          <a:lstStyle/>
          <a:p>
            <a:r>
              <a:rPr dirty="0"/>
              <a:t>High Level Trigger 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258DEF-4DC1-47F2-BA48-67C9378B484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GB" sz="4000" dirty="0"/>
              <a:t>LEP: 40 Mbyte/s</a:t>
            </a:r>
          </a:p>
          <a:p>
            <a:pPr lvl="1">
              <a:lnSpc>
                <a:spcPct val="150000"/>
              </a:lnSpc>
            </a:pPr>
            <a:r>
              <a:rPr lang="en-GB" sz="3600" dirty="0"/>
              <a:t>VME bus sufficient for bandwidth needs</a:t>
            </a:r>
          </a:p>
          <a:p>
            <a:pPr>
              <a:lnSpc>
                <a:spcPct val="150000"/>
              </a:lnSpc>
            </a:pPr>
            <a:r>
              <a:rPr lang="en-GB" sz="4000" dirty="0"/>
              <a:t>LHC: cutting-edge processors, high-speed network interfaces, high speed optical links </a:t>
            </a:r>
          </a:p>
          <a:p>
            <a:pPr>
              <a:lnSpc>
                <a:spcPct val="150000"/>
              </a:lnSpc>
            </a:pPr>
            <a:r>
              <a:rPr lang="en-GB" sz="4000" dirty="0"/>
              <a:t>Different approaches possible</a:t>
            </a:r>
          </a:p>
          <a:p>
            <a:pPr lvl="1">
              <a:lnSpc>
                <a:spcPct val="150000"/>
              </a:lnSpc>
            </a:pPr>
            <a:r>
              <a:rPr lang="en-GB" sz="3600" dirty="0"/>
              <a:t>Network-based event building (CMS) </a:t>
            </a:r>
          </a:p>
          <a:p>
            <a:pPr lvl="1">
              <a:lnSpc>
                <a:spcPct val="150000"/>
              </a:lnSpc>
            </a:pPr>
            <a:r>
              <a:rPr lang="en-GB" sz="3600" dirty="0"/>
              <a:t>Seeded reconstruction (ATLAS)</a:t>
            </a:r>
          </a:p>
        </p:txBody>
      </p:sp>
      <p:graphicFrame>
        <p:nvGraphicFramePr>
          <p:cNvPr id="6" name="Table">
            <a:extLst>
              <a:ext uri="{FF2B5EF4-FFF2-40B4-BE49-F238E27FC236}">
                <a16:creationId xmlns:a16="http://schemas.microsoft.com/office/drawing/2014/main" id="{14152603-A38E-4058-A98B-46F537D2917D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394760945"/>
              </p:ext>
            </p:extLst>
          </p:nvPr>
        </p:nvGraphicFramePr>
        <p:xfrm>
          <a:off x="11930744" y="4389437"/>
          <a:ext cx="12192001" cy="8047930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15212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89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280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007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2459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070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291299"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1100"/>
                        </a:spcBef>
                        <a:defRPr sz="3600" i="1">
                          <a:latin typeface="+mj-lt"/>
                          <a:ea typeface="+mj-ea"/>
                          <a:cs typeface="+mj-cs"/>
                        </a:defRPr>
                      </a:pPr>
                      <a:endParaRPr sz="2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0657" marR="60657" marT="63500" marB="63500" anchor="ctr" horzOverflow="overflow"/>
                </a:tc>
                <a:tc>
                  <a:txBody>
                    <a:bodyPr/>
                    <a:lstStyle/>
                    <a:p>
                      <a:pPr algn="ctr" defTabSz="1828800">
                        <a:defRPr sz="3600" b="0">
                          <a:latin typeface="+mj-lt"/>
                          <a:ea typeface="+mj-ea"/>
                          <a:cs typeface="+mj-cs"/>
                        </a:defRPr>
                      </a:pPr>
                      <a:r>
                        <a:rPr sz="2800" dirty="0">
                          <a:solidFill>
                            <a:schemeClr val="tx1"/>
                          </a:solidFill>
                        </a:rPr>
                        <a:t>Levels</a:t>
                      </a:r>
                      <a:endParaRPr sz="2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0657" marR="60657" marT="63500" marB="63500" anchor="ctr" horzOverflow="overflow"/>
                </a:tc>
                <a:tc>
                  <a:txBody>
                    <a:bodyPr/>
                    <a:lstStyle/>
                    <a:p>
                      <a:pPr algn="ctr" defTabSz="1828800">
                        <a:defRPr sz="3600" b="0">
                          <a:latin typeface="+mj-lt"/>
                          <a:ea typeface="+mj-ea"/>
                          <a:cs typeface="+mj-cs"/>
                        </a:defRPr>
                      </a:pPr>
                      <a:r>
                        <a:rPr sz="2800" dirty="0">
                          <a:solidFill>
                            <a:schemeClr val="tx1"/>
                          </a:solidFill>
                        </a:rPr>
                        <a:t>L1 rate</a:t>
                      </a:r>
                      <a:endParaRPr sz="2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0657" marR="60657" marT="63500" marB="63500" anchor="ctr" horzOverflow="overflow"/>
                </a:tc>
                <a:tc>
                  <a:txBody>
                    <a:bodyPr/>
                    <a:lstStyle/>
                    <a:p>
                      <a:pPr algn="ctr" defTabSz="1828800">
                        <a:defRPr sz="3600" b="0">
                          <a:latin typeface="+mj-lt"/>
                          <a:ea typeface="+mj-ea"/>
                          <a:cs typeface="+mj-cs"/>
                        </a:defRPr>
                      </a:pPr>
                      <a:r>
                        <a:rPr sz="2800" dirty="0">
                          <a:solidFill>
                            <a:schemeClr val="tx1"/>
                          </a:solidFill>
                        </a:rPr>
                        <a:t>Event size</a:t>
                      </a:r>
                      <a:endParaRPr sz="2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0657" marR="60657" marT="63500" marB="63500" anchor="ctr" horzOverflow="overflow"/>
                </a:tc>
                <a:tc>
                  <a:txBody>
                    <a:bodyPr/>
                    <a:lstStyle/>
                    <a:p>
                      <a:pPr algn="ctr" defTabSz="1828800">
                        <a:defRPr sz="3600" b="0">
                          <a:latin typeface="+mj-lt"/>
                          <a:ea typeface="+mj-ea"/>
                          <a:cs typeface="+mj-cs"/>
                        </a:defRPr>
                      </a:pPr>
                      <a:r>
                        <a:rPr sz="2800" dirty="0">
                          <a:solidFill>
                            <a:schemeClr val="tx1"/>
                          </a:solidFill>
                        </a:rPr>
                        <a:t>Readout b</a:t>
                      </a:r>
                      <a:r>
                        <a:rPr lang="en-GB" sz="2800" dirty="0" err="1">
                          <a:solidFill>
                            <a:schemeClr val="tx1"/>
                          </a:solidFill>
                        </a:rPr>
                        <a:t>andwidth</a:t>
                      </a:r>
                      <a:endParaRPr sz="2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0657" marR="60657" marT="63500" marB="63500" anchor="ctr" horzOverflow="overflow"/>
                </a:tc>
                <a:tc>
                  <a:txBody>
                    <a:bodyPr/>
                    <a:lstStyle/>
                    <a:p>
                      <a:pPr algn="ctr" defTabSz="1828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800" dirty="0">
                          <a:solidFill>
                            <a:schemeClr val="tx1"/>
                          </a:solidFill>
                        </a:rPr>
                        <a:t>HLT rate </a:t>
                      </a:r>
                      <a:endParaRPr sz="2800" b="1" dirty="0">
                        <a:solidFill>
                          <a:schemeClr val="tx1"/>
                        </a:solidFill>
                        <a:latin typeface="+mn-lt"/>
                        <a:ea typeface="+mj-ea"/>
                        <a:cs typeface="+mj-cs"/>
                      </a:endParaRPr>
                    </a:p>
                  </a:txBody>
                  <a:tcPr marL="60657" marR="60657" marT="63500" marB="6350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73419">
                <a:tc>
                  <a:txBody>
                    <a:bodyPr/>
                    <a:lstStyle/>
                    <a:p>
                      <a:pPr algn="ctr" defTabSz="1828800">
                        <a:defRPr sz="1800"/>
                      </a:pPr>
                      <a:r>
                        <a:rPr sz="2800" dirty="0">
                          <a:solidFill>
                            <a:schemeClr val="tx1"/>
                          </a:solidFill>
                        </a:rPr>
                        <a:t>LEP</a:t>
                      </a:r>
                      <a:endParaRPr sz="2800" b="1" dirty="0">
                        <a:solidFill>
                          <a:schemeClr val="tx1"/>
                        </a:solidFill>
                        <a:latin typeface="+mn-lt"/>
                        <a:ea typeface="+mj-ea"/>
                        <a:cs typeface="+mj-cs"/>
                      </a:endParaRPr>
                    </a:p>
                  </a:txBody>
                  <a:tcPr marL="60657" marR="60657" marT="63500" marB="63500" anchor="ctr" horzOverflow="overflow"/>
                </a:tc>
                <a:tc>
                  <a:txBody>
                    <a:bodyPr/>
                    <a:lstStyle/>
                    <a:p>
                      <a:pPr algn="ctr" defTabSz="1828800">
                        <a:defRPr sz="2800">
                          <a:latin typeface="+mj-lt"/>
                          <a:ea typeface="+mj-ea"/>
                          <a:cs typeface="+mj-cs"/>
                        </a:defRPr>
                      </a:pPr>
                      <a:r>
                        <a:rPr sz="2800" dirty="0">
                          <a:solidFill>
                            <a:schemeClr val="tx1"/>
                          </a:solidFill>
                        </a:rPr>
                        <a:t>2/3</a:t>
                      </a:r>
                      <a:endParaRPr sz="2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0657" marR="60657" marT="63500" marB="63500" anchor="ctr" horzOverflow="overflow"/>
                </a:tc>
                <a:tc>
                  <a:txBody>
                    <a:bodyPr/>
                    <a:lstStyle/>
                    <a:p>
                      <a:pPr algn="ctr" defTabSz="1828800">
                        <a:defRPr sz="2800">
                          <a:latin typeface="+mj-lt"/>
                          <a:ea typeface="+mj-ea"/>
                          <a:cs typeface="+mj-cs"/>
                        </a:defRPr>
                      </a:pPr>
                      <a:r>
                        <a:rPr sz="2800">
                          <a:solidFill>
                            <a:schemeClr val="tx1"/>
                          </a:solidFill>
                        </a:rPr>
                        <a:t>1 kHz</a:t>
                      </a:r>
                      <a:endParaRPr sz="28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0657" marR="60657" marT="63500" marB="63500" anchor="ctr" horzOverflow="overflow"/>
                </a:tc>
                <a:tc>
                  <a:txBody>
                    <a:bodyPr/>
                    <a:lstStyle/>
                    <a:p>
                      <a:pPr algn="ctr" defTabSz="1828800">
                        <a:defRPr sz="2800">
                          <a:latin typeface="+mj-lt"/>
                          <a:ea typeface="+mj-ea"/>
                          <a:cs typeface="+mj-cs"/>
                        </a:defRPr>
                      </a:pPr>
                      <a:r>
                        <a:rPr sz="2800" dirty="0">
                          <a:solidFill>
                            <a:schemeClr val="tx1"/>
                          </a:solidFill>
                        </a:rPr>
                        <a:t>100 kB</a:t>
                      </a:r>
                      <a:endParaRPr sz="2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0657" marR="60657" marT="63500" marB="63500" anchor="ctr" horzOverflow="overflow"/>
                </a:tc>
                <a:tc>
                  <a:txBody>
                    <a:bodyPr/>
                    <a:lstStyle/>
                    <a:p>
                      <a:pPr algn="ctr" defTabSz="1828800">
                        <a:defRPr sz="2800">
                          <a:latin typeface="+mj-lt"/>
                          <a:ea typeface="+mj-ea"/>
                          <a:cs typeface="+mj-cs"/>
                        </a:defRPr>
                      </a:pPr>
                      <a:r>
                        <a:rPr sz="2800" dirty="0">
                          <a:solidFill>
                            <a:schemeClr val="tx1"/>
                          </a:solidFill>
                        </a:rPr>
                        <a:t>few 100 kB/s</a:t>
                      </a:r>
                      <a:endParaRPr sz="2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0657" marR="60657" marT="63500" marB="63500" anchor="ctr" horzOverflow="overflow"/>
                </a:tc>
                <a:tc>
                  <a:txBody>
                    <a:bodyPr/>
                    <a:lstStyle/>
                    <a:p>
                      <a:pPr algn="ctr" defTabSz="1828800">
                        <a:defRPr sz="2800">
                          <a:latin typeface="+mj-lt"/>
                          <a:ea typeface="+mj-ea"/>
                          <a:cs typeface="+mj-cs"/>
                        </a:defRPr>
                      </a:pPr>
                      <a:r>
                        <a:rPr sz="2800">
                          <a:solidFill>
                            <a:schemeClr val="tx1"/>
                          </a:solidFill>
                        </a:rPr>
                        <a:t>~5 Hz</a:t>
                      </a:r>
                      <a:endParaRPr sz="28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0657" marR="60657" marT="63500" marB="6350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73419">
                <a:tc>
                  <a:txBody>
                    <a:bodyPr/>
                    <a:lstStyle/>
                    <a:p>
                      <a:pPr algn="ctr" defTabSz="1828800">
                        <a:defRPr sz="3600" b="1">
                          <a:latin typeface="+mj-lt"/>
                          <a:ea typeface="+mj-ea"/>
                          <a:cs typeface="+mj-cs"/>
                        </a:defRPr>
                      </a:pPr>
                      <a:r>
                        <a:rPr sz="2800" dirty="0">
                          <a:solidFill>
                            <a:schemeClr val="tx1"/>
                          </a:solidFill>
                        </a:rPr>
                        <a:t>ATLAS</a:t>
                      </a:r>
                      <a:endParaRPr sz="2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0657" marR="60657" marT="63500" marB="63500" anchor="ctr" horzOverflow="overflow"/>
                </a:tc>
                <a:tc>
                  <a:txBody>
                    <a:bodyPr/>
                    <a:lstStyle/>
                    <a:p>
                      <a:pPr algn="ctr" defTabSz="1828800">
                        <a:defRPr sz="1800"/>
                      </a:pPr>
                      <a:r>
                        <a:rPr sz="2800" dirty="0">
                          <a:solidFill>
                            <a:schemeClr val="tx1"/>
                          </a:solidFill>
                        </a:rPr>
                        <a:t>2/3</a:t>
                      </a:r>
                      <a:endParaRPr sz="2800" dirty="0">
                        <a:solidFill>
                          <a:schemeClr val="tx1"/>
                        </a:solidFill>
                        <a:latin typeface="+mn-lt"/>
                        <a:ea typeface="+mj-ea"/>
                        <a:cs typeface="+mj-cs"/>
                      </a:endParaRPr>
                    </a:p>
                  </a:txBody>
                  <a:tcPr marL="60657" marR="60657" marT="63500" marB="6350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1100"/>
                        </a:spcBef>
                        <a:defRPr sz="1800"/>
                      </a:pPr>
                      <a:r>
                        <a:rPr sz="2800" dirty="0">
                          <a:solidFill>
                            <a:schemeClr val="tx1"/>
                          </a:solidFill>
                          <a:sym typeface="Source Sans Pro Semibold"/>
                        </a:rPr>
                        <a:t>100 kHz
(L2: 10 kHz)</a:t>
                      </a:r>
                      <a:endParaRPr sz="2800" dirty="0">
                        <a:solidFill>
                          <a:schemeClr val="tx1"/>
                        </a:solidFill>
                        <a:latin typeface="+mn-lt"/>
                        <a:ea typeface="Source Sans Pro Semibold"/>
                        <a:cs typeface="Source Sans Pro Semibold"/>
                        <a:sym typeface="Source Sans Pro Semibold"/>
                      </a:endParaRPr>
                    </a:p>
                  </a:txBody>
                  <a:tcPr marL="60657" marR="60657" marT="63500" marB="6350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1100"/>
                        </a:spcBef>
                        <a:defRPr sz="1800"/>
                      </a:pPr>
                      <a:r>
                        <a:rPr sz="2800" dirty="0">
                          <a:solidFill>
                            <a:schemeClr val="tx1"/>
                          </a:solidFill>
                        </a:rPr>
                        <a:t>1.5 MB</a:t>
                      </a:r>
                      <a:endParaRPr sz="2800" dirty="0">
                        <a:solidFill>
                          <a:schemeClr val="tx1"/>
                        </a:solidFill>
                        <a:latin typeface="+mn-lt"/>
                        <a:ea typeface="+mj-ea"/>
                        <a:cs typeface="+mj-cs"/>
                      </a:endParaRPr>
                    </a:p>
                  </a:txBody>
                  <a:tcPr marL="60657" marR="60657" marT="63500" marB="6350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1100"/>
                        </a:spcBef>
                        <a:defRPr sz="1800"/>
                      </a:pPr>
                      <a:r>
                        <a:rPr sz="2800" dirty="0">
                          <a:solidFill>
                            <a:schemeClr val="tx1"/>
                          </a:solidFill>
                        </a:rPr>
                        <a:t>30 GB/s
(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</a:rPr>
                        <a:t>Incremental Event </a:t>
                      </a:r>
                      <a:r>
                        <a:rPr sz="2800" dirty="0">
                          <a:solidFill>
                            <a:schemeClr val="tx1"/>
                          </a:solidFill>
                        </a:rPr>
                        <a:t>Building)</a:t>
                      </a:r>
                      <a:endParaRPr sz="2800" dirty="0">
                        <a:solidFill>
                          <a:schemeClr val="tx1"/>
                        </a:solidFill>
                        <a:latin typeface="+mn-lt"/>
                        <a:ea typeface="+mj-ea"/>
                        <a:cs typeface="+mj-cs"/>
                      </a:endParaRPr>
                    </a:p>
                  </a:txBody>
                  <a:tcPr marL="60657" marR="60657" marT="63500" marB="6350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1100"/>
                        </a:spcBef>
                        <a:defRPr sz="1800"/>
                      </a:pPr>
                      <a:r>
                        <a:rPr sz="2800" dirty="0">
                          <a:solidFill>
                            <a:schemeClr val="tx1"/>
                          </a:solidFill>
                        </a:rPr>
                        <a:t>~1 kHz </a:t>
                      </a:r>
                      <a:endParaRPr sz="2800" dirty="0">
                        <a:solidFill>
                          <a:schemeClr val="tx1"/>
                        </a:solidFill>
                        <a:latin typeface="+mn-lt"/>
                        <a:ea typeface="+mj-ea"/>
                        <a:cs typeface="+mj-cs"/>
                      </a:endParaRPr>
                    </a:p>
                  </a:txBody>
                  <a:tcPr marL="60657" marR="60657" marT="63500" marB="6350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9793">
                <a:tc>
                  <a:txBody>
                    <a:bodyPr/>
                    <a:lstStyle/>
                    <a:p>
                      <a:pPr algn="ctr" defTabSz="1828800">
                        <a:defRPr sz="3600" b="1">
                          <a:latin typeface="+mj-lt"/>
                          <a:ea typeface="+mj-ea"/>
                          <a:cs typeface="+mj-cs"/>
                        </a:defRPr>
                      </a:pPr>
                      <a:r>
                        <a:rPr sz="2800" dirty="0">
                          <a:solidFill>
                            <a:schemeClr val="tx1"/>
                          </a:solidFill>
                        </a:rPr>
                        <a:t>CMS</a:t>
                      </a:r>
                      <a:endParaRPr sz="2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0657" marR="60657" marT="63500" marB="6350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1100"/>
                        </a:spcBef>
                        <a:defRPr sz="1800"/>
                      </a:pPr>
                      <a:r>
                        <a:rPr sz="2800">
                          <a:solidFill>
                            <a:schemeClr val="tx1"/>
                          </a:solidFill>
                        </a:rPr>
                        <a:t>2</a:t>
                      </a:r>
                      <a:endParaRPr sz="2800">
                        <a:solidFill>
                          <a:schemeClr val="tx1"/>
                        </a:solidFill>
                        <a:latin typeface="+mn-lt"/>
                        <a:ea typeface="+mj-ea"/>
                        <a:cs typeface="+mj-cs"/>
                      </a:endParaRPr>
                    </a:p>
                  </a:txBody>
                  <a:tcPr marL="60657" marR="60657" marT="63500" marB="6350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1100"/>
                        </a:spcBef>
                        <a:defRPr sz="1800"/>
                      </a:pPr>
                      <a:r>
                        <a:rPr sz="2800">
                          <a:solidFill>
                            <a:schemeClr val="tx1"/>
                          </a:solidFill>
                          <a:sym typeface="Source Sans Pro Semibold"/>
                        </a:rPr>
                        <a:t>100 kHz</a:t>
                      </a:r>
                      <a:endParaRPr sz="2800">
                        <a:solidFill>
                          <a:schemeClr val="tx1"/>
                        </a:solidFill>
                        <a:latin typeface="+mn-lt"/>
                        <a:ea typeface="Source Sans Pro Semibold"/>
                        <a:cs typeface="Source Sans Pro Semibold"/>
                        <a:sym typeface="Source Sans Pro Semibold"/>
                      </a:endParaRPr>
                    </a:p>
                  </a:txBody>
                  <a:tcPr marL="60657" marR="60657" marT="63500" marB="6350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1100"/>
                        </a:spcBef>
                        <a:defRPr sz="1800"/>
                      </a:pPr>
                      <a:r>
                        <a:rPr sz="2800">
                          <a:solidFill>
                            <a:schemeClr val="tx1"/>
                          </a:solidFill>
                        </a:rPr>
                        <a:t>1.5 MB</a:t>
                      </a:r>
                      <a:endParaRPr sz="2800">
                        <a:solidFill>
                          <a:schemeClr val="tx1"/>
                        </a:solidFill>
                        <a:latin typeface="+mn-lt"/>
                        <a:ea typeface="+mj-ea"/>
                        <a:cs typeface="+mj-cs"/>
                      </a:endParaRPr>
                    </a:p>
                  </a:txBody>
                  <a:tcPr marL="60657" marR="60657" marT="63500" marB="6350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1100"/>
                        </a:spcBef>
                        <a:defRPr sz="1800"/>
                      </a:pPr>
                      <a:r>
                        <a:rPr sz="2800" dirty="0">
                          <a:solidFill>
                            <a:schemeClr val="tx1"/>
                          </a:solidFill>
                        </a:rPr>
                        <a:t>100 GB/s</a:t>
                      </a:r>
                      <a:endParaRPr sz="2800" dirty="0">
                        <a:solidFill>
                          <a:schemeClr val="tx1"/>
                        </a:solidFill>
                        <a:latin typeface="+mn-lt"/>
                        <a:ea typeface="+mj-ea"/>
                        <a:cs typeface="+mj-cs"/>
                      </a:endParaRPr>
                    </a:p>
                  </a:txBody>
                  <a:tcPr marL="60657" marR="60657" marT="63500" marB="6350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1100"/>
                        </a:spcBef>
                        <a:defRPr sz="1800"/>
                      </a:pPr>
                      <a:r>
                        <a:rPr sz="2800" dirty="0">
                          <a:solidFill>
                            <a:schemeClr val="tx1"/>
                          </a:solidFill>
                        </a:rPr>
                        <a:t>~1 kHz</a:t>
                      </a:r>
                      <a:endParaRPr sz="2800" dirty="0">
                        <a:solidFill>
                          <a:schemeClr val="tx1"/>
                        </a:solidFill>
                        <a:latin typeface="+mn-lt"/>
                        <a:ea typeface="+mj-ea"/>
                        <a:cs typeface="+mj-cs"/>
                      </a:endParaRPr>
                    </a:p>
                  </a:txBody>
                  <a:tcPr marL="60657" marR="60657" marT="63500" marB="6350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4FE8B7-4211-3A7A-5029-6FCF94B74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24</a:t>
            </a:fld>
            <a:endParaRPr lang="en-GB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" name="HLT design principles"/>
          <p:cNvSpPr txBox="1">
            <a:spLocks noGrp="1"/>
          </p:cNvSpPr>
          <p:nvPr>
            <p:ph type="title"/>
          </p:nvPr>
        </p:nvSpPr>
        <p:spPr>
          <a:xfrm>
            <a:off x="914400" y="1528746"/>
            <a:ext cx="22098000" cy="258605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High Level Trigger </a:t>
            </a:r>
            <a:r>
              <a:rPr dirty="0"/>
              <a:t>design principles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C827B7-A9DF-4260-88A9-33917C44D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3550920"/>
            <a:ext cx="21640800" cy="9326879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GB" sz="4000" dirty="0"/>
              <a:t>Offline reconstruction too slow to be used directly</a:t>
            </a:r>
          </a:p>
          <a:p>
            <a:pPr lvl="1">
              <a:lnSpc>
                <a:spcPct val="150000"/>
              </a:lnSpc>
            </a:pPr>
            <a:r>
              <a:rPr lang="en-GB" sz="3600" dirty="0"/>
              <a:t>Takes &gt;10s per event</a:t>
            </a:r>
          </a:p>
          <a:p>
            <a:pPr lvl="1">
              <a:lnSpc>
                <a:spcPct val="150000"/>
              </a:lnSpc>
            </a:pPr>
            <a:r>
              <a:rPr lang="en-GB" sz="3600" dirty="0"/>
              <a:t>HLT usually needs &lt;&lt; 1s</a:t>
            </a:r>
            <a:endParaRPr lang="en-GB" dirty="0"/>
          </a:p>
          <a:p>
            <a:pPr>
              <a:lnSpc>
                <a:spcPct val="150000"/>
              </a:lnSpc>
            </a:pPr>
            <a:r>
              <a:rPr lang="en-GB" sz="4000" dirty="0"/>
              <a:t>Instead, step-wise processing with early rejection</a:t>
            </a:r>
          </a:p>
          <a:p>
            <a:pPr lvl="1">
              <a:lnSpc>
                <a:spcPct val="150000"/>
              </a:lnSpc>
            </a:pPr>
            <a:r>
              <a:rPr lang="en-GB" sz="3600" dirty="0"/>
              <a:t>Stop processing as soon as one step fails</a:t>
            </a:r>
          </a:p>
          <a:p>
            <a:pPr lvl="1">
              <a:lnSpc>
                <a:spcPct val="150000"/>
              </a:lnSpc>
            </a:pPr>
            <a:r>
              <a:rPr lang="en-GB" sz="3600" dirty="0"/>
              <a:t>Event accepted if any of the trigger passes</a:t>
            </a:r>
          </a:p>
          <a:p>
            <a:pPr lvl="1">
              <a:lnSpc>
                <a:spcPct val="150000"/>
              </a:lnSpc>
            </a:pPr>
            <a:r>
              <a:rPr lang="en-GB" sz="3600" dirty="0"/>
              <a:t>Add a time-out to kill the Poisson tail!</a:t>
            </a:r>
          </a:p>
          <a:p>
            <a:pPr>
              <a:lnSpc>
                <a:spcPct val="150000"/>
              </a:lnSpc>
            </a:pPr>
            <a:r>
              <a:rPr lang="en-GB" sz="4000" dirty="0"/>
              <a:t>Fast reconstruction &amp; L1-guided regional reconstruction first</a:t>
            </a:r>
          </a:p>
          <a:p>
            <a:pPr>
              <a:lnSpc>
                <a:spcPct val="150000"/>
              </a:lnSpc>
            </a:pPr>
            <a:r>
              <a:rPr lang="en-GB" sz="4000" dirty="0"/>
              <a:t>Precision reconstruction as full detector data becomes available</a:t>
            </a:r>
          </a:p>
          <a:p>
            <a:pPr>
              <a:lnSpc>
                <a:spcPct val="150000"/>
              </a:lnSpc>
            </a:pPr>
            <a:endParaRPr lang="en-GB" sz="4000" dirty="0"/>
          </a:p>
          <a:p>
            <a:pPr marL="0" indent="0">
              <a:lnSpc>
                <a:spcPct val="150000"/>
              </a:lnSpc>
              <a:buNone/>
            </a:pPr>
            <a:endParaRPr lang="en-GB" sz="4000" dirty="0"/>
          </a:p>
        </p:txBody>
      </p:sp>
      <p:pic>
        <p:nvPicPr>
          <p:cNvPr id="155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9548" y="3548115"/>
            <a:ext cx="2996941" cy="10056828"/>
          </a:xfrm>
          <a:prstGeom prst="rect">
            <a:avLst/>
          </a:prstGeom>
          <a:solidFill>
            <a:schemeClr val="tx1"/>
          </a:solidFill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F5477D-6E91-A397-DE13-7B636CE28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25</a:t>
            </a:fld>
            <a:endParaRPr lang="en-GB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4" name="HLT design principles"/>
          <p:cNvSpPr txBox="1">
            <a:spLocks noGrp="1"/>
          </p:cNvSpPr>
          <p:nvPr>
            <p:ph type="title"/>
          </p:nvPr>
        </p:nvSpPr>
        <p:spPr>
          <a:xfrm>
            <a:off x="2024743" y="1528746"/>
            <a:ext cx="20987657" cy="258605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High Level Trigger </a:t>
            </a:r>
            <a:r>
              <a:rPr dirty="0"/>
              <a:t>design principles</a:t>
            </a:r>
          </a:p>
        </p:txBody>
      </p:sp>
      <p:sp>
        <p:nvSpPr>
          <p:cNvPr id="1562" name="Early rejection…"/>
          <p:cNvSpPr txBox="1">
            <a:spLocks noGrp="1"/>
          </p:cNvSpPr>
          <p:nvPr>
            <p:ph idx="1"/>
          </p:nvPr>
        </p:nvSpPr>
        <p:spPr>
          <a:xfrm>
            <a:off x="1371600" y="3997234"/>
            <a:ext cx="21640800" cy="9653452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>
              <a:lnSpc>
                <a:spcPct val="160000"/>
              </a:lnSpc>
            </a:pPr>
            <a:r>
              <a:rPr sz="4000" dirty="0"/>
              <a:t>Event-level parallelism</a:t>
            </a:r>
          </a:p>
          <a:p>
            <a:pPr lvl="1">
              <a:lnSpc>
                <a:spcPct val="160000"/>
              </a:lnSpc>
            </a:pPr>
            <a:r>
              <a:rPr sz="3600" dirty="0"/>
              <a:t>Process more events in parallel</a:t>
            </a:r>
          </a:p>
          <a:p>
            <a:pPr lvl="1">
              <a:lnSpc>
                <a:spcPct val="160000"/>
              </a:lnSpc>
            </a:pPr>
            <a:r>
              <a:rPr sz="3600" dirty="0"/>
              <a:t>Multi-processing or/and multi-threading</a:t>
            </a:r>
          </a:p>
          <a:p>
            <a:pPr>
              <a:lnSpc>
                <a:spcPct val="160000"/>
              </a:lnSpc>
            </a:pPr>
            <a:r>
              <a:rPr sz="4000" dirty="0"/>
              <a:t>Algorithm-level parallelism</a:t>
            </a:r>
          </a:p>
          <a:p>
            <a:pPr lvl="1">
              <a:lnSpc>
                <a:spcPct val="160000"/>
              </a:lnSpc>
            </a:pPr>
            <a:r>
              <a:rPr sz="3600" b="1" dirty="0">
                <a:latin typeface="+mj-lt"/>
                <a:ea typeface="+mj-ea"/>
                <a:cs typeface="+mj-cs"/>
                <a:sym typeface="Source Sans Pro"/>
              </a:rPr>
              <a:t>GPUs</a:t>
            </a:r>
            <a:r>
              <a:rPr sz="3600" dirty="0"/>
              <a:t> effective whenever large amount</a:t>
            </a:r>
            <a:r>
              <a:rPr lang="en-GB" sz="3600" dirty="0"/>
              <a:t> </a:t>
            </a:r>
            <a:r>
              <a:rPr sz="3600" dirty="0"/>
              <a:t>of data</a:t>
            </a:r>
            <a:br>
              <a:rPr lang="en-GB" sz="3600" dirty="0"/>
            </a:br>
            <a:r>
              <a:rPr sz="3600" dirty="0"/>
              <a:t>can be processed concurrently</a:t>
            </a:r>
            <a:r>
              <a:rPr lang="en-GB" sz="3600" dirty="0"/>
              <a:t> (although</a:t>
            </a:r>
            <a:br>
              <a:rPr lang="en-GB" sz="3600" dirty="0"/>
            </a:br>
            <a:r>
              <a:rPr lang="en-GB" sz="3600" dirty="0"/>
              <a:t>bandwidth can be a limiting factor)</a:t>
            </a:r>
          </a:p>
        </p:txBody>
      </p:sp>
      <p:sp>
        <p:nvSpPr>
          <p:cNvPr id="1585" name="Algorithms developed and optimized offline…"/>
          <p:cNvSpPr/>
          <p:nvPr/>
        </p:nvSpPr>
        <p:spPr>
          <a:xfrm>
            <a:off x="12507686" y="3997234"/>
            <a:ext cx="11876314" cy="3799867"/>
          </a:xfrm>
          <a:prstGeom prst="roundRect">
            <a:avLst>
              <a:gd name="adj" fmla="val 5833"/>
            </a:avLst>
          </a:prstGeom>
          <a:ln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tIns="91439" bIns="91439" anchor="ctr"/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  <a:defRPr sz="3800">
                <a:solidFill>
                  <a:srgbClr val="FFFFFF"/>
                </a:solidFill>
                <a:latin typeface="+mj-lt"/>
                <a:ea typeface="+mj-ea"/>
                <a:cs typeface="+mj-cs"/>
                <a:sym typeface="Source Sans Pro"/>
              </a:defRPr>
            </a:pPr>
            <a:r>
              <a:rPr lang="en-GB" sz="3600" dirty="0">
                <a:ea typeface="Source Sans Pro Semibold"/>
                <a:cs typeface="Source Sans Pro Semibold"/>
                <a:sym typeface="Source Sans Pro Semibold"/>
              </a:rPr>
              <a:t>Algorithms developed and optimized offline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  <a:defRPr sz="3800">
                <a:solidFill>
                  <a:srgbClr val="FFFFFF"/>
                </a:solidFill>
                <a:latin typeface="+mj-lt"/>
                <a:ea typeface="+mj-ea"/>
                <a:cs typeface="+mj-cs"/>
                <a:sym typeface="Source Sans Pro"/>
              </a:defRPr>
            </a:pPr>
            <a:r>
              <a:rPr lang="en-GB" sz="3600" dirty="0">
                <a:ea typeface="Source Sans Pro Semibold"/>
                <a:cs typeface="Source Sans Pro Semibold"/>
                <a:sym typeface="Source Sans Pro Semibold"/>
              </a:rPr>
              <a:t>Common HLT-reconstruction software framework </a:t>
            </a:r>
            <a:r>
              <a:rPr lang="en-GB" sz="3600" b="1" dirty="0">
                <a:ea typeface="Source Sans Pro Semibold"/>
                <a:cs typeface="Source Sans Pro Semibold"/>
                <a:sym typeface="Source Sans Pro Semibold"/>
              </a:rPr>
              <a:t>reduces maintenance and increases reliability</a:t>
            </a:r>
          </a:p>
        </p:txBody>
      </p:sp>
      <p:grpSp>
        <p:nvGrpSpPr>
          <p:cNvPr id="1588" name="Group"/>
          <p:cNvGrpSpPr/>
          <p:nvPr/>
        </p:nvGrpSpPr>
        <p:grpSpPr>
          <a:xfrm>
            <a:off x="14956971" y="8188986"/>
            <a:ext cx="9427029" cy="5527014"/>
            <a:chOff x="0" y="0"/>
            <a:chExt cx="8774951" cy="5252693"/>
          </a:xfrm>
        </p:grpSpPr>
        <p:sp>
          <p:nvSpPr>
            <p:cNvPr id="1586" name="Rectangle"/>
            <p:cNvSpPr/>
            <p:nvPr/>
          </p:nvSpPr>
          <p:spPr>
            <a:xfrm>
              <a:off x="0" y="0"/>
              <a:ext cx="8774952" cy="5252694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444444"/>
              </a:solidFill>
              <a:prstDash val="solid"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2800">
                  <a:latin typeface="+mj-lt"/>
                  <a:ea typeface="+mj-ea"/>
                  <a:cs typeface="+mj-cs"/>
                  <a:sym typeface="Source Sans Pro"/>
                </a:defRPr>
              </a:pPr>
              <a:endParaRPr/>
            </a:p>
          </p:txBody>
        </p:sp>
        <p:pic>
          <p:nvPicPr>
            <p:cNvPr id="1587" name="Screen Shot 2015-01-30 at 8.34.34 AM.png" descr="Screen Shot 2015-01-30 at 8.34.34 AM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061" y="160796"/>
              <a:ext cx="8263969" cy="49283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6EBC43-44BE-13B7-3453-2551828AB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26</a:t>
            </a:fld>
            <a:endParaRPr lang="en-GB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Example: CMS HLT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371600" y="3785438"/>
            <a:ext cx="22250400" cy="948667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GB" sz="4000" dirty="0"/>
              <a:t>Approximately 38,000 cores</a:t>
            </a:r>
          </a:p>
          <a:p>
            <a:pPr lvl="1">
              <a:lnSpc>
                <a:spcPct val="150000"/>
              </a:lnSpc>
            </a:pPr>
            <a:r>
              <a:rPr lang="en-GB" sz="3600" dirty="0"/>
              <a:t>An equal mix of </a:t>
            </a:r>
            <a:r>
              <a:rPr lang="en-GB" sz="3600" dirty="0" err="1"/>
              <a:t>Haswell</a:t>
            </a:r>
            <a:r>
              <a:rPr lang="en-GB" sz="3600" dirty="0"/>
              <a:t>, </a:t>
            </a:r>
            <a:r>
              <a:rPr lang="en-GB" sz="3600" dirty="0" err="1"/>
              <a:t>Broadwell</a:t>
            </a:r>
            <a:r>
              <a:rPr lang="en-GB" sz="3600" dirty="0"/>
              <a:t> and </a:t>
            </a:r>
            <a:r>
              <a:rPr lang="en-GB" sz="3600" dirty="0" err="1"/>
              <a:t>Skylake</a:t>
            </a:r>
            <a:endParaRPr lang="en-GB" sz="3600" dirty="0"/>
          </a:p>
          <a:p>
            <a:pPr>
              <a:lnSpc>
                <a:spcPct val="150000"/>
              </a:lnSpc>
            </a:pPr>
            <a:r>
              <a:rPr lang="en-GB" sz="4000" dirty="0"/>
              <a:t>Multithreading allowing the cores to share non-event data</a:t>
            </a:r>
          </a:p>
          <a:p>
            <a:pPr lvl="1">
              <a:lnSpc>
                <a:spcPct val="150000"/>
              </a:lnSpc>
            </a:pPr>
            <a:r>
              <a:rPr lang="en-GB" sz="3600" dirty="0"/>
              <a:t>Reduced memory footprint → can process more events: ~20% higher performance</a:t>
            </a:r>
          </a:p>
          <a:p>
            <a:pPr>
              <a:lnSpc>
                <a:spcPct val="150000"/>
              </a:lnSpc>
            </a:pPr>
            <a:r>
              <a:rPr lang="en-GB" sz="4000" dirty="0"/>
              <a:t>Upgrades to add a GPU in every filter farm node is ruled out by cost and power</a:t>
            </a:r>
          </a:p>
          <a:p>
            <a:pPr lvl="1">
              <a:lnSpc>
                <a:spcPct val="150000"/>
              </a:lnSpc>
            </a:pPr>
            <a:r>
              <a:rPr lang="en-GB" sz="3600" dirty="0"/>
              <a:t>More likely a dedicated server sub-farm which does heavy tasks on demand</a:t>
            </a:r>
          </a:p>
          <a:p>
            <a:pPr lvl="1">
              <a:lnSpc>
                <a:spcPct val="150000"/>
              </a:lnSpc>
            </a:pPr>
            <a:r>
              <a:rPr lang="en-GB" sz="3600" dirty="0"/>
              <a:t>FPGAs acceleration also a (possibly better) option</a:t>
            </a:r>
          </a:p>
          <a:p>
            <a:pPr>
              <a:lnSpc>
                <a:spcPct val="150000"/>
              </a:lnSpc>
            </a:pPr>
            <a:r>
              <a:rPr lang="en-GB" sz="4000" dirty="0"/>
              <a:t>Boundary between trigger and DAQ is fuzzy, they are closely related</a:t>
            </a:r>
          </a:p>
          <a:p>
            <a:pPr lvl="1">
              <a:lnSpc>
                <a:spcPct val="150000"/>
              </a:lnSpc>
            </a:pPr>
            <a:r>
              <a:rPr lang="en-GB" sz="3600" dirty="0"/>
              <a:t>At CMS the “High Level Trigger” is part of the DAQ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1B3420-008D-694B-937B-41B6A8E04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80302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1230" y="4151297"/>
            <a:ext cx="10716141" cy="7907285"/>
          </a:xfrm>
          <a:prstGeom prst="rect">
            <a:avLst/>
          </a:prstGeom>
          <a:ln w="12700">
            <a:miter lim="400000"/>
          </a:ln>
        </p:spPr>
      </p:pic>
      <p:sp>
        <p:nvSpPr>
          <p:cNvPr id="714" name="CMS - Event Build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CMS - Event Building</a:t>
            </a:r>
          </a:p>
        </p:txBody>
      </p:sp>
      <p:sp>
        <p:nvSpPr>
          <p:cNvPr id="715" name="At the detector readout, data is fragmented…"/>
          <p:cNvSpPr txBox="1">
            <a:spLocks noGrp="1"/>
          </p:cNvSpPr>
          <p:nvPr>
            <p:ph idx="1"/>
          </p:nvPr>
        </p:nvSpPr>
        <p:spPr>
          <a:xfrm>
            <a:off x="1371600" y="3755254"/>
            <a:ext cx="11909394" cy="902859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sz="4000" dirty="0"/>
              <a:t>At the detector readout, data is fragmented</a:t>
            </a:r>
          </a:p>
          <a:p>
            <a:pPr lvl="1">
              <a:lnSpc>
                <a:spcPct val="150000"/>
              </a:lnSpc>
            </a:pPr>
            <a:r>
              <a:rPr sz="3600" dirty="0"/>
              <a:t>Readout PCs access data from some local detector region</a:t>
            </a:r>
          </a:p>
          <a:p>
            <a:pPr lvl="1">
              <a:lnSpc>
                <a:spcPct val="150000"/>
              </a:lnSpc>
            </a:pPr>
            <a:r>
              <a:rPr sz="3600" dirty="0"/>
              <a:t>Each PC buffers data from multiple events</a:t>
            </a:r>
          </a:p>
          <a:p>
            <a:pPr>
              <a:lnSpc>
                <a:spcPct val="150000"/>
              </a:lnSpc>
            </a:pPr>
            <a:r>
              <a:rPr sz="4000" dirty="0"/>
              <a:t>Software triggering &amp; storage need all data for one event</a:t>
            </a:r>
          </a:p>
          <a:p>
            <a:pPr>
              <a:lnSpc>
                <a:spcPct val="150000"/>
              </a:lnSpc>
            </a:pPr>
            <a:r>
              <a:rPr sz="4000" dirty="0"/>
              <a:t>High</a:t>
            </a:r>
            <a:r>
              <a:rPr lang="en-GB" sz="4000" dirty="0"/>
              <a:t>-</a:t>
            </a:r>
            <a:r>
              <a:rPr sz="4000" dirty="0"/>
              <a:t>throughput network to reorganize data</a:t>
            </a:r>
          </a:p>
          <a:p>
            <a:pPr lvl="1">
              <a:lnSpc>
                <a:spcPct val="150000"/>
              </a:lnSpc>
            </a:pPr>
            <a:r>
              <a:rPr sz="3600" dirty="0"/>
              <a:t>Using standard networking technology as much as possible</a:t>
            </a:r>
          </a:p>
        </p:txBody>
      </p:sp>
      <p:sp>
        <p:nvSpPr>
          <p:cNvPr id="717" name="J. Gutleber, Data Acquisition in High Energy Physics"/>
          <p:cNvSpPr txBox="1"/>
          <p:nvPr/>
        </p:nvSpPr>
        <p:spPr>
          <a:xfrm>
            <a:off x="19523389" y="12461106"/>
            <a:ext cx="144336" cy="452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8" tIns="71438" rIns="71438" bIns="71438" anchor="ctr">
            <a:spAutoFit/>
          </a:bodyPr>
          <a:lstStyle>
            <a:lvl1pPr>
              <a:defRPr b="0" u="sng">
                <a:latin typeface="Helvetica Neue Light"/>
                <a:ea typeface="Helvetica Neue Light"/>
                <a:cs typeface="Helvetica Neue Light"/>
                <a:sym typeface="Helvetica Neue Light"/>
                <a:hlinkClick r:id="rId3"/>
              </a:defRPr>
            </a:lvl1pPr>
          </a:lstStyle>
          <a:p>
            <a:pPr algn="ctr">
              <a:defRPr u="none"/>
            </a:pPr>
            <a:endParaRPr lang="en-GB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8BDD90-F504-488D-BAD7-8CAE279F6552}"/>
              </a:ext>
            </a:extLst>
          </p:cNvPr>
          <p:cNvSpPr txBox="1"/>
          <p:nvPr/>
        </p:nvSpPr>
        <p:spPr>
          <a:xfrm>
            <a:off x="15484422" y="12095077"/>
            <a:ext cx="6502100" cy="9571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  <a:defRPr u="none"/>
            </a:pPr>
            <a:r>
              <a:rPr lang="en-GB" sz="2000" dirty="0"/>
              <a:t>Absolute numbers here are out of date!</a:t>
            </a:r>
          </a:p>
          <a:p>
            <a:pPr algn="ctr">
              <a:lnSpc>
                <a:spcPct val="150000"/>
              </a:lnSpc>
              <a:defRPr u="none"/>
            </a:pPr>
            <a:r>
              <a:rPr lang="en-GB" sz="2000" dirty="0">
                <a:hlinkClick r:id="rId3"/>
              </a:rPr>
              <a:t>J. </a:t>
            </a:r>
            <a:r>
              <a:rPr lang="en-GB" sz="2000" dirty="0" err="1">
                <a:hlinkClick r:id="rId3"/>
              </a:rPr>
              <a:t>Gutleber</a:t>
            </a:r>
            <a:r>
              <a:rPr lang="en-GB" sz="2000" dirty="0">
                <a:hlinkClick r:id="rId3"/>
              </a:rPr>
              <a:t>, Data Acquisition in High Energy Physics</a:t>
            </a:r>
            <a:endParaRPr lang="en-GB" sz="20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837297-70B1-4220-11CC-8D24378E4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26213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Real-time Analysis / Scout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Real-time Analysis / Scouting</a:t>
            </a:r>
          </a:p>
        </p:txBody>
      </p:sp>
      <p:sp>
        <p:nvSpPr>
          <p:cNvPr id="720" name="We have discussed the typical trigger &amp; DAQ paradigm: perform some fast &amp; coarse processing on the raw data -&gt; decide what events to keep -&gt; store raw event data…"/>
          <p:cNvSpPr txBox="1">
            <a:spLocks noGrp="1"/>
          </p:cNvSpPr>
          <p:nvPr>
            <p:ph idx="1"/>
          </p:nvPr>
        </p:nvSpPr>
        <p:spPr>
          <a:xfrm>
            <a:off x="1371599" y="3847581"/>
            <a:ext cx="22385045" cy="6467063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50000"/>
              </a:lnSpc>
              <a:defRPr sz="2300"/>
            </a:pPr>
            <a:r>
              <a:rPr sz="4000" dirty="0"/>
              <a:t>We have discussed the typical trigger &amp; DAQ paradigm</a:t>
            </a:r>
            <a:endParaRPr lang="en-GB" sz="4000" dirty="0"/>
          </a:p>
          <a:p>
            <a:pPr lvl="1">
              <a:lnSpc>
                <a:spcPct val="150000"/>
              </a:lnSpc>
              <a:defRPr sz="2300"/>
            </a:pPr>
            <a:r>
              <a:rPr lang="en-GB" sz="3600" dirty="0"/>
              <a:t>F</a:t>
            </a:r>
            <a:r>
              <a:rPr sz="3600" dirty="0" err="1"/>
              <a:t>ast</a:t>
            </a:r>
            <a:r>
              <a:rPr sz="3600" dirty="0"/>
              <a:t> &amp; coarse processing o</a:t>
            </a:r>
            <a:r>
              <a:rPr lang="en-GB" sz="3600" dirty="0"/>
              <a:t>f</a:t>
            </a:r>
            <a:r>
              <a:rPr sz="3600" dirty="0"/>
              <a:t> raw data -&gt; decide what events to keep -&gt; store raw event data</a:t>
            </a:r>
          </a:p>
          <a:p>
            <a:pPr>
              <a:lnSpc>
                <a:spcPct val="150000"/>
              </a:lnSpc>
              <a:defRPr sz="2300"/>
            </a:pPr>
            <a:r>
              <a:rPr sz="4000" dirty="0"/>
              <a:t>In CMS we have “scouting” - today at HLT, at L1T also for Phase 2</a:t>
            </a:r>
          </a:p>
          <a:p>
            <a:pPr marL="975805" lvl="1" indent="-350705">
              <a:lnSpc>
                <a:spcPct val="150000"/>
              </a:lnSpc>
              <a:defRPr sz="2300"/>
            </a:pPr>
            <a:r>
              <a:rPr sz="3600" dirty="0"/>
              <a:t>Same concepts exist at </a:t>
            </a:r>
            <a:r>
              <a:rPr sz="3600" dirty="0" err="1"/>
              <a:t>LHCb</a:t>
            </a:r>
            <a:r>
              <a:rPr sz="3600" dirty="0"/>
              <a:t> (Turbo Stream) and ATLAS (Trigger-object-level analysis)</a:t>
            </a:r>
          </a:p>
          <a:p>
            <a:pPr>
              <a:lnSpc>
                <a:spcPct val="150000"/>
              </a:lnSpc>
              <a:defRPr sz="2300"/>
            </a:pPr>
            <a:r>
              <a:rPr sz="4000" dirty="0"/>
              <a:t>Store objects computed by the trigger (L1T or HLT) for </a:t>
            </a:r>
            <a:r>
              <a:rPr sz="4000" i="1" dirty="0">
                <a:ea typeface="Helvetica Neue"/>
                <a:cs typeface="Helvetica Neue"/>
                <a:sym typeface="Helvetica Neue"/>
              </a:rPr>
              <a:t>more events</a:t>
            </a:r>
            <a:r>
              <a:rPr sz="4000" dirty="0"/>
              <a:t> for later analysis</a:t>
            </a:r>
          </a:p>
          <a:p>
            <a:pPr marL="975805" lvl="1" indent="-350705">
              <a:lnSpc>
                <a:spcPct val="150000"/>
              </a:lnSpc>
              <a:defRPr sz="2300"/>
            </a:pPr>
            <a:r>
              <a:rPr sz="3600" dirty="0"/>
              <a:t>More events, smaller event content (don’t keep raw detector data)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11B2CC4-9159-7C6E-A088-F181BC70C472}"/>
              </a:ext>
            </a:extLst>
          </p:cNvPr>
          <p:cNvGrpSpPr/>
          <p:nvPr/>
        </p:nvGrpSpPr>
        <p:grpSpPr>
          <a:xfrm>
            <a:off x="9170633" y="10149161"/>
            <a:ext cx="15021019" cy="3363566"/>
            <a:chOff x="9170633" y="10149161"/>
            <a:chExt cx="15021019" cy="3363566"/>
          </a:xfrm>
        </p:grpSpPr>
        <p:sp>
          <p:nvSpPr>
            <p:cNvPr id="722" name="Compute ‘physics objects’"/>
            <p:cNvSpPr/>
            <p:nvPr/>
          </p:nvSpPr>
          <p:spPr>
            <a:xfrm>
              <a:off x="12543529" y="11102447"/>
              <a:ext cx="2711765" cy="1474647"/>
            </a:xfrm>
            <a:prstGeom prst="roundRect">
              <a:avLst/>
            </a:prstGeom>
            <a:ln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lIns="71438" tIns="71438" rIns="71438" bIns="71438" numCol="1" anchor="ctr">
              <a:noAutofit/>
            </a:bodyPr>
            <a:lstStyle>
              <a:lvl1pPr>
                <a:defRPr sz="2200" b="0"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 algn="ctr"/>
              <a:r>
                <a:rPr sz="2800" dirty="0"/>
                <a:t>Compute ‘</a:t>
              </a:r>
              <a:r>
                <a:rPr lang="en-GB" sz="2800" dirty="0"/>
                <a:t>P</a:t>
              </a:r>
              <a:r>
                <a:rPr sz="2800" dirty="0" err="1"/>
                <a:t>hysics</a:t>
              </a:r>
              <a:r>
                <a:rPr sz="2800" dirty="0"/>
                <a:t> objects’</a:t>
              </a:r>
            </a:p>
          </p:txBody>
        </p:sp>
        <p:sp>
          <p:nvSpPr>
            <p:cNvPr id="723" name="Trigger flow…"/>
            <p:cNvSpPr/>
            <p:nvPr/>
          </p:nvSpPr>
          <p:spPr>
            <a:xfrm>
              <a:off x="15916425" y="10149161"/>
              <a:ext cx="2711765" cy="1474647"/>
            </a:xfrm>
            <a:prstGeom prst="roundRect">
              <a:avLst/>
            </a:prstGeom>
            <a:ln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lIns="71438" tIns="71438" rIns="71438" bIns="71438" numCol="1" anchor="ctr">
              <a:noAutofit/>
            </a:bodyPr>
            <a:lstStyle/>
            <a:p>
              <a:pPr algn="ctr">
                <a:defRPr sz="2200"/>
              </a:pPr>
              <a:r>
                <a:rPr sz="2800" dirty="0"/>
                <a:t>Trigger flow</a:t>
              </a:r>
            </a:p>
            <a:p>
              <a:pPr algn="ctr">
                <a:defRPr sz="2200" b="0">
                  <a:latin typeface="+mn-lt"/>
                  <a:ea typeface="+mn-ea"/>
                  <a:cs typeface="+mn-cs"/>
                  <a:sym typeface="Helvetica Neue Medium"/>
                </a:defRPr>
              </a:pPr>
              <a:r>
                <a:rPr sz="2000" dirty="0"/>
                <a:t>Make trigger decision</a:t>
              </a:r>
            </a:p>
          </p:txBody>
        </p:sp>
        <p:sp>
          <p:nvSpPr>
            <p:cNvPr id="724" name="Scouting flow…"/>
            <p:cNvSpPr/>
            <p:nvPr/>
          </p:nvSpPr>
          <p:spPr>
            <a:xfrm>
              <a:off x="15916425" y="12038080"/>
              <a:ext cx="2711765" cy="1474647"/>
            </a:xfrm>
            <a:prstGeom prst="roundRect">
              <a:avLst/>
            </a:prstGeom>
            <a:ln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lIns="71438" tIns="71438" rIns="71438" bIns="71438" numCol="1" anchor="ctr">
              <a:noAutofit/>
            </a:bodyPr>
            <a:lstStyle/>
            <a:p>
              <a:pPr algn="ctr">
                <a:defRPr sz="2200"/>
              </a:pPr>
              <a:r>
                <a:rPr sz="2800" dirty="0"/>
                <a:t>Scouting flow</a:t>
              </a:r>
            </a:p>
            <a:p>
              <a:pPr algn="ctr">
                <a:defRPr sz="2200" b="0">
                  <a:latin typeface="+mn-lt"/>
                  <a:ea typeface="+mn-ea"/>
                  <a:cs typeface="+mn-cs"/>
                  <a:sym typeface="Helvetica Neue Medium"/>
                </a:defRPr>
              </a:pPr>
              <a:r>
                <a:rPr sz="2000" dirty="0"/>
                <a:t>Loose trigger decision</a:t>
              </a:r>
            </a:p>
          </p:txBody>
        </p:sp>
        <p:sp>
          <p:nvSpPr>
            <p:cNvPr id="725" name="Raw data"/>
            <p:cNvSpPr/>
            <p:nvPr/>
          </p:nvSpPr>
          <p:spPr>
            <a:xfrm>
              <a:off x="19289320" y="10162082"/>
              <a:ext cx="2711765" cy="1468084"/>
            </a:xfrm>
            <a:prstGeom prst="roundRect">
              <a:avLst/>
            </a:prstGeom>
            <a:ln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lIns="71438" tIns="71438" rIns="71438" bIns="71438" numCol="1" anchor="ctr">
              <a:noAutofit/>
            </a:bodyPr>
            <a:lstStyle>
              <a:lvl1pPr>
                <a:defRPr sz="1400" b="0"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 algn="ctr"/>
              <a:r>
                <a:rPr sz="2800" dirty="0">
                  <a:solidFill>
                    <a:schemeClr val="tx1"/>
                  </a:solidFill>
                </a:rPr>
                <a:t>Raw</a:t>
              </a:r>
              <a:br>
                <a:rPr lang="en-GB" sz="2800" dirty="0">
                  <a:solidFill>
                    <a:schemeClr val="tx1"/>
                  </a:solidFill>
                </a:rPr>
              </a:br>
              <a:r>
                <a:rPr sz="2800" dirty="0">
                  <a:solidFill>
                    <a:schemeClr val="tx1"/>
                  </a:solidFill>
                </a:rPr>
                <a:t>data</a:t>
              </a:r>
            </a:p>
          </p:txBody>
        </p:sp>
        <p:sp>
          <p:nvSpPr>
            <p:cNvPr id="726" name="Raw data"/>
            <p:cNvSpPr/>
            <p:nvPr/>
          </p:nvSpPr>
          <p:spPr>
            <a:xfrm>
              <a:off x="9170633" y="11102447"/>
              <a:ext cx="2716324" cy="1474647"/>
            </a:xfrm>
            <a:prstGeom prst="roundRect">
              <a:avLst/>
            </a:prstGeom>
            <a:ln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lIns="71438" tIns="71438" rIns="71438" bIns="71438" numCol="1" anchor="ctr">
              <a:noAutofit/>
            </a:bodyPr>
            <a:lstStyle>
              <a:lvl1pPr>
                <a:defRPr sz="2200" b="0"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 algn="ctr"/>
              <a:r>
                <a:rPr sz="2800">
                  <a:solidFill>
                    <a:schemeClr val="tx1"/>
                  </a:solidFill>
                </a:rPr>
                <a:t>Raw data</a:t>
              </a:r>
            </a:p>
          </p:txBody>
        </p:sp>
        <p:sp>
          <p:nvSpPr>
            <p:cNvPr id="727" name="Physics objects"/>
            <p:cNvSpPr/>
            <p:nvPr/>
          </p:nvSpPr>
          <p:spPr>
            <a:xfrm>
              <a:off x="19289320" y="12031517"/>
              <a:ext cx="2711764" cy="1474647"/>
            </a:xfrm>
            <a:prstGeom prst="roundRect">
              <a:avLst/>
            </a:prstGeom>
            <a:ln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lIns="71438" tIns="71438" rIns="71438" bIns="71438" numCol="1" anchor="ctr">
              <a:noAutofit/>
            </a:bodyPr>
            <a:lstStyle>
              <a:lvl1pPr>
                <a:defRPr sz="1500" b="0"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 algn="ctr"/>
              <a:r>
                <a:rPr sz="2800" dirty="0">
                  <a:solidFill>
                    <a:schemeClr val="tx1"/>
                  </a:solidFill>
                </a:rPr>
                <a:t>Physics</a:t>
              </a:r>
              <a:br>
                <a:rPr lang="en-GB" sz="2800" dirty="0">
                  <a:solidFill>
                    <a:schemeClr val="tx1"/>
                  </a:solidFill>
                </a:rPr>
              </a:br>
              <a:r>
                <a:rPr sz="2800" dirty="0">
                  <a:solidFill>
                    <a:schemeClr val="tx1"/>
                  </a:solidFill>
                </a:rPr>
                <a:t>objects</a:t>
              </a:r>
            </a:p>
          </p:txBody>
        </p:sp>
        <p:pic>
          <p:nvPicPr>
            <p:cNvPr id="728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662215" y="10162082"/>
              <a:ext cx="1529437" cy="14680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29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662215" y="12031517"/>
              <a:ext cx="1529437" cy="14680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cxnSp>
          <p:nvCxnSpPr>
            <p:cNvPr id="730" name="Connection Line"/>
            <p:cNvCxnSpPr>
              <a:cxnSpLocks/>
            </p:cNvCxnSpPr>
            <p:nvPr/>
          </p:nvCxnSpPr>
          <p:spPr>
            <a:xfrm>
              <a:off x="11886957" y="11839771"/>
              <a:ext cx="656572" cy="0"/>
            </a:xfrm>
            <a:prstGeom prst="straightConnector1">
              <a:avLst/>
            </a:prstGeom>
            <a:ln w="50800" cap="flat">
              <a:solidFill>
                <a:srgbClr val="FF0000"/>
              </a:solidFill>
              <a:prstDash val="solid"/>
              <a:miter lim="400000"/>
              <a:tailEnd type="triangle" w="med" len="med"/>
            </a:ln>
            <a:effectLst/>
          </p:spPr>
        </p:cxnSp>
        <p:cxnSp>
          <p:nvCxnSpPr>
            <p:cNvPr id="731" name="Connection Line"/>
            <p:cNvCxnSpPr>
              <a:cxnSpLocks/>
            </p:cNvCxnSpPr>
            <p:nvPr/>
          </p:nvCxnSpPr>
          <p:spPr>
            <a:xfrm>
              <a:off x="18628190" y="10886484"/>
              <a:ext cx="661131" cy="9640"/>
            </a:xfrm>
            <a:prstGeom prst="straightConnector1">
              <a:avLst/>
            </a:prstGeom>
            <a:ln w="50800" cap="flat">
              <a:solidFill>
                <a:srgbClr val="FF0000"/>
              </a:solidFill>
              <a:prstDash val="solid"/>
              <a:miter lim="400000"/>
              <a:tailEnd type="triangle" w="med" len="med"/>
            </a:ln>
            <a:effectLst/>
          </p:spPr>
        </p:cxnSp>
        <p:cxnSp>
          <p:nvCxnSpPr>
            <p:cNvPr id="732" name="Connection Line"/>
            <p:cNvCxnSpPr>
              <a:cxnSpLocks/>
            </p:cNvCxnSpPr>
            <p:nvPr/>
          </p:nvCxnSpPr>
          <p:spPr>
            <a:xfrm flipV="1">
              <a:off x="18628190" y="12768840"/>
              <a:ext cx="661131" cy="6563"/>
            </a:xfrm>
            <a:prstGeom prst="straightConnector1">
              <a:avLst/>
            </a:prstGeom>
            <a:ln w="50800" cap="flat">
              <a:solidFill>
                <a:srgbClr val="FF0000"/>
              </a:solidFill>
              <a:prstDash val="solid"/>
              <a:miter lim="400000"/>
              <a:tailEnd type="triangle" w="med" len="med"/>
            </a:ln>
            <a:effectLst/>
          </p:spPr>
        </p:cxnSp>
        <p:cxnSp>
          <p:nvCxnSpPr>
            <p:cNvPr id="733" name="Connection Line"/>
            <p:cNvCxnSpPr>
              <a:cxnSpLocks/>
            </p:cNvCxnSpPr>
            <p:nvPr/>
          </p:nvCxnSpPr>
          <p:spPr>
            <a:xfrm flipV="1">
              <a:off x="15255294" y="10886484"/>
              <a:ext cx="661131" cy="953286"/>
            </a:xfrm>
            <a:prstGeom prst="straightConnector1">
              <a:avLst/>
            </a:prstGeom>
            <a:ln w="50800" cap="flat">
              <a:solidFill>
                <a:srgbClr val="FF0000"/>
              </a:solidFill>
              <a:prstDash val="solid"/>
              <a:miter lim="400000"/>
              <a:tailEnd type="triangle" w="med" len="med"/>
            </a:ln>
            <a:effectLst/>
          </p:spPr>
        </p:cxnSp>
        <p:cxnSp>
          <p:nvCxnSpPr>
            <p:cNvPr id="734" name="Connection Line"/>
            <p:cNvCxnSpPr>
              <a:cxnSpLocks/>
            </p:cNvCxnSpPr>
            <p:nvPr/>
          </p:nvCxnSpPr>
          <p:spPr>
            <a:xfrm>
              <a:off x="15255294" y="11839771"/>
              <a:ext cx="661131" cy="935633"/>
            </a:xfrm>
            <a:prstGeom prst="straightConnector1">
              <a:avLst/>
            </a:prstGeom>
            <a:ln w="50800" cap="flat">
              <a:solidFill>
                <a:srgbClr val="FF0000"/>
              </a:solidFill>
              <a:prstDash val="solid"/>
              <a:miter lim="400000"/>
              <a:tailEnd type="triangle" w="med" len="med"/>
            </a:ln>
            <a:effectLst/>
          </p:spPr>
        </p:cxnSp>
        <p:cxnSp>
          <p:nvCxnSpPr>
            <p:cNvPr id="90" name="Connection Line">
              <a:extLst>
                <a:ext uri="{FF2B5EF4-FFF2-40B4-BE49-F238E27FC236}">
                  <a16:creationId xmlns:a16="http://schemas.microsoft.com/office/drawing/2014/main" id="{F05342D2-21B4-5745-A3D3-B2DB5754FCCB}"/>
                </a:ext>
              </a:extLst>
            </p:cNvPr>
            <p:cNvCxnSpPr>
              <a:cxnSpLocks/>
              <a:endCxn id="728" idx="1"/>
            </p:cNvCxnSpPr>
            <p:nvPr/>
          </p:nvCxnSpPr>
          <p:spPr>
            <a:xfrm>
              <a:off x="22001085" y="10896124"/>
              <a:ext cx="661130" cy="0"/>
            </a:xfrm>
            <a:prstGeom prst="straightConnector1">
              <a:avLst/>
            </a:prstGeom>
            <a:ln w="50800" cap="flat">
              <a:solidFill>
                <a:srgbClr val="FF0000"/>
              </a:solidFill>
              <a:prstDash val="solid"/>
              <a:miter lim="400000"/>
              <a:tailEnd type="triangle" w="med" len="med"/>
            </a:ln>
            <a:effectLst/>
          </p:spPr>
        </p:cxnSp>
        <p:cxnSp>
          <p:nvCxnSpPr>
            <p:cNvPr id="93" name="Connection Line">
              <a:extLst>
                <a:ext uri="{FF2B5EF4-FFF2-40B4-BE49-F238E27FC236}">
                  <a16:creationId xmlns:a16="http://schemas.microsoft.com/office/drawing/2014/main" id="{D1ED398B-FCA0-CCDE-15A1-4B45FA39AE43}"/>
                </a:ext>
              </a:extLst>
            </p:cNvPr>
            <p:cNvCxnSpPr>
              <a:cxnSpLocks/>
              <a:endCxn id="729" idx="1"/>
            </p:cNvCxnSpPr>
            <p:nvPr/>
          </p:nvCxnSpPr>
          <p:spPr>
            <a:xfrm flipV="1">
              <a:off x="22001085" y="12765559"/>
              <a:ext cx="661131" cy="3282"/>
            </a:xfrm>
            <a:prstGeom prst="straightConnector1">
              <a:avLst/>
            </a:prstGeom>
            <a:ln w="50800" cap="flat">
              <a:solidFill>
                <a:srgbClr val="FF0000"/>
              </a:solidFill>
              <a:prstDash val="solid"/>
              <a:miter lim="400000"/>
              <a:tailEnd type="triangle" w="med" len="med"/>
            </a:ln>
            <a:effectLst/>
          </p:spPr>
        </p:cxn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3BCD48-5A98-BC85-2001-53D09072E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97787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619500"/>
            <a:ext cx="24384000" cy="851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408" name="A simple trigger system"/>
          <p:cNvSpPr txBox="1">
            <a:spLocks noGrp="1"/>
          </p:cNvSpPr>
          <p:nvPr>
            <p:ph type="title"/>
          </p:nvPr>
        </p:nvSpPr>
        <p:spPr>
          <a:xfrm>
            <a:off x="596901" y="1528746"/>
            <a:ext cx="22415500" cy="258605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A </a:t>
            </a:r>
            <a:r>
              <a:rPr dirty="0"/>
              <a:t>trigger system</a:t>
            </a:r>
            <a:r>
              <a:rPr lang="en-GB" dirty="0"/>
              <a:t>: Multilayer Triggers</a:t>
            </a:r>
            <a:endParaRPr dirty="0"/>
          </a:p>
        </p:txBody>
      </p:sp>
      <p:sp>
        <p:nvSpPr>
          <p:cNvPr id="409" name="Line"/>
          <p:cNvSpPr/>
          <p:nvPr/>
        </p:nvSpPr>
        <p:spPr>
          <a:xfrm>
            <a:off x="17908345" y="6354665"/>
            <a:ext cx="2671268" cy="36202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542" y="21600"/>
                </a:lnTo>
                <a:lnTo>
                  <a:pt x="21600" y="0"/>
                </a:lnTo>
              </a:path>
            </a:pathLst>
          </a:custGeom>
          <a:ln w="508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pPr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sz="2400"/>
          </a:p>
        </p:txBody>
      </p:sp>
      <p:sp>
        <p:nvSpPr>
          <p:cNvPr id="410" name="Line"/>
          <p:cNvSpPr/>
          <p:nvPr/>
        </p:nvSpPr>
        <p:spPr>
          <a:xfrm>
            <a:off x="11234533" y="9672955"/>
            <a:ext cx="6116481" cy="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sz="2400"/>
          </a:p>
        </p:txBody>
      </p:sp>
      <p:sp>
        <p:nvSpPr>
          <p:cNvPr id="411" name="Line"/>
          <p:cNvSpPr/>
          <p:nvPr/>
        </p:nvSpPr>
        <p:spPr>
          <a:xfrm>
            <a:off x="11926278" y="9941470"/>
            <a:ext cx="5424736" cy="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sz="2400"/>
          </a:p>
        </p:txBody>
      </p:sp>
      <p:sp>
        <p:nvSpPr>
          <p:cNvPr id="412" name="Line"/>
          <p:cNvSpPr/>
          <p:nvPr/>
        </p:nvSpPr>
        <p:spPr>
          <a:xfrm>
            <a:off x="11526633" y="10185717"/>
            <a:ext cx="5824381" cy="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sz="2400"/>
          </a:p>
        </p:txBody>
      </p:sp>
      <p:sp>
        <p:nvSpPr>
          <p:cNvPr id="413" name="Line"/>
          <p:cNvSpPr/>
          <p:nvPr/>
        </p:nvSpPr>
        <p:spPr>
          <a:xfrm>
            <a:off x="11680311" y="10439717"/>
            <a:ext cx="5670703" cy="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sz="2400"/>
          </a:p>
        </p:txBody>
      </p:sp>
      <p:cxnSp>
        <p:nvCxnSpPr>
          <p:cNvPr id="418" name="Connection Line"/>
          <p:cNvCxnSpPr>
            <a:stCxn id="471" idx="0"/>
          </p:cNvCxnSpPr>
          <p:nvPr/>
        </p:nvCxnSpPr>
        <p:spPr>
          <a:xfrm flipV="1">
            <a:off x="2725533" y="5305821"/>
            <a:ext cx="5892800" cy="1739900"/>
          </a:xfrm>
          <a:prstGeom prst="bentConnector3">
            <a:avLst>
              <a:gd name="adj1" fmla="val 77802"/>
            </a:avLst>
          </a:prstGeom>
          <a:ln w="50800">
            <a:solidFill>
              <a:srgbClr val="000000"/>
            </a:solidFill>
          </a:ln>
        </p:spPr>
      </p:cxnSp>
      <p:cxnSp>
        <p:nvCxnSpPr>
          <p:cNvPr id="420" name="Connection Line"/>
          <p:cNvCxnSpPr>
            <a:stCxn id="472" idx="0"/>
          </p:cNvCxnSpPr>
          <p:nvPr/>
        </p:nvCxnSpPr>
        <p:spPr>
          <a:xfrm flipV="1">
            <a:off x="2877933" y="5966221"/>
            <a:ext cx="6045200" cy="1485900"/>
          </a:xfrm>
          <a:prstGeom prst="bentConnector3">
            <a:avLst>
              <a:gd name="adj1" fmla="val 79622"/>
            </a:avLst>
          </a:prstGeom>
          <a:ln w="50800">
            <a:solidFill>
              <a:srgbClr val="000000"/>
            </a:solidFill>
          </a:ln>
        </p:spPr>
      </p:cxnSp>
      <p:cxnSp>
        <p:nvCxnSpPr>
          <p:cNvPr id="422" name="Connection Line"/>
          <p:cNvCxnSpPr>
            <a:stCxn id="473" idx="0"/>
          </p:cNvCxnSpPr>
          <p:nvPr/>
        </p:nvCxnSpPr>
        <p:spPr>
          <a:xfrm flipV="1">
            <a:off x="3017633" y="6613921"/>
            <a:ext cx="6197600" cy="1219200"/>
          </a:xfrm>
          <a:prstGeom prst="bentConnector3">
            <a:avLst>
              <a:gd name="adj1" fmla="val 81353"/>
            </a:avLst>
          </a:prstGeom>
          <a:ln w="50800">
            <a:solidFill>
              <a:srgbClr val="000000"/>
            </a:solidFill>
          </a:ln>
        </p:spPr>
      </p:cxnSp>
      <p:cxnSp>
        <p:nvCxnSpPr>
          <p:cNvPr id="424" name="Connection Line"/>
          <p:cNvCxnSpPr>
            <a:stCxn id="474" idx="0"/>
          </p:cNvCxnSpPr>
          <p:nvPr/>
        </p:nvCxnSpPr>
        <p:spPr>
          <a:xfrm flipV="1">
            <a:off x="3157333" y="7261621"/>
            <a:ext cx="6350000" cy="977900"/>
          </a:xfrm>
          <a:prstGeom prst="bentConnector3">
            <a:avLst>
              <a:gd name="adj1" fmla="val 82800"/>
            </a:avLst>
          </a:prstGeom>
          <a:ln w="50800">
            <a:solidFill>
              <a:srgbClr val="000000"/>
            </a:solidFill>
          </a:ln>
        </p:spPr>
      </p:cxnSp>
      <p:sp>
        <p:nvSpPr>
          <p:cNvPr id="426" name="start"/>
          <p:cNvSpPr txBox="1"/>
          <p:nvPr/>
        </p:nvSpPr>
        <p:spPr>
          <a:xfrm>
            <a:off x="11671894" y="5753777"/>
            <a:ext cx="1412848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algn="l" defTabSz="1828800">
              <a:defRPr sz="36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r>
              <a:rPr lang="en-GB" sz="2400" dirty="0">
                <a:latin typeface="+mn-lt"/>
              </a:rPr>
              <a:t>Accept</a:t>
            </a:r>
            <a:endParaRPr sz="2400" dirty="0">
              <a:latin typeface="+mn-lt"/>
            </a:endParaRPr>
          </a:p>
        </p:txBody>
      </p:sp>
      <p:pic>
        <p:nvPicPr>
          <p:cNvPr id="44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4089119"/>
            <a:ext cx="1930302" cy="1930301"/>
          </a:xfrm>
          <a:prstGeom prst="rect">
            <a:avLst/>
          </a:prstGeom>
          <a:ln w="12700">
            <a:miter lim="400000"/>
          </a:ln>
        </p:spPr>
      </p:pic>
      <p:sp>
        <p:nvSpPr>
          <p:cNvPr id="478" name="Connection Line"/>
          <p:cNvSpPr/>
          <p:nvPr/>
        </p:nvSpPr>
        <p:spPr>
          <a:xfrm>
            <a:off x="6157937" y="7048603"/>
            <a:ext cx="5768341" cy="26276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4309" y="0"/>
                </a:lnTo>
                <a:lnTo>
                  <a:pt x="4309" y="21600"/>
                </a:lnTo>
                <a:lnTo>
                  <a:pt x="2160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endParaRPr sz="2400"/>
          </a:p>
        </p:txBody>
      </p:sp>
      <p:sp>
        <p:nvSpPr>
          <p:cNvPr id="479" name="Connection Line"/>
          <p:cNvSpPr/>
          <p:nvPr/>
        </p:nvSpPr>
        <p:spPr>
          <a:xfrm>
            <a:off x="6349161" y="7459390"/>
            <a:ext cx="5878830" cy="2484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4918" y="0"/>
                </a:lnTo>
                <a:lnTo>
                  <a:pt x="4918" y="21600"/>
                </a:lnTo>
                <a:lnTo>
                  <a:pt x="2160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endParaRPr sz="2400"/>
          </a:p>
        </p:txBody>
      </p:sp>
      <p:sp>
        <p:nvSpPr>
          <p:cNvPr id="480" name="Connection Line"/>
          <p:cNvSpPr/>
          <p:nvPr/>
        </p:nvSpPr>
        <p:spPr>
          <a:xfrm>
            <a:off x="6546126" y="7832723"/>
            <a:ext cx="5988051" cy="23533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497" y="0"/>
                </a:lnTo>
                <a:lnTo>
                  <a:pt x="5497" y="21600"/>
                </a:lnTo>
                <a:lnTo>
                  <a:pt x="2160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endParaRPr sz="2400"/>
          </a:p>
        </p:txBody>
      </p:sp>
      <p:sp>
        <p:nvSpPr>
          <p:cNvPr id="481" name="Connection Line"/>
          <p:cNvSpPr/>
          <p:nvPr/>
        </p:nvSpPr>
        <p:spPr>
          <a:xfrm>
            <a:off x="6729321" y="8241345"/>
            <a:ext cx="6098541" cy="21983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5987" y="21600"/>
                </a:lnTo>
                <a:lnTo>
                  <a:pt x="5987" y="0"/>
                </a:lnTo>
                <a:lnTo>
                  <a:pt x="0" y="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endParaRPr sz="2400"/>
          </a:p>
        </p:txBody>
      </p:sp>
      <p:sp>
        <p:nvSpPr>
          <p:cNvPr id="482" name="Connection Line"/>
          <p:cNvSpPr/>
          <p:nvPr/>
        </p:nvSpPr>
        <p:spPr>
          <a:xfrm>
            <a:off x="2728073" y="5053091"/>
            <a:ext cx="1169670" cy="15138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909" y="0"/>
                </a:moveTo>
                <a:lnTo>
                  <a:pt x="21600" y="0"/>
                </a:lnTo>
                <a:lnTo>
                  <a:pt x="21600" y="15403"/>
                </a:lnTo>
                <a:lnTo>
                  <a:pt x="0" y="15403"/>
                </a:lnTo>
                <a:lnTo>
                  <a:pt x="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endParaRPr sz="2400"/>
          </a:p>
        </p:txBody>
      </p:sp>
      <p:sp>
        <p:nvSpPr>
          <p:cNvPr id="483" name="Connection Line"/>
          <p:cNvSpPr/>
          <p:nvPr/>
        </p:nvSpPr>
        <p:spPr>
          <a:xfrm>
            <a:off x="2871583" y="5053091"/>
            <a:ext cx="1026160" cy="19113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53" y="0"/>
                </a:moveTo>
                <a:lnTo>
                  <a:pt x="21600" y="0"/>
                </a:lnTo>
                <a:lnTo>
                  <a:pt x="21600" y="12314"/>
                </a:lnTo>
                <a:lnTo>
                  <a:pt x="0" y="12314"/>
                </a:lnTo>
                <a:lnTo>
                  <a:pt x="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endParaRPr sz="2400"/>
          </a:p>
        </p:txBody>
      </p:sp>
      <p:sp>
        <p:nvSpPr>
          <p:cNvPr id="484" name="Connection Line"/>
          <p:cNvSpPr/>
          <p:nvPr/>
        </p:nvSpPr>
        <p:spPr>
          <a:xfrm>
            <a:off x="3016363" y="5053091"/>
            <a:ext cx="881380" cy="22961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375" y="0"/>
                </a:moveTo>
                <a:lnTo>
                  <a:pt x="21600" y="0"/>
                </a:lnTo>
                <a:lnTo>
                  <a:pt x="21600" y="10250"/>
                </a:lnTo>
                <a:lnTo>
                  <a:pt x="0" y="10250"/>
                </a:lnTo>
                <a:lnTo>
                  <a:pt x="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endParaRPr sz="2400"/>
          </a:p>
        </p:txBody>
      </p:sp>
      <p:sp>
        <p:nvSpPr>
          <p:cNvPr id="485" name="Connection Line"/>
          <p:cNvSpPr/>
          <p:nvPr/>
        </p:nvSpPr>
        <p:spPr>
          <a:xfrm>
            <a:off x="3159873" y="5053091"/>
            <a:ext cx="737870" cy="2705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165" y="0"/>
                </a:moveTo>
                <a:lnTo>
                  <a:pt x="21600" y="0"/>
                </a:lnTo>
                <a:lnTo>
                  <a:pt x="21600" y="8620"/>
                </a:lnTo>
                <a:lnTo>
                  <a:pt x="0" y="8620"/>
                </a:lnTo>
                <a:lnTo>
                  <a:pt x="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endParaRPr sz="2400"/>
          </a:p>
        </p:txBody>
      </p:sp>
      <p:sp>
        <p:nvSpPr>
          <p:cNvPr id="464" name="Line"/>
          <p:cNvSpPr/>
          <p:nvPr/>
        </p:nvSpPr>
        <p:spPr>
          <a:xfrm>
            <a:off x="11609323" y="6284774"/>
            <a:ext cx="593990" cy="30089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76200">
            <a:solidFill>
              <a:srgbClr val="C0504D"/>
            </a:solidFill>
            <a:tailEnd type="triangle"/>
          </a:ln>
        </p:spPr>
        <p:txBody>
          <a:bodyPr tIns="91439" bIns="91439"/>
          <a:lstStyle/>
          <a:p>
            <a:pPr algn="l" defTabSz="914400">
              <a:def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400"/>
          </a:p>
        </p:txBody>
      </p:sp>
      <p:sp>
        <p:nvSpPr>
          <p:cNvPr id="471" name="FE"/>
          <p:cNvSpPr/>
          <p:nvPr/>
        </p:nvSpPr>
        <p:spPr>
          <a:xfrm>
            <a:off x="1814105" y="6592570"/>
            <a:ext cx="1828801" cy="91440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0800">
            <a:solidFill>
              <a:srgbClr val="4A7EBB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>
            <a:lvl1pPr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2400">
                <a:latin typeface="+mn-lt"/>
              </a:rPr>
              <a:t>FE</a:t>
            </a:r>
          </a:p>
        </p:txBody>
      </p:sp>
      <p:sp>
        <p:nvSpPr>
          <p:cNvPr id="472" name="FE"/>
          <p:cNvSpPr/>
          <p:nvPr/>
        </p:nvSpPr>
        <p:spPr>
          <a:xfrm>
            <a:off x="1958038" y="6989974"/>
            <a:ext cx="1828801" cy="91440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0800">
            <a:solidFill>
              <a:srgbClr val="4A7EBB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>
            <a:lvl1pPr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2400">
                <a:latin typeface="+mn-lt"/>
              </a:rPr>
              <a:t>FE</a:t>
            </a:r>
          </a:p>
        </p:txBody>
      </p:sp>
      <p:sp>
        <p:nvSpPr>
          <p:cNvPr id="473" name="FE"/>
          <p:cNvSpPr/>
          <p:nvPr/>
        </p:nvSpPr>
        <p:spPr>
          <a:xfrm>
            <a:off x="2101971" y="7374678"/>
            <a:ext cx="1828801" cy="91440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0800">
            <a:solidFill>
              <a:srgbClr val="4A7EBB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>
            <a:lvl1pPr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2400">
                <a:latin typeface="+mn-lt"/>
              </a:rPr>
              <a:t>FE</a:t>
            </a:r>
          </a:p>
        </p:txBody>
      </p:sp>
      <p:sp>
        <p:nvSpPr>
          <p:cNvPr id="474" name="FE"/>
          <p:cNvSpPr/>
          <p:nvPr/>
        </p:nvSpPr>
        <p:spPr>
          <a:xfrm>
            <a:off x="2245905" y="7784783"/>
            <a:ext cx="1828801" cy="91440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0800">
            <a:solidFill>
              <a:srgbClr val="4A7EBB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>
            <a:lvl1pPr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2400">
                <a:latin typeface="+mn-lt"/>
              </a:rPr>
              <a:t>FE</a:t>
            </a:r>
          </a:p>
        </p:txBody>
      </p:sp>
      <p:sp>
        <p:nvSpPr>
          <p:cNvPr id="476" name="Fast links"/>
          <p:cNvSpPr txBox="1"/>
          <p:nvPr/>
        </p:nvSpPr>
        <p:spPr>
          <a:xfrm>
            <a:off x="4754472" y="4555034"/>
            <a:ext cx="2743201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defTabSz="1828800">
              <a:defRPr sz="38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>
              <a:defRPr i="0"/>
            </a:pPr>
            <a:r>
              <a:rPr sz="2400" i="1">
                <a:latin typeface="+mn-lt"/>
              </a:rPr>
              <a:t>Fast links</a:t>
            </a:r>
          </a:p>
        </p:txBody>
      </p:sp>
      <p:pic>
        <p:nvPicPr>
          <p:cNvPr id="477" name="Computer.png" descr="Comput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2354" y="4150403"/>
            <a:ext cx="3670301" cy="21844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4" name="Group"/>
          <p:cNvGrpSpPr/>
          <p:nvPr/>
        </p:nvGrpSpPr>
        <p:grpSpPr>
          <a:xfrm>
            <a:off x="4585404" y="6663425"/>
            <a:ext cx="1619251" cy="739776"/>
            <a:chOff x="0" y="0"/>
            <a:chExt cx="1619250" cy="739775"/>
          </a:xfrm>
        </p:grpSpPr>
        <p:sp>
          <p:nvSpPr>
            <p:cNvPr id="75" name="Shape"/>
            <p:cNvSpPr/>
            <p:nvPr/>
          </p:nvSpPr>
          <p:spPr>
            <a:xfrm rot="5400000">
              <a:off x="566737" y="-312738"/>
              <a:ext cx="739776" cy="1365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852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5852"/>
                  </a:lnTo>
                  <a:lnTo>
                    <a:pt x="108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F73B9"/>
                </a:gs>
                <a:gs pos="100000">
                  <a:srgbClr val="347FD8"/>
                </a:gs>
              </a:gsLst>
              <a:lin ang="16200000" scaled="0"/>
            </a:gra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914400">
                <a:defRPr sz="4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6" name="Rectangle"/>
            <p:cNvSpPr/>
            <p:nvPr/>
          </p:nvSpPr>
          <p:spPr>
            <a:xfrm>
              <a:off x="0" y="0"/>
              <a:ext cx="450850" cy="739775"/>
            </a:xfrm>
            <a:prstGeom prst="rect">
              <a:avLst/>
            </a:prstGeom>
            <a:solidFill>
              <a:srgbClr val="1F497D"/>
            </a:soli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469" name="Shape"/>
          <p:cNvSpPr/>
          <p:nvPr/>
        </p:nvSpPr>
        <p:spPr>
          <a:xfrm rot="5400000">
            <a:off x="18249493" y="8936582"/>
            <a:ext cx="2049781" cy="2060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477" y="0"/>
                </a:moveTo>
                <a:lnTo>
                  <a:pt x="18123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lnTo>
                  <a:pt x="0" y="3600"/>
                </a:lnTo>
                <a:lnTo>
                  <a:pt x="3477" y="0"/>
                </a:lnTo>
                <a:close/>
              </a:path>
            </a:pathLst>
          </a:custGeom>
          <a:solidFill>
            <a:srgbClr val="FFFFFF"/>
          </a:solidFill>
          <a:ln w="114300">
            <a:solidFill>
              <a:srgbClr val="C0504D"/>
            </a:solidFill>
          </a:ln>
          <a:effectLst>
            <a:outerShdw blurRad="76200" dist="38100" dir="6599969" rotWithShape="0">
              <a:srgbClr val="000000">
                <a:alpha val="75000"/>
              </a:srgbClr>
            </a:outerShdw>
          </a:effectLst>
        </p:spPr>
        <p:txBody>
          <a:bodyPr tIns="91439" bIns="91439" anchor="ctr"/>
          <a:lstStyle/>
          <a:p>
            <a:pPr algn="l" defTabSz="914400">
              <a:defRPr sz="480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400"/>
          </a:p>
        </p:txBody>
      </p:sp>
      <p:sp>
        <p:nvSpPr>
          <p:cNvPr id="470" name="ReadOut"/>
          <p:cNvSpPr txBox="1"/>
          <p:nvPr/>
        </p:nvSpPr>
        <p:spPr>
          <a:xfrm>
            <a:off x="18256815" y="9719806"/>
            <a:ext cx="1553630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defTabSz="1828800">
              <a:defRPr sz="380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</a:lstStyle>
          <a:p>
            <a:r>
              <a:rPr sz="2400" dirty="0" err="1">
                <a:latin typeface="+mn-lt"/>
              </a:rPr>
              <a:t>ReadOut</a:t>
            </a:r>
            <a:endParaRPr sz="2400" dirty="0">
              <a:latin typeface="+mn-lt"/>
            </a:endParaRPr>
          </a:p>
        </p:txBody>
      </p:sp>
      <p:sp>
        <p:nvSpPr>
          <p:cNvPr id="80" name="ReadOut"/>
          <p:cNvSpPr txBox="1"/>
          <p:nvPr/>
        </p:nvSpPr>
        <p:spPr>
          <a:xfrm>
            <a:off x="5697006" y="8711368"/>
            <a:ext cx="1011815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defTabSz="1828800">
              <a:defRPr sz="380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</a:lstStyle>
          <a:p>
            <a:r>
              <a:rPr lang="en-GB" sz="2400" i="1" dirty="0">
                <a:latin typeface="+mn-lt"/>
              </a:rPr>
              <a:t>ADCs</a:t>
            </a:r>
            <a:endParaRPr sz="2400" i="1" dirty="0">
              <a:latin typeface="+mn-lt"/>
            </a:endParaRPr>
          </a:p>
        </p:txBody>
      </p:sp>
      <p:grpSp>
        <p:nvGrpSpPr>
          <p:cNvPr id="89" name="Group"/>
          <p:cNvGrpSpPr/>
          <p:nvPr/>
        </p:nvGrpSpPr>
        <p:grpSpPr>
          <a:xfrm>
            <a:off x="4786157" y="7068350"/>
            <a:ext cx="1619251" cy="739776"/>
            <a:chOff x="0" y="0"/>
            <a:chExt cx="1619250" cy="739775"/>
          </a:xfrm>
        </p:grpSpPr>
        <p:sp>
          <p:nvSpPr>
            <p:cNvPr id="90" name="Shape"/>
            <p:cNvSpPr/>
            <p:nvPr/>
          </p:nvSpPr>
          <p:spPr>
            <a:xfrm rot="5400000">
              <a:off x="566737" y="-312738"/>
              <a:ext cx="739776" cy="1365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852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5852"/>
                  </a:lnTo>
                  <a:lnTo>
                    <a:pt x="108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F73B9"/>
                </a:gs>
                <a:gs pos="100000">
                  <a:srgbClr val="347FD8"/>
                </a:gs>
              </a:gsLst>
              <a:lin ang="16200000" scaled="0"/>
            </a:gra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914400">
                <a:defRPr sz="4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1" name="Rectangle"/>
            <p:cNvSpPr/>
            <p:nvPr/>
          </p:nvSpPr>
          <p:spPr>
            <a:xfrm>
              <a:off x="0" y="0"/>
              <a:ext cx="450850" cy="739775"/>
            </a:xfrm>
            <a:prstGeom prst="rect">
              <a:avLst/>
            </a:prstGeom>
            <a:solidFill>
              <a:srgbClr val="1F497D"/>
            </a:soli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92" name="Group"/>
          <p:cNvGrpSpPr/>
          <p:nvPr/>
        </p:nvGrpSpPr>
        <p:grpSpPr>
          <a:xfrm>
            <a:off x="4991368" y="7461515"/>
            <a:ext cx="1619251" cy="739776"/>
            <a:chOff x="0" y="0"/>
            <a:chExt cx="1619250" cy="739775"/>
          </a:xfrm>
        </p:grpSpPr>
        <p:sp>
          <p:nvSpPr>
            <p:cNvPr id="93" name="Shape"/>
            <p:cNvSpPr/>
            <p:nvPr/>
          </p:nvSpPr>
          <p:spPr>
            <a:xfrm rot="5400000">
              <a:off x="566737" y="-312738"/>
              <a:ext cx="739776" cy="1365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852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5852"/>
                  </a:lnTo>
                  <a:lnTo>
                    <a:pt x="108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F73B9"/>
                </a:gs>
                <a:gs pos="100000">
                  <a:srgbClr val="347FD8"/>
                </a:gs>
              </a:gsLst>
              <a:lin ang="16200000" scaled="0"/>
            </a:gra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914400">
                <a:defRPr sz="4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4" name="Rectangle"/>
            <p:cNvSpPr/>
            <p:nvPr/>
          </p:nvSpPr>
          <p:spPr>
            <a:xfrm>
              <a:off x="0" y="0"/>
              <a:ext cx="450850" cy="739775"/>
            </a:xfrm>
            <a:prstGeom prst="rect">
              <a:avLst/>
            </a:prstGeom>
            <a:solidFill>
              <a:srgbClr val="1F497D"/>
            </a:soli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95" name="Group"/>
          <p:cNvGrpSpPr/>
          <p:nvPr/>
        </p:nvGrpSpPr>
        <p:grpSpPr>
          <a:xfrm>
            <a:off x="5200860" y="7881865"/>
            <a:ext cx="1619251" cy="739776"/>
            <a:chOff x="0" y="0"/>
            <a:chExt cx="1619250" cy="739775"/>
          </a:xfrm>
        </p:grpSpPr>
        <p:sp>
          <p:nvSpPr>
            <p:cNvPr id="96" name="Shape"/>
            <p:cNvSpPr/>
            <p:nvPr/>
          </p:nvSpPr>
          <p:spPr>
            <a:xfrm rot="5400000">
              <a:off x="566737" y="-312738"/>
              <a:ext cx="739776" cy="1365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852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5852"/>
                  </a:lnTo>
                  <a:lnTo>
                    <a:pt x="108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F73B9"/>
                </a:gs>
                <a:gs pos="100000">
                  <a:srgbClr val="347FD8"/>
                </a:gs>
              </a:gsLst>
              <a:lin ang="16200000" scaled="0"/>
            </a:gra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914400">
                <a:defRPr sz="4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7" name="Rectangle"/>
            <p:cNvSpPr/>
            <p:nvPr/>
          </p:nvSpPr>
          <p:spPr>
            <a:xfrm>
              <a:off x="0" y="0"/>
              <a:ext cx="450850" cy="739775"/>
            </a:xfrm>
            <a:prstGeom prst="rect">
              <a:avLst/>
            </a:prstGeom>
            <a:solidFill>
              <a:srgbClr val="1F497D"/>
            </a:soli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cxnSp>
        <p:nvCxnSpPr>
          <p:cNvPr id="6" name="Elbow Connector 5"/>
          <p:cNvCxnSpPr>
            <a:stCxn id="1032" idx="0"/>
            <a:endCxn id="447" idx="1"/>
          </p:cNvCxnSpPr>
          <p:nvPr/>
        </p:nvCxnSpPr>
        <p:spPr>
          <a:xfrm rot="5400000" flipH="1" flipV="1">
            <a:off x="-557993" y="7030572"/>
            <a:ext cx="4248795" cy="296192"/>
          </a:xfrm>
          <a:prstGeom prst="bentConnector2">
            <a:avLst/>
          </a:prstGeom>
          <a:ln w="762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8066144"/>
              </p:ext>
            </p:extLst>
          </p:nvPr>
        </p:nvGraphicFramePr>
        <p:xfrm>
          <a:off x="9042946" y="9541015"/>
          <a:ext cx="2082800" cy="2514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8762964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4676269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6103471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98086043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4347984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0807574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85255006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907940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9693789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93409532"/>
                    </a:ext>
                  </a:extLst>
                </a:gridCol>
              </a:tblGrid>
              <a:tr h="230478"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382396"/>
                  </a:ext>
                </a:extLst>
              </a:tr>
            </a:tbl>
          </a:graphicData>
        </a:graphic>
      </p:graphicFrame>
      <p:graphicFrame>
        <p:nvGraphicFramePr>
          <p:cNvPr id="87" name="Table 8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4169775"/>
              </p:ext>
            </p:extLst>
          </p:nvPr>
        </p:nvGraphicFramePr>
        <p:xfrm>
          <a:off x="9171480" y="9807260"/>
          <a:ext cx="2082800" cy="2514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8762964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4676269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6103471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98086043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4347984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0807574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85255006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907940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9693789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93409532"/>
                    </a:ext>
                  </a:extLst>
                </a:gridCol>
              </a:tblGrid>
              <a:tr h="230478"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382396"/>
                  </a:ext>
                </a:extLst>
              </a:tr>
            </a:tbl>
          </a:graphicData>
        </a:graphic>
      </p:graphicFrame>
      <p:graphicFrame>
        <p:nvGraphicFramePr>
          <p:cNvPr id="88" name="Table 8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0434694"/>
              </p:ext>
            </p:extLst>
          </p:nvPr>
        </p:nvGraphicFramePr>
        <p:xfrm>
          <a:off x="9300014" y="10073505"/>
          <a:ext cx="2082800" cy="2514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8762964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4676269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6103471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98086043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4347984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0807574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85255006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907940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9693789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93409532"/>
                    </a:ext>
                  </a:extLst>
                </a:gridCol>
              </a:tblGrid>
              <a:tr h="230478"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382396"/>
                  </a:ext>
                </a:extLst>
              </a:tr>
            </a:tbl>
          </a:graphicData>
        </a:graphic>
      </p:graphicFrame>
      <p:graphicFrame>
        <p:nvGraphicFramePr>
          <p:cNvPr id="98" name="Table 9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8553444"/>
              </p:ext>
            </p:extLst>
          </p:nvPr>
        </p:nvGraphicFramePr>
        <p:xfrm>
          <a:off x="9428548" y="10339750"/>
          <a:ext cx="2082800" cy="2514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8762964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4676269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6103471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98086043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4347984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0807574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85255006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907940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9693789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93409532"/>
                    </a:ext>
                  </a:extLst>
                </a:gridCol>
              </a:tblGrid>
              <a:tr h="230478"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382396"/>
                  </a:ext>
                </a:extLst>
              </a:tr>
            </a:tbl>
          </a:graphicData>
        </a:graphic>
      </p:graphicFrame>
      <p:pic>
        <p:nvPicPr>
          <p:cNvPr id="1032" name="Picture 8" descr="Related imag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" y="9303065"/>
            <a:ext cx="2829612" cy="282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7" name="Front-Ends"/>
          <p:cNvSpPr txBox="1"/>
          <p:nvPr/>
        </p:nvSpPr>
        <p:spPr>
          <a:xfrm>
            <a:off x="1788705" y="8980667"/>
            <a:ext cx="2743201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defTabSz="1828800">
              <a:defRPr sz="38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>
              <a:defRPr i="0"/>
            </a:pPr>
            <a:r>
              <a:rPr sz="2400" i="1" dirty="0">
                <a:latin typeface="+mn-lt"/>
              </a:rPr>
              <a:t> Front-Ends</a:t>
            </a:r>
          </a:p>
        </p:txBody>
      </p:sp>
      <p:cxnSp>
        <p:nvCxnSpPr>
          <p:cNvPr id="106" name="Elbow Connector 105"/>
          <p:cNvCxnSpPr>
            <a:stCxn id="1032" idx="3"/>
            <a:endCxn id="97" idx="2"/>
          </p:cNvCxnSpPr>
          <p:nvPr/>
        </p:nvCxnSpPr>
        <p:spPr>
          <a:xfrm flipV="1">
            <a:off x="2833114" y="8621641"/>
            <a:ext cx="2593171" cy="2096231"/>
          </a:xfrm>
          <a:prstGeom prst="bentConnector2">
            <a:avLst/>
          </a:prstGeom>
          <a:ln w="762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07" name="Elbow Connector 106"/>
          <p:cNvCxnSpPr>
            <a:endCxn id="98" idx="2"/>
          </p:cNvCxnSpPr>
          <p:nvPr/>
        </p:nvCxnSpPr>
        <p:spPr>
          <a:xfrm flipV="1">
            <a:off x="2832204" y="10591210"/>
            <a:ext cx="7637744" cy="988056"/>
          </a:xfrm>
          <a:prstGeom prst="bentConnector2">
            <a:avLst/>
          </a:prstGeom>
          <a:ln w="762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00" name="delays"/>
          <p:cNvSpPr txBox="1"/>
          <p:nvPr/>
        </p:nvSpPr>
        <p:spPr>
          <a:xfrm>
            <a:off x="9416506" y="10655934"/>
            <a:ext cx="2050561" cy="923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42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>
              <a:defRPr i="0"/>
            </a:pPr>
            <a:r>
              <a:rPr lang="en-GB" sz="2400" i="1" dirty="0">
                <a:latin typeface="+mn-lt"/>
              </a:rPr>
              <a:t>Digital delay</a:t>
            </a:r>
            <a:endParaRPr lang="en-GB" sz="2400" dirty="0">
              <a:latin typeface="+mn-lt"/>
            </a:endParaRPr>
          </a:p>
          <a:p>
            <a:pPr algn="ctr">
              <a:defRPr i="0"/>
            </a:pPr>
            <a:r>
              <a:rPr lang="en-GB" sz="2400" i="1" dirty="0">
                <a:solidFill>
                  <a:schemeClr val="accent2"/>
                </a:solidFill>
                <a:latin typeface="+mn-lt"/>
              </a:rPr>
              <a:t>A PIPELINE</a:t>
            </a:r>
          </a:p>
        </p:txBody>
      </p:sp>
      <p:sp>
        <p:nvSpPr>
          <p:cNvPr id="414" name="Rounded Rectangle"/>
          <p:cNvSpPr/>
          <p:nvPr/>
        </p:nvSpPr>
        <p:spPr>
          <a:xfrm>
            <a:off x="8613663" y="4316729"/>
            <a:ext cx="2971776" cy="4537076"/>
          </a:xfrm>
          <a:prstGeom prst="roundRect">
            <a:avLst>
              <a:gd name="adj" fmla="val 5673"/>
            </a:avLst>
          </a:prstGeom>
          <a:solidFill>
            <a:srgbClr val="FF7E79"/>
          </a:solidFill>
          <a:ln w="50800">
            <a:solidFill>
              <a:srgbClr val="8C3A38"/>
            </a:solidFill>
            <a:bevel/>
          </a:ln>
        </p:spPr>
        <p:txBody>
          <a:bodyPr tIns="91439" bIns="91439" anchor="ctr"/>
          <a:lstStyle/>
          <a:p>
            <a:pPr algn="l" defTabSz="914400">
              <a:defRPr sz="4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400"/>
          </a:p>
        </p:txBody>
      </p:sp>
      <p:sp>
        <p:nvSpPr>
          <p:cNvPr id="436" name="Trigger system"/>
          <p:cNvSpPr txBox="1"/>
          <p:nvPr/>
        </p:nvSpPr>
        <p:spPr>
          <a:xfrm>
            <a:off x="10193673" y="4327842"/>
            <a:ext cx="1351605" cy="1292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algn="r" defTabSz="1828800">
              <a:defRPr sz="450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</a:lstStyle>
          <a:p>
            <a:r>
              <a:rPr lang="en-GB" sz="2400" dirty="0">
                <a:latin typeface="+mn-lt"/>
              </a:rPr>
              <a:t>Digital </a:t>
            </a:r>
            <a:r>
              <a:rPr sz="2400" dirty="0">
                <a:latin typeface="+mn-lt"/>
              </a:rPr>
              <a:t>Trigger system</a:t>
            </a:r>
          </a:p>
        </p:txBody>
      </p:sp>
      <p:sp>
        <p:nvSpPr>
          <p:cNvPr id="60" name="Rectangle 59"/>
          <p:cNvSpPr/>
          <p:nvPr/>
        </p:nvSpPr>
        <p:spPr>
          <a:xfrm rot="5400000">
            <a:off x="11507149" y="9533929"/>
            <a:ext cx="1390570" cy="853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start"/>
          <p:cNvSpPr txBox="1"/>
          <p:nvPr/>
        </p:nvSpPr>
        <p:spPr>
          <a:xfrm>
            <a:off x="16996074" y="5753777"/>
            <a:ext cx="1412848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algn="l" defTabSz="1828800">
              <a:defRPr sz="36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r>
              <a:rPr lang="en-GB" sz="2400" dirty="0">
                <a:latin typeface="+mn-lt"/>
              </a:rPr>
              <a:t>Accept</a:t>
            </a:r>
            <a:endParaRPr sz="2400" dirty="0">
              <a:latin typeface="+mn-lt"/>
            </a:endParaRPr>
          </a:p>
        </p:txBody>
      </p:sp>
      <p:sp>
        <p:nvSpPr>
          <p:cNvPr id="84" name="Line"/>
          <p:cNvSpPr/>
          <p:nvPr/>
        </p:nvSpPr>
        <p:spPr>
          <a:xfrm>
            <a:off x="16933503" y="6284774"/>
            <a:ext cx="593990" cy="30089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76200">
            <a:solidFill>
              <a:srgbClr val="C0504D"/>
            </a:solidFill>
            <a:tailEnd type="triangle"/>
          </a:ln>
        </p:spPr>
        <p:txBody>
          <a:bodyPr tIns="91439" bIns="91439"/>
          <a:lstStyle/>
          <a:p>
            <a:pPr algn="l" defTabSz="914400">
              <a:def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400"/>
          </a:p>
        </p:txBody>
      </p:sp>
      <p:graphicFrame>
        <p:nvGraphicFramePr>
          <p:cNvPr id="85" name="Table 8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2486559"/>
              </p:ext>
            </p:extLst>
          </p:nvPr>
        </p:nvGraphicFramePr>
        <p:xfrm>
          <a:off x="14367126" y="9541015"/>
          <a:ext cx="2082800" cy="2514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8762964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4676269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6103471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98086043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4347984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0807574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85255006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907940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9693789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93409532"/>
                    </a:ext>
                  </a:extLst>
                </a:gridCol>
              </a:tblGrid>
              <a:tr h="230478"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382396"/>
                  </a:ext>
                </a:extLst>
              </a:tr>
            </a:tbl>
          </a:graphicData>
        </a:graphic>
      </p:graphicFrame>
      <p:graphicFrame>
        <p:nvGraphicFramePr>
          <p:cNvPr id="86" name="Table 8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6273258"/>
              </p:ext>
            </p:extLst>
          </p:nvPr>
        </p:nvGraphicFramePr>
        <p:xfrm>
          <a:off x="14495660" y="9807260"/>
          <a:ext cx="2082800" cy="2514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8762964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4676269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6103471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98086043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4347984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0807574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85255006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907940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9693789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93409532"/>
                    </a:ext>
                  </a:extLst>
                </a:gridCol>
              </a:tblGrid>
              <a:tr h="230478"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382396"/>
                  </a:ext>
                </a:extLst>
              </a:tr>
            </a:tbl>
          </a:graphicData>
        </a:graphic>
      </p:graphicFrame>
      <p:graphicFrame>
        <p:nvGraphicFramePr>
          <p:cNvPr id="99" name="Table 9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5076960"/>
              </p:ext>
            </p:extLst>
          </p:nvPr>
        </p:nvGraphicFramePr>
        <p:xfrm>
          <a:off x="14624194" y="10073505"/>
          <a:ext cx="2082800" cy="2514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8762964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4676269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6103471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98086043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4347984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0807574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85255006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907940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9693789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93409532"/>
                    </a:ext>
                  </a:extLst>
                </a:gridCol>
              </a:tblGrid>
              <a:tr h="230478"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382396"/>
                  </a:ext>
                </a:extLst>
              </a:tr>
            </a:tbl>
          </a:graphicData>
        </a:graphic>
      </p:graphicFrame>
      <p:graphicFrame>
        <p:nvGraphicFramePr>
          <p:cNvPr id="101" name="Table 10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9969820"/>
              </p:ext>
            </p:extLst>
          </p:nvPr>
        </p:nvGraphicFramePr>
        <p:xfrm>
          <a:off x="14752728" y="10339750"/>
          <a:ext cx="2082800" cy="2514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8762964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4676269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6103471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98086043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4347984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0807574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85255006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907940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9693789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93409532"/>
                    </a:ext>
                  </a:extLst>
                </a:gridCol>
              </a:tblGrid>
              <a:tr h="230478"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382396"/>
                  </a:ext>
                </a:extLst>
              </a:tr>
            </a:tbl>
          </a:graphicData>
        </a:graphic>
      </p:graphicFrame>
      <p:sp>
        <p:nvSpPr>
          <p:cNvPr id="105" name="Rectangle 104"/>
          <p:cNvSpPr/>
          <p:nvPr/>
        </p:nvSpPr>
        <p:spPr>
          <a:xfrm rot="5400000">
            <a:off x="16831329" y="9533929"/>
            <a:ext cx="1390570" cy="853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start"/>
          <p:cNvSpPr txBox="1"/>
          <p:nvPr/>
        </p:nvSpPr>
        <p:spPr>
          <a:xfrm>
            <a:off x="11802817" y="10681922"/>
            <a:ext cx="1412848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algn="l" defTabSz="1828800">
              <a:defRPr sz="36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r>
              <a:rPr lang="en-GB" sz="2400" dirty="0">
                <a:latin typeface="+mn-lt"/>
              </a:rPr>
              <a:t>Filter</a:t>
            </a:r>
            <a:endParaRPr sz="2400" dirty="0">
              <a:latin typeface="+mn-lt"/>
            </a:endParaRPr>
          </a:p>
        </p:txBody>
      </p:sp>
      <p:sp>
        <p:nvSpPr>
          <p:cNvPr id="109" name="start"/>
          <p:cNvSpPr txBox="1"/>
          <p:nvPr/>
        </p:nvSpPr>
        <p:spPr>
          <a:xfrm>
            <a:off x="17126997" y="10644172"/>
            <a:ext cx="1412848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algn="l" defTabSz="1828800">
              <a:defRPr sz="36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r>
              <a:rPr lang="en-GB" sz="2400" dirty="0">
                <a:latin typeface="+mn-lt"/>
              </a:rPr>
              <a:t>Filter</a:t>
            </a:r>
            <a:endParaRPr sz="2400" dirty="0">
              <a:latin typeface="+mn-lt"/>
            </a:endParaRPr>
          </a:p>
        </p:txBody>
      </p:sp>
      <p:cxnSp>
        <p:nvCxnSpPr>
          <p:cNvPr id="110" name="Connection Line"/>
          <p:cNvCxnSpPr/>
          <p:nvPr/>
        </p:nvCxnSpPr>
        <p:spPr>
          <a:xfrm rot="5400000" flipH="1" flipV="1">
            <a:off x="11359460" y="7032420"/>
            <a:ext cx="4395085" cy="944521"/>
          </a:xfrm>
          <a:prstGeom prst="bentConnector3">
            <a:avLst>
              <a:gd name="adj1" fmla="val 99990"/>
            </a:avLst>
          </a:prstGeom>
          <a:ln w="50800">
            <a:solidFill>
              <a:srgbClr val="000000"/>
            </a:solidFill>
          </a:ln>
        </p:spPr>
      </p:cxnSp>
      <p:cxnSp>
        <p:nvCxnSpPr>
          <p:cNvPr id="111" name="Connection Line"/>
          <p:cNvCxnSpPr/>
          <p:nvPr/>
        </p:nvCxnSpPr>
        <p:spPr>
          <a:xfrm rot="5400000" flipH="1" flipV="1">
            <a:off x="11777693" y="7516684"/>
            <a:ext cx="3991217" cy="892924"/>
          </a:xfrm>
          <a:prstGeom prst="bentConnector3">
            <a:avLst>
              <a:gd name="adj1" fmla="val 99321"/>
            </a:avLst>
          </a:prstGeom>
          <a:ln w="50800">
            <a:solidFill>
              <a:srgbClr val="000000"/>
            </a:solidFill>
          </a:ln>
        </p:spPr>
      </p:cxnSp>
      <p:cxnSp>
        <p:nvCxnSpPr>
          <p:cNvPr id="112" name="Connection Line"/>
          <p:cNvCxnSpPr/>
          <p:nvPr/>
        </p:nvCxnSpPr>
        <p:spPr>
          <a:xfrm rot="5400000" flipH="1" flipV="1">
            <a:off x="12306018" y="7865258"/>
            <a:ext cx="3570165" cy="1070125"/>
          </a:xfrm>
          <a:prstGeom prst="bentConnector3">
            <a:avLst>
              <a:gd name="adj1" fmla="val 99446"/>
            </a:avLst>
          </a:prstGeom>
          <a:ln w="50800">
            <a:solidFill>
              <a:srgbClr val="000000"/>
            </a:solidFill>
          </a:ln>
        </p:spPr>
      </p:cxnSp>
      <p:cxnSp>
        <p:nvCxnSpPr>
          <p:cNvPr id="113" name="Connection Line"/>
          <p:cNvCxnSpPr/>
          <p:nvPr/>
        </p:nvCxnSpPr>
        <p:spPr>
          <a:xfrm rot="5400000" flipH="1" flipV="1">
            <a:off x="12798614" y="8221487"/>
            <a:ext cx="3154399" cy="1237300"/>
          </a:xfrm>
          <a:prstGeom prst="bentConnector3">
            <a:avLst>
              <a:gd name="adj1" fmla="val 99924"/>
            </a:avLst>
          </a:prstGeom>
          <a:ln w="50800">
            <a:solidFill>
              <a:srgbClr val="000000"/>
            </a:solidFill>
          </a:ln>
        </p:spPr>
      </p:cxnSp>
      <p:sp>
        <p:nvSpPr>
          <p:cNvPr id="103" name="Rounded Rectangle"/>
          <p:cNvSpPr/>
          <p:nvPr/>
        </p:nvSpPr>
        <p:spPr>
          <a:xfrm>
            <a:off x="13937843" y="4316729"/>
            <a:ext cx="2971776" cy="4537076"/>
          </a:xfrm>
          <a:prstGeom prst="roundRect">
            <a:avLst>
              <a:gd name="adj" fmla="val 5673"/>
            </a:avLst>
          </a:prstGeom>
          <a:solidFill>
            <a:srgbClr val="FF7E79"/>
          </a:solidFill>
          <a:ln w="50800">
            <a:solidFill>
              <a:srgbClr val="8C3A38"/>
            </a:solidFill>
            <a:bevel/>
          </a:ln>
        </p:spPr>
        <p:txBody>
          <a:bodyPr tIns="91439" bIns="91439" anchor="ctr"/>
          <a:lstStyle/>
          <a:p>
            <a:pPr algn="l" defTabSz="914400">
              <a:defRPr sz="4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400"/>
          </a:p>
        </p:txBody>
      </p:sp>
      <p:sp>
        <p:nvSpPr>
          <p:cNvPr id="104" name="Trigger system"/>
          <p:cNvSpPr txBox="1"/>
          <p:nvPr/>
        </p:nvSpPr>
        <p:spPr>
          <a:xfrm>
            <a:off x="15517853" y="4327842"/>
            <a:ext cx="1351605" cy="1292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algn="r" defTabSz="1828800">
              <a:defRPr sz="450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</a:lstStyle>
          <a:p>
            <a:r>
              <a:rPr lang="en-GB" sz="2400" dirty="0">
                <a:latin typeface="+mn-lt"/>
              </a:rPr>
              <a:t>Digital </a:t>
            </a:r>
            <a:r>
              <a:rPr sz="2400" dirty="0">
                <a:latin typeface="+mn-lt"/>
              </a:rPr>
              <a:t>Trigger system</a:t>
            </a:r>
          </a:p>
        </p:txBody>
      </p:sp>
      <p:cxnSp>
        <p:nvCxnSpPr>
          <p:cNvPr id="114" name="Elbow Connector 113"/>
          <p:cNvCxnSpPr>
            <a:endCxn id="101" idx="2"/>
          </p:cNvCxnSpPr>
          <p:nvPr/>
        </p:nvCxnSpPr>
        <p:spPr>
          <a:xfrm flipV="1">
            <a:off x="8208972" y="10591210"/>
            <a:ext cx="7585156" cy="988056"/>
          </a:xfrm>
          <a:prstGeom prst="bentConnector2">
            <a:avLst/>
          </a:prstGeom>
          <a:ln w="762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02" name="delays"/>
          <p:cNvSpPr txBox="1"/>
          <p:nvPr/>
        </p:nvSpPr>
        <p:spPr>
          <a:xfrm>
            <a:off x="14740686" y="10655934"/>
            <a:ext cx="2050561" cy="923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42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>
              <a:defRPr i="0"/>
            </a:pPr>
            <a:r>
              <a:rPr lang="en-GB" sz="2400" i="1" dirty="0">
                <a:latin typeface="+mn-lt"/>
              </a:rPr>
              <a:t>Digital delay</a:t>
            </a:r>
            <a:endParaRPr lang="en-GB" sz="2400" dirty="0">
              <a:latin typeface="+mn-lt"/>
            </a:endParaRPr>
          </a:p>
          <a:p>
            <a:pPr algn="ctr">
              <a:defRPr i="0"/>
            </a:pPr>
            <a:r>
              <a:rPr lang="en-GB" sz="2400" i="1" dirty="0">
                <a:solidFill>
                  <a:schemeClr val="accent2"/>
                </a:solidFill>
                <a:latin typeface="+mn-lt"/>
              </a:rPr>
              <a:t>A PIPELINE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966996-D54D-1416-00F1-3CFCB911E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46589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Data Park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Data Parking</a:t>
            </a:r>
          </a:p>
        </p:txBody>
      </p:sp>
      <p:sp>
        <p:nvSpPr>
          <p:cNvPr id="742" name="Based on the fact that HLT trigger rate was a bit lower than what the DAQ could handle…"/>
          <p:cNvSpPr txBox="1">
            <a:spLocks noGrp="1"/>
          </p:cNvSpPr>
          <p:nvPr>
            <p:ph sz="half" idx="1"/>
          </p:nvPr>
        </p:nvSpPr>
        <p:spPr>
          <a:xfrm>
            <a:off x="1371600" y="3909724"/>
            <a:ext cx="14945558" cy="9149328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sz="4000" dirty="0"/>
              <a:t>Based on the fact that HLT trigger rate was a bit lower than what the DAQ could handle</a:t>
            </a:r>
          </a:p>
          <a:p>
            <a:pPr>
              <a:lnSpc>
                <a:spcPct val="150000"/>
              </a:lnSpc>
            </a:pPr>
            <a:r>
              <a:rPr sz="4000" dirty="0"/>
              <a:t>Add some new</a:t>
            </a:r>
            <a:r>
              <a:rPr lang="en-GB" sz="4000" dirty="0"/>
              <a:t>,</a:t>
            </a:r>
            <a:r>
              <a:rPr sz="4000" dirty="0"/>
              <a:t> loose</a:t>
            </a:r>
            <a:r>
              <a:rPr lang="en-GB" sz="4000" dirty="0"/>
              <a:t>,</a:t>
            </a:r>
            <a:r>
              <a:rPr sz="4000" dirty="0"/>
              <a:t> trigger paths for specific analyses</a:t>
            </a:r>
          </a:p>
          <a:p>
            <a:pPr>
              <a:lnSpc>
                <a:spcPct val="150000"/>
              </a:lnSpc>
            </a:pPr>
            <a:r>
              <a:rPr sz="4000" dirty="0"/>
              <a:t>‘Park’ the raw data - </a:t>
            </a:r>
          </a:p>
          <a:p>
            <a:pPr lvl="1">
              <a:lnSpc>
                <a:spcPct val="150000"/>
              </a:lnSpc>
            </a:pPr>
            <a:r>
              <a:rPr sz="3600" dirty="0"/>
              <a:t>Don’t run full reconstruction on accepted events immediately, store the raw data</a:t>
            </a:r>
          </a:p>
          <a:p>
            <a:pPr lvl="1">
              <a:lnSpc>
                <a:spcPct val="150000"/>
              </a:lnSpc>
            </a:pPr>
            <a:r>
              <a:rPr sz="3600" dirty="0"/>
              <a:t>Process later when no triggers are arriving - e.g. in between runs</a:t>
            </a:r>
          </a:p>
          <a:p>
            <a:pPr>
              <a:lnSpc>
                <a:spcPct val="150000"/>
              </a:lnSpc>
            </a:pPr>
            <a:r>
              <a:rPr sz="4000" dirty="0"/>
              <a:t>CMS, </a:t>
            </a:r>
            <a:r>
              <a:rPr sz="4000" dirty="0" err="1"/>
              <a:t>LHCb</a:t>
            </a:r>
            <a:r>
              <a:rPr sz="4000" dirty="0"/>
              <a:t>, ATLAS all use this</a:t>
            </a:r>
          </a:p>
        </p:txBody>
      </p:sp>
      <p:pic>
        <p:nvPicPr>
          <p:cNvPr id="7" name="Screenshot 2021-01-20 at 11.31.44.png" descr="Screenshot 2021-01-20 at 11.31.44.png">
            <a:extLst>
              <a:ext uri="{FF2B5EF4-FFF2-40B4-BE49-F238E27FC236}">
                <a16:creationId xmlns:a16="http://schemas.microsoft.com/office/drawing/2014/main" id="{08AD99AB-127C-2D0D-33D2-86DE8C9EDBF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6743285" y="3902666"/>
            <a:ext cx="7474985" cy="812370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569298-FD03-B7EE-E15A-91BA7870B882}"/>
              </a:ext>
            </a:extLst>
          </p:cNvPr>
          <p:cNvSpPr txBox="1"/>
          <p:nvPr/>
        </p:nvSpPr>
        <p:spPr>
          <a:xfrm>
            <a:off x="17390608" y="12026368"/>
            <a:ext cx="61803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dirty="0"/>
              <a:t>Right </a:t>
            </a:r>
            <a:r>
              <a:rPr lang="en-GB" sz="2000" dirty="0">
                <a:solidFill>
                  <a:srgbClr val="FF9101"/>
                </a:solidFill>
              </a:rPr>
              <a:t>orange</a:t>
            </a:r>
            <a:r>
              <a:rPr lang="en-GB" sz="2000" dirty="0"/>
              <a:t> arrow is scouting</a:t>
            </a:r>
          </a:p>
          <a:p>
            <a:pPr algn="ctr">
              <a:lnSpc>
                <a:spcPct val="150000"/>
              </a:lnSpc>
            </a:pPr>
            <a:r>
              <a:rPr lang="en-GB" sz="2000" u="sng" dirty="0">
                <a:hlinkClick r:id="rId3"/>
              </a:rPr>
              <a:t>Talk on ‘real time analysis’ - C. </a:t>
            </a:r>
            <a:r>
              <a:rPr lang="en-GB" sz="2000" u="sng" dirty="0" err="1">
                <a:hlinkClick r:id="rId3"/>
              </a:rPr>
              <a:t>Doglioni</a:t>
            </a:r>
            <a:endParaRPr lang="en-GB" sz="2000" u="sng" dirty="0">
              <a:hlinkClick r:id="rId3"/>
            </a:endParaRPr>
          </a:p>
          <a:p>
            <a:pPr algn="ctr"/>
            <a:endParaRPr lang="en-GB" sz="20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B1435E-8F18-6D12-2D50-DAC382AF5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73704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Triggerless readout"/>
          <p:cNvSpPr txBox="1">
            <a:spLocks noGrp="1"/>
          </p:cNvSpPr>
          <p:nvPr>
            <p:ph type="title"/>
          </p:nvPr>
        </p:nvSpPr>
        <p:spPr>
          <a:xfrm>
            <a:off x="3200400" y="1528746"/>
            <a:ext cx="19812000" cy="258605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The future: </a:t>
            </a:r>
            <a:r>
              <a:rPr dirty="0"/>
              <a:t>Triggerless readout</a:t>
            </a:r>
            <a:r>
              <a:rPr lang="en-GB" dirty="0"/>
              <a:t>?</a:t>
            </a:r>
            <a:endParaRPr dirty="0"/>
          </a:p>
        </p:txBody>
      </p:sp>
      <p:sp>
        <p:nvSpPr>
          <p:cNvPr id="747" name="LHCb started with a hardware trigger…"/>
          <p:cNvSpPr txBox="1">
            <a:spLocks noGrp="1"/>
          </p:cNvSpPr>
          <p:nvPr>
            <p:ph sz="half" idx="1"/>
          </p:nvPr>
        </p:nvSpPr>
        <p:spPr>
          <a:xfrm>
            <a:off x="1371599" y="4389119"/>
            <a:ext cx="10783889" cy="804825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sz="4000" dirty="0" err="1"/>
              <a:t>LHCb</a:t>
            </a:r>
            <a:r>
              <a:rPr sz="4000" dirty="0"/>
              <a:t> started with a hardware trigger</a:t>
            </a:r>
          </a:p>
          <a:p>
            <a:pPr>
              <a:lnSpc>
                <a:spcPct val="150000"/>
              </a:lnSpc>
            </a:pPr>
            <a:r>
              <a:rPr sz="4000" dirty="0"/>
              <a:t>Then decided they could get rid of that step </a:t>
            </a:r>
            <a:r>
              <a:rPr lang="en-GB" sz="4000" dirty="0"/>
              <a:t>as</a:t>
            </a:r>
            <a:r>
              <a:rPr sz="4000" dirty="0"/>
              <a:t> L0 trigger was introducing bias</a:t>
            </a:r>
          </a:p>
          <a:p>
            <a:pPr>
              <a:lnSpc>
                <a:spcPct val="150000"/>
              </a:lnSpc>
            </a:pPr>
            <a:r>
              <a:rPr sz="4000" dirty="0"/>
              <a:t>Back-end electronics and software filter see 40x higher rate</a:t>
            </a:r>
          </a:p>
        </p:txBody>
      </p:sp>
      <p:pic>
        <p:nvPicPr>
          <p:cNvPr id="7" name="Screenshot 2021-01-19 at 20.56.53.png" descr="Screenshot 2021-01-19 at 20.56.53.png">
            <a:extLst>
              <a:ext uri="{FF2B5EF4-FFF2-40B4-BE49-F238E27FC236}">
                <a16:creationId xmlns:a16="http://schemas.microsoft.com/office/drawing/2014/main" id="{0D74BE03-A5C4-4F9E-AA51-8EBA48BDDE1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2155489" y="5044966"/>
            <a:ext cx="12239380" cy="613891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ADB3EA-80E8-92C0-A375-9FA88BC3D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31</a:t>
            </a:fld>
            <a:endParaRPr lang="en-GB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Summar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/>
              <a:t>DAQ Mini-</a:t>
            </a:r>
            <a:r>
              <a:rPr dirty="0"/>
              <a:t>Summary</a:t>
            </a:r>
          </a:p>
        </p:txBody>
      </p:sp>
      <p:sp>
        <p:nvSpPr>
          <p:cNvPr id="758" name="Data Acquisition is the system to get data from the detector onto disk for analysis…"/>
          <p:cNvSpPr txBox="1">
            <a:spLocks noGrp="1"/>
          </p:cNvSpPr>
          <p:nvPr>
            <p:ph type="body" idx="1"/>
          </p:nvPr>
        </p:nvSpPr>
        <p:spPr>
          <a:xfrm>
            <a:off x="1371600" y="3927482"/>
            <a:ext cx="21640800" cy="804825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dirty="0"/>
              <a:t>DAQ should aim to minim</a:t>
            </a:r>
            <a:r>
              <a:rPr lang="en-GB" dirty="0" err="1"/>
              <a:t>iz</a:t>
            </a:r>
            <a:r>
              <a:rPr dirty="0"/>
              <a:t>e dead time and keep up with incoming rate</a:t>
            </a:r>
          </a:p>
          <a:p>
            <a:pPr>
              <a:lnSpc>
                <a:spcPct val="150000"/>
              </a:lnSpc>
            </a:pPr>
            <a:r>
              <a:rPr dirty="0"/>
              <a:t>Many choices when designing DAQ</a:t>
            </a:r>
          </a:p>
          <a:p>
            <a:pPr lvl="1">
              <a:lnSpc>
                <a:spcPct val="150000"/>
              </a:lnSpc>
            </a:pPr>
            <a:r>
              <a:rPr dirty="0"/>
              <a:t>e.g. zero-suppression on or off detector? Simple front-end with high output rate, or complicated front-end with lower output rate?</a:t>
            </a:r>
          </a:p>
          <a:p>
            <a:pPr>
              <a:lnSpc>
                <a:spcPct val="150000"/>
              </a:lnSpc>
            </a:pPr>
            <a:r>
              <a:rPr dirty="0"/>
              <a:t>Modern experiments are large detectors with many channels</a:t>
            </a:r>
            <a:endParaRPr lang="en-GB" dirty="0"/>
          </a:p>
          <a:p>
            <a:pPr lvl="1">
              <a:lnSpc>
                <a:spcPct val="150000"/>
              </a:lnSpc>
            </a:pPr>
            <a:r>
              <a:rPr dirty="0"/>
              <a:t>DAQ systems are complicated</a:t>
            </a:r>
          </a:p>
          <a:p>
            <a:pPr lvl="1">
              <a:lnSpc>
                <a:spcPct val="150000"/>
              </a:lnSpc>
            </a:pPr>
            <a:r>
              <a:rPr lang="en-GB" dirty="0"/>
              <a:t>Many</a:t>
            </a:r>
            <a:r>
              <a:rPr dirty="0"/>
              <a:t> strategies for enhancing existing DAQ strategies - scouting, parking</a:t>
            </a:r>
            <a:r>
              <a:rPr lang="en-GB" dirty="0"/>
              <a:t>, etc.</a:t>
            </a:r>
          </a:p>
          <a:p>
            <a:pPr>
              <a:lnSpc>
                <a:spcPct val="150000"/>
              </a:lnSpc>
            </a:pPr>
            <a:r>
              <a:rPr lang="en-GB" dirty="0"/>
              <a:t>Brute-force computing power can be the simplest and “cleanest” strategy</a:t>
            </a:r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526820-625D-8ACF-1269-53F2FE0278E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2008738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Practical advic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/>
              <a:t>TRIGGERING: </a:t>
            </a:r>
            <a:r>
              <a:rPr dirty="0"/>
              <a:t>Practical advice</a:t>
            </a:r>
          </a:p>
        </p:txBody>
      </p:sp>
      <p:sp>
        <p:nvSpPr>
          <p:cNvPr id="403" name="You might well have to design a trigger for some physics channel you are interested in…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289332" indent="-289332">
              <a:lnSpc>
                <a:spcPct val="150000"/>
              </a:lnSpc>
            </a:pPr>
            <a:r>
              <a:rPr sz="4000" dirty="0"/>
              <a:t>You might well have to design a trigger for some physics channel you are interested in</a:t>
            </a:r>
          </a:p>
          <a:p>
            <a:pPr marL="289332" indent="-289332">
              <a:lnSpc>
                <a:spcPct val="150000"/>
              </a:lnSpc>
            </a:pPr>
            <a:r>
              <a:rPr sz="4000" dirty="0"/>
              <a:t>Not as unusual as you might imagine!</a:t>
            </a:r>
          </a:p>
          <a:p>
            <a:pPr marL="289332" indent="-289332">
              <a:lnSpc>
                <a:spcPct val="150000"/>
              </a:lnSpc>
            </a:pPr>
            <a:r>
              <a:rPr sz="4000" dirty="0"/>
              <a:t>Some things to remember....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678F47-EE4C-909C-5309-7EF5B1632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33</a:t>
            </a:fld>
            <a:endParaRPr lang="en-GB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Practical advic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/>
              <a:t>TRIGGERING: </a:t>
            </a:r>
            <a:r>
              <a:rPr dirty="0"/>
              <a:t>Practical advice</a:t>
            </a:r>
          </a:p>
        </p:txBody>
      </p:sp>
      <p:sp>
        <p:nvSpPr>
          <p:cNvPr id="407" name="Generally…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289332" indent="-289332">
              <a:lnSpc>
                <a:spcPct val="150000"/>
              </a:lnSpc>
            </a:pPr>
            <a:r>
              <a:rPr sz="4000" dirty="0"/>
              <a:t>Keep it as simple as possible</a:t>
            </a:r>
          </a:p>
          <a:p>
            <a:pPr marL="885121" lvl="1" indent="-260021">
              <a:lnSpc>
                <a:spcPct val="150000"/>
              </a:lnSpc>
            </a:pPr>
            <a:r>
              <a:rPr sz="3600" dirty="0"/>
              <a:t>Easy to commission</a:t>
            </a:r>
          </a:p>
          <a:p>
            <a:pPr marL="885121" lvl="1" indent="-260021">
              <a:lnSpc>
                <a:spcPct val="150000"/>
              </a:lnSpc>
            </a:pPr>
            <a:r>
              <a:rPr sz="3600" dirty="0"/>
              <a:t>Easy to debug </a:t>
            </a:r>
          </a:p>
          <a:p>
            <a:pPr marL="885121" lvl="1" indent="-260021">
              <a:lnSpc>
                <a:spcPct val="150000"/>
              </a:lnSpc>
            </a:pPr>
            <a:r>
              <a:rPr sz="3600" dirty="0"/>
              <a:t>Easy to understand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A40CD6-1DA9-C3C2-A776-8AC0AB8B6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34</a:t>
            </a:fld>
            <a:endParaRPr lang="en-GB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Practical advic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/>
              <a:t>TRIGGERING: </a:t>
            </a:r>
            <a:r>
              <a:rPr dirty="0"/>
              <a:t>Practical advice</a:t>
            </a:r>
          </a:p>
        </p:txBody>
      </p:sp>
      <p:sp>
        <p:nvSpPr>
          <p:cNvPr id="411" name="Generally…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289332" indent="-289332">
              <a:lnSpc>
                <a:spcPct val="150000"/>
              </a:lnSpc>
            </a:pPr>
            <a:r>
              <a:rPr sz="4000" dirty="0"/>
              <a:t>Be as inclusive as possible</a:t>
            </a:r>
          </a:p>
          <a:p>
            <a:pPr marL="885121" lvl="1" indent="-260021">
              <a:lnSpc>
                <a:spcPct val="150000"/>
              </a:lnSpc>
            </a:pPr>
            <a:r>
              <a:rPr sz="3600" dirty="0"/>
              <a:t>One trigger for several similar analyses</a:t>
            </a:r>
          </a:p>
          <a:p>
            <a:pPr marL="885121" lvl="1" indent="-260021">
              <a:lnSpc>
                <a:spcPct val="150000"/>
              </a:lnSpc>
            </a:pPr>
            <a:r>
              <a:rPr sz="3600" dirty="0"/>
              <a:t>Your trigger should be able to discover the unexpected as well as the signal you intended it for!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5C27CA-597A-0E6D-3859-728B99C03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35</a:t>
            </a:fld>
            <a:endParaRPr lang="en-GB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Practical advic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/>
              <a:t>TRIGGERING: </a:t>
            </a:r>
            <a:r>
              <a:rPr dirty="0"/>
              <a:t>Practical advice</a:t>
            </a:r>
          </a:p>
        </p:txBody>
      </p:sp>
      <p:sp>
        <p:nvSpPr>
          <p:cNvPr id="415" name="Generally…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289332" indent="-289332">
              <a:lnSpc>
                <a:spcPct val="150000"/>
              </a:lnSpc>
            </a:pPr>
            <a:r>
              <a:rPr sz="4000" dirty="0"/>
              <a:t>Make sure your trigger is robust</a:t>
            </a:r>
          </a:p>
          <a:p>
            <a:pPr marL="885121" lvl="1" indent="-260021">
              <a:lnSpc>
                <a:spcPct val="150000"/>
              </a:lnSpc>
            </a:pPr>
            <a:r>
              <a:rPr sz="3600" dirty="0"/>
              <a:t>Triggers run </a:t>
            </a:r>
            <a:r>
              <a:rPr lang="en-GB" sz="3600" dirty="0"/>
              <a:t>tens of </a:t>
            </a:r>
            <a:r>
              <a:rPr sz="3600" dirty="0"/>
              <a:t>millions of times a second so </a:t>
            </a:r>
            <a:r>
              <a:rPr lang="en-GB" sz="3600" dirty="0">
                <a:solidFill>
                  <a:schemeClr val="accent2"/>
                </a:solidFill>
              </a:rPr>
              <a:t>ANY STRANGE CONDITION WILL OCCUR</a:t>
            </a:r>
            <a:r>
              <a:rPr sz="3600" dirty="0"/>
              <a:t>, make sure you are prepared for it</a:t>
            </a:r>
          </a:p>
          <a:p>
            <a:pPr marL="885121" lvl="1" indent="-260021">
              <a:lnSpc>
                <a:spcPct val="150000"/>
              </a:lnSpc>
            </a:pPr>
            <a:r>
              <a:rPr sz="3600" dirty="0"/>
              <a:t>Detectors don’t work perfectly </a:t>
            </a:r>
            <a:r>
              <a:rPr lang="en-GB" sz="3600" dirty="0">
                <a:solidFill>
                  <a:schemeClr val="accent2"/>
                </a:solidFill>
              </a:rPr>
              <a:t>EVER</a:t>
            </a:r>
            <a:r>
              <a:rPr sz="3600" dirty="0">
                <a:solidFill>
                  <a:schemeClr val="accent2"/>
                </a:solidFill>
              </a:rPr>
              <a:t>!</a:t>
            </a:r>
            <a:r>
              <a:rPr sz="3600" dirty="0"/>
              <a:t> </a:t>
            </a:r>
            <a:r>
              <a:rPr lang="en-GB" sz="3600" dirty="0"/>
              <a:t>Ma</a:t>
            </a:r>
            <a:r>
              <a:rPr sz="3600" dirty="0" err="1"/>
              <a:t>ke</a:t>
            </a:r>
            <a:r>
              <a:rPr sz="3600" dirty="0"/>
              <a:t> sure your trigger is immune to detector problems</a:t>
            </a:r>
          </a:p>
          <a:p>
            <a:pPr marL="885121" lvl="1" indent="-260021">
              <a:lnSpc>
                <a:spcPct val="150000"/>
              </a:lnSpc>
            </a:pPr>
            <a:r>
              <a:rPr sz="3600" dirty="0"/>
              <a:t>Beam conditions change - be prepared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BC3783-CAF2-1A5D-9295-588B5974E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36</a:t>
            </a:fld>
            <a:endParaRPr lang="en-GB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Practical advic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/>
              <a:t>TRIGGERING: </a:t>
            </a:r>
            <a:r>
              <a:rPr dirty="0"/>
              <a:t>Practical advice</a:t>
            </a:r>
          </a:p>
        </p:txBody>
      </p:sp>
      <p:sp>
        <p:nvSpPr>
          <p:cNvPr id="419" name="Generally…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289332" indent="-289332">
              <a:lnSpc>
                <a:spcPct val="150000"/>
              </a:lnSpc>
            </a:pPr>
            <a:r>
              <a:rPr sz="4000" dirty="0"/>
              <a:t>Build in redundancy </a:t>
            </a:r>
          </a:p>
          <a:p>
            <a:pPr marL="885121" lvl="1" indent="-260021">
              <a:lnSpc>
                <a:spcPct val="150000"/>
              </a:lnSpc>
            </a:pPr>
            <a:r>
              <a:rPr sz="3600" dirty="0"/>
              <a:t>Make sure your signal can be selected by more than one trigger</a:t>
            </a:r>
          </a:p>
          <a:p>
            <a:pPr marL="885121" lvl="1" indent="-260021">
              <a:lnSpc>
                <a:spcPct val="150000"/>
              </a:lnSpc>
            </a:pPr>
            <a:r>
              <a:rPr sz="3600" dirty="0"/>
              <a:t>Helps to understand biases and measure efficiencies</a:t>
            </a:r>
          </a:p>
          <a:p>
            <a:pPr marL="885121" lvl="1" indent="-260021">
              <a:lnSpc>
                <a:spcPct val="150000"/>
              </a:lnSpc>
            </a:pPr>
            <a:r>
              <a:rPr sz="3600" dirty="0"/>
              <a:t>Also for safety, if rates are too high or there’s some problem you still get your events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5AFDFC-4C0A-3E0E-D50F-3B4C33E21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37</a:t>
            </a:fld>
            <a:endParaRPr lang="en-GB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Practical advic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/>
              <a:t>TRIGGERING: </a:t>
            </a:r>
            <a:r>
              <a:rPr dirty="0"/>
              <a:t>Practical advice</a:t>
            </a:r>
          </a:p>
        </p:txBody>
      </p:sp>
      <p:sp>
        <p:nvSpPr>
          <p:cNvPr id="423" name="Finally…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289332" indent="-289332">
              <a:lnSpc>
                <a:spcPct val="150000"/>
              </a:lnSpc>
            </a:pPr>
            <a:r>
              <a:rPr sz="4000" dirty="0"/>
              <a:t>Finally</a:t>
            </a:r>
            <a:r>
              <a:rPr lang="en-GB" sz="4000" dirty="0"/>
              <a:t>…Taking your signal events is only part of the game</a:t>
            </a:r>
          </a:p>
          <a:p>
            <a:pPr marL="885121" lvl="1" indent="-260021">
              <a:lnSpc>
                <a:spcPct val="150000"/>
              </a:lnSpc>
            </a:pPr>
            <a:r>
              <a:rPr sz="3600" dirty="0"/>
              <a:t>You might well also need background samples</a:t>
            </a:r>
          </a:p>
          <a:p>
            <a:pPr marL="885121" lvl="1" indent="-260021">
              <a:lnSpc>
                <a:spcPct val="150000"/>
              </a:lnSpc>
            </a:pPr>
            <a:r>
              <a:rPr sz="3600" dirty="0"/>
              <a:t>You will need to measure the efficiency of your trigger using a redundant trigger path</a:t>
            </a:r>
          </a:p>
          <a:p>
            <a:pPr marL="885121" lvl="1" indent="-260021">
              <a:lnSpc>
                <a:spcPct val="150000"/>
              </a:lnSpc>
            </a:pPr>
            <a:r>
              <a:rPr sz="3600" dirty="0"/>
              <a:t>You will need to know if it works! Monitoring</a:t>
            </a:r>
            <a:r>
              <a:rPr lang="en-GB" sz="3600" dirty="0"/>
              <a:t>!</a:t>
            </a:r>
            <a:endParaRPr sz="36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B9C717-E90B-732B-355D-14B4688F2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38</a:t>
            </a:fld>
            <a:endParaRPr lang="en-GB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Practical advic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/>
              <a:t>TRIGGERING: </a:t>
            </a:r>
            <a:r>
              <a:rPr dirty="0"/>
              <a:t>Practical advice</a:t>
            </a:r>
          </a:p>
        </p:txBody>
      </p:sp>
      <p:sp>
        <p:nvSpPr>
          <p:cNvPr id="423" name="Finally…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289332" indent="-289332">
              <a:lnSpc>
                <a:spcPct val="150000"/>
              </a:lnSpc>
            </a:pPr>
            <a:r>
              <a:rPr lang="en-GB" sz="4000" dirty="0"/>
              <a:t>And remember…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B63BB6B-6355-3B64-4181-8758D3E80377}"/>
              </a:ext>
            </a:extLst>
          </p:cNvPr>
          <p:cNvSpPr/>
          <p:nvPr/>
        </p:nvSpPr>
        <p:spPr>
          <a:xfrm>
            <a:off x="2521526" y="6270845"/>
            <a:ext cx="19340948" cy="245052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0" tIns="0" rIns="0" bIns="144000" rtlCol="0" anchor="ctr">
            <a:no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GB" sz="5400" dirty="0"/>
              <a:t>The goal is not to perform the analysis online – it is just to</a:t>
            </a:r>
            <a:br>
              <a:rPr lang="en-GB" sz="5400" dirty="0"/>
            </a:br>
            <a:r>
              <a:rPr lang="en-GB" sz="5400" dirty="0"/>
              <a:t>get the events written to tape at a manageable rate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0035B9-A2F7-818C-0477-26A1EF23A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8131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Trigger and Readout dead time coupl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dirty="0"/>
              <a:t>Multilayer triggers</a:t>
            </a:r>
            <a:endParaRPr dirty="0"/>
          </a:p>
        </p:txBody>
      </p:sp>
      <p:sp>
        <p:nvSpPr>
          <p:cNvPr id="926" name="Extend the idea…  multiple trigger levels…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4000" dirty="0"/>
              <a:t>Each stage reduces the rate, so later stages have longer latency</a:t>
            </a:r>
          </a:p>
          <a:p>
            <a:pPr>
              <a:lnSpc>
                <a:spcPct val="150000"/>
              </a:lnSpc>
            </a:pPr>
            <a:r>
              <a:rPr lang="en-GB" sz="4000" dirty="0"/>
              <a:t>Complexity of algorithms increases at each level</a:t>
            </a:r>
          </a:p>
          <a:p>
            <a:pPr>
              <a:lnSpc>
                <a:spcPct val="150000"/>
              </a:lnSpc>
            </a:pPr>
            <a:r>
              <a:rPr lang="en-GB" sz="4000" dirty="0"/>
              <a:t>Dead-time is the sum of the trigger dead-time, summed over the trigger levels, and the readout dead-time</a:t>
            </a:r>
          </a:p>
        </p:txBody>
      </p:sp>
      <p:sp>
        <p:nvSpPr>
          <p:cNvPr id="941" name="Pre-trigger: i=1"/>
          <p:cNvSpPr txBox="1"/>
          <p:nvPr/>
        </p:nvSpPr>
        <p:spPr>
          <a:xfrm>
            <a:off x="20205700" y="7855346"/>
            <a:ext cx="4178300" cy="741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Pre-trigger: i=1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DA62DB-B0A5-5BDF-1A24-5F17E3ABB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</a:t>
            </a:fld>
            <a:endParaRPr lang="en-GB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07D7B-A249-43F0-2389-45E11CECA7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Practical advice">
            <a:extLst>
              <a:ext uri="{FF2B5EF4-FFF2-40B4-BE49-F238E27FC236}">
                <a16:creationId xmlns:a16="http://schemas.microsoft.com/office/drawing/2014/main" id="{76D098D6-3F86-BDEE-3B28-32274ADF26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/>
              <a:t>TRIGGERING: </a:t>
            </a:r>
            <a:r>
              <a:rPr dirty="0"/>
              <a:t>Practical advice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79CCFD-5C4E-4748-1B4A-C998C08F5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40</a:t>
            </a:fld>
            <a:endParaRPr lang="en-GB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816E411-6547-4DBC-BC88-6F0999D35660}"/>
              </a:ext>
            </a:extLst>
          </p:cNvPr>
          <p:cNvSpPr/>
          <p:nvPr/>
        </p:nvSpPr>
        <p:spPr>
          <a:xfrm>
            <a:off x="4584360" y="5850100"/>
            <a:ext cx="15223524" cy="201580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0" tIns="0" rIns="0" bIns="144000" rtlCol="0" anchor="ctr">
            <a:no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GB" sz="4000" dirty="0"/>
              <a:t>Oh, and be very suspicious if your supervisor plies you with strong coffee and gets you to look for scintillation light</a:t>
            </a:r>
          </a:p>
        </p:txBody>
      </p:sp>
    </p:spTree>
    <p:extLst>
      <p:ext uri="{BB962C8B-B14F-4D97-AF65-F5344CB8AC3E}">
        <p14:creationId xmlns:p14="http://schemas.microsoft.com/office/powerpoint/2010/main" val="3469394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70181-F7A0-4C7A-B2E7-92B44D2A1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TRIGGERING: 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CF518-4595-4AB4-A928-3E2EBE1BD9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4000" dirty="0"/>
              <a:t>Triggers are not new</a:t>
            </a:r>
          </a:p>
          <a:p>
            <a:pPr lvl="1">
              <a:lnSpc>
                <a:spcPct val="150000"/>
              </a:lnSpc>
            </a:pPr>
            <a:r>
              <a:rPr lang="en-GB" sz="3600" dirty="0"/>
              <a:t>but they are constantly evolving as the accelerators and detectors do</a:t>
            </a:r>
          </a:p>
          <a:p>
            <a:pPr>
              <a:lnSpc>
                <a:spcPct val="150000"/>
              </a:lnSpc>
            </a:pPr>
            <a:r>
              <a:rPr lang="en-GB" sz="4000" dirty="0"/>
              <a:t>The design of how you structure the transfer of data around your system is the most important decision you will make</a:t>
            </a:r>
          </a:p>
          <a:p>
            <a:pPr>
              <a:lnSpc>
                <a:spcPct val="150000"/>
              </a:lnSpc>
            </a:pPr>
            <a:r>
              <a:rPr lang="en-GB" sz="4000" dirty="0"/>
              <a:t>Heterogeneous computing farms look likely to feature at HL-LHC</a:t>
            </a:r>
          </a:p>
          <a:p>
            <a:pPr lvl="1">
              <a:lnSpc>
                <a:spcPct val="150000"/>
              </a:lnSpc>
            </a:pPr>
            <a:r>
              <a:rPr lang="en-GB" sz="3600" dirty="0"/>
              <a:t>but it is a brave new world!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341425-B263-3E61-5A6C-CD64AFF5B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21503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 you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Any questions?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554993-9726-CDB3-0D2E-34E0B13E5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42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3BAD02-C872-740D-49BF-D89E55A02A5A}"/>
              </a:ext>
            </a:extLst>
          </p:cNvPr>
          <p:cNvSpPr txBox="1"/>
          <p:nvPr/>
        </p:nvSpPr>
        <p:spPr>
          <a:xfrm>
            <a:off x="2306849" y="8551129"/>
            <a:ext cx="7911079" cy="2860358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tx1"/>
                </a:solidFill>
              </a:rPr>
              <a:t>Another shameless advert for my FPGA lecture on Friday!</a:t>
            </a:r>
          </a:p>
        </p:txBody>
      </p:sp>
    </p:spTree>
    <p:extLst>
      <p:ext uri="{BB962C8B-B14F-4D97-AF65-F5344CB8AC3E}">
        <p14:creationId xmlns:p14="http://schemas.microsoft.com/office/powerpoint/2010/main" val="9969761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Larger buffers…"/>
          <p:cNvSpPr txBox="1"/>
          <p:nvPr/>
        </p:nvSpPr>
        <p:spPr>
          <a:xfrm>
            <a:off x="8843185" y="9966325"/>
            <a:ext cx="7311216" cy="615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lvl="1" indent="457200" algn="r" defTabSz="1828800">
              <a:defRPr sz="2800" i="1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pPr>
            <a:endParaRPr lang="en-GB" dirty="0"/>
          </a:p>
        </p:txBody>
      </p:sp>
      <p:sp>
        <p:nvSpPr>
          <p:cNvPr id="1005" name="Multi-level trigge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Multi</a:t>
            </a:r>
            <a:r>
              <a:rPr lang="en-GB" dirty="0"/>
              <a:t>LAYER</a:t>
            </a:r>
            <a:r>
              <a:rPr dirty="0"/>
              <a:t> triggers</a:t>
            </a:r>
          </a:p>
        </p:txBody>
      </p:sp>
      <p:sp>
        <p:nvSpPr>
          <p:cNvPr id="1003" name="Adopted in large experiments…"/>
          <p:cNvSpPr txBox="1">
            <a:spLocks noGrp="1"/>
          </p:cNvSpPr>
          <p:nvPr>
            <p:ph sz="half" idx="1"/>
          </p:nvPr>
        </p:nvSpPr>
        <p:spPr>
          <a:prstGeom prst="rect">
            <a:avLst/>
          </a:prstGeo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sz="4000" dirty="0"/>
              <a:t>Adopted in large experiments</a:t>
            </a:r>
          </a:p>
          <a:p>
            <a:pPr lvl="1">
              <a:lnSpc>
                <a:spcPct val="150000"/>
              </a:lnSpc>
            </a:pPr>
            <a:r>
              <a:rPr sz="3600" dirty="0"/>
              <a:t>More and more complex algorithms are applied on lower and lower data rates</a:t>
            </a:r>
          </a:p>
          <a:p>
            <a:pPr>
              <a:lnSpc>
                <a:spcPct val="150000"/>
              </a:lnSpc>
            </a:pPr>
            <a:r>
              <a:rPr lang="en-GB" sz="4000" dirty="0"/>
              <a:t>Efficiency for the desired physics must be kept high </a:t>
            </a:r>
            <a:r>
              <a:rPr lang="en-GB" sz="4000" b="1" dirty="0"/>
              <a:t>AT ALL LEVELS</a:t>
            </a:r>
            <a:r>
              <a:rPr lang="en-GB" sz="4000" dirty="0"/>
              <a:t>, since rejected events are lost for ever</a:t>
            </a:r>
          </a:p>
          <a:p>
            <a:pPr lvl="1">
              <a:lnSpc>
                <a:spcPct val="150000"/>
              </a:lnSpc>
            </a:pPr>
            <a:endParaRPr sz="3600" dirty="0"/>
          </a:p>
        </p:txBody>
      </p:sp>
      <p:sp>
        <p:nvSpPr>
          <p:cNvPr id="1012" name="LHC experiments @ Run1"/>
          <p:cNvSpPr txBox="1"/>
          <p:nvPr/>
        </p:nvSpPr>
        <p:spPr>
          <a:xfrm>
            <a:off x="2065127" y="8885957"/>
            <a:ext cx="184731" cy="677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320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</a:lstStyle>
          <a:p>
            <a:endParaRPr dirty="0">
              <a:solidFill>
                <a:schemeClr val="tx1"/>
              </a:solidFill>
            </a:endParaRPr>
          </a:p>
        </p:txBody>
      </p:sp>
      <p:graphicFrame>
        <p:nvGraphicFramePr>
          <p:cNvPr id="1013" name="Table"/>
          <p:cNvGraphicFramePr/>
          <p:nvPr>
            <p:extLst>
              <p:ext uri="{D42A27DB-BD31-4B8C-83A1-F6EECF244321}">
                <p14:modId xmlns:p14="http://schemas.microsoft.com/office/powerpoint/2010/main" val="1535168822"/>
              </p:ext>
            </p:extLst>
          </p:nvPr>
        </p:nvGraphicFramePr>
        <p:xfrm>
          <a:off x="15495379" y="10276311"/>
          <a:ext cx="5167332" cy="3270025"/>
        </p:xfrm>
        <a:graphic>
          <a:graphicData uri="http://schemas.openxmlformats.org/drawingml/2006/table">
            <a:tbl>
              <a:tblPr>
                <a:tableStyleId>{8F44A2F1-9E1F-4B54-A3A2-5F16C0AD49E2}</a:tableStyleId>
              </a:tblPr>
              <a:tblGrid>
                <a:gridCol w="21317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356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232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282700" algn="l"/>
                        </a:tabLst>
                        <a:defRPr sz="1800"/>
                      </a:pPr>
                      <a:r>
                        <a:rPr lang="en-GB" sz="2200" dirty="0">
                          <a:solidFill>
                            <a:schemeClr val="tx1"/>
                          </a:solidFill>
                        </a:rPr>
                        <a:t>LHC experiments @ Run1</a:t>
                      </a:r>
                    </a:p>
                  </a:txBody>
                  <a:tcPr marL="40339" marR="40339" marT="40339" marB="403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defTabSz="914400">
                        <a:tabLst>
                          <a:tab pos="1282700" algn="l"/>
                        </a:tabLst>
                        <a:defRPr sz="1800"/>
                      </a:pPr>
                      <a:endParaRPr sz="3600" dirty="0">
                        <a:solidFill>
                          <a:schemeClr val="tx1"/>
                        </a:solidFill>
                        <a:latin typeface="Source Sans Pro Semibold"/>
                        <a:ea typeface="Source Sans Pro Semibold"/>
                        <a:cs typeface="Source Sans Pro Semibold"/>
                        <a:sym typeface="Source Sans Pro Semibold"/>
                      </a:endParaRPr>
                    </a:p>
                  </a:txBody>
                  <a:tcPr marL="50800" marR="50800" marT="50800" marB="50800" anchor="ctr" horzOverflow="overflow">
                    <a:lnL w="0">
                      <a:noFill/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227635"/>
                  </a:ext>
                </a:extLst>
              </a:tr>
              <a:tr h="758385"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82700" algn="l"/>
                        </a:tabLst>
                        <a:defRPr sz="1800"/>
                      </a:pPr>
                      <a:r>
                        <a:rPr sz="2200" dirty="0" err="1">
                          <a:solidFill>
                            <a:schemeClr val="tx1"/>
                          </a:solidFill>
                          <a:latin typeface="Source Sans Pro Semibold"/>
                          <a:ea typeface="Source Sans Pro Semibold"/>
                          <a:cs typeface="Source Sans Pro Semibold"/>
                          <a:sym typeface="Source Sans Pro Semibold"/>
                        </a:rPr>
                        <a:t>Exp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latin typeface="Source Sans Pro Semibold"/>
                          <a:ea typeface="Source Sans Pro Semibold"/>
                          <a:cs typeface="Source Sans Pro Semibold"/>
                          <a:sym typeface="Source Sans Pro Semibold"/>
                        </a:rPr>
                        <a:t>eriment</a:t>
                      </a:r>
                      <a:endParaRPr sz="2200" dirty="0">
                        <a:solidFill>
                          <a:schemeClr val="tx1"/>
                        </a:solidFill>
                        <a:latin typeface="Source Sans Pro Semibold"/>
                        <a:ea typeface="Source Sans Pro Semibold"/>
                        <a:cs typeface="Source Sans Pro Semibold"/>
                        <a:sym typeface="Source Sans Pro Semibold"/>
                      </a:endParaRPr>
                    </a:p>
                  </a:txBody>
                  <a:tcPr marL="40339" marR="40339" marT="40339" marB="403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82700" algn="l"/>
                        </a:tabLst>
                        <a:defRPr sz="1800"/>
                      </a:pPr>
                      <a:r>
                        <a:rPr sz="2200" dirty="0">
                          <a:solidFill>
                            <a:schemeClr val="tx1"/>
                          </a:solidFill>
                          <a:latin typeface="Source Sans Pro Semibold"/>
                          <a:ea typeface="Source Sans Pro Semibold"/>
                          <a:cs typeface="Source Sans Pro Semibold"/>
                          <a:sym typeface="Source Sans Pro Semibold"/>
                        </a:rPr>
                        <a:t>N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latin typeface="Source Sans Pro Semibold"/>
                          <a:ea typeface="Source Sans Pro Semibold"/>
                          <a:cs typeface="Source Sans Pro Semibold"/>
                          <a:sym typeface="Source Sans Pro Semibold"/>
                        </a:rPr>
                        <a:t>umber</a:t>
                      </a:r>
                      <a:r>
                        <a:rPr sz="2200" dirty="0">
                          <a:solidFill>
                            <a:schemeClr val="tx1"/>
                          </a:solidFill>
                          <a:latin typeface="Source Sans Pro Semibold"/>
                          <a:ea typeface="Source Sans Pro Semibold"/>
                          <a:cs typeface="Source Sans Pro Semibold"/>
                          <a:sym typeface="Source Sans Pro Semibold"/>
                        </a:rPr>
                        <a:t> of Levels</a:t>
                      </a:r>
                      <a:br>
                        <a:rPr lang="en-GB" sz="2200" dirty="0">
                          <a:solidFill>
                            <a:schemeClr val="tx1"/>
                          </a:solidFill>
                          <a:latin typeface="Source Sans Pro Semibold"/>
                          <a:ea typeface="Source Sans Pro Semibold"/>
                          <a:cs typeface="Source Sans Pro Semibold"/>
                          <a:sym typeface="Source Sans Pro Semibold"/>
                        </a:rPr>
                      </a:br>
                      <a:r>
                        <a:rPr lang="en-GB" sz="2200" dirty="0">
                          <a:solidFill>
                            <a:schemeClr val="tx1"/>
                          </a:solidFill>
                          <a:latin typeface="Source Sans Pro Semibold"/>
                          <a:ea typeface="Source Sans Pro Semibold"/>
                          <a:cs typeface="Source Sans Pro Semibold"/>
                          <a:sym typeface="Source Sans Pro Semibold"/>
                        </a:rPr>
                        <a:t>(excl. analysis)</a:t>
                      </a:r>
                      <a:endParaRPr sz="2200" dirty="0">
                        <a:solidFill>
                          <a:schemeClr val="tx1"/>
                        </a:solidFill>
                        <a:latin typeface="Source Sans Pro Semibold"/>
                        <a:ea typeface="Source Sans Pro Semibold"/>
                        <a:cs typeface="Source Sans Pro Semibold"/>
                        <a:sym typeface="Source Sans Pro Semibold"/>
                      </a:endParaRPr>
                    </a:p>
                  </a:txBody>
                  <a:tcPr marL="40339" marR="40339" marT="40339" marB="403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328"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82700" algn="l"/>
                        </a:tabLst>
                        <a:defRPr sz="1800"/>
                      </a:pPr>
                      <a:r>
                        <a:rPr sz="2200">
                          <a:solidFill>
                            <a:schemeClr val="tx1"/>
                          </a:solidFill>
                          <a:latin typeface="Source Sans Pro Semibold"/>
                          <a:ea typeface="Source Sans Pro Semibold"/>
                          <a:cs typeface="Source Sans Pro Semibold"/>
                          <a:sym typeface="Source Sans Pro Semibold"/>
                        </a:rPr>
                        <a:t>ATLAS</a:t>
                      </a:r>
                    </a:p>
                  </a:txBody>
                  <a:tcPr marL="40339" marR="40339" marT="40339" marB="403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82700" algn="l"/>
                        </a:tabLst>
                        <a:defRPr sz="1800"/>
                      </a:pPr>
                      <a:r>
                        <a:rPr sz="2200" dirty="0">
                          <a:solidFill>
                            <a:schemeClr val="tx1"/>
                          </a:solidFill>
                          <a:latin typeface="Source Sans Pro Semibold"/>
                          <a:ea typeface="Source Sans Pro Semibold"/>
                          <a:cs typeface="Source Sans Pro Semibold"/>
                          <a:sym typeface="Source Sans Pro Semibold"/>
                        </a:rPr>
                        <a:t>3</a:t>
                      </a:r>
                    </a:p>
                  </a:txBody>
                  <a:tcPr marL="40339" marR="40339" marT="40339" marB="403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2328"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82700" algn="l"/>
                        </a:tabLst>
                        <a:defRPr sz="1800"/>
                      </a:pPr>
                      <a:r>
                        <a:rPr sz="2200" dirty="0">
                          <a:solidFill>
                            <a:schemeClr val="tx1"/>
                          </a:solidFill>
                          <a:latin typeface="Source Sans Pro Semibold"/>
                          <a:ea typeface="Source Sans Pro Semibold"/>
                          <a:cs typeface="Source Sans Pro Semibold"/>
                          <a:sym typeface="Source Sans Pro Semibold"/>
                        </a:rPr>
                        <a:t>CMS</a:t>
                      </a:r>
                    </a:p>
                  </a:txBody>
                  <a:tcPr marL="40339" marR="40339" marT="40339" marB="403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82700" algn="l"/>
                        </a:tabLst>
                        <a:defRPr sz="1800"/>
                      </a:pPr>
                      <a:r>
                        <a:rPr sz="2200">
                          <a:solidFill>
                            <a:schemeClr val="tx1"/>
                          </a:solidFill>
                          <a:latin typeface="Source Sans Pro Semibold"/>
                          <a:ea typeface="Source Sans Pro Semibold"/>
                          <a:cs typeface="Source Sans Pro Semibold"/>
                          <a:sym typeface="Source Sans Pro Semibold"/>
                        </a:rPr>
                        <a:t>2</a:t>
                      </a:r>
                    </a:p>
                  </a:txBody>
                  <a:tcPr marL="40339" marR="40339" marT="40339" marB="403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2328"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82700" algn="l"/>
                        </a:tabLst>
                        <a:defRPr sz="1800"/>
                      </a:pPr>
                      <a:r>
                        <a:rPr sz="2200">
                          <a:solidFill>
                            <a:schemeClr val="tx1"/>
                          </a:solidFill>
                          <a:latin typeface="Source Sans Pro Semibold"/>
                          <a:ea typeface="Source Sans Pro Semibold"/>
                          <a:cs typeface="Source Sans Pro Semibold"/>
                          <a:sym typeface="Source Sans Pro Semibold"/>
                        </a:rPr>
                        <a:t>LHCB</a:t>
                      </a:r>
                    </a:p>
                  </a:txBody>
                  <a:tcPr marL="40339" marR="40339" marT="40339" marB="403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82700" algn="l"/>
                        </a:tabLst>
                        <a:defRPr sz="1800"/>
                      </a:pPr>
                      <a:r>
                        <a:rPr sz="2200">
                          <a:solidFill>
                            <a:schemeClr val="tx1"/>
                          </a:solidFill>
                          <a:latin typeface="Source Sans Pro Semibold"/>
                          <a:ea typeface="Source Sans Pro Semibold"/>
                          <a:cs typeface="Source Sans Pro Semibold"/>
                          <a:sym typeface="Source Sans Pro Semibold"/>
                        </a:rPr>
                        <a:t>3</a:t>
                      </a:r>
                    </a:p>
                  </a:txBody>
                  <a:tcPr marL="40339" marR="40339" marT="40339" marB="403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2328"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82700" algn="l"/>
                        </a:tabLst>
                        <a:defRPr sz="1800"/>
                      </a:pPr>
                      <a:r>
                        <a:rPr sz="2200" dirty="0">
                          <a:solidFill>
                            <a:schemeClr val="tx1"/>
                          </a:solidFill>
                          <a:latin typeface="Source Sans Pro Semibold"/>
                          <a:ea typeface="Source Sans Pro Semibold"/>
                          <a:cs typeface="Source Sans Pro Semibold"/>
                          <a:sym typeface="Source Sans Pro Semibold"/>
                        </a:rPr>
                        <a:t>ALICE</a:t>
                      </a:r>
                    </a:p>
                  </a:txBody>
                  <a:tcPr marL="40339" marR="40339" marT="40339" marB="403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82700" algn="l"/>
                        </a:tabLst>
                        <a:defRPr sz="1800"/>
                      </a:pPr>
                      <a:r>
                        <a:rPr sz="2200" dirty="0">
                          <a:solidFill>
                            <a:schemeClr val="tx1"/>
                          </a:solidFill>
                          <a:latin typeface="Source Sans Pro Semibold"/>
                          <a:ea typeface="Source Sans Pro Semibold"/>
                          <a:cs typeface="Source Sans Pro Semibold"/>
                          <a:sym typeface="Source Sans Pro Semibold"/>
                        </a:rPr>
                        <a:t>4</a:t>
                      </a:r>
                    </a:p>
                  </a:txBody>
                  <a:tcPr marL="40339" marR="40339" marT="40339" marB="403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12053247" y="3747682"/>
            <a:ext cx="12474479" cy="4791512"/>
            <a:chOff x="3730625" y="5248909"/>
            <a:chExt cx="12496800" cy="4857116"/>
          </a:xfrm>
        </p:grpSpPr>
        <p:pic>
          <p:nvPicPr>
            <p:cNvPr id="1006" name="lattice.png" descr="lattice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30625" y="5753100"/>
              <a:ext cx="12496800" cy="435292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007" name="Level-1"/>
            <p:cNvSpPr txBox="1"/>
            <p:nvPr/>
          </p:nvSpPr>
          <p:spPr>
            <a:xfrm>
              <a:off x="4661357" y="5248909"/>
              <a:ext cx="1582104" cy="68637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tIns="91439" bIns="91439">
              <a:spAutoFit/>
            </a:bodyPr>
            <a:lstStyle>
              <a:lvl1pPr algn="l" defTabSz="1828800">
                <a:defRPr sz="3600" i="1">
                  <a:solidFill>
                    <a:srgbClr val="FF6A00"/>
                  </a:solidFill>
                  <a:latin typeface="+mj-lt"/>
                  <a:ea typeface="+mj-ea"/>
                  <a:cs typeface="+mj-cs"/>
                  <a:sym typeface="Source Sans Pro"/>
                </a:defRPr>
              </a:lvl1pPr>
            </a:lstStyle>
            <a:p>
              <a:pPr>
                <a:defRPr i="0"/>
              </a:pPr>
              <a:r>
                <a:rPr sz="3200" i="1" dirty="0"/>
                <a:t>Level-1</a:t>
              </a:r>
            </a:p>
          </p:txBody>
        </p:sp>
        <p:pic>
          <p:nvPicPr>
            <p:cNvPr id="1008" name="lattice.png" descr="lattice.png"/>
            <p:cNvPicPr>
              <a:picLocks noChangeAspect="1"/>
            </p:cNvPicPr>
            <p:nvPr/>
          </p:nvPicPr>
          <p:blipFill rotWithShape="1">
            <a:blip r:embed="rId4"/>
            <a:srcRect l="5770" t="3290" r="6305" b="5787"/>
            <a:stretch/>
          </p:blipFill>
          <p:spPr>
            <a:xfrm>
              <a:off x="6966614" y="5898788"/>
              <a:ext cx="2947917" cy="395785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009" name="lattice.png" descr="lattice.png"/>
            <p:cNvPicPr>
              <a:picLocks noChangeAspect="1"/>
            </p:cNvPicPr>
            <p:nvPr/>
          </p:nvPicPr>
          <p:blipFill rotWithShape="1">
            <a:blip r:embed="rId5"/>
            <a:srcRect l="5892" t="3512" r="6922" b="5564"/>
            <a:stretch/>
          </p:blipFill>
          <p:spPr>
            <a:xfrm>
              <a:off x="9940543" y="5903116"/>
              <a:ext cx="2934269" cy="395785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010" name="Level-2"/>
            <p:cNvSpPr txBox="1"/>
            <p:nvPr/>
          </p:nvSpPr>
          <p:spPr>
            <a:xfrm>
              <a:off x="7559799" y="5248909"/>
              <a:ext cx="1582104" cy="68637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tIns="91439" bIns="91439">
              <a:spAutoFit/>
            </a:bodyPr>
            <a:lstStyle>
              <a:lvl1pPr algn="l" defTabSz="1828800">
                <a:defRPr sz="3600" i="1">
                  <a:solidFill>
                    <a:srgbClr val="FF6A00"/>
                  </a:solidFill>
                  <a:latin typeface="+mj-lt"/>
                  <a:ea typeface="+mj-ea"/>
                  <a:cs typeface="+mj-cs"/>
                  <a:sym typeface="Source Sans Pro"/>
                </a:defRPr>
              </a:lvl1pPr>
            </a:lstStyle>
            <a:p>
              <a:pPr>
                <a:defRPr i="0"/>
              </a:pPr>
              <a:r>
                <a:rPr sz="3200" i="1" dirty="0"/>
                <a:t>Level-2</a:t>
              </a:r>
            </a:p>
          </p:txBody>
        </p:sp>
        <p:sp>
          <p:nvSpPr>
            <p:cNvPr id="1011" name="Level-3"/>
            <p:cNvSpPr txBox="1"/>
            <p:nvPr/>
          </p:nvSpPr>
          <p:spPr>
            <a:xfrm>
              <a:off x="10545789" y="5248909"/>
              <a:ext cx="1582104" cy="68637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tIns="91439" bIns="91439">
              <a:spAutoFit/>
            </a:bodyPr>
            <a:lstStyle>
              <a:lvl1pPr algn="l" defTabSz="1828800">
                <a:defRPr sz="3600" i="1">
                  <a:solidFill>
                    <a:srgbClr val="FF6A00"/>
                  </a:solidFill>
                  <a:latin typeface="+mj-lt"/>
                  <a:ea typeface="+mj-ea"/>
                  <a:cs typeface="+mj-cs"/>
                  <a:sym typeface="Source Sans Pro"/>
                </a:defRPr>
              </a:lvl1pPr>
            </a:lstStyle>
            <a:p>
              <a:pPr>
                <a:defRPr i="0"/>
              </a:pPr>
              <a:r>
                <a:rPr sz="3200" i="1" dirty="0"/>
                <a:t>Level-3</a:t>
              </a:r>
            </a:p>
          </p:txBody>
        </p:sp>
        <p:sp>
          <p:nvSpPr>
            <p:cNvPr id="1028" name="Analysis"/>
            <p:cNvSpPr txBox="1"/>
            <p:nvPr/>
          </p:nvSpPr>
          <p:spPr>
            <a:xfrm>
              <a:off x="13541161" y="5248909"/>
              <a:ext cx="1721815" cy="68637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tIns="91439" bIns="91439">
              <a:spAutoFit/>
            </a:bodyPr>
            <a:lstStyle>
              <a:lvl1pPr algn="l" defTabSz="1828800">
                <a:defRPr sz="3600" i="1">
                  <a:solidFill>
                    <a:srgbClr val="FF6A00"/>
                  </a:solidFill>
                  <a:latin typeface="+mj-lt"/>
                  <a:ea typeface="+mj-ea"/>
                  <a:cs typeface="+mj-cs"/>
                  <a:sym typeface="Source Sans Pro"/>
                </a:defRPr>
              </a:lvl1pPr>
            </a:lstStyle>
            <a:p>
              <a:pPr>
                <a:defRPr i="0"/>
              </a:pPr>
              <a:r>
                <a:rPr sz="3200" i="1" dirty="0"/>
                <a:t>Analysis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0928669" y="8445436"/>
            <a:ext cx="345533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Longer latency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Lower event rate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Larger event fragment size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Higher algorithmic complexity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Access to higher granularity information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2192000" y="8448987"/>
            <a:ext cx="345533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Low latency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Full event rate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Small event fragment size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Lower algorithmic complexity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Access to coarse granularity information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12D941-368A-2276-D213-174D9CE66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5</a:t>
            </a:fld>
            <a:endParaRPr lang="en-GB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619500"/>
            <a:ext cx="24384000" cy="851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408" name="A simple trigger system"/>
          <p:cNvSpPr txBox="1">
            <a:spLocks noGrp="1"/>
          </p:cNvSpPr>
          <p:nvPr>
            <p:ph type="title"/>
          </p:nvPr>
        </p:nvSpPr>
        <p:spPr>
          <a:xfrm>
            <a:off x="596901" y="1528746"/>
            <a:ext cx="22415500" cy="258605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A </a:t>
            </a:r>
            <a:r>
              <a:rPr dirty="0"/>
              <a:t>trigger system</a:t>
            </a:r>
            <a:r>
              <a:rPr lang="en-GB" dirty="0"/>
              <a:t>: Multilayer Triggers</a:t>
            </a:r>
            <a:endParaRPr dirty="0"/>
          </a:p>
        </p:txBody>
      </p:sp>
      <p:sp>
        <p:nvSpPr>
          <p:cNvPr id="409" name="Line"/>
          <p:cNvSpPr/>
          <p:nvPr/>
        </p:nvSpPr>
        <p:spPr>
          <a:xfrm>
            <a:off x="17908345" y="6354665"/>
            <a:ext cx="2671268" cy="36202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542" y="21600"/>
                </a:lnTo>
                <a:lnTo>
                  <a:pt x="21600" y="0"/>
                </a:lnTo>
              </a:path>
            </a:pathLst>
          </a:custGeom>
          <a:ln w="508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pPr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sz="2400"/>
          </a:p>
        </p:txBody>
      </p:sp>
      <p:sp>
        <p:nvSpPr>
          <p:cNvPr id="410" name="Line"/>
          <p:cNvSpPr/>
          <p:nvPr/>
        </p:nvSpPr>
        <p:spPr>
          <a:xfrm>
            <a:off x="11234533" y="9672955"/>
            <a:ext cx="6116481" cy="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sz="2400"/>
          </a:p>
        </p:txBody>
      </p:sp>
      <p:sp>
        <p:nvSpPr>
          <p:cNvPr id="411" name="Line"/>
          <p:cNvSpPr/>
          <p:nvPr/>
        </p:nvSpPr>
        <p:spPr>
          <a:xfrm>
            <a:off x="11926278" y="9941470"/>
            <a:ext cx="5424736" cy="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sz="2400"/>
          </a:p>
        </p:txBody>
      </p:sp>
      <p:sp>
        <p:nvSpPr>
          <p:cNvPr id="412" name="Line"/>
          <p:cNvSpPr/>
          <p:nvPr/>
        </p:nvSpPr>
        <p:spPr>
          <a:xfrm>
            <a:off x="11526633" y="10185717"/>
            <a:ext cx="5824381" cy="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sz="2400"/>
          </a:p>
        </p:txBody>
      </p:sp>
      <p:sp>
        <p:nvSpPr>
          <p:cNvPr id="413" name="Line"/>
          <p:cNvSpPr/>
          <p:nvPr/>
        </p:nvSpPr>
        <p:spPr>
          <a:xfrm>
            <a:off x="11680311" y="10439717"/>
            <a:ext cx="5670703" cy="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>
              <a:defRPr sz="2800">
                <a:latin typeface="+mj-lt"/>
                <a:ea typeface="+mj-ea"/>
                <a:cs typeface="+mj-cs"/>
                <a:sym typeface="Source Sans Pro"/>
              </a:defRPr>
            </a:pPr>
            <a:endParaRPr sz="2400"/>
          </a:p>
        </p:txBody>
      </p:sp>
      <p:cxnSp>
        <p:nvCxnSpPr>
          <p:cNvPr id="418" name="Connection Line"/>
          <p:cNvCxnSpPr>
            <a:stCxn id="471" idx="0"/>
          </p:cNvCxnSpPr>
          <p:nvPr/>
        </p:nvCxnSpPr>
        <p:spPr>
          <a:xfrm flipV="1">
            <a:off x="2725533" y="5305821"/>
            <a:ext cx="5892800" cy="1739900"/>
          </a:xfrm>
          <a:prstGeom prst="bentConnector3">
            <a:avLst>
              <a:gd name="adj1" fmla="val 77802"/>
            </a:avLst>
          </a:prstGeom>
          <a:ln w="50800">
            <a:solidFill>
              <a:srgbClr val="000000"/>
            </a:solidFill>
          </a:ln>
        </p:spPr>
      </p:cxnSp>
      <p:cxnSp>
        <p:nvCxnSpPr>
          <p:cNvPr id="420" name="Connection Line"/>
          <p:cNvCxnSpPr>
            <a:stCxn id="472" idx="0"/>
          </p:cNvCxnSpPr>
          <p:nvPr/>
        </p:nvCxnSpPr>
        <p:spPr>
          <a:xfrm flipV="1">
            <a:off x="2877933" y="5966221"/>
            <a:ext cx="6045200" cy="1485900"/>
          </a:xfrm>
          <a:prstGeom prst="bentConnector3">
            <a:avLst>
              <a:gd name="adj1" fmla="val 79622"/>
            </a:avLst>
          </a:prstGeom>
          <a:ln w="50800">
            <a:solidFill>
              <a:srgbClr val="000000"/>
            </a:solidFill>
          </a:ln>
        </p:spPr>
      </p:cxnSp>
      <p:cxnSp>
        <p:nvCxnSpPr>
          <p:cNvPr id="422" name="Connection Line"/>
          <p:cNvCxnSpPr>
            <a:stCxn id="473" idx="0"/>
          </p:cNvCxnSpPr>
          <p:nvPr/>
        </p:nvCxnSpPr>
        <p:spPr>
          <a:xfrm flipV="1">
            <a:off x="3017633" y="6613921"/>
            <a:ext cx="6197600" cy="1219200"/>
          </a:xfrm>
          <a:prstGeom prst="bentConnector3">
            <a:avLst>
              <a:gd name="adj1" fmla="val 81353"/>
            </a:avLst>
          </a:prstGeom>
          <a:ln w="50800">
            <a:solidFill>
              <a:srgbClr val="000000"/>
            </a:solidFill>
          </a:ln>
        </p:spPr>
      </p:cxnSp>
      <p:cxnSp>
        <p:nvCxnSpPr>
          <p:cNvPr id="424" name="Connection Line"/>
          <p:cNvCxnSpPr>
            <a:stCxn id="474" idx="0"/>
          </p:cNvCxnSpPr>
          <p:nvPr/>
        </p:nvCxnSpPr>
        <p:spPr>
          <a:xfrm flipV="1">
            <a:off x="3157333" y="7261621"/>
            <a:ext cx="6350000" cy="977900"/>
          </a:xfrm>
          <a:prstGeom prst="bentConnector3">
            <a:avLst>
              <a:gd name="adj1" fmla="val 82800"/>
            </a:avLst>
          </a:prstGeom>
          <a:ln w="50800">
            <a:solidFill>
              <a:srgbClr val="000000"/>
            </a:solidFill>
          </a:ln>
        </p:spPr>
      </p:cxnSp>
      <p:sp>
        <p:nvSpPr>
          <p:cNvPr id="426" name="start"/>
          <p:cNvSpPr txBox="1"/>
          <p:nvPr/>
        </p:nvSpPr>
        <p:spPr>
          <a:xfrm>
            <a:off x="11671894" y="5753777"/>
            <a:ext cx="1412848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algn="l" defTabSz="1828800">
              <a:defRPr sz="36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r>
              <a:rPr lang="en-GB" sz="2400" dirty="0">
                <a:latin typeface="+mn-lt"/>
              </a:rPr>
              <a:t>Accept</a:t>
            </a:r>
            <a:endParaRPr sz="2400" dirty="0">
              <a:latin typeface="+mn-lt"/>
            </a:endParaRPr>
          </a:p>
        </p:txBody>
      </p:sp>
      <p:pic>
        <p:nvPicPr>
          <p:cNvPr id="44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4089119"/>
            <a:ext cx="1930302" cy="1930301"/>
          </a:xfrm>
          <a:prstGeom prst="rect">
            <a:avLst/>
          </a:prstGeom>
          <a:ln w="12700">
            <a:miter lim="400000"/>
          </a:ln>
        </p:spPr>
      </p:pic>
      <p:sp>
        <p:nvSpPr>
          <p:cNvPr id="478" name="Connection Line"/>
          <p:cNvSpPr/>
          <p:nvPr/>
        </p:nvSpPr>
        <p:spPr>
          <a:xfrm>
            <a:off x="6157937" y="7048603"/>
            <a:ext cx="5768341" cy="26276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4309" y="0"/>
                </a:lnTo>
                <a:lnTo>
                  <a:pt x="4309" y="21600"/>
                </a:lnTo>
                <a:lnTo>
                  <a:pt x="2160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endParaRPr sz="2400"/>
          </a:p>
        </p:txBody>
      </p:sp>
      <p:sp>
        <p:nvSpPr>
          <p:cNvPr id="479" name="Connection Line"/>
          <p:cNvSpPr/>
          <p:nvPr/>
        </p:nvSpPr>
        <p:spPr>
          <a:xfrm>
            <a:off x="6349161" y="7459390"/>
            <a:ext cx="5878830" cy="2484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4918" y="0"/>
                </a:lnTo>
                <a:lnTo>
                  <a:pt x="4918" y="21600"/>
                </a:lnTo>
                <a:lnTo>
                  <a:pt x="2160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endParaRPr sz="2400"/>
          </a:p>
        </p:txBody>
      </p:sp>
      <p:sp>
        <p:nvSpPr>
          <p:cNvPr id="480" name="Connection Line"/>
          <p:cNvSpPr/>
          <p:nvPr/>
        </p:nvSpPr>
        <p:spPr>
          <a:xfrm>
            <a:off x="6546126" y="7832723"/>
            <a:ext cx="5988051" cy="23533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497" y="0"/>
                </a:lnTo>
                <a:lnTo>
                  <a:pt x="5497" y="21600"/>
                </a:lnTo>
                <a:lnTo>
                  <a:pt x="2160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endParaRPr sz="2400"/>
          </a:p>
        </p:txBody>
      </p:sp>
      <p:sp>
        <p:nvSpPr>
          <p:cNvPr id="481" name="Connection Line"/>
          <p:cNvSpPr/>
          <p:nvPr/>
        </p:nvSpPr>
        <p:spPr>
          <a:xfrm>
            <a:off x="6729321" y="8241345"/>
            <a:ext cx="6098541" cy="21983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5987" y="21600"/>
                </a:lnTo>
                <a:lnTo>
                  <a:pt x="5987" y="0"/>
                </a:lnTo>
                <a:lnTo>
                  <a:pt x="0" y="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endParaRPr sz="2400"/>
          </a:p>
        </p:txBody>
      </p:sp>
      <p:sp>
        <p:nvSpPr>
          <p:cNvPr id="482" name="Connection Line"/>
          <p:cNvSpPr/>
          <p:nvPr/>
        </p:nvSpPr>
        <p:spPr>
          <a:xfrm>
            <a:off x="2728073" y="5053091"/>
            <a:ext cx="1169670" cy="15138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909" y="0"/>
                </a:moveTo>
                <a:lnTo>
                  <a:pt x="21600" y="0"/>
                </a:lnTo>
                <a:lnTo>
                  <a:pt x="21600" y="15403"/>
                </a:lnTo>
                <a:lnTo>
                  <a:pt x="0" y="15403"/>
                </a:lnTo>
                <a:lnTo>
                  <a:pt x="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endParaRPr sz="2400"/>
          </a:p>
        </p:txBody>
      </p:sp>
      <p:sp>
        <p:nvSpPr>
          <p:cNvPr id="483" name="Connection Line"/>
          <p:cNvSpPr/>
          <p:nvPr/>
        </p:nvSpPr>
        <p:spPr>
          <a:xfrm>
            <a:off x="2871583" y="5053091"/>
            <a:ext cx="1026160" cy="19113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53" y="0"/>
                </a:moveTo>
                <a:lnTo>
                  <a:pt x="21600" y="0"/>
                </a:lnTo>
                <a:lnTo>
                  <a:pt x="21600" y="12314"/>
                </a:lnTo>
                <a:lnTo>
                  <a:pt x="0" y="12314"/>
                </a:lnTo>
                <a:lnTo>
                  <a:pt x="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endParaRPr sz="2400"/>
          </a:p>
        </p:txBody>
      </p:sp>
      <p:sp>
        <p:nvSpPr>
          <p:cNvPr id="484" name="Connection Line"/>
          <p:cNvSpPr/>
          <p:nvPr/>
        </p:nvSpPr>
        <p:spPr>
          <a:xfrm>
            <a:off x="3016363" y="5053091"/>
            <a:ext cx="881380" cy="22961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375" y="0"/>
                </a:moveTo>
                <a:lnTo>
                  <a:pt x="21600" y="0"/>
                </a:lnTo>
                <a:lnTo>
                  <a:pt x="21600" y="10250"/>
                </a:lnTo>
                <a:lnTo>
                  <a:pt x="0" y="10250"/>
                </a:lnTo>
                <a:lnTo>
                  <a:pt x="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endParaRPr sz="2400"/>
          </a:p>
        </p:txBody>
      </p:sp>
      <p:sp>
        <p:nvSpPr>
          <p:cNvPr id="485" name="Connection Line"/>
          <p:cNvSpPr/>
          <p:nvPr/>
        </p:nvSpPr>
        <p:spPr>
          <a:xfrm>
            <a:off x="3159873" y="5053091"/>
            <a:ext cx="737870" cy="2705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165" y="0"/>
                </a:moveTo>
                <a:lnTo>
                  <a:pt x="21600" y="0"/>
                </a:lnTo>
                <a:lnTo>
                  <a:pt x="21600" y="8620"/>
                </a:lnTo>
                <a:lnTo>
                  <a:pt x="0" y="8620"/>
                </a:lnTo>
                <a:lnTo>
                  <a:pt x="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endParaRPr sz="2400"/>
          </a:p>
        </p:txBody>
      </p:sp>
      <p:sp>
        <p:nvSpPr>
          <p:cNvPr id="464" name="Line"/>
          <p:cNvSpPr/>
          <p:nvPr/>
        </p:nvSpPr>
        <p:spPr>
          <a:xfrm>
            <a:off x="11609323" y="6284774"/>
            <a:ext cx="593990" cy="30089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76200">
            <a:solidFill>
              <a:srgbClr val="C0504D"/>
            </a:solidFill>
            <a:tailEnd type="triangle"/>
          </a:ln>
        </p:spPr>
        <p:txBody>
          <a:bodyPr tIns="91439" bIns="91439"/>
          <a:lstStyle/>
          <a:p>
            <a:pPr algn="l" defTabSz="914400">
              <a:def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400"/>
          </a:p>
        </p:txBody>
      </p:sp>
      <p:sp>
        <p:nvSpPr>
          <p:cNvPr id="471" name="FE"/>
          <p:cNvSpPr/>
          <p:nvPr/>
        </p:nvSpPr>
        <p:spPr>
          <a:xfrm>
            <a:off x="1814105" y="6592570"/>
            <a:ext cx="1828801" cy="91440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0800">
            <a:solidFill>
              <a:srgbClr val="4A7EBB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>
            <a:lvl1pPr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2400">
                <a:latin typeface="+mn-lt"/>
              </a:rPr>
              <a:t>FE</a:t>
            </a:r>
          </a:p>
        </p:txBody>
      </p:sp>
      <p:sp>
        <p:nvSpPr>
          <p:cNvPr id="472" name="FE"/>
          <p:cNvSpPr/>
          <p:nvPr/>
        </p:nvSpPr>
        <p:spPr>
          <a:xfrm>
            <a:off x="1958038" y="6989974"/>
            <a:ext cx="1828801" cy="91440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0800">
            <a:solidFill>
              <a:srgbClr val="4A7EBB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>
            <a:lvl1pPr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2400">
                <a:latin typeface="+mn-lt"/>
              </a:rPr>
              <a:t>FE</a:t>
            </a:r>
          </a:p>
        </p:txBody>
      </p:sp>
      <p:sp>
        <p:nvSpPr>
          <p:cNvPr id="473" name="FE"/>
          <p:cNvSpPr/>
          <p:nvPr/>
        </p:nvSpPr>
        <p:spPr>
          <a:xfrm>
            <a:off x="2101971" y="7374678"/>
            <a:ext cx="1828801" cy="91440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0800">
            <a:solidFill>
              <a:srgbClr val="4A7EBB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>
            <a:lvl1pPr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2400">
                <a:latin typeface="+mn-lt"/>
              </a:rPr>
              <a:t>FE</a:t>
            </a:r>
          </a:p>
        </p:txBody>
      </p:sp>
      <p:sp>
        <p:nvSpPr>
          <p:cNvPr id="474" name="FE"/>
          <p:cNvSpPr/>
          <p:nvPr/>
        </p:nvSpPr>
        <p:spPr>
          <a:xfrm>
            <a:off x="2245905" y="7784783"/>
            <a:ext cx="1828801" cy="91440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0800">
            <a:solidFill>
              <a:srgbClr val="4A7EBB"/>
            </a:solidFill>
          </a:ln>
          <a:effectLst>
            <a:outerShdw blurRad="76200" dist="38100" dir="6599969" rotWithShape="0">
              <a:srgbClr val="80808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>
            <a:lvl1pPr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2400">
                <a:latin typeface="+mn-lt"/>
              </a:rPr>
              <a:t>FE</a:t>
            </a:r>
          </a:p>
        </p:txBody>
      </p:sp>
      <p:sp>
        <p:nvSpPr>
          <p:cNvPr id="476" name="Fast links"/>
          <p:cNvSpPr txBox="1"/>
          <p:nvPr/>
        </p:nvSpPr>
        <p:spPr>
          <a:xfrm>
            <a:off x="4754472" y="4555034"/>
            <a:ext cx="2743201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defTabSz="1828800">
              <a:defRPr sz="38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>
              <a:defRPr i="0"/>
            </a:pPr>
            <a:r>
              <a:rPr sz="2400" i="1">
                <a:latin typeface="+mn-lt"/>
              </a:rPr>
              <a:t>Fast links</a:t>
            </a:r>
          </a:p>
        </p:txBody>
      </p:sp>
      <p:pic>
        <p:nvPicPr>
          <p:cNvPr id="477" name="Computer.png" descr="Comput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2354" y="4150403"/>
            <a:ext cx="3670301" cy="21844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4" name="Group"/>
          <p:cNvGrpSpPr/>
          <p:nvPr/>
        </p:nvGrpSpPr>
        <p:grpSpPr>
          <a:xfrm>
            <a:off x="4585404" y="6663425"/>
            <a:ext cx="1619251" cy="739776"/>
            <a:chOff x="0" y="0"/>
            <a:chExt cx="1619250" cy="739775"/>
          </a:xfrm>
        </p:grpSpPr>
        <p:sp>
          <p:nvSpPr>
            <p:cNvPr id="75" name="Shape"/>
            <p:cNvSpPr/>
            <p:nvPr/>
          </p:nvSpPr>
          <p:spPr>
            <a:xfrm rot="5400000">
              <a:off x="566737" y="-312738"/>
              <a:ext cx="739776" cy="1365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852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5852"/>
                  </a:lnTo>
                  <a:lnTo>
                    <a:pt x="108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F73B9"/>
                </a:gs>
                <a:gs pos="100000">
                  <a:srgbClr val="347FD8"/>
                </a:gs>
              </a:gsLst>
              <a:lin ang="16200000" scaled="0"/>
            </a:gra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914400">
                <a:defRPr sz="4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6" name="Rectangle"/>
            <p:cNvSpPr/>
            <p:nvPr/>
          </p:nvSpPr>
          <p:spPr>
            <a:xfrm>
              <a:off x="0" y="0"/>
              <a:ext cx="450850" cy="739775"/>
            </a:xfrm>
            <a:prstGeom prst="rect">
              <a:avLst/>
            </a:prstGeom>
            <a:solidFill>
              <a:srgbClr val="1F497D"/>
            </a:soli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469" name="Shape"/>
          <p:cNvSpPr/>
          <p:nvPr/>
        </p:nvSpPr>
        <p:spPr>
          <a:xfrm rot="5400000">
            <a:off x="18249493" y="8936582"/>
            <a:ext cx="2049781" cy="2060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477" y="0"/>
                </a:moveTo>
                <a:lnTo>
                  <a:pt x="18123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lnTo>
                  <a:pt x="0" y="3600"/>
                </a:lnTo>
                <a:lnTo>
                  <a:pt x="3477" y="0"/>
                </a:lnTo>
                <a:close/>
              </a:path>
            </a:pathLst>
          </a:custGeom>
          <a:solidFill>
            <a:srgbClr val="FFFFFF"/>
          </a:solidFill>
          <a:ln w="114300">
            <a:solidFill>
              <a:srgbClr val="C0504D"/>
            </a:solidFill>
          </a:ln>
          <a:effectLst>
            <a:outerShdw blurRad="76200" dist="38100" dir="6599969" rotWithShape="0">
              <a:srgbClr val="000000">
                <a:alpha val="75000"/>
              </a:srgbClr>
            </a:outerShdw>
          </a:effectLst>
        </p:spPr>
        <p:txBody>
          <a:bodyPr tIns="91439" bIns="91439" anchor="ctr"/>
          <a:lstStyle/>
          <a:p>
            <a:pPr algn="l" defTabSz="914400">
              <a:defRPr sz="480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400"/>
          </a:p>
        </p:txBody>
      </p:sp>
      <p:sp>
        <p:nvSpPr>
          <p:cNvPr id="470" name="ReadOut"/>
          <p:cNvSpPr txBox="1"/>
          <p:nvPr/>
        </p:nvSpPr>
        <p:spPr>
          <a:xfrm>
            <a:off x="18256815" y="9719806"/>
            <a:ext cx="1553630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defTabSz="1828800">
              <a:defRPr sz="380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</a:lstStyle>
          <a:p>
            <a:r>
              <a:rPr sz="2400" dirty="0" err="1">
                <a:latin typeface="+mn-lt"/>
              </a:rPr>
              <a:t>ReadOut</a:t>
            </a:r>
            <a:endParaRPr sz="2400" dirty="0">
              <a:latin typeface="+mn-lt"/>
            </a:endParaRPr>
          </a:p>
        </p:txBody>
      </p:sp>
      <p:sp>
        <p:nvSpPr>
          <p:cNvPr id="80" name="ReadOut"/>
          <p:cNvSpPr txBox="1"/>
          <p:nvPr/>
        </p:nvSpPr>
        <p:spPr>
          <a:xfrm>
            <a:off x="5697006" y="8711368"/>
            <a:ext cx="1011815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defTabSz="1828800">
              <a:defRPr sz="380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</a:lstStyle>
          <a:p>
            <a:r>
              <a:rPr lang="en-GB" sz="2400" i="1" dirty="0">
                <a:latin typeface="+mn-lt"/>
              </a:rPr>
              <a:t>ADCs</a:t>
            </a:r>
            <a:endParaRPr sz="2400" i="1" dirty="0">
              <a:latin typeface="+mn-lt"/>
            </a:endParaRPr>
          </a:p>
        </p:txBody>
      </p:sp>
      <p:grpSp>
        <p:nvGrpSpPr>
          <p:cNvPr id="89" name="Group"/>
          <p:cNvGrpSpPr/>
          <p:nvPr/>
        </p:nvGrpSpPr>
        <p:grpSpPr>
          <a:xfrm>
            <a:off x="4786157" y="7068350"/>
            <a:ext cx="1619251" cy="739776"/>
            <a:chOff x="0" y="0"/>
            <a:chExt cx="1619250" cy="739775"/>
          </a:xfrm>
        </p:grpSpPr>
        <p:sp>
          <p:nvSpPr>
            <p:cNvPr id="90" name="Shape"/>
            <p:cNvSpPr/>
            <p:nvPr/>
          </p:nvSpPr>
          <p:spPr>
            <a:xfrm rot="5400000">
              <a:off x="566737" y="-312738"/>
              <a:ext cx="739776" cy="1365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852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5852"/>
                  </a:lnTo>
                  <a:lnTo>
                    <a:pt x="108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F73B9"/>
                </a:gs>
                <a:gs pos="100000">
                  <a:srgbClr val="347FD8"/>
                </a:gs>
              </a:gsLst>
              <a:lin ang="16200000" scaled="0"/>
            </a:gra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914400">
                <a:defRPr sz="4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1" name="Rectangle"/>
            <p:cNvSpPr/>
            <p:nvPr/>
          </p:nvSpPr>
          <p:spPr>
            <a:xfrm>
              <a:off x="0" y="0"/>
              <a:ext cx="450850" cy="739775"/>
            </a:xfrm>
            <a:prstGeom prst="rect">
              <a:avLst/>
            </a:prstGeom>
            <a:solidFill>
              <a:srgbClr val="1F497D"/>
            </a:soli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92" name="Group"/>
          <p:cNvGrpSpPr/>
          <p:nvPr/>
        </p:nvGrpSpPr>
        <p:grpSpPr>
          <a:xfrm>
            <a:off x="4991368" y="7461515"/>
            <a:ext cx="1619251" cy="739776"/>
            <a:chOff x="0" y="0"/>
            <a:chExt cx="1619250" cy="739775"/>
          </a:xfrm>
        </p:grpSpPr>
        <p:sp>
          <p:nvSpPr>
            <p:cNvPr id="93" name="Shape"/>
            <p:cNvSpPr/>
            <p:nvPr/>
          </p:nvSpPr>
          <p:spPr>
            <a:xfrm rot="5400000">
              <a:off x="566737" y="-312738"/>
              <a:ext cx="739776" cy="1365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852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5852"/>
                  </a:lnTo>
                  <a:lnTo>
                    <a:pt x="108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F73B9"/>
                </a:gs>
                <a:gs pos="100000">
                  <a:srgbClr val="347FD8"/>
                </a:gs>
              </a:gsLst>
              <a:lin ang="16200000" scaled="0"/>
            </a:gra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914400">
                <a:defRPr sz="4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4" name="Rectangle"/>
            <p:cNvSpPr/>
            <p:nvPr/>
          </p:nvSpPr>
          <p:spPr>
            <a:xfrm>
              <a:off x="0" y="0"/>
              <a:ext cx="450850" cy="739775"/>
            </a:xfrm>
            <a:prstGeom prst="rect">
              <a:avLst/>
            </a:prstGeom>
            <a:solidFill>
              <a:srgbClr val="1F497D"/>
            </a:soli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95" name="Group"/>
          <p:cNvGrpSpPr/>
          <p:nvPr/>
        </p:nvGrpSpPr>
        <p:grpSpPr>
          <a:xfrm>
            <a:off x="5200860" y="7881865"/>
            <a:ext cx="1619251" cy="739776"/>
            <a:chOff x="0" y="0"/>
            <a:chExt cx="1619250" cy="739775"/>
          </a:xfrm>
        </p:grpSpPr>
        <p:sp>
          <p:nvSpPr>
            <p:cNvPr id="96" name="Shape"/>
            <p:cNvSpPr/>
            <p:nvPr/>
          </p:nvSpPr>
          <p:spPr>
            <a:xfrm rot="5400000">
              <a:off x="566737" y="-312738"/>
              <a:ext cx="739776" cy="1365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852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5852"/>
                  </a:lnTo>
                  <a:lnTo>
                    <a:pt x="108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F73B9"/>
                </a:gs>
                <a:gs pos="100000">
                  <a:srgbClr val="347FD8"/>
                </a:gs>
              </a:gsLst>
              <a:lin ang="16200000" scaled="0"/>
            </a:gra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914400">
                <a:defRPr sz="4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7" name="Rectangle"/>
            <p:cNvSpPr/>
            <p:nvPr/>
          </p:nvSpPr>
          <p:spPr>
            <a:xfrm>
              <a:off x="0" y="0"/>
              <a:ext cx="450850" cy="739775"/>
            </a:xfrm>
            <a:prstGeom prst="rect">
              <a:avLst/>
            </a:prstGeom>
            <a:solidFill>
              <a:srgbClr val="1F497D"/>
            </a:solidFill>
            <a:ln w="38100" cap="flat">
              <a:solidFill>
                <a:srgbClr val="1F497D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cxnSp>
        <p:nvCxnSpPr>
          <p:cNvPr id="6" name="Elbow Connector 5"/>
          <p:cNvCxnSpPr>
            <a:stCxn id="1032" idx="0"/>
            <a:endCxn id="447" idx="1"/>
          </p:cNvCxnSpPr>
          <p:nvPr/>
        </p:nvCxnSpPr>
        <p:spPr>
          <a:xfrm rot="5400000" flipH="1" flipV="1">
            <a:off x="-557993" y="7030572"/>
            <a:ext cx="4248795" cy="296192"/>
          </a:xfrm>
          <a:prstGeom prst="bentConnector2">
            <a:avLst/>
          </a:prstGeom>
          <a:ln w="762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9042946" y="9541015"/>
          <a:ext cx="2082800" cy="2514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8762964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4676269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6103471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98086043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4347984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0807574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85255006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907940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9693789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93409532"/>
                    </a:ext>
                  </a:extLst>
                </a:gridCol>
              </a:tblGrid>
              <a:tr h="230478"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382396"/>
                  </a:ext>
                </a:extLst>
              </a:tr>
            </a:tbl>
          </a:graphicData>
        </a:graphic>
      </p:graphicFrame>
      <p:graphicFrame>
        <p:nvGraphicFramePr>
          <p:cNvPr id="87" name="Table 86"/>
          <p:cNvGraphicFramePr>
            <a:graphicFrameLocks noGrp="1"/>
          </p:cNvGraphicFramePr>
          <p:nvPr/>
        </p:nvGraphicFramePr>
        <p:xfrm>
          <a:off x="9171480" y="9807260"/>
          <a:ext cx="2082800" cy="2514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8762964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4676269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6103471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98086043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4347984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0807574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85255006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907940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9693789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93409532"/>
                    </a:ext>
                  </a:extLst>
                </a:gridCol>
              </a:tblGrid>
              <a:tr h="230478"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382396"/>
                  </a:ext>
                </a:extLst>
              </a:tr>
            </a:tbl>
          </a:graphicData>
        </a:graphic>
      </p:graphicFrame>
      <p:graphicFrame>
        <p:nvGraphicFramePr>
          <p:cNvPr id="88" name="Table 87"/>
          <p:cNvGraphicFramePr>
            <a:graphicFrameLocks noGrp="1"/>
          </p:cNvGraphicFramePr>
          <p:nvPr/>
        </p:nvGraphicFramePr>
        <p:xfrm>
          <a:off x="9300014" y="10073505"/>
          <a:ext cx="2082800" cy="2514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8762964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4676269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6103471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98086043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4347984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0807574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85255006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907940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9693789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93409532"/>
                    </a:ext>
                  </a:extLst>
                </a:gridCol>
              </a:tblGrid>
              <a:tr h="230478"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382396"/>
                  </a:ext>
                </a:extLst>
              </a:tr>
            </a:tbl>
          </a:graphicData>
        </a:graphic>
      </p:graphicFrame>
      <p:graphicFrame>
        <p:nvGraphicFramePr>
          <p:cNvPr id="98" name="Table 97"/>
          <p:cNvGraphicFramePr>
            <a:graphicFrameLocks noGrp="1"/>
          </p:cNvGraphicFramePr>
          <p:nvPr/>
        </p:nvGraphicFramePr>
        <p:xfrm>
          <a:off x="9428548" y="10339750"/>
          <a:ext cx="2082800" cy="2514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8762964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4676269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6103471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98086043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4347984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0807574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85255006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907940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9693789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93409532"/>
                    </a:ext>
                  </a:extLst>
                </a:gridCol>
              </a:tblGrid>
              <a:tr h="230478"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382396"/>
                  </a:ext>
                </a:extLst>
              </a:tr>
            </a:tbl>
          </a:graphicData>
        </a:graphic>
      </p:graphicFrame>
      <p:pic>
        <p:nvPicPr>
          <p:cNvPr id="1032" name="Picture 8" descr="Related imag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" y="9303065"/>
            <a:ext cx="2829612" cy="282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7" name="Front-Ends"/>
          <p:cNvSpPr txBox="1"/>
          <p:nvPr/>
        </p:nvSpPr>
        <p:spPr>
          <a:xfrm>
            <a:off x="1788705" y="8980667"/>
            <a:ext cx="2743201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defTabSz="1828800">
              <a:defRPr sz="38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>
              <a:defRPr i="0"/>
            </a:pPr>
            <a:r>
              <a:rPr sz="2400" i="1" dirty="0">
                <a:latin typeface="+mn-lt"/>
              </a:rPr>
              <a:t> Front-Ends</a:t>
            </a:r>
          </a:p>
        </p:txBody>
      </p:sp>
      <p:cxnSp>
        <p:nvCxnSpPr>
          <p:cNvPr id="106" name="Elbow Connector 105"/>
          <p:cNvCxnSpPr>
            <a:stCxn id="1032" idx="3"/>
            <a:endCxn id="97" idx="2"/>
          </p:cNvCxnSpPr>
          <p:nvPr/>
        </p:nvCxnSpPr>
        <p:spPr>
          <a:xfrm flipV="1">
            <a:off x="2833114" y="8621641"/>
            <a:ext cx="2593171" cy="2096231"/>
          </a:xfrm>
          <a:prstGeom prst="bentConnector2">
            <a:avLst/>
          </a:prstGeom>
          <a:ln w="762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07" name="Elbow Connector 106"/>
          <p:cNvCxnSpPr>
            <a:endCxn id="98" idx="2"/>
          </p:cNvCxnSpPr>
          <p:nvPr/>
        </p:nvCxnSpPr>
        <p:spPr>
          <a:xfrm flipV="1">
            <a:off x="2832204" y="10591210"/>
            <a:ext cx="7637744" cy="988056"/>
          </a:xfrm>
          <a:prstGeom prst="bentConnector2">
            <a:avLst/>
          </a:prstGeom>
          <a:ln w="762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00" name="delays"/>
          <p:cNvSpPr txBox="1"/>
          <p:nvPr/>
        </p:nvSpPr>
        <p:spPr>
          <a:xfrm>
            <a:off x="9416506" y="10655934"/>
            <a:ext cx="2050561" cy="923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42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>
              <a:defRPr i="0"/>
            </a:pPr>
            <a:r>
              <a:rPr lang="en-GB" sz="2400" i="1" dirty="0">
                <a:latin typeface="+mn-lt"/>
              </a:rPr>
              <a:t>Digital delay</a:t>
            </a:r>
            <a:endParaRPr lang="en-GB" sz="2400" dirty="0">
              <a:latin typeface="+mn-lt"/>
            </a:endParaRPr>
          </a:p>
          <a:p>
            <a:pPr algn="ctr">
              <a:defRPr i="0"/>
            </a:pPr>
            <a:r>
              <a:rPr lang="en-GB" sz="2400" i="1" dirty="0">
                <a:solidFill>
                  <a:schemeClr val="accent2"/>
                </a:solidFill>
                <a:latin typeface="+mn-lt"/>
              </a:rPr>
              <a:t>A PIPELINE</a:t>
            </a:r>
          </a:p>
        </p:txBody>
      </p:sp>
      <p:sp>
        <p:nvSpPr>
          <p:cNvPr id="414" name="Rounded Rectangle"/>
          <p:cNvSpPr/>
          <p:nvPr/>
        </p:nvSpPr>
        <p:spPr>
          <a:xfrm>
            <a:off x="8613663" y="4316729"/>
            <a:ext cx="2971776" cy="4537076"/>
          </a:xfrm>
          <a:prstGeom prst="roundRect">
            <a:avLst>
              <a:gd name="adj" fmla="val 5673"/>
            </a:avLst>
          </a:prstGeom>
          <a:solidFill>
            <a:srgbClr val="FF7E79"/>
          </a:solidFill>
          <a:ln w="50800">
            <a:solidFill>
              <a:srgbClr val="8C3A38"/>
            </a:solidFill>
            <a:bevel/>
          </a:ln>
        </p:spPr>
        <p:txBody>
          <a:bodyPr tIns="91439" bIns="91439" anchor="ctr"/>
          <a:lstStyle/>
          <a:p>
            <a:pPr algn="l" defTabSz="914400">
              <a:defRPr sz="4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400"/>
          </a:p>
        </p:txBody>
      </p:sp>
      <p:sp>
        <p:nvSpPr>
          <p:cNvPr id="436" name="Trigger system"/>
          <p:cNvSpPr txBox="1"/>
          <p:nvPr/>
        </p:nvSpPr>
        <p:spPr>
          <a:xfrm>
            <a:off x="10193673" y="4327842"/>
            <a:ext cx="1351605" cy="1292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algn="r" defTabSz="1828800">
              <a:defRPr sz="450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</a:lstStyle>
          <a:p>
            <a:r>
              <a:rPr lang="en-GB" sz="2400" dirty="0">
                <a:latin typeface="+mn-lt"/>
              </a:rPr>
              <a:t>Digital </a:t>
            </a:r>
            <a:r>
              <a:rPr sz="2400" dirty="0">
                <a:latin typeface="+mn-lt"/>
              </a:rPr>
              <a:t>Trigger system</a:t>
            </a:r>
          </a:p>
        </p:txBody>
      </p:sp>
      <p:sp>
        <p:nvSpPr>
          <p:cNvPr id="60" name="Rectangle 59"/>
          <p:cNvSpPr/>
          <p:nvPr/>
        </p:nvSpPr>
        <p:spPr>
          <a:xfrm rot="5400000">
            <a:off x="11507149" y="9533929"/>
            <a:ext cx="1390570" cy="853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start"/>
          <p:cNvSpPr txBox="1"/>
          <p:nvPr/>
        </p:nvSpPr>
        <p:spPr>
          <a:xfrm>
            <a:off x="16996074" y="5753777"/>
            <a:ext cx="1412848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algn="l" defTabSz="1828800">
              <a:defRPr sz="36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r>
              <a:rPr lang="en-GB" sz="2400" dirty="0">
                <a:latin typeface="+mn-lt"/>
              </a:rPr>
              <a:t>Accept</a:t>
            </a:r>
            <a:endParaRPr sz="2400" dirty="0">
              <a:latin typeface="+mn-lt"/>
            </a:endParaRPr>
          </a:p>
        </p:txBody>
      </p:sp>
      <p:sp>
        <p:nvSpPr>
          <p:cNvPr id="84" name="Line"/>
          <p:cNvSpPr/>
          <p:nvPr/>
        </p:nvSpPr>
        <p:spPr>
          <a:xfrm>
            <a:off x="16933503" y="6284774"/>
            <a:ext cx="593990" cy="30089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76200">
            <a:solidFill>
              <a:srgbClr val="C0504D"/>
            </a:solidFill>
            <a:tailEnd type="triangle"/>
          </a:ln>
        </p:spPr>
        <p:txBody>
          <a:bodyPr tIns="91439" bIns="91439"/>
          <a:lstStyle/>
          <a:p>
            <a:pPr algn="l" defTabSz="914400">
              <a:def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400"/>
          </a:p>
        </p:txBody>
      </p:sp>
      <p:sp>
        <p:nvSpPr>
          <p:cNvPr id="105" name="Rectangle 104"/>
          <p:cNvSpPr/>
          <p:nvPr/>
        </p:nvSpPr>
        <p:spPr>
          <a:xfrm rot="5400000">
            <a:off x="16831329" y="9533929"/>
            <a:ext cx="1390570" cy="853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start"/>
          <p:cNvSpPr txBox="1"/>
          <p:nvPr/>
        </p:nvSpPr>
        <p:spPr>
          <a:xfrm>
            <a:off x="11802817" y="10681922"/>
            <a:ext cx="1412848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algn="l" defTabSz="1828800">
              <a:defRPr sz="36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r>
              <a:rPr lang="en-GB" sz="2400" dirty="0">
                <a:latin typeface="+mn-lt"/>
              </a:rPr>
              <a:t>Filter</a:t>
            </a:r>
            <a:endParaRPr sz="2400" dirty="0">
              <a:latin typeface="+mn-lt"/>
            </a:endParaRPr>
          </a:p>
        </p:txBody>
      </p:sp>
      <p:sp>
        <p:nvSpPr>
          <p:cNvPr id="109" name="start"/>
          <p:cNvSpPr txBox="1"/>
          <p:nvPr/>
        </p:nvSpPr>
        <p:spPr>
          <a:xfrm>
            <a:off x="17126997" y="10644172"/>
            <a:ext cx="1412848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algn="l" defTabSz="1828800">
              <a:defRPr sz="36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r>
              <a:rPr lang="en-GB" sz="2400" dirty="0">
                <a:latin typeface="+mn-lt"/>
              </a:rPr>
              <a:t>Filter</a:t>
            </a:r>
            <a:endParaRPr sz="2400" dirty="0">
              <a:latin typeface="+mn-lt"/>
            </a:endParaRPr>
          </a:p>
        </p:txBody>
      </p:sp>
      <p:cxnSp>
        <p:nvCxnSpPr>
          <p:cNvPr id="110" name="Connection Line"/>
          <p:cNvCxnSpPr/>
          <p:nvPr/>
        </p:nvCxnSpPr>
        <p:spPr>
          <a:xfrm rot="5400000" flipH="1" flipV="1">
            <a:off x="11359460" y="7032420"/>
            <a:ext cx="4395085" cy="944521"/>
          </a:xfrm>
          <a:prstGeom prst="bentConnector3">
            <a:avLst>
              <a:gd name="adj1" fmla="val 99990"/>
            </a:avLst>
          </a:prstGeom>
          <a:ln w="50800">
            <a:solidFill>
              <a:srgbClr val="000000"/>
            </a:solidFill>
          </a:ln>
        </p:spPr>
      </p:cxnSp>
      <p:cxnSp>
        <p:nvCxnSpPr>
          <p:cNvPr id="111" name="Connection Line"/>
          <p:cNvCxnSpPr/>
          <p:nvPr/>
        </p:nvCxnSpPr>
        <p:spPr>
          <a:xfrm rot="5400000" flipH="1" flipV="1">
            <a:off x="11777693" y="7516684"/>
            <a:ext cx="3991217" cy="892924"/>
          </a:xfrm>
          <a:prstGeom prst="bentConnector3">
            <a:avLst>
              <a:gd name="adj1" fmla="val 99321"/>
            </a:avLst>
          </a:prstGeom>
          <a:ln w="50800">
            <a:solidFill>
              <a:srgbClr val="000000"/>
            </a:solidFill>
          </a:ln>
        </p:spPr>
      </p:cxnSp>
      <p:cxnSp>
        <p:nvCxnSpPr>
          <p:cNvPr id="112" name="Connection Line"/>
          <p:cNvCxnSpPr/>
          <p:nvPr/>
        </p:nvCxnSpPr>
        <p:spPr>
          <a:xfrm rot="5400000" flipH="1" flipV="1">
            <a:off x="12306018" y="7865258"/>
            <a:ext cx="3570165" cy="1070125"/>
          </a:xfrm>
          <a:prstGeom prst="bentConnector3">
            <a:avLst>
              <a:gd name="adj1" fmla="val 99446"/>
            </a:avLst>
          </a:prstGeom>
          <a:ln w="50800">
            <a:solidFill>
              <a:srgbClr val="000000"/>
            </a:solidFill>
          </a:ln>
        </p:spPr>
      </p:cxnSp>
      <p:cxnSp>
        <p:nvCxnSpPr>
          <p:cNvPr id="113" name="Connection Line"/>
          <p:cNvCxnSpPr/>
          <p:nvPr/>
        </p:nvCxnSpPr>
        <p:spPr>
          <a:xfrm rot="5400000" flipH="1" flipV="1">
            <a:off x="12798614" y="8221487"/>
            <a:ext cx="3154399" cy="1237300"/>
          </a:xfrm>
          <a:prstGeom prst="bentConnector3">
            <a:avLst>
              <a:gd name="adj1" fmla="val 99924"/>
            </a:avLst>
          </a:prstGeom>
          <a:ln w="50800">
            <a:solidFill>
              <a:srgbClr val="000000"/>
            </a:solidFill>
          </a:ln>
        </p:spPr>
      </p:cxnSp>
      <p:sp>
        <p:nvSpPr>
          <p:cNvPr id="103" name="Rounded Rectangle"/>
          <p:cNvSpPr/>
          <p:nvPr/>
        </p:nvSpPr>
        <p:spPr>
          <a:xfrm>
            <a:off x="13937843" y="4316729"/>
            <a:ext cx="2971776" cy="4537076"/>
          </a:xfrm>
          <a:prstGeom prst="roundRect">
            <a:avLst>
              <a:gd name="adj" fmla="val 5673"/>
            </a:avLst>
          </a:prstGeom>
          <a:solidFill>
            <a:srgbClr val="FF7E79"/>
          </a:solidFill>
          <a:ln w="50800">
            <a:solidFill>
              <a:srgbClr val="8C3A38"/>
            </a:solidFill>
            <a:bevel/>
          </a:ln>
        </p:spPr>
        <p:txBody>
          <a:bodyPr tIns="91439" bIns="91439" anchor="ctr"/>
          <a:lstStyle/>
          <a:p>
            <a:pPr algn="l" defTabSz="914400">
              <a:defRPr sz="4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400"/>
          </a:p>
        </p:txBody>
      </p:sp>
      <p:cxnSp>
        <p:nvCxnSpPr>
          <p:cNvPr id="114" name="Elbow Connector 113"/>
          <p:cNvCxnSpPr>
            <a:cxnSpLocks/>
            <a:endCxn id="2" idx="3"/>
          </p:cNvCxnSpPr>
          <p:nvPr/>
        </p:nvCxnSpPr>
        <p:spPr>
          <a:xfrm flipV="1">
            <a:off x="8208972" y="10729337"/>
            <a:ext cx="7203321" cy="849930"/>
          </a:xfrm>
          <a:prstGeom prst="bentConnector2">
            <a:avLst/>
          </a:prstGeom>
          <a:ln w="762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02" name="delays"/>
          <p:cNvSpPr txBox="1"/>
          <p:nvPr/>
        </p:nvSpPr>
        <p:spPr>
          <a:xfrm>
            <a:off x="14982744" y="10883354"/>
            <a:ext cx="881973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4200" i="1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pPr>
              <a:defRPr i="0"/>
            </a:pPr>
            <a:r>
              <a:rPr lang="en-GB" sz="2400" i="1" dirty="0">
                <a:latin typeface="+mn-lt"/>
              </a:rPr>
              <a:t>RAM</a:t>
            </a:r>
            <a:endParaRPr lang="en-GB" sz="2400" i="1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77" name="Computer.png" descr="Computer.png">
            <a:extLst>
              <a:ext uri="{FF2B5EF4-FFF2-40B4-BE49-F238E27FC236}">
                <a16:creationId xmlns:a16="http://schemas.microsoft.com/office/drawing/2014/main" id="{1521AE8F-A342-4425-8C7D-00FC9D099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5735" y="5216619"/>
            <a:ext cx="3670301" cy="218440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Flowchart: Magnetic Disk 1">
            <a:extLst>
              <a:ext uri="{FF2B5EF4-FFF2-40B4-BE49-F238E27FC236}">
                <a16:creationId xmlns:a16="http://schemas.microsoft.com/office/drawing/2014/main" id="{B8C2EBC6-D07C-4C5D-A6B1-ACAAB57C0636}"/>
              </a:ext>
            </a:extLst>
          </p:cNvPr>
          <p:cNvSpPr/>
          <p:nvPr/>
        </p:nvSpPr>
        <p:spPr>
          <a:xfrm>
            <a:off x="14351412" y="9361148"/>
            <a:ext cx="2121761" cy="1368189"/>
          </a:xfrm>
          <a:prstGeom prst="flowChartMagneticDisk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DEC21B7-FC27-4449-A9FA-B2A29367733D}"/>
              </a:ext>
            </a:extLst>
          </p:cNvPr>
          <p:cNvSpPr txBox="1"/>
          <p:nvPr/>
        </p:nvSpPr>
        <p:spPr>
          <a:xfrm>
            <a:off x="4542454" y="12163324"/>
            <a:ext cx="15304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accent2"/>
                </a:solidFill>
              </a:rPr>
              <a:t>If your input rate is low enough</a:t>
            </a:r>
          </a:p>
        </p:txBody>
      </p:sp>
      <p:pic>
        <p:nvPicPr>
          <p:cNvPr id="79" name="Line" descr="Line">
            <a:extLst>
              <a:ext uri="{FF2B5EF4-FFF2-40B4-BE49-F238E27FC236}">
                <a16:creationId xmlns:a16="http://schemas.microsoft.com/office/drawing/2014/main" id="{5162F44B-76A3-4815-814C-0B4D9ADE1A41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19412036">
            <a:off x="13023594" y="11675386"/>
            <a:ext cx="1068769" cy="447690"/>
          </a:xfrm>
          <a:prstGeom prst="rect">
            <a:avLst/>
          </a:prstGeom>
        </p:spPr>
      </p:pic>
      <p:pic>
        <p:nvPicPr>
          <p:cNvPr id="81" name="Oval" descr="Oval">
            <a:extLst>
              <a:ext uri="{FF2B5EF4-FFF2-40B4-BE49-F238E27FC236}">
                <a16:creationId xmlns:a16="http://schemas.microsoft.com/office/drawing/2014/main" id="{BB94A2F3-D2FE-4B38-AEE0-FC33A50375B9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1164716" y="5083941"/>
            <a:ext cx="8543823" cy="561494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E24BD1-11A6-04AE-7DE0-FADB152D7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1652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429" y="1528746"/>
            <a:ext cx="21052971" cy="2586056"/>
          </a:xfrm>
        </p:spPr>
        <p:txBody>
          <a:bodyPr/>
          <a:lstStyle/>
          <a:p>
            <a:r>
              <a:rPr lang="en-GB" dirty="0"/>
              <a:t>A trigger system: Multilayer Triggers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E603CF-BD27-44B3-B2B6-56509DAEDCC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And this is exactly what the </a:t>
            </a:r>
            <a:br>
              <a:rPr lang="en-GB" sz="4000" dirty="0"/>
            </a:br>
            <a:r>
              <a:rPr lang="en-GB" sz="4000" dirty="0"/>
              <a:t>CMS Trigger does</a:t>
            </a:r>
            <a:endParaRPr lang="en-GB" sz="3600" dirty="0"/>
          </a:p>
          <a:p>
            <a:endParaRPr lang="en-GB" sz="4000" dirty="0"/>
          </a:p>
        </p:txBody>
      </p:sp>
      <p:pic>
        <p:nvPicPr>
          <p:cNvPr id="15" name="Picture 2" descr="Image result for cms trigger">
            <a:extLst>
              <a:ext uri="{FF2B5EF4-FFF2-40B4-BE49-F238E27FC236}">
                <a16:creationId xmlns:a16="http://schemas.microsoft.com/office/drawing/2014/main" id="{263EDA4E-CFB6-4092-B1A0-AE915445FF7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9" y="4095637"/>
            <a:ext cx="7805058" cy="965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D12276-8299-4C0B-B28D-9D806063A494}"/>
              </a:ext>
            </a:extLst>
          </p:cNvPr>
          <p:cNvSpPr txBox="1"/>
          <p:nvPr/>
        </p:nvSpPr>
        <p:spPr>
          <a:xfrm>
            <a:off x="7285647" y="12891750"/>
            <a:ext cx="15304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accent2"/>
                </a:solidFill>
              </a:rPr>
              <a:t>“Standard” figure for the CMS Trigger &amp; DAQ</a:t>
            </a:r>
          </a:p>
        </p:txBody>
      </p:sp>
      <p:pic>
        <p:nvPicPr>
          <p:cNvPr id="7" name="Line" descr="Line">
            <a:extLst>
              <a:ext uri="{FF2B5EF4-FFF2-40B4-BE49-F238E27FC236}">
                <a16:creationId xmlns:a16="http://schemas.microsoft.com/office/drawing/2014/main" id="{3399F868-B27C-47BB-BFD3-67120992DB54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12600000">
            <a:off x="9556673" y="12629935"/>
            <a:ext cx="1068769" cy="44769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1F11BE-0577-0CF0-9223-DF5952512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7605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A simple trigger system"/>
          <p:cNvSpPr txBox="1">
            <a:spLocks noGrp="1"/>
          </p:cNvSpPr>
          <p:nvPr>
            <p:ph type="title"/>
          </p:nvPr>
        </p:nvSpPr>
        <p:spPr>
          <a:xfrm>
            <a:off x="1796143" y="1528746"/>
            <a:ext cx="21216257" cy="258605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Of course, “Low enough” is relative…</a:t>
            </a:r>
            <a:endParaRPr dirty="0"/>
          </a:p>
        </p:txBody>
      </p:sp>
      <p:pic>
        <p:nvPicPr>
          <p:cNvPr id="6" name="Picture 2" descr="https://image1.slideserve.com/2072690/lhc-trigger-daq-challenges-n.jpg">
            <a:extLst>
              <a:ext uri="{FF2B5EF4-FFF2-40B4-BE49-F238E27FC236}">
                <a16:creationId xmlns:a16="http://schemas.microsoft.com/office/drawing/2014/main" id="{C9B72572-8DD4-4F09-AD13-5B6FFFC4ED1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" t="15701" r="33393" b="5037"/>
          <a:stretch/>
        </p:blipFill>
        <p:spPr bwMode="auto">
          <a:xfrm>
            <a:off x="13177472" y="4073138"/>
            <a:ext cx="10335673" cy="964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val" descr="Oval">
            <a:extLst>
              <a:ext uri="{FF2B5EF4-FFF2-40B4-BE49-F238E27FC236}">
                <a16:creationId xmlns:a16="http://schemas.microsoft.com/office/drawing/2014/main" id="{CADAC8F9-1275-4530-A8C7-C5AEBA141C87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3865662" y="8424093"/>
            <a:ext cx="2232513" cy="3108151"/>
          </a:xfrm>
          <a:prstGeom prst="rect">
            <a:avLst/>
          </a:prstGeom>
        </p:spPr>
      </p:pic>
      <p:pic>
        <p:nvPicPr>
          <p:cNvPr id="9" name="Picture 2" descr="Image result for cms trigger">
            <a:extLst>
              <a:ext uri="{FF2B5EF4-FFF2-40B4-BE49-F238E27FC236}">
                <a16:creationId xmlns:a16="http://schemas.microsoft.com/office/drawing/2014/main" id="{408A9E4E-DD13-4707-9671-86899515BA4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020" y="4090894"/>
            <a:ext cx="7796845" cy="964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00B08D-B67C-2C01-D803-A686E83B0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68865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Synchronous or asynchronous?"/>
          <p:cNvSpPr txBox="1">
            <a:spLocks noGrp="1"/>
          </p:cNvSpPr>
          <p:nvPr>
            <p:ph type="title"/>
          </p:nvPr>
        </p:nvSpPr>
        <p:spPr>
          <a:xfrm>
            <a:off x="1665027" y="1528746"/>
            <a:ext cx="21347373" cy="2586056"/>
          </a:xfrm>
          <a:prstGeom prst="rect">
            <a:avLst/>
          </a:prstGeom>
        </p:spPr>
        <p:txBody>
          <a:bodyPr/>
          <a:lstStyle/>
          <a:p>
            <a:r>
              <a:rPr dirty="0"/>
              <a:t>Synchronous or asynchronous?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GB" sz="4000" dirty="0"/>
              <a:t>Synchronous: operates phase-locked with master clock </a:t>
            </a:r>
          </a:p>
          <a:p>
            <a:pPr lvl="1">
              <a:lnSpc>
                <a:spcPct val="150000"/>
              </a:lnSpc>
            </a:pPr>
            <a:r>
              <a:rPr lang="en-GB" sz="3600" dirty="0"/>
              <a:t>Data move in lockstep with the clock through the trigger chain</a:t>
            </a:r>
          </a:p>
          <a:p>
            <a:pPr lvl="1">
              <a:lnSpc>
                <a:spcPct val="150000"/>
              </a:lnSpc>
            </a:pPr>
            <a:r>
              <a:rPr lang="en-GB" sz="3600" dirty="0"/>
              <a:t>Fixed latency</a:t>
            </a:r>
          </a:p>
          <a:p>
            <a:pPr lvl="1">
              <a:lnSpc>
                <a:spcPct val="150000"/>
              </a:lnSpc>
            </a:pPr>
            <a:r>
              <a:rPr lang="en-GB" sz="3600" dirty="0"/>
              <a:t>The data, held in storage pipelines, are either sent forward or discarded </a:t>
            </a:r>
          </a:p>
          <a:p>
            <a:pPr lvl="1">
              <a:lnSpc>
                <a:spcPct val="150000"/>
              </a:lnSpc>
            </a:pPr>
            <a:r>
              <a:rPr lang="en-GB" sz="3600" dirty="0"/>
              <a:t>Used for L1 triggers in collider experiments, exploiting the accelerator bunch crossing clock </a:t>
            </a:r>
          </a:p>
          <a:p>
            <a:pPr>
              <a:lnSpc>
                <a:spcPct val="150000"/>
              </a:lnSpc>
            </a:pPr>
            <a:endParaRPr lang="en-GB" sz="4000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4294967295"/>
          </p:nvPr>
        </p:nvSpPr>
        <p:spPr>
          <a:xfrm>
            <a:off x="1" y="10004209"/>
            <a:ext cx="11078935" cy="3478482"/>
          </a:xfrm>
        </p:spPr>
        <p:txBody>
          <a:bodyPr>
            <a:normAutofit/>
          </a:bodyPr>
          <a:lstStyle/>
          <a:p>
            <a:pPr marL="855578" lvl="1" indent="-601578">
              <a:lnSpc>
                <a:spcPct val="100000"/>
              </a:lnSpc>
              <a:buClr>
                <a:schemeClr val="accent2"/>
              </a:buClr>
              <a:buSzPct val="200000"/>
              <a:buChar char="✓"/>
              <a:defRPr spc="-107">
                <a:solidFill>
                  <a:schemeClr val="accent2"/>
                </a:solidFill>
                <a:latin typeface="+mj-lt"/>
                <a:ea typeface="+mj-ea"/>
                <a:cs typeface="+mj-cs"/>
                <a:sym typeface="Source Sans Pro"/>
              </a:defRPr>
            </a:pPr>
            <a:r>
              <a:rPr lang="en-GB" sz="2800" dirty="0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Pro’s</a:t>
            </a:r>
            <a:r>
              <a:rPr lang="en-GB" sz="2800" spc="-107" dirty="0">
                <a:solidFill>
                  <a:schemeClr val="accent2"/>
                </a:solidFill>
                <a:sym typeface="Source Sans Pro"/>
              </a:rPr>
              <a:t>: dead-time free (just few clock cycles to protect buffers)</a:t>
            </a:r>
          </a:p>
          <a:p>
            <a:pPr marL="855578" lvl="1" indent="-601578">
              <a:lnSpc>
                <a:spcPct val="100000"/>
              </a:lnSpc>
              <a:buClr>
                <a:schemeClr val="accent2"/>
              </a:buClr>
              <a:buSzPct val="200000"/>
              <a:buChar char="✓"/>
              <a:defRPr spc="-107">
                <a:solidFill>
                  <a:schemeClr val="accent2"/>
                </a:solidFill>
                <a:latin typeface="+mj-lt"/>
                <a:ea typeface="+mj-ea"/>
                <a:cs typeface="+mj-cs"/>
                <a:sym typeface="Source Sans Pro"/>
              </a:defRPr>
            </a:pPr>
            <a:endParaRPr lang="en-GB" sz="2800" spc="-107" dirty="0">
              <a:solidFill>
                <a:schemeClr val="accent2"/>
              </a:solidFill>
              <a:sym typeface="Source Sans Pro"/>
            </a:endParaRPr>
          </a:p>
          <a:p>
            <a:pPr marL="855578" lvl="1" indent="-601578">
              <a:lnSpc>
                <a:spcPct val="100000"/>
              </a:lnSpc>
              <a:buClr>
                <a:schemeClr val="accent5"/>
              </a:buClr>
              <a:buSzPct val="200000"/>
              <a:buChar char="✗"/>
              <a:defRPr spc="-107">
                <a:solidFill>
                  <a:schemeClr val="accent5"/>
                </a:solidFill>
                <a:latin typeface="+mj-lt"/>
                <a:ea typeface="+mj-ea"/>
                <a:cs typeface="+mj-cs"/>
                <a:sym typeface="Source Sans Pro"/>
              </a:defRPr>
            </a:pPr>
            <a:r>
              <a:rPr lang="en-GB" sz="2800" dirty="0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Con’s</a:t>
            </a:r>
            <a:r>
              <a:rPr lang="en-GB" sz="2800" spc="-107" dirty="0">
                <a:solidFill>
                  <a:schemeClr val="accent5"/>
                </a:solidFill>
                <a:sym typeface="Source Sans Pro"/>
              </a:rPr>
              <a:t>: cost (high frequency stable electronics, sometimes needs to be custom made); maintain synchronicity throughout the entire system, complicated alignment procedures if the system is large (software, hardware, human…)</a:t>
            </a:r>
            <a:endParaRPr lang="en-GB" sz="32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367B3D2-C6F3-4A53-A66D-77DE59697C5F}"/>
              </a:ext>
            </a:extLst>
          </p:cNvPr>
          <p:cNvGrpSpPr/>
          <p:nvPr/>
        </p:nvGrpSpPr>
        <p:grpSpPr>
          <a:xfrm>
            <a:off x="11313994" y="9403307"/>
            <a:ext cx="13070006" cy="4312693"/>
            <a:chOff x="11313994" y="9403307"/>
            <a:chExt cx="13070006" cy="4312693"/>
          </a:xfrm>
        </p:grpSpPr>
        <p:sp>
          <p:nvSpPr>
            <p:cNvPr id="4" name="Rectangle 3"/>
            <p:cNvSpPr/>
            <p:nvPr/>
          </p:nvSpPr>
          <p:spPr>
            <a:xfrm>
              <a:off x="11313994" y="9403307"/>
              <a:ext cx="13070006" cy="431269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10" name="Line"/>
            <p:cNvSpPr/>
            <p:nvPr/>
          </p:nvSpPr>
          <p:spPr>
            <a:xfrm flipV="1">
              <a:off x="13322438" y="10795963"/>
              <a:ext cx="10271917" cy="54802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24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2000"/>
            </a:p>
          </p:txBody>
        </p:sp>
        <p:sp>
          <p:nvSpPr>
            <p:cNvPr id="1211" name="T1"/>
            <p:cNvSpPr/>
            <p:nvPr/>
          </p:nvSpPr>
          <p:spPr>
            <a:xfrm>
              <a:off x="16319902" y="10471913"/>
              <a:ext cx="1188979" cy="757706"/>
            </a:xfrm>
            <a:prstGeom prst="rect">
              <a:avLst/>
            </a:prstGeom>
            <a:solidFill>
              <a:srgbClr val="FFFFFF"/>
            </a:solidFill>
            <a:ln w="7620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defTabSz="1828800">
                <a:defRPr sz="36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Source Sans Pro"/>
                </a:defRPr>
              </a:lvl1pPr>
            </a:lstStyle>
            <a:p>
              <a:r>
                <a:rPr sz="2000"/>
                <a:t>T1</a:t>
              </a:r>
            </a:p>
          </p:txBody>
        </p:sp>
        <p:sp>
          <p:nvSpPr>
            <p:cNvPr id="1212" name="T4"/>
            <p:cNvSpPr/>
            <p:nvPr/>
          </p:nvSpPr>
          <p:spPr>
            <a:xfrm>
              <a:off x="20858988" y="10471913"/>
              <a:ext cx="1188980" cy="757706"/>
            </a:xfrm>
            <a:prstGeom prst="rect">
              <a:avLst/>
            </a:prstGeom>
            <a:solidFill>
              <a:srgbClr val="FFFFFF"/>
            </a:solidFill>
            <a:ln w="7620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defTabSz="1828800">
                <a:defRPr sz="36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Source Sans Pro"/>
                </a:defRPr>
              </a:lvl1pPr>
            </a:lstStyle>
            <a:p>
              <a:r>
                <a:rPr sz="2000"/>
                <a:t>T4</a:t>
              </a:r>
            </a:p>
          </p:txBody>
        </p:sp>
        <p:sp>
          <p:nvSpPr>
            <p:cNvPr id="1213" name="T3"/>
            <p:cNvSpPr/>
            <p:nvPr/>
          </p:nvSpPr>
          <p:spPr>
            <a:xfrm>
              <a:off x="19345960" y="10471913"/>
              <a:ext cx="1188979" cy="757706"/>
            </a:xfrm>
            <a:prstGeom prst="rect">
              <a:avLst/>
            </a:prstGeom>
            <a:solidFill>
              <a:srgbClr val="FFFFFF"/>
            </a:solidFill>
            <a:ln w="7620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defTabSz="1828800">
                <a:defRPr sz="36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Source Sans Pro"/>
                </a:defRPr>
              </a:lvl1pPr>
            </a:lstStyle>
            <a:p>
              <a:r>
                <a:rPr sz="2000"/>
                <a:t>T3</a:t>
              </a:r>
            </a:p>
          </p:txBody>
        </p:sp>
        <p:sp>
          <p:nvSpPr>
            <p:cNvPr id="1214" name="T2"/>
            <p:cNvSpPr/>
            <p:nvPr/>
          </p:nvSpPr>
          <p:spPr>
            <a:xfrm>
              <a:off x="17837694" y="10471913"/>
              <a:ext cx="1188981" cy="757706"/>
            </a:xfrm>
            <a:prstGeom prst="rect">
              <a:avLst/>
            </a:prstGeom>
            <a:solidFill>
              <a:srgbClr val="FFFFFF"/>
            </a:solidFill>
            <a:ln w="7620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defTabSz="1828800">
                <a:defRPr sz="36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Source Sans Pro"/>
                </a:defRPr>
              </a:lvl1pPr>
            </a:lstStyle>
            <a:p>
              <a:r>
                <a:rPr sz="2000" dirty="0"/>
                <a:t>T2</a:t>
              </a:r>
            </a:p>
          </p:txBody>
        </p:sp>
        <p:sp>
          <p:nvSpPr>
            <p:cNvPr id="1215" name="Shape"/>
            <p:cNvSpPr/>
            <p:nvPr/>
          </p:nvSpPr>
          <p:spPr>
            <a:xfrm>
              <a:off x="13617894" y="11120014"/>
              <a:ext cx="972151" cy="1756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00" y="0"/>
                  </a:moveTo>
                  <a:lnTo>
                    <a:pt x="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76200" cap="flat">
              <a:solidFill>
                <a:srgbClr val="000000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2000"/>
            </a:p>
          </p:txBody>
        </p:sp>
        <p:sp>
          <p:nvSpPr>
            <p:cNvPr id="1216" name="Line"/>
            <p:cNvSpPr/>
            <p:nvPr/>
          </p:nvSpPr>
          <p:spPr>
            <a:xfrm>
              <a:off x="14590044" y="12418597"/>
              <a:ext cx="8644518" cy="0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ysDash"/>
              <a:round/>
              <a:head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24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2000"/>
            </a:p>
          </p:txBody>
        </p:sp>
        <p:sp>
          <p:nvSpPr>
            <p:cNvPr id="1217" name="FE buffers"/>
            <p:cNvSpPr txBox="1"/>
            <p:nvPr/>
          </p:nvSpPr>
          <p:spPr>
            <a:xfrm rot="16598932">
              <a:off x="12660205" y="11927937"/>
              <a:ext cx="1351650" cy="4924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l" defTabSz="1828800">
                <a:defRPr sz="40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Source Sans Pro"/>
                </a:defRPr>
              </a:lvl1pPr>
            </a:lstStyle>
            <a:p>
              <a:pPr>
                <a:defRPr sz="3600"/>
              </a:pPr>
              <a:r>
                <a:rPr sz="2000"/>
                <a:t>FE buffers</a:t>
              </a:r>
            </a:p>
          </p:txBody>
        </p:sp>
        <p:pic>
          <p:nvPicPr>
            <p:cNvPr id="1218" name="clock-face.png" descr="clock-face.png"/>
            <p:cNvPicPr>
              <a:picLocks noChangeAspect="1"/>
            </p:cNvPicPr>
            <p:nvPr/>
          </p:nvPicPr>
          <p:blipFill>
            <a:blip r:embed="rId2"/>
            <a:srcRect l="5712" t="4373" r="4666" b="4299"/>
            <a:stretch>
              <a:fillRect/>
            </a:stretch>
          </p:blipFill>
          <p:spPr>
            <a:xfrm>
              <a:off x="16482160" y="9643014"/>
              <a:ext cx="700282" cy="752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0697" extrusionOk="0">
                  <a:moveTo>
                    <a:pt x="11325" y="7"/>
                  </a:moveTo>
                  <a:cubicBezTo>
                    <a:pt x="10434" y="-19"/>
                    <a:pt x="9500" y="32"/>
                    <a:pt x="8521" y="163"/>
                  </a:cubicBezTo>
                  <a:cubicBezTo>
                    <a:pt x="3219" y="868"/>
                    <a:pt x="-71" y="4793"/>
                    <a:pt x="1" y="10339"/>
                  </a:cubicBezTo>
                  <a:cubicBezTo>
                    <a:pt x="59" y="14842"/>
                    <a:pt x="2123" y="17968"/>
                    <a:pt x="6348" y="19943"/>
                  </a:cubicBezTo>
                  <a:cubicBezTo>
                    <a:pt x="9852" y="21581"/>
                    <a:pt x="16245" y="20429"/>
                    <a:pt x="18968" y="17665"/>
                  </a:cubicBezTo>
                  <a:cubicBezTo>
                    <a:pt x="20747" y="15859"/>
                    <a:pt x="21438" y="13822"/>
                    <a:pt x="21470" y="10339"/>
                  </a:cubicBezTo>
                  <a:cubicBezTo>
                    <a:pt x="21529" y="4091"/>
                    <a:pt x="17561" y="188"/>
                    <a:pt x="11325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219" name="clock-face.png" descr="clock-face.png"/>
            <p:cNvPicPr>
              <a:picLocks noChangeAspect="1"/>
            </p:cNvPicPr>
            <p:nvPr/>
          </p:nvPicPr>
          <p:blipFill>
            <a:blip r:embed="rId2"/>
            <a:srcRect l="5712" t="4373" r="4666" b="4299"/>
            <a:stretch>
              <a:fillRect/>
            </a:stretch>
          </p:blipFill>
          <p:spPr>
            <a:xfrm>
              <a:off x="18068039" y="9643014"/>
              <a:ext cx="700282" cy="752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0697" extrusionOk="0">
                  <a:moveTo>
                    <a:pt x="11325" y="7"/>
                  </a:moveTo>
                  <a:cubicBezTo>
                    <a:pt x="10434" y="-19"/>
                    <a:pt x="9500" y="32"/>
                    <a:pt x="8521" y="163"/>
                  </a:cubicBezTo>
                  <a:cubicBezTo>
                    <a:pt x="3219" y="868"/>
                    <a:pt x="-71" y="4793"/>
                    <a:pt x="1" y="10339"/>
                  </a:cubicBezTo>
                  <a:cubicBezTo>
                    <a:pt x="59" y="14842"/>
                    <a:pt x="2123" y="17968"/>
                    <a:pt x="6348" y="19943"/>
                  </a:cubicBezTo>
                  <a:cubicBezTo>
                    <a:pt x="9852" y="21581"/>
                    <a:pt x="16245" y="20429"/>
                    <a:pt x="18968" y="17665"/>
                  </a:cubicBezTo>
                  <a:cubicBezTo>
                    <a:pt x="20747" y="15859"/>
                    <a:pt x="21438" y="13822"/>
                    <a:pt x="21470" y="10339"/>
                  </a:cubicBezTo>
                  <a:cubicBezTo>
                    <a:pt x="21529" y="4091"/>
                    <a:pt x="17561" y="188"/>
                    <a:pt x="11325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220" name="clock-face.png" descr="clock-face.png"/>
            <p:cNvPicPr>
              <a:picLocks noChangeAspect="1"/>
            </p:cNvPicPr>
            <p:nvPr/>
          </p:nvPicPr>
          <p:blipFill>
            <a:blip r:embed="rId2"/>
            <a:srcRect l="5712" t="4373" r="4666" b="4299"/>
            <a:stretch>
              <a:fillRect/>
            </a:stretch>
          </p:blipFill>
          <p:spPr>
            <a:xfrm>
              <a:off x="19581109" y="9643014"/>
              <a:ext cx="700283" cy="752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0697" extrusionOk="0">
                  <a:moveTo>
                    <a:pt x="11325" y="7"/>
                  </a:moveTo>
                  <a:cubicBezTo>
                    <a:pt x="10434" y="-19"/>
                    <a:pt x="9500" y="32"/>
                    <a:pt x="8521" y="163"/>
                  </a:cubicBezTo>
                  <a:cubicBezTo>
                    <a:pt x="3219" y="868"/>
                    <a:pt x="-71" y="4793"/>
                    <a:pt x="1" y="10339"/>
                  </a:cubicBezTo>
                  <a:cubicBezTo>
                    <a:pt x="59" y="14842"/>
                    <a:pt x="2123" y="17968"/>
                    <a:pt x="6348" y="19943"/>
                  </a:cubicBezTo>
                  <a:cubicBezTo>
                    <a:pt x="9852" y="21581"/>
                    <a:pt x="16245" y="20429"/>
                    <a:pt x="18968" y="17665"/>
                  </a:cubicBezTo>
                  <a:cubicBezTo>
                    <a:pt x="20747" y="15859"/>
                    <a:pt x="21438" y="13822"/>
                    <a:pt x="21470" y="10339"/>
                  </a:cubicBezTo>
                  <a:cubicBezTo>
                    <a:pt x="21529" y="4091"/>
                    <a:pt x="17561" y="188"/>
                    <a:pt x="11325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221" name="clock-face.png" descr="clock-face.png"/>
            <p:cNvPicPr>
              <a:picLocks noChangeAspect="1"/>
            </p:cNvPicPr>
            <p:nvPr/>
          </p:nvPicPr>
          <p:blipFill>
            <a:blip r:embed="rId2"/>
            <a:srcRect l="5712" t="4373" r="4666" b="4299"/>
            <a:stretch>
              <a:fillRect/>
            </a:stretch>
          </p:blipFill>
          <p:spPr>
            <a:xfrm>
              <a:off x="21094179" y="9643014"/>
              <a:ext cx="700282" cy="752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0697" extrusionOk="0">
                  <a:moveTo>
                    <a:pt x="11325" y="7"/>
                  </a:moveTo>
                  <a:cubicBezTo>
                    <a:pt x="10434" y="-19"/>
                    <a:pt x="9500" y="32"/>
                    <a:pt x="8521" y="163"/>
                  </a:cubicBezTo>
                  <a:cubicBezTo>
                    <a:pt x="3219" y="868"/>
                    <a:pt x="-71" y="4793"/>
                    <a:pt x="1" y="10339"/>
                  </a:cubicBezTo>
                  <a:cubicBezTo>
                    <a:pt x="59" y="14842"/>
                    <a:pt x="2123" y="17968"/>
                    <a:pt x="6348" y="19943"/>
                  </a:cubicBezTo>
                  <a:cubicBezTo>
                    <a:pt x="9852" y="21581"/>
                    <a:pt x="16245" y="20429"/>
                    <a:pt x="18968" y="17665"/>
                  </a:cubicBezTo>
                  <a:cubicBezTo>
                    <a:pt x="20747" y="15859"/>
                    <a:pt x="21438" y="13822"/>
                    <a:pt x="21470" y="10339"/>
                  </a:cubicBezTo>
                  <a:cubicBezTo>
                    <a:pt x="21529" y="4091"/>
                    <a:pt x="17561" y="188"/>
                    <a:pt x="11325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1222" name="Line"/>
            <p:cNvSpPr/>
            <p:nvPr/>
          </p:nvSpPr>
          <p:spPr>
            <a:xfrm flipH="1">
              <a:off x="13782301" y="11603706"/>
              <a:ext cx="700520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24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2000"/>
            </a:p>
          </p:txBody>
        </p:sp>
        <p:sp>
          <p:nvSpPr>
            <p:cNvPr id="1223" name="Line"/>
            <p:cNvSpPr/>
            <p:nvPr/>
          </p:nvSpPr>
          <p:spPr>
            <a:xfrm flipH="1">
              <a:off x="13725116" y="11820534"/>
              <a:ext cx="700521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24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2000"/>
            </a:p>
          </p:txBody>
        </p:sp>
        <p:sp>
          <p:nvSpPr>
            <p:cNvPr id="1224" name="Line"/>
            <p:cNvSpPr/>
            <p:nvPr/>
          </p:nvSpPr>
          <p:spPr>
            <a:xfrm flipH="1">
              <a:off x="13725116" y="12049276"/>
              <a:ext cx="700521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24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2000"/>
            </a:p>
          </p:txBody>
        </p:sp>
        <p:sp>
          <p:nvSpPr>
            <p:cNvPr id="1225" name="Line"/>
            <p:cNvSpPr/>
            <p:nvPr/>
          </p:nvSpPr>
          <p:spPr>
            <a:xfrm flipH="1">
              <a:off x="13725116" y="12251807"/>
              <a:ext cx="700521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24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2000"/>
            </a:p>
          </p:txBody>
        </p:sp>
        <p:sp>
          <p:nvSpPr>
            <p:cNvPr id="1226" name="Line"/>
            <p:cNvSpPr/>
            <p:nvPr/>
          </p:nvSpPr>
          <p:spPr>
            <a:xfrm flipH="1">
              <a:off x="13672696" y="12480548"/>
              <a:ext cx="700520" cy="0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24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2000"/>
            </a:p>
          </p:txBody>
        </p:sp>
        <p:sp>
          <p:nvSpPr>
            <p:cNvPr id="1227" name="Line"/>
            <p:cNvSpPr/>
            <p:nvPr/>
          </p:nvSpPr>
          <p:spPr>
            <a:xfrm flipH="1">
              <a:off x="13672696" y="12709290"/>
              <a:ext cx="700520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24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2000"/>
            </a:p>
          </p:txBody>
        </p:sp>
        <p:sp>
          <p:nvSpPr>
            <p:cNvPr id="1228" name="Local…"/>
            <p:cNvSpPr txBox="1"/>
            <p:nvPr/>
          </p:nvSpPr>
          <p:spPr>
            <a:xfrm>
              <a:off x="22177571" y="9770451"/>
              <a:ext cx="2097047" cy="8002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 algn="l" defTabSz="1828800">
                <a:defRPr sz="36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Source Sans Pro"/>
                </a:defRPr>
              </a:pPr>
              <a:r>
                <a:rPr sz="2000" i="1" dirty="0"/>
                <a:t>Local </a:t>
              </a:r>
            </a:p>
            <a:p>
              <a:pPr algn="l" defTabSz="1828800">
                <a:defRPr sz="36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Source Sans Pro"/>
                </a:defRPr>
              </a:pPr>
              <a:r>
                <a:rPr sz="2000" i="1" dirty="0"/>
                <a:t>trigger decision</a:t>
              </a:r>
            </a:p>
          </p:txBody>
        </p:sp>
        <p:sp>
          <p:nvSpPr>
            <p:cNvPr id="1229" name="Global trigger decision going back to FE"/>
            <p:cNvSpPr txBox="1"/>
            <p:nvPr/>
          </p:nvSpPr>
          <p:spPr>
            <a:xfrm>
              <a:off x="15375065" y="11857615"/>
              <a:ext cx="5179621" cy="4924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l" defTabSz="1828800">
                <a:defRPr sz="3600" i="1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Source Sans Pro"/>
                </a:defRPr>
              </a:lvl1pPr>
            </a:lstStyle>
            <a:p>
              <a:pPr>
                <a:defRPr i="0"/>
              </a:pPr>
              <a:r>
                <a:rPr sz="2000" i="1" dirty="0"/>
                <a:t>Global trigger decision going back to FE</a:t>
              </a:r>
            </a:p>
          </p:txBody>
        </p:sp>
        <p:sp>
          <p:nvSpPr>
            <p:cNvPr id="1230" name="Shape"/>
            <p:cNvSpPr/>
            <p:nvPr/>
          </p:nvSpPr>
          <p:spPr>
            <a:xfrm rot="10800000" flipH="1">
              <a:off x="13934796" y="12849872"/>
              <a:ext cx="3902901" cy="416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12150"/>
                  </a:lnTo>
                  <a:cubicBezTo>
                    <a:pt x="0" y="6931"/>
                    <a:pt x="452" y="2700"/>
                    <a:pt x="1009" y="2700"/>
                  </a:cubicBezTo>
                  <a:lnTo>
                    <a:pt x="21023" y="2700"/>
                  </a:lnTo>
                  <a:lnTo>
                    <a:pt x="21023" y="0"/>
                  </a:lnTo>
                  <a:lnTo>
                    <a:pt x="21600" y="5400"/>
                  </a:lnTo>
                  <a:lnTo>
                    <a:pt x="21023" y="10800"/>
                  </a:lnTo>
                  <a:lnTo>
                    <a:pt x="21023" y="8100"/>
                  </a:lnTo>
                  <a:lnTo>
                    <a:pt x="1009" y="8100"/>
                  </a:lnTo>
                  <a:cubicBezTo>
                    <a:pt x="770" y="8100"/>
                    <a:pt x="577" y="9913"/>
                    <a:pt x="577" y="12150"/>
                  </a:cubicBezTo>
                  <a:cubicBezTo>
                    <a:pt x="577" y="15300"/>
                    <a:pt x="577" y="18450"/>
                    <a:pt x="577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50800" cap="flat">
              <a:solidFill>
                <a:srgbClr val="000000"/>
              </a:solidFill>
              <a:prstDash val="solid"/>
              <a:round/>
            </a:ln>
            <a:effectLst>
              <a:outerShdw blurRad="76200" dist="38100" dir="6599969" rotWithShape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914400">
                <a:defRPr sz="4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2000"/>
            </a:p>
          </p:txBody>
        </p:sp>
        <p:sp>
          <p:nvSpPr>
            <p:cNvPr id="1231" name="Shape"/>
            <p:cNvSpPr/>
            <p:nvPr/>
          </p:nvSpPr>
          <p:spPr>
            <a:xfrm>
              <a:off x="11661678" y="10255084"/>
              <a:ext cx="1660758" cy="1188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14035" y="21600"/>
                  </a:lnTo>
                  <a:lnTo>
                    <a:pt x="14035" y="13500"/>
                  </a:lnTo>
                  <a:lnTo>
                    <a:pt x="17735" y="13500"/>
                  </a:lnTo>
                  <a:lnTo>
                    <a:pt x="17735" y="16200"/>
                  </a:lnTo>
                  <a:lnTo>
                    <a:pt x="21600" y="10800"/>
                  </a:lnTo>
                  <a:lnTo>
                    <a:pt x="17735" y="5400"/>
                  </a:lnTo>
                  <a:lnTo>
                    <a:pt x="17735" y="8100"/>
                  </a:lnTo>
                  <a:lnTo>
                    <a:pt x="14035" y="8100"/>
                  </a:lnTo>
                  <a:lnTo>
                    <a:pt x="14035" y="0"/>
                  </a:lnTo>
                  <a:close/>
                </a:path>
              </a:pathLst>
            </a:custGeom>
            <a:solidFill>
              <a:srgbClr val="FFFFFF"/>
            </a:solidFill>
            <a:ln w="76200" cap="flat">
              <a:solidFill>
                <a:srgbClr val="000000"/>
              </a:solidFill>
              <a:prstDash val="solid"/>
              <a:round/>
            </a:ln>
            <a:effectLst>
              <a:outerShdw blurRad="76200" dist="38100" dir="6599969" rotWithShape="0">
                <a:srgbClr val="80808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2000"/>
            </a:p>
          </p:txBody>
        </p:sp>
        <p:sp>
          <p:nvSpPr>
            <p:cNvPr id="1232" name="FE data"/>
            <p:cNvSpPr txBox="1"/>
            <p:nvPr/>
          </p:nvSpPr>
          <p:spPr>
            <a:xfrm>
              <a:off x="11518715" y="9654933"/>
              <a:ext cx="1130436" cy="4924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l" defTabSz="1828800">
                <a:defRPr sz="4000" i="1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Source Sans Pro"/>
                </a:defRPr>
              </a:lvl1pPr>
            </a:lstStyle>
            <a:p>
              <a:pPr>
                <a:defRPr sz="3600" i="0"/>
              </a:pPr>
              <a:r>
                <a:rPr sz="2000" i="1"/>
                <a:t>FE data</a:t>
              </a:r>
            </a:p>
          </p:txBody>
        </p:sp>
        <p:sp>
          <p:nvSpPr>
            <p:cNvPr id="1233" name="Line"/>
            <p:cNvSpPr/>
            <p:nvPr/>
          </p:nvSpPr>
          <p:spPr>
            <a:xfrm>
              <a:off x="14225487" y="10846001"/>
              <a:ext cx="1" cy="274014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24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2000"/>
            </a:p>
          </p:txBody>
        </p:sp>
        <p:sp>
          <p:nvSpPr>
            <p:cNvPr id="1234" name="to the DAQ"/>
            <p:cNvSpPr txBox="1"/>
            <p:nvPr/>
          </p:nvSpPr>
          <p:spPr>
            <a:xfrm>
              <a:off x="17968899" y="12790053"/>
              <a:ext cx="1593704" cy="4924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l" defTabSz="1828800">
                <a:defRPr sz="4000" i="1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Source Sans Pro"/>
                </a:defRPr>
              </a:lvl1pPr>
            </a:lstStyle>
            <a:p>
              <a:pPr>
                <a:defRPr sz="3600" i="0"/>
              </a:pPr>
              <a:r>
                <a:rPr sz="2000" i="1"/>
                <a:t>to the DAQ</a:t>
              </a:r>
            </a:p>
          </p:txBody>
        </p:sp>
        <p:pic>
          <p:nvPicPr>
            <p:cNvPr id="1235" name="clock-face.png" descr="clock-face.png"/>
            <p:cNvPicPr>
              <a:picLocks noChangeAspect="1"/>
            </p:cNvPicPr>
            <p:nvPr/>
          </p:nvPicPr>
          <p:blipFill>
            <a:blip r:embed="rId2"/>
            <a:srcRect l="5712" t="4374" r="4646" b="4302"/>
            <a:stretch>
              <a:fillRect/>
            </a:stretch>
          </p:blipFill>
          <p:spPr>
            <a:xfrm>
              <a:off x="13124040" y="9752546"/>
              <a:ext cx="700580" cy="75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0696" extrusionOk="0">
                  <a:moveTo>
                    <a:pt x="11320" y="7"/>
                  </a:moveTo>
                  <a:cubicBezTo>
                    <a:pt x="10429" y="-19"/>
                    <a:pt x="9496" y="33"/>
                    <a:pt x="8518" y="163"/>
                  </a:cubicBezTo>
                  <a:cubicBezTo>
                    <a:pt x="3216" y="868"/>
                    <a:pt x="-71" y="4790"/>
                    <a:pt x="1" y="10336"/>
                  </a:cubicBezTo>
                  <a:cubicBezTo>
                    <a:pt x="59" y="14839"/>
                    <a:pt x="2122" y="17968"/>
                    <a:pt x="6345" y="19943"/>
                  </a:cubicBezTo>
                  <a:cubicBezTo>
                    <a:pt x="9848" y="21581"/>
                    <a:pt x="16238" y="20424"/>
                    <a:pt x="18960" y="17660"/>
                  </a:cubicBezTo>
                  <a:cubicBezTo>
                    <a:pt x="20738" y="15855"/>
                    <a:pt x="21438" y="13818"/>
                    <a:pt x="21470" y="10336"/>
                  </a:cubicBezTo>
                  <a:cubicBezTo>
                    <a:pt x="21529" y="4088"/>
                    <a:pt x="17555" y="188"/>
                    <a:pt x="11320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236" name="clock-face.png" descr="clock-face.png"/>
            <p:cNvPicPr>
              <a:picLocks noChangeAspect="1"/>
            </p:cNvPicPr>
            <p:nvPr/>
          </p:nvPicPr>
          <p:blipFill>
            <a:blip r:embed="rId2"/>
            <a:srcRect l="5712" t="4373" r="4646" b="4305"/>
            <a:stretch>
              <a:fillRect/>
            </a:stretch>
          </p:blipFill>
          <p:spPr>
            <a:xfrm>
              <a:off x="14637069" y="11372901"/>
              <a:ext cx="700580" cy="752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0695" extrusionOk="0">
                  <a:moveTo>
                    <a:pt x="11320" y="7"/>
                  </a:moveTo>
                  <a:cubicBezTo>
                    <a:pt x="10429" y="-19"/>
                    <a:pt x="9496" y="32"/>
                    <a:pt x="8518" y="162"/>
                  </a:cubicBezTo>
                  <a:cubicBezTo>
                    <a:pt x="3216" y="868"/>
                    <a:pt x="-71" y="4793"/>
                    <a:pt x="1" y="10339"/>
                  </a:cubicBezTo>
                  <a:cubicBezTo>
                    <a:pt x="59" y="14842"/>
                    <a:pt x="2122" y="17968"/>
                    <a:pt x="6345" y="19943"/>
                  </a:cubicBezTo>
                  <a:cubicBezTo>
                    <a:pt x="9848" y="21581"/>
                    <a:pt x="16238" y="20423"/>
                    <a:pt x="18960" y="17659"/>
                  </a:cubicBezTo>
                  <a:cubicBezTo>
                    <a:pt x="20738" y="15853"/>
                    <a:pt x="21438" y="13821"/>
                    <a:pt x="21470" y="10339"/>
                  </a:cubicBezTo>
                  <a:cubicBezTo>
                    <a:pt x="21529" y="4091"/>
                    <a:pt x="17555" y="188"/>
                    <a:pt x="11320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1237" name="YES"/>
            <p:cNvSpPr txBox="1"/>
            <p:nvPr/>
          </p:nvSpPr>
          <p:spPr>
            <a:xfrm>
              <a:off x="14666292" y="12487695"/>
              <a:ext cx="609460" cy="4924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l" defTabSz="1828800">
                <a:defRPr sz="3600" b="1">
                  <a:solidFill>
                    <a:srgbClr val="C0504D"/>
                  </a:solidFill>
                  <a:latin typeface="+mj-lt"/>
                  <a:ea typeface="+mj-ea"/>
                  <a:cs typeface="+mj-cs"/>
                  <a:sym typeface="Source Sans Pro"/>
                </a:defRPr>
              </a:lvl1pPr>
            </a:lstStyle>
            <a:p>
              <a:pPr>
                <a:defRPr>
                  <a:solidFill>
                    <a:srgbClr val="000000"/>
                  </a:solidFill>
                </a:defRPr>
              </a:pPr>
              <a:r>
                <a:rPr sz="2000">
                  <a:solidFill>
                    <a:srgbClr val="C0504D"/>
                  </a:solidFill>
                </a:rPr>
                <a:t>YES</a:t>
              </a:r>
            </a:p>
          </p:txBody>
        </p:sp>
        <p:sp>
          <p:nvSpPr>
            <p:cNvPr id="1238" name="data"/>
            <p:cNvSpPr txBox="1"/>
            <p:nvPr/>
          </p:nvSpPr>
          <p:spPr>
            <a:xfrm>
              <a:off x="14578129" y="13133415"/>
              <a:ext cx="797011" cy="4924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l" defTabSz="1828800">
                <a:defRPr sz="4000" i="1">
                  <a:solidFill>
                    <a:srgbClr val="008000"/>
                  </a:solidFill>
                  <a:latin typeface="+mj-lt"/>
                  <a:ea typeface="+mj-ea"/>
                  <a:cs typeface="+mj-cs"/>
                  <a:sym typeface="Source Sans Pro"/>
                </a:defRPr>
              </a:lvl1pPr>
            </a:lstStyle>
            <a:p>
              <a:pPr>
                <a:defRPr sz="3600" i="0">
                  <a:solidFill>
                    <a:srgbClr val="000000"/>
                  </a:solidFill>
                </a:defRPr>
              </a:pPr>
              <a:r>
                <a:rPr sz="2000" i="1">
                  <a:solidFill>
                    <a:srgbClr val="008000"/>
                  </a:solidFill>
                </a:rPr>
                <a:t>data</a:t>
              </a:r>
            </a:p>
          </p:txBody>
        </p:sp>
        <p:sp>
          <p:nvSpPr>
            <p:cNvPr id="1239" name="Fixed time"/>
            <p:cNvSpPr txBox="1"/>
            <p:nvPr/>
          </p:nvSpPr>
          <p:spPr>
            <a:xfrm>
              <a:off x="17599424" y="11384495"/>
              <a:ext cx="1443022" cy="4924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l" defTabSz="1828800">
                <a:defRPr sz="4000" i="1">
                  <a:solidFill>
                    <a:srgbClr val="008000"/>
                  </a:solidFill>
                  <a:latin typeface="+mj-lt"/>
                  <a:ea typeface="+mj-ea"/>
                  <a:cs typeface="+mj-cs"/>
                  <a:sym typeface="Source Sans Pro"/>
                </a:defRPr>
              </a:lvl1pPr>
            </a:lstStyle>
            <a:p>
              <a:pPr>
                <a:defRPr sz="3600" i="0">
                  <a:solidFill>
                    <a:srgbClr val="000000"/>
                  </a:solidFill>
                </a:defRPr>
              </a:pPr>
              <a:r>
                <a:rPr sz="2000" i="1">
                  <a:solidFill>
                    <a:srgbClr val="008000"/>
                  </a:solidFill>
                </a:rPr>
                <a:t>Fixed time</a:t>
              </a:r>
            </a:p>
          </p:txBody>
        </p:sp>
        <p:pic>
          <p:nvPicPr>
            <p:cNvPr id="1240" name="image.png" descr="image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546411" y="12259302"/>
              <a:ext cx="945942" cy="7025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EC64B4-7DE9-709E-EB51-4F46FBC37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9</a:t>
            </a:fld>
            <a:endParaRPr lang="en-GB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Source Sans Pro"/>
        <a:ea typeface="Source Sans Pro"/>
        <a:cs typeface="Source Sans Pro"/>
      </a:majorFont>
      <a:minorFont>
        <a:latin typeface="Source Sans Pro Light"/>
        <a:ea typeface="Source Sans Pro Light"/>
        <a:cs typeface="Source Sans Pro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5400" cap="flat">
          <a:solidFill>
            <a:srgbClr val="FF6A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444444"/>
            </a:solidFill>
            <a:effectLst/>
            <a:uFillTx/>
            <a:latin typeface="+mj-lt"/>
            <a:ea typeface="+mj-ea"/>
            <a:cs typeface="+mj-cs"/>
            <a:sym typeface="Source Sans Pr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>
          <a:noFil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444444"/>
            </a:solidFill>
            <a:effectLst/>
            <a:uFillTx/>
            <a:latin typeface="+mn-lt"/>
            <a:ea typeface="+mn-ea"/>
            <a:cs typeface="+mn-cs"/>
            <a:sym typeface="Source Sans Pro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7789</TotalTime>
  <Words>2353</Words>
  <Application>Microsoft Office PowerPoint</Application>
  <PresentationFormat>Custom</PresentationFormat>
  <Paragraphs>464</Paragraphs>
  <Slides>42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Arial</vt:lpstr>
      <vt:lpstr>Century Gothic</vt:lpstr>
      <vt:lpstr>Helvetica Neue</vt:lpstr>
      <vt:lpstr>Lucida Grande</vt:lpstr>
      <vt:lpstr>Source Sans Pro</vt:lpstr>
      <vt:lpstr>Source Sans Pro Semibold</vt:lpstr>
      <vt:lpstr>Vapor Trail</vt:lpstr>
      <vt:lpstr>Trigger and Data-Acquisition: Part II</vt:lpstr>
      <vt:lpstr>A Simple trigger system: Digital Triggers</vt:lpstr>
      <vt:lpstr>A trigger system: Multilayer Triggers</vt:lpstr>
      <vt:lpstr>Multilayer triggers</vt:lpstr>
      <vt:lpstr>MultiLAYER triggers</vt:lpstr>
      <vt:lpstr>A trigger system: Multilayer Triggers</vt:lpstr>
      <vt:lpstr>A trigger system: Multilayer Triggers</vt:lpstr>
      <vt:lpstr>Of course, “Low enough” is relative…</vt:lpstr>
      <vt:lpstr>Synchronous or asynchronous? </vt:lpstr>
      <vt:lpstr>Synchronous or asynchronous? </vt:lpstr>
      <vt:lpstr>Synchronous or asynchronous? Why not both? </vt:lpstr>
      <vt:lpstr>A Note on timescales</vt:lpstr>
      <vt:lpstr>A Note on timescales</vt:lpstr>
      <vt:lpstr>A Note on timescales</vt:lpstr>
      <vt:lpstr>Pipelined processing</vt:lpstr>
      <vt:lpstr>Pipelined processing</vt:lpstr>
      <vt:lpstr>Pipelined processing</vt:lpstr>
      <vt:lpstr>Pipelined processing</vt:lpstr>
      <vt:lpstr>But this is precisely what a CPU does...</vt:lpstr>
      <vt:lpstr>The CMS Calorimeter trigger</vt:lpstr>
      <vt:lpstr>The CMS Calorimeter trigger</vt:lpstr>
      <vt:lpstr>Conventional Architecture</vt:lpstr>
      <vt:lpstr>Time-multiplexed Architecture</vt:lpstr>
      <vt:lpstr>High Level Trigger Architecture</vt:lpstr>
      <vt:lpstr>High Level Trigger design principles</vt:lpstr>
      <vt:lpstr>High Level Trigger design principles</vt:lpstr>
      <vt:lpstr>Example: CMS HLT</vt:lpstr>
      <vt:lpstr>CMS - Event Building</vt:lpstr>
      <vt:lpstr>Real-time Analysis / Scouting</vt:lpstr>
      <vt:lpstr>Data Parking</vt:lpstr>
      <vt:lpstr>The future: Triggerless readout?</vt:lpstr>
      <vt:lpstr>DAQ Mini-Summary</vt:lpstr>
      <vt:lpstr>TRIGGERING: Practical advice</vt:lpstr>
      <vt:lpstr>TRIGGERING: Practical advice</vt:lpstr>
      <vt:lpstr>TRIGGERING: Practical advice</vt:lpstr>
      <vt:lpstr>TRIGGERING: Practical advice</vt:lpstr>
      <vt:lpstr>TRIGGERING: Practical advice</vt:lpstr>
      <vt:lpstr>TRIGGERING: Practical advice</vt:lpstr>
      <vt:lpstr>TRIGGERING: Practical advice</vt:lpstr>
      <vt:lpstr>TRIGGERING: Practical advice</vt:lpstr>
      <vt:lpstr>TRIGGERING: Conclusion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Trigger Architectures and Hardware</dc:title>
  <cp:lastModifiedBy>Rose, Andrew W</cp:lastModifiedBy>
  <cp:revision>340</cp:revision>
  <dcterms:modified xsi:type="dcterms:W3CDTF">2024-12-13T08:44:32Z</dcterms:modified>
</cp:coreProperties>
</file>