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72"/>
  </p:notesMasterIdLst>
  <p:sldIdLst>
    <p:sldId id="256" r:id="rId2"/>
    <p:sldId id="257" r:id="rId3"/>
    <p:sldId id="259" r:id="rId4"/>
    <p:sldId id="260" r:id="rId5"/>
    <p:sldId id="263" r:id="rId6"/>
    <p:sldId id="266" r:id="rId7"/>
    <p:sldId id="264" r:id="rId8"/>
    <p:sldId id="265" r:id="rId9"/>
    <p:sldId id="268" r:id="rId10"/>
    <p:sldId id="270" r:id="rId11"/>
    <p:sldId id="275" r:id="rId12"/>
    <p:sldId id="272" r:id="rId13"/>
    <p:sldId id="271" r:id="rId14"/>
    <p:sldId id="277" r:id="rId15"/>
    <p:sldId id="269" r:id="rId16"/>
    <p:sldId id="278" r:id="rId17"/>
    <p:sldId id="273" r:id="rId18"/>
    <p:sldId id="274" r:id="rId19"/>
    <p:sldId id="279" r:id="rId20"/>
    <p:sldId id="283" r:id="rId21"/>
    <p:sldId id="281" r:id="rId22"/>
    <p:sldId id="282" r:id="rId23"/>
    <p:sldId id="286" r:id="rId24"/>
    <p:sldId id="288" r:id="rId25"/>
    <p:sldId id="280" r:id="rId26"/>
    <p:sldId id="285" r:id="rId27"/>
    <p:sldId id="287" r:id="rId28"/>
    <p:sldId id="289" r:id="rId29"/>
    <p:sldId id="290" r:id="rId30"/>
    <p:sldId id="291" r:id="rId31"/>
    <p:sldId id="294" r:id="rId32"/>
    <p:sldId id="295" r:id="rId33"/>
    <p:sldId id="296" r:id="rId34"/>
    <p:sldId id="324"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25" r:id="rId55"/>
    <p:sldId id="326" r:id="rId56"/>
    <p:sldId id="328" r:id="rId57"/>
    <p:sldId id="329" r:id="rId58"/>
    <p:sldId id="330" r:id="rId59"/>
    <p:sldId id="327" r:id="rId60"/>
    <p:sldId id="316" r:id="rId61"/>
    <p:sldId id="317" r:id="rId62"/>
    <p:sldId id="318" r:id="rId63"/>
    <p:sldId id="319" r:id="rId64"/>
    <p:sldId id="320" r:id="rId65"/>
    <p:sldId id="321" r:id="rId66"/>
    <p:sldId id="322" r:id="rId67"/>
    <p:sldId id="331" r:id="rId68"/>
    <p:sldId id="323" r:id="rId69"/>
    <p:sldId id="333" r:id="rId70"/>
    <p:sldId id="332"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8" d="100"/>
          <a:sy n="108" d="100"/>
        </p:scale>
        <p:origin x="-99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6E369-12EF-488A-A832-5690296C6F8B}" type="datetimeFigureOut">
              <a:rPr lang="en-GB" smtClean="0"/>
              <a:t>17/09/2014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ABA1FC-6989-492C-8518-E81537F1F4AD}" type="slidenum">
              <a:rPr lang="en-GB" smtClean="0"/>
              <a:t>‹#›</a:t>
            </a:fld>
            <a:endParaRPr lang="en-GB"/>
          </a:p>
        </p:txBody>
      </p:sp>
    </p:spTree>
    <p:extLst>
      <p:ext uri="{BB962C8B-B14F-4D97-AF65-F5344CB8AC3E}">
        <p14:creationId xmlns:p14="http://schemas.microsoft.com/office/powerpoint/2010/main" val="3739941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bg1">
              <a:lumMod val="75000"/>
              <a:lumOff val="25000"/>
              <a:alpha val="5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r>
              <a:rPr lang="en-GB" smtClean="0"/>
              <a:t>23/09/2014</a:t>
            </a:r>
            <a:endParaRPr lang="en-GB"/>
          </a:p>
        </p:txBody>
      </p:sp>
      <p:sp>
        <p:nvSpPr>
          <p:cNvPr id="23" name="Slide Number Placeholder 22"/>
          <p:cNvSpPr>
            <a:spLocks noGrp="1"/>
          </p:cNvSpPr>
          <p:nvPr>
            <p:ph type="sldNum" sz="quarter" idx="11"/>
          </p:nvPr>
        </p:nvSpPr>
        <p:spPr/>
        <p:txBody>
          <a:bodyPr/>
          <a:lstStyle/>
          <a:p>
            <a:fld id="{EEF2D876-3959-4538-AC04-758B633CFB3E}" type="slidenum">
              <a:rPr lang="en-GB" smtClean="0"/>
              <a:t>‹#›</a:t>
            </a:fld>
            <a:endParaRPr lang="en-GB"/>
          </a:p>
        </p:txBody>
      </p:sp>
      <p:sp>
        <p:nvSpPr>
          <p:cNvPr id="24" name="Footer Placeholder 23"/>
          <p:cNvSpPr>
            <a:spLocks noGrp="1"/>
          </p:cNvSpPr>
          <p:nvPr>
            <p:ph type="ftr" sz="quarter" idx="12"/>
          </p:nvPr>
        </p:nvSpPr>
        <p:spPr>
          <a:xfrm>
            <a:off x="2528126" y="6543676"/>
            <a:ext cx="4086225" cy="247650"/>
          </a:xfrm>
        </p:spPr>
        <p:txBody>
          <a:bodyPr/>
          <a:lstStyle>
            <a:lvl1pPr algn="ctr">
              <a:defRPr/>
            </a:lvl1pPr>
          </a:lstStyle>
          <a:p>
            <a:r>
              <a:rPr lang="en-GB" smtClean="0"/>
              <a:t>Andrew W. Rose, Imperial College London</a:t>
            </a:r>
            <a:endParaRPr lang="en-GB"/>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23/09/2014</a:t>
            </a:r>
            <a:endParaRPr lang="en-GB"/>
          </a:p>
        </p:txBody>
      </p:sp>
      <p:sp>
        <p:nvSpPr>
          <p:cNvPr id="5" name="Footer Placeholder 4"/>
          <p:cNvSpPr>
            <a:spLocks noGrp="1"/>
          </p:cNvSpPr>
          <p:nvPr>
            <p:ph type="ftr" sz="quarter" idx="11"/>
          </p:nvPr>
        </p:nvSpPr>
        <p:spPr/>
        <p:txBody>
          <a:bodyPr/>
          <a:lstStyle/>
          <a:p>
            <a:r>
              <a:rPr lang="en-GB" smtClean="0"/>
              <a:t>Andrew W. Rose, Imperial College London</a:t>
            </a:r>
            <a:endParaRPr lang="en-GB"/>
          </a:p>
        </p:txBody>
      </p:sp>
      <p:sp>
        <p:nvSpPr>
          <p:cNvPr id="6" name="Slide Number Placeholder 5"/>
          <p:cNvSpPr>
            <a:spLocks noGrp="1"/>
          </p:cNvSpPr>
          <p:nvPr>
            <p:ph type="sldNum" sz="quarter" idx="12"/>
          </p:nvPr>
        </p:nvSpPr>
        <p:spPr/>
        <p:txBody>
          <a:bodyPr/>
          <a:lstStyle/>
          <a:p>
            <a:fld id="{EEF2D876-3959-4538-AC04-758B633CFB3E}"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GB" smtClean="0"/>
              <a:t>23/09/2014</a:t>
            </a:r>
            <a:endParaRPr lang="en-GB"/>
          </a:p>
        </p:txBody>
      </p:sp>
      <p:sp>
        <p:nvSpPr>
          <p:cNvPr id="5" name="Footer Placeholder 4"/>
          <p:cNvSpPr>
            <a:spLocks noGrp="1"/>
          </p:cNvSpPr>
          <p:nvPr>
            <p:ph type="ftr" sz="quarter" idx="11"/>
          </p:nvPr>
        </p:nvSpPr>
        <p:spPr/>
        <p:txBody>
          <a:bodyPr/>
          <a:lstStyle/>
          <a:p>
            <a:r>
              <a:rPr lang="en-GB" smtClean="0"/>
              <a:t>Andrew W. Rose, Imperial College London</a:t>
            </a:r>
            <a:endParaRPr lang="en-GB"/>
          </a:p>
        </p:txBody>
      </p:sp>
      <p:sp>
        <p:nvSpPr>
          <p:cNvPr id="6" name="Slide Number Placeholder 5"/>
          <p:cNvSpPr>
            <a:spLocks noGrp="1"/>
          </p:cNvSpPr>
          <p:nvPr>
            <p:ph type="sldNum" sz="quarter" idx="12"/>
          </p:nvPr>
        </p:nvSpPr>
        <p:spPr/>
        <p:txBody>
          <a:bodyPr/>
          <a:lstStyle/>
          <a:p>
            <a:fld id="{EEF2D876-3959-4538-AC04-758B633CFB3E}"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r>
              <a:rPr lang="en-GB" smtClean="0"/>
              <a:t>23/09/2014</a:t>
            </a:r>
            <a:endParaRPr lang="en-GB"/>
          </a:p>
        </p:txBody>
      </p:sp>
      <p:sp>
        <p:nvSpPr>
          <p:cNvPr id="19" name="Slide Number Placeholder 18"/>
          <p:cNvSpPr>
            <a:spLocks noGrp="1"/>
          </p:cNvSpPr>
          <p:nvPr>
            <p:ph type="sldNum" sz="quarter" idx="15"/>
          </p:nvPr>
        </p:nvSpPr>
        <p:spPr/>
        <p:txBody>
          <a:bodyPr/>
          <a:lstStyle/>
          <a:p>
            <a:fld id="{EEF2D876-3959-4538-AC04-758B633CFB3E}" type="slidenum">
              <a:rPr lang="en-GB" smtClean="0"/>
              <a:t>‹#›</a:t>
            </a:fld>
            <a:endParaRPr lang="en-GB"/>
          </a:p>
        </p:txBody>
      </p:sp>
      <p:sp>
        <p:nvSpPr>
          <p:cNvPr id="21" name="Footer Placeholder 20"/>
          <p:cNvSpPr>
            <a:spLocks noGrp="1"/>
          </p:cNvSpPr>
          <p:nvPr>
            <p:ph type="ftr" sz="quarter" idx="16"/>
          </p:nvPr>
        </p:nvSpPr>
        <p:spPr>
          <a:xfrm>
            <a:off x="2528887" y="6525344"/>
            <a:ext cx="4086225" cy="247650"/>
          </a:xfrm>
        </p:spPr>
        <p:txBody>
          <a:bodyPr/>
          <a:lstStyle>
            <a:lvl1pPr algn="ctr">
              <a:defRPr/>
            </a:lvl1pPr>
          </a:lstStyle>
          <a:p>
            <a:r>
              <a:rPr lang="en-GB" smtClean="0"/>
              <a:t>Andrew W. Rose, Imperial College London</a:t>
            </a:r>
            <a:endParaRPr lang="en-GB"/>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r>
              <a:rPr lang="en-GB" smtClean="0"/>
              <a:t>23/09/2014</a:t>
            </a:r>
            <a:endParaRPr lang="en-GB"/>
          </a:p>
        </p:txBody>
      </p:sp>
      <p:sp>
        <p:nvSpPr>
          <p:cNvPr id="20" name="Slide Number Placeholder 19"/>
          <p:cNvSpPr>
            <a:spLocks noGrp="1"/>
          </p:cNvSpPr>
          <p:nvPr>
            <p:ph type="sldNum" sz="quarter" idx="11"/>
          </p:nvPr>
        </p:nvSpPr>
        <p:spPr/>
        <p:txBody>
          <a:bodyPr/>
          <a:lstStyle/>
          <a:p>
            <a:fld id="{EEF2D876-3959-4538-AC04-758B633CFB3E}" type="slidenum">
              <a:rPr lang="en-GB" smtClean="0"/>
              <a:t>‹#›</a:t>
            </a:fld>
            <a:endParaRPr lang="en-GB"/>
          </a:p>
        </p:txBody>
      </p:sp>
      <p:sp>
        <p:nvSpPr>
          <p:cNvPr id="21" name="Footer Placeholder 20"/>
          <p:cNvSpPr>
            <a:spLocks noGrp="1"/>
          </p:cNvSpPr>
          <p:nvPr>
            <p:ph type="ftr" sz="quarter" idx="12"/>
          </p:nvPr>
        </p:nvSpPr>
        <p:spPr>
          <a:xfrm>
            <a:off x="2527313" y="6525344"/>
            <a:ext cx="4086225" cy="247650"/>
          </a:xfrm>
        </p:spPr>
        <p:txBody>
          <a:bodyPr/>
          <a:lstStyle>
            <a:lvl1pPr algn="ctr">
              <a:defRPr/>
            </a:lvl1pPr>
          </a:lstStyle>
          <a:p>
            <a:r>
              <a:rPr lang="en-GB" smtClean="0"/>
              <a:t>Andrew W. Rose, Imperial College London</a:t>
            </a:r>
            <a:endParaRPr lang="en-GB"/>
          </a:p>
        </p:txBody>
      </p:sp>
      <p:sp>
        <p:nvSpPr>
          <p:cNvPr id="13" name="Rectangle 12"/>
          <p:cNvSpPr/>
          <p:nvPr/>
        </p:nvSpPr>
        <p:spPr>
          <a:xfrm>
            <a:off x="0" y="0"/>
            <a:ext cx="9144000" cy="1828800"/>
          </a:xfrm>
          <a:prstGeom prst="rect">
            <a:avLst/>
          </a:prstGeom>
          <a:solidFill>
            <a:schemeClr val="bg1">
              <a:lumMod val="75000"/>
              <a:lumOff val="25000"/>
              <a:alpha val="5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r>
              <a:rPr lang="en-GB" smtClean="0"/>
              <a:t>23/09/2014</a:t>
            </a:r>
            <a:endParaRPr lang="en-GB"/>
          </a:p>
        </p:txBody>
      </p:sp>
      <p:sp>
        <p:nvSpPr>
          <p:cNvPr id="25" name="Slide Number Placeholder 24"/>
          <p:cNvSpPr>
            <a:spLocks noGrp="1"/>
          </p:cNvSpPr>
          <p:nvPr>
            <p:ph type="sldNum" sz="quarter" idx="16"/>
          </p:nvPr>
        </p:nvSpPr>
        <p:spPr/>
        <p:txBody>
          <a:bodyPr/>
          <a:lstStyle/>
          <a:p>
            <a:fld id="{EEF2D876-3959-4538-AC04-758B633CFB3E}" type="slidenum">
              <a:rPr lang="en-GB" smtClean="0"/>
              <a:t>‹#›</a:t>
            </a:fld>
            <a:endParaRPr lang="en-GB"/>
          </a:p>
        </p:txBody>
      </p:sp>
      <p:sp>
        <p:nvSpPr>
          <p:cNvPr id="26" name="Footer Placeholder 25"/>
          <p:cNvSpPr>
            <a:spLocks noGrp="1"/>
          </p:cNvSpPr>
          <p:nvPr>
            <p:ph type="ftr" sz="quarter" idx="17"/>
          </p:nvPr>
        </p:nvSpPr>
        <p:spPr>
          <a:xfrm>
            <a:off x="2528126" y="6543676"/>
            <a:ext cx="4086225" cy="247650"/>
          </a:xfrm>
        </p:spPr>
        <p:txBody>
          <a:bodyPr/>
          <a:lstStyle>
            <a:lvl1pPr algn="ctr">
              <a:defRPr/>
            </a:lvl1pPr>
          </a:lstStyle>
          <a:p>
            <a:r>
              <a:rPr lang="en-GB" smtClean="0"/>
              <a:t>Andrew W. Rose, Imperial College London</a:t>
            </a:r>
            <a:endParaRPr lang="en-GB"/>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r>
              <a:rPr lang="en-GB" smtClean="0"/>
              <a:t>23/09/2014</a:t>
            </a:r>
            <a:endParaRPr lang="en-GB"/>
          </a:p>
        </p:txBody>
      </p:sp>
      <p:sp>
        <p:nvSpPr>
          <p:cNvPr id="24" name="Slide Number Placeholder 23"/>
          <p:cNvSpPr>
            <a:spLocks noGrp="1"/>
          </p:cNvSpPr>
          <p:nvPr>
            <p:ph type="sldNum" sz="quarter" idx="17"/>
          </p:nvPr>
        </p:nvSpPr>
        <p:spPr/>
        <p:txBody>
          <a:bodyPr/>
          <a:lstStyle/>
          <a:p>
            <a:fld id="{EEF2D876-3959-4538-AC04-758B633CFB3E}" type="slidenum">
              <a:rPr lang="en-GB" smtClean="0"/>
              <a:t>‹#›</a:t>
            </a:fld>
            <a:endParaRPr lang="en-GB"/>
          </a:p>
        </p:txBody>
      </p:sp>
      <p:sp>
        <p:nvSpPr>
          <p:cNvPr id="29" name="Footer Placeholder 28"/>
          <p:cNvSpPr>
            <a:spLocks noGrp="1"/>
          </p:cNvSpPr>
          <p:nvPr>
            <p:ph type="ftr" sz="quarter" idx="18"/>
          </p:nvPr>
        </p:nvSpPr>
        <p:spPr/>
        <p:txBody>
          <a:bodyPr/>
          <a:lstStyle/>
          <a:p>
            <a:r>
              <a:rPr lang="en-GB" smtClean="0"/>
              <a:t>Andrew W. Rose, Imperial College London</a:t>
            </a:r>
            <a:endParaRPr lang="en-GB"/>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r>
              <a:rPr lang="en-GB" smtClean="0"/>
              <a:t>23/09/2014</a:t>
            </a:r>
            <a:endParaRPr lang="en-GB"/>
          </a:p>
        </p:txBody>
      </p:sp>
      <p:sp>
        <p:nvSpPr>
          <p:cNvPr id="14" name="Slide Number Placeholder 13"/>
          <p:cNvSpPr>
            <a:spLocks noGrp="1"/>
          </p:cNvSpPr>
          <p:nvPr>
            <p:ph type="sldNum" sz="quarter" idx="11"/>
          </p:nvPr>
        </p:nvSpPr>
        <p:spPr/>
        <p:txBody>
          <a:bodyPr/>
          <a:lstStyle/>
          <a:p>
            <a:fld id="{EEF2D876-3959-4538-AC04-758B633CFB3E}" type="slidenum">
              <a:rPr lang="en-GB" smtClean="0"/>
              <a:t>‹#›</a:t>
            </a:fld>
            <a:endParaRPr lang="en-GB"/>
          </a:p>
        </p:txBody>
      </p:sp>
      <p:sp>
        <p:nvSpPr>
          <p:cNvPr id="18" name="Footer Placeholder 17"/>
          <p:cNvSpPr>
            <a:spLocks noGrp="1"/>
          </p:cNvSpPr>
          <p:nvPr>
            <p:ph type="ftr" sz="quarter" idx="12"/>
          </p:nvPr>
        </p:nvSpPr>
        <p:spPr/>
        <p:txBody>
          <a:bodyPr/>
          <a:lstStyle/>
          <a:p>
            <a:r>
              <a:rPr lang="en-GB" smtClean="0"/>
              <a:t>Andrew W. Rose, Imperial College London</a:t>
            </a:r>
            <a:endParaRPr lang="en-GB"/>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r>
              <a:rPr lang="en-GB" smtClean="0"/>
              <a:t>23/09/2014</a:t>
            </a:r>
            <a:endParaRPr lang="en-GB"/>
          </a:p>
        </p:txBody>
      </p:sp>
      <p:sp>
        <p:nvSpPr>
          <p:cNvPr id="12" name="Slide Number Placeholder 11"/>
          <p:cNvSpPr>
            <a:spLocks noGrp="1"/>
          </p:cNvSpPr>
          <p:nvPr>
            <p:ph type="sldNum" sz="quarter" idx="11"/>
          </p:nvPr>
        </p:nvSpPr>
        <p:spPr/>
        <p:txBody>
          <a:bodyPr/>
          <a:lstStyle/>
          <a:p>
            <a:fld id="{EEF2D876-3959-4538-AC04-758B633CFB3E}" type="slidenum">
              <a:rPr lang="en-GB" smtClean="0"/>
              <a:t>‹#›</a:t>
            </a:fld>
            <a:endParaRPr lang="en-GB"/>
          </a:p>
        </p:txBody>
      </p:sp>
      <p:sp>
        <p:nvSpPr>
          <p:cNvPr id="13" name="Footer Placeholder 12"/>
          <p:cNvSpPr>
            <a:spLocks noGrp="1"/>
          </p:cNvSpPr>
          <p:nvPr>
            <p:ph type="ftr" sz="quarter" idx="12"/>
          </p:nvPr>
        </p:nvSpPr>
        <p:spPr/>
        <p:txBody>
          <a:bodyPr/>
          <a:lstStyle/>
          <a:p>
            <a:r>
              <a:rPr lang="en-GB" smtClean="0"/>
              <a:t>Andrew W. Rose, Imperial College London</a:t>
            </a:r>
            <a:endParaRPr lang="en-GB"/>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bg1">
              <a:lumMod val="75000"/>
              <a:lumOff val="25000"/>
              <a:alpha val="5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r>
              <a:rPr lang="en-GB" smtClean="0"/>
              <a:t>23/09/2014</a:t>
            </a:r>
            <a:endParaRPr lang="en-GB"/>
          </a:p>
        </p:txBody>
      </p:sp>
      <p:sp>
        <p:nvSpPr>
          <p:cNvPr id="18" name="Slide Number Placeholder 17"/>
          <p:cNvSpPr>
            <a:spLocks noGrp="1"/>
          </p:cNvSpPr>
          <p:nvPr>
            <p:ph type="sldNum" sz="quarter" idx="16"/>
          </p:nvPr>
        </p:nvSpPr>
        <p:spPr/>
        <p:txBody>
          <a:bodyPr/>
          <a:lstStyle/>
          <a:p>
            <a:fld id="{EEF2D876-3959-4538-AC04-758B633CFB3E}" type="slidenum">
              <a:rPr lang="en-GB" smtClean="0"/>
              <a:t>‹#›</a:t>
            </a:fld>
            <a:endParaRPr lang="en-GB"/>
          </a:p>
        </p:txBody>
      </p:sp>
      <p:sp>
        <p:nvSpPr>
          <p:cNvPr id="20" name="Footer Placeholder 19"/>
          <p:cNvSpPr>
            <a:spLocks noGrp="1"/>
          </p:cNvSpPr>
          <p:nvPr>
            <p:ph type="ftr" sz="quarter" idx="17"/>
          </p:nvPr>
        </p:nvSpPr>
        <p:spPr/>
        <p:txBody>
          <a:bodyPr/>
          <a:lstStyle/>
          <a:p>
            <a:r>
              <a:rPr lang="en-GB" smtClean="0"/>
              <a:t>Andrew W. Rose, Imperial College London</a:t>
            </a: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bg1">
              <a:lumMod val="75000"/>
              <a:lumOff val="25000"/>
              <a:alpha val="50000"/>
            </a:schemeClr>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r>
              <a:rPr lang="en-GB" smtClean="0"/>
              <a:t>23/09/2014</a:t>
            </a:r>
            <a:endParaRPr lang="en-GB"/>
          </a:p>
        </p:txBody>
      </p:sp>
      <p:sp>
        <p:nvSpPr>
          <p:cNvPr id="20" name="Slide Number Placeholder 19"/>
          <p:cNvSpPr>
            <a:spLocks noGrp="1"/>
          </p:cNvSpPr>
          <p:nvPr>
            <p:ph type="sldNum" sz="quarter" idx="15"/>
          </p:nvPr>
        </p:nvSpPr>
        <p:spPr/>
        <p:txBody>
          <a:bodyPr/>
          <a:lstStyle/>
          <a:p>
            <a:fld id="{EEF2D876-3959-4538-AC04-758B633CFB3E}" type="slidenum">
              <a:rPr lang="en-GB" smtClean="0"/>
              <a:t>‹#›</a:t>
            </a:fld>
            <a:endParaRPr lang="en-GB"/>
          </a:p>
        </p:txBody>
      </p:sp>
      <p:sp>
        <p:nvSpPr>
          <p:cNvPr id="21" name="Footer Placeholder 20"/>
          <p:cNvSpPr>
            <a:spLocks noGrp="1"/>
          </p:cNvSpPr>
          <p:nvPr>
            <p:ph type="ftr" sz="quarter" idx="16"/>
          </p:nvPr>
        </p:nvSpPr>
        <p:spPr/>
        <p:txBody>
          <a:bodyPr/>
          <a:lstStyle/>
          <a:p>
            <a:r>
              <a:rPr lang="en-GB" smtClean="0"/>
              <a:t>Andrew W. Rose, Imperial College London</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r>
              <a:rPr lang="en-GB" smtClean="0"/>
              <a:t>23/09/2014</a:t>
            </a:r>
            <a:endParaRPr lang="en-GB"/>
          </a:p>
        </p:txBody>
      </p:sp>
      <p:sp>
        <p:nvSpPr>
          <p:cNvPr id="5" name="Footer Placeholder 4"/>
          <p:cNvSpPr>
            <a:spLocks noGrp="1"/>
          </p:cNvSpPr>
          <p:nvPr>
            <p:ph type="ftr" sz="quarter" idx="3"/>
          </p:nvPr>
        </p:nvSpPr>
        <p:spPr>
          <a:xfrm>
            <a:off x="2528887" y="6525344"/>
            <a:ext cx="4086225" cy="247650"/>
          </a:xfrm>
          <a:prstGeom prst="rect">
            <a:avLst/>
          </a:prstGeom>
        </p:spPr>
        <p:txBody>
          <a:bodyPr vert="horz" lIns="91440" tIns="45720" rIns="91440" bIns="45720" rtlCol="0" anchor="ctr">
            <a:normAutofit/>
          </a:bodyPr>
          <a:lstStyle>
            <a:lvl1pPr algn="ctr">
              <a:defRPr sz="1000" b="1" i="1">
                <a:solidFill>
                  <a:schemeClr val="tx1">
                    <a:alpha val="65000"/>
                  </a:schemeClr>
                </a:solidFill>
              </a:defRPr>
            </a:lvl1pPr>
          </a:lstStyle>
          <a:p>
            <a:r>
              <a:rPr lang="en-GB" smtClean="0"/>
              <a:t>Andrew W. Rose, Imperial College London</a:t>
            </a:r>
            <a:endParaRPr lang="en-GB"/>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EEF2D876-3959-4538-AC04-758B633CFB3E}"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GB" dirty="0" smtClean="0"/>
              <a:t>Andrew W. Rose</a:t>
            </a:r>
            <a:endParaRPr lang="en-GB" dirty="0"/>
          </a:p>
        </p:txBody>
      </p:sp>
      <p:sp>
        <p:nvSpPr>
          <p:cNvPr id="2" name="Title 1"/>
          <p:cNvSpPr>
            <a:spLocks noGrp="1"/>
          </p:cNvSpPr>
          <p:nvPr>
            <p:ph type="title"/>
          </p:nvPr>
        </p:nvSpPr>
        <p:spPr/>
        <p:txBody>
          <a:bodyPr>
            <a:normAutofit fontScale="90000"/>
          </a:bodyPr>
          <a:lstStyle/>
          <a:p>
            <a:r>
              <a:rPr lang="en-GB" dirty="0" smtClean="0"/>
              <a:t/>
            </a:r>
            <a:br>
              <a:rPr lang="en-GB" dirty="0" smtClean="0"/>
            </a:br>
            <a:r>
              <a:rPr lang="en-GB" sz="4000" dirty="0" smtClean="0"/>
              <a:t>IC Coder’s Club</a:t>
            </a:r>
            <a:r>
              <a:rPr lang="en-GB" dirty="0" smtClean="0"/>
              <a:t/>
            </a:r>
            <a:br>
              <a:rPr lang="en-GB" dirty="0" smtClean="0"/>
            </a:br>
            <a:r>
              <a:rPr lang="en-GB" dirty="0" smtClean="0"/>
              <a:t>Design patterns (in C++)</a:t>
            </a:r>
            <a:endParaRPr lang="en-GB" dirty="0"/>
          </a:p>
        </p:txBody>
      </p:sp>
    </p:spTree>
    <p:extLst>
      <p:ext uri="{BB962C8B-B14F-4D97-AF65-F5344CB8AC3E}">
        <p14:creationId xmlns:p14="http://schemas.microsoft.com/office/powerpoint/2010/main" val="69109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31520" y="1484784"/>
            <a:ext cx="7680960" cy="3672408"/>
          </a:xfrm>
        </p:spPr>
        <p:txBody>
          <a:bodyPr>
            <a:noAutofit/>
          </a:bodyPr>
          <a:lstStyle/>
          <a:p>
            <a:pPr algn="ctr"/>
            <a:r>
              <a:rPr lang="en-GB" sz="2000" dirty="0"/>
              <a:t>I will, in fact, claim that the difference between a bad programmer and a good one is whether he considers his code or his data structures more </a:t>
            </a:r>
            <a:r>
              <a:rPr lang="en-GB" sz="2000" dirty="0" smtClean="0"/>
              <a:t>important: </a:t>
            </a:r>
            <a:r>
              <a:rPr lang="en-GB" sz="2000" dirty="0"/>
              <a:t>Bad programmers worry about the </a:t>
            </a:r>
            <a:r>
              <a:rPr lang="en-GB" sz="2000" dirty="0" smtClean="0"/>
              <a:t>code; good </a:t>
            </a:r>
            <a:r>
              <a:rPr lang="en-GB" sz="2000" dirty="0"/>
              <a:t>programmers worry about data structures and their relationships</a:t>
            </a:r>
            <a:r>
              <a:rPr lang="en-GB" sz="2000" dirty="0" smtClean="0"/>
              <a:t>.</a:t>
            </a:r>
          </a:p>
          <a:p>
            <a:pPr algn="ctr"/>
            <a:endParaRPr lang="en-GB" sz="2000" dirty="0"/>
          </a:p>
          <a:p>
            <a:pPr algn="ctr"/>
            <a:endParaRPr lang="en-GB" sz="2000" dirty="0" smtClean="0"/>
          </a:p>
          <a:p>
            <a:pPr algn="ctr"/>
            <a:r>
              <a:rPr lang="en-GB" sz="2000" dirty="0" smtClean="0"/>
              <a:t>"</a:t>
            </a:r>
            <a:r>
              <a:rPr lang="en-GB" sz="2000" dirty="0"/>
              <a:t>Code and fix" development is not so much a deliberate strategy as an </a:t>
            </a:r>
            <a:r>
              <a:rPr lang="en-GB" sz="2000" dirty="0" smtClean="0"/>
              <a:t>artefact </a:t>
            </a:r>
            <a:r>
              <a:rPr lang="en-GB" sz="2000" dirty="0"/>
              <a:t>of naïveté and schedule pressure on software developers.</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10</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Motivation</a:t>
            </a:r>
            <a:endParaRPr lang="en-GB" dirty="0"/>
          </a:p>
        </p:txBody>
      </p:sp>
      <p:sp>
        <p:nvSpPr>
          <p:cNvPr id="7" name="TextBox 6"/>
          <p:cNvSpPr txBox="1"/>
          <p:nvPr/>
        </p:nvSpPr>
        <p:spPr>
          <a:xfrm>
            <a:off x="5423747" y="2987660"/>
            <a:ext cx="3024336" cy="369332"/>
          </a:xfrm>
          <a:prstGeom prst="rect">
            <a:avLst/>
          </a:prstGeom>
          <a:noFill/>
        </p:spPr>
        <p:txBody>
          <a:bodyPr wrap="square" rtlCol="0">
            <a:spAutoFit/>
          </a:bodyPr>
          <a:lstStyle/>
          <a:p>
            <a:pPr algn="r"/>
            <a:r>
              <a:rPr lang="en-GB" dirty="0" smtClean="0"/>
              <a:t>Linus </a:t>
            </a:r>
            <a:r>
              <a:rPr lang="en-GB" dirty="0" err="1" smtClean="0"/>
              <a:t>Torvald</a:t>
            </a:r>
            <a:endParaRPr lang="en-GB" dirty="0"/>
          </a:p>
        </p:txBody>
      </p:sp>
      <p:sp>
        <p:nvSpPr>
          <p:cNvPr id="8" name="TextBox 7"/>
          <p:cNvSpPr txBox="1"/>
          <p:nvPr/>
        </p:nvSpPr>
        <p:spPr>
          <a:xfrm>
            <a:off x="5423747" y="4787860"/>
            <a:ext cx="3024336" cy="369332"/>
          </a:xfrm>
          <a:prstGeom prst="rect">
            <a:avLst/>
          </a:prstGeom>
          <a:noFill/>
        </p:spPr>
        <p:txBody>
          <a:bodyPr wrap="square" rtlCol="0">
            <a:spAutoFit/>
          </a:bodyPr>
          <a:lstStyle/>
          <a:p>
            <a:pPr algn="r"/>
            <a:r>
              <a:rPr lang="en-GB" dirty="0" smtClean="0"/>
              <a:t>Steve McConnell</a:t>
            </a:r>
            <a:endParaRPr lang="en-GB" dirty="0"/>
          </a:p>
        </p:txBody>
      </p:sp>
    </p:spTree>
    <p:extLst>
      <p:ext uri="{BB962C8B-B14F-4D97-AF65-F5344CB8AC3E}">
        <p14:creationId xmlns:p14="http://schemas.microsoft.com/office/powerpoint/2010/main" val="301236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731520" y="1484784"/>
            <a:ext cx="7680960" cy="3672408"/>
          </a:xfrm>
        </p:spPr>
        <p:txBody>
          <a:bodyPr>
            <a:noAutofit/>
          </a:bodyPr>
          <a:lstStyle/>
          <a:p>
            <a:pPr algn="ctr"/>
            <a:r>
              <a:rPr lang="en-GB" sz="2000" dirty="0"/>
              <a:t>I will, in fact, claim that the difference between a bad programmer and a good one is whether he considers his code or his data structures more </a:t>
            </a:r>
            <a:r>
              <a:rPr lang="en-GB" sz="2000" dirty="0" smtClean="0"/>
              <a:t>important: </a:t>
            </a:r>
            <a:r>
              <a:rPr lang="en-GB" sz="2000" dirty="0"/>
              <a:t>Bad programmers worry about the </a:t>
            </a:r>
            <a:r>
              <a:rPr lang="en-GB" sz="2000" dirty="0" smtClean="0"/>
              <a:t>code; good </a:t>
            </a:r>
            <a:r>
              <a:rPr lang="en-GB" sz="2000" dirty="0"/>
              <a:t>programmers worry about data structures and their relationships</a:t>
            </a:r>
            <a:r>
              <a:rPr lang="en-GB" sz="2000" dirty="0" smtClean="0"/>
              <a:t>.</a:t>
            </a:r>
          </a:p>
          <a:p>
            <a:pPr algn="ctr"/>
            <a:endParaRPr lang="en-GB" sz="2000" dirty="0"/>
          </a:p>
          <a:p>
            <a:pPr algn="ctr"/>
            <a:endParaRPr lang="en-GB" sz="2000" dirty="0" smtClean="0"/>
          </a:p>
          <a:p>
            <a:pPr algn="ctr"/>
            <a:r>
              <a:rPr lang="en-GB" sz="2000" dirty="0" smtClean="0"/>
              <a:t>"</a:t>
            </a:r>
            <a:r>
              <a:rPr lang="en-GB" sz="2000" dirty="0"/>
              <a:t>Code and fix" development is not so much a deliberate strategy as an </a:t>
            </a:r>
            <a:r>
              <a:rPr lang="en-GB" sz="2000" dirty="0" smtClean="0"/>
              <a:t>artefact </a:t>
            </a:r>
            <a:r>
              <a:rPr lang="en-GB" sz="2000" dirty="0"/>
              <a:t>of naïveté and schedule pressure on software developers.</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11</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Motivation</a:t>
            </a:r>
            <a:endParaRPr lang="en-GB" dirty="0"/>
          </a:p>
        </p:txBody>
      </p:sp>
      <p:sp>
        <p:nvSpPr>
          <p:cNvPr id="7" name="TextBox 6"/>
          <p:cNvSpPr txBox="1"/>
          <p:nvPr/>
        </p:nvSpPr>
        <p:spPr>
          <a:xfrm>
            <a:off x="5423747" y="2987660"/>
            <a:ext cx="3024336" cy="369332"/>
          </a:xfrm>
          <a:prstGeom prst="rect">
            <a:avLst/>
          </a:prstGeom>
          <a:noFill/>
        </p:spPr>
        <p:txBody>
          <a:bodyPr wrap="square" rtlCol="0">
            <a:spAutoFit/>
          </a:bodyPr>
          <a:lstStyle/>
          <a:p>
            <a:pPr algn="r"/>
            <a:r>
              <a:rPr lang="en-GB" dirty="0" smtClean="0"/>
              <a:t>Linus </a:t>
            </a:r>
            <a:r>
              <a:rPr lang="en-GB" dirty="0" err="1" smtClean="0"/>
              <a:t>Torvald</a:t>
            </a:r>
            <a:endParaRPr lang="en-GB" dirty="0"/>
          </a:p>
        </p:txBody>
      </p:sp>
      <p:sp>
        <p:nvSpPr>
          <p:cNvPr id="8" name="TextBox 7"/>
          <p:cNvSpPr txBox="1"/>
          <p:nvPr/>
        </p:nvSpPr>
        <p:spPr>
          <a:xfrm>
            <a:off x="5423747" y="4787860"/>
            <a:ext cx="3024336" cy="369332"/>
          </a:xfrm>
          <a:prstGeom prst="rect">
            <a:avLst/>
          </a:prstGeom>
          <a:noFill/>
        </p:spPr>
        <p:txBody>
          <a:bodyPr wrap="square" rtlCol="0">
            <a:spAutoFit/>
          </a:bodyPr>
          <a:lstStyle/>
          <a:p>
            <a:pPr algn="r"/>
            <a:r>
              <a:rPr lang="en-GB" dirty="0" smtClean="0"/>
              <a:t>Steve McConnell</a:t>
            </a:r>
            <a:endParaRPr lang="en-GB" dirty="0"/>
          </a:p>
        </p:txBody>
      </p:sp>
      <p:sp>
        <p:nvSpPr>
          <p:cNvPr id="9" name="TextBox 8"/>
          <p:cNvSpPr txBox="1"/>
          <p:nvPr/>
        </p:nvSpPr>
        <p:spPr>
          <a:xfrm>
            <a:off x="1493023" y="1895053"/>
            <a:ext cx="6480720" cy="255454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GB" sz="4000" dirty="0" smtClean="0"/>
              <a:t>Stopping and thinking before you write a single line of code will save you time, effort and inconvenience in future.</a:t>
            </a:r>
            <a:endParaRPr lang="en-GB" sz="4000" dirty="0"/>
          </a:p>
        </p:txBody>
      </p:sp>
    </p:spTree>
    <p:extLst>
      <p:ext uri="{BB962C8B-B14F-4D97-AF65-F5344CB8AC3E}">
        <p14:creationId xmlns:p14="http://schemas.microsoft.com/office/powerpoint/2010/main" val="162226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819974" cy="4724400"/>
          </a:xfrm>
        </p:spPr>
        <p:txBody>
          <a:bodyPr>
            <a:normAutofit/>
          </a:bodyPr>
          <a:lstStyle/>
          <a:p>
            <a:pPr marL="285750" indent="-285750">
              <a:buFont typeface="Arial" panose="020B0604020202020204" pitchFamily="34" charset="0"/>
              <a:buChar char="•"/>
            </a:pPr>
            <a:r>
              <a:rPr lang="en-GB" dirty="0" smtClean="0"/>
              <a:t>Magic</a:t>
            </a:r>
          </a:p>
          <a:p>
            <a:pPr marL="285750" indent="-285750">
              <a:buFont typeface="Arial" panose="020B0604020202020204" pitchFamily="34" charset="0"/>
              <a:buChar char="•"/>
            </a:pPr>
            <a:r>
              <a:rPr lang="en-GB" dirty="0" smtClean="0"/>
              <a:t>The work of superhuman intelligence</a:t>
            </a:r>
          </a:p>
          <a:p>
            <a:pPr marL="285750" indent="-285750">
              <a:buFont typeface="Arial" panose="020B0604020202020204" pitchFamily="34" charset="0"/>
              <a:buChar char="•"/>
            </a:pPr>
            <a:r>
              <a:rPr lang="en-GB" dirty="0" smtClean="0"/>
              <a:t>Necessary in all languages (some patterns are related to working around the constraints of the language itself)</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12</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normAutofit fontScale="90000"/>
          </a:bodyPr>
          <a:lstStyle/>
          <a:p>
            <a:r>
              <a:rPr lang="en-GB" dirty="0"/>
              <a:t>Software Design </a:t>
            </a:r>
            <a:r>
              <a:rPr lang="en-GB" dirty="0" smtClean="0"/>
              <a:t>Patterns:</a:t>
            </a:r>
            <a:br>
              <a:rPr lang="en-GB" dirty="0" smtClean="0"/>
            </a:br>
            <a:r>
              <a:rPr lang="en-GB" dirty="0" smtClean="0"/>
              <a:t>What are they not?</a:t>
            </a:r>
            <a:endParaRPr lang="en-GB" dirty="0"/>
          </a:p>
        </p:txBody>
      </p:sp>
    </p:spTree>
    <p:extLst>
      <p:ext uri="{BB962C8B-B14F-4D97-AF65-F5344CB8AC3E}">
        <p14:creationId xmlns:p14="http://schemas.microsoft.com/office/powerpoint/2010/main" val="1107326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819974" cy="4724400"/>
          </a:xfrm>
        </p:spPr>
        <p:txBody>
          <a:bodyPr>
            <a:normAutofit/>
          </a:bodyPr>
          <a:lstStyle/>
          <a:p>
            <a:pPr marL="285750" indent="-285750">
              <a:buFont typeface="Arial" panose="020B0604020202020204" pitchFamily="34" charset="0"/>
              <a:buChar char="•"/>
            </a:pPr>
            <a:r>
              <a:rPr lang="en-GB" dirty="0" smtClean="0"/>
              <a:t>General </a:t>
            </a:r>
            <a:r>
              <a:rPr lang="en-GB" dirty="0"/>
              <a:t>reusable </a:t>
            </a:r>
            <a:r>
              <a:rPr lang="en-GB" dirty="0" smtClean="0"/>
              <a:t>solutions </a:t>
            </a:r>
            <a:r>
              <a:rPr lang="en-GB" dirty="0"/>
              <a:t>to </a:t>
            </a:r>
            <a:r>
              <a:rPr lang="en-GB" dirty="0" smtClean="0"/>
              <a:t>commonly </a:t>
            </a:r>
            <a:r>
              <a:rPr lang="en-GB" dirty="0"/>
              <a:t>occurring </a:t>
            </a:r>
            <a:r>
              <a:rPr lang="en-GB" dirty="0" smtClean="0"/>
              <a:t>problem</a:t>
            </a:r>
          </a:p>
          <a:p>
            <a:pPr marL="285750" indent="-285750">
              <a:buFont typeface="Arial" panose="020B0604020202020204" pitchFamily="34" charset="0"/>
              <a:buChar char="•"/>
            </a:pPr>
            <a:r>
              <a:rPr lang="en-GB" dirty="0" smtClean="0"/>
              <a:t>Formalized </a:t>
            </a:r>
            <a:r>
              <a:rPr lang="en-GB" dirty="0"/>
              <a:t>best </a:t>
            </a:r>
            <a:r>
              <a:rPr lang="en-GB" dirty="0" smtClean="0"/>
              <a:t>practices</a:t>
            </a:r>
          </a:p>
          <a:p>
            <a:pPr marL="285750" indent="-285750">
              <a:buFont typeface="Arial" panose="020B0604020202020204" pitchFamily="34" charset="0"/>
              <a:buChar char="•"/>
            </a:pPr>
            <a:r>
              <a:rPr lang="en-GB" dirty="0" smtClean="0"/>
              <a:t>A set of relationships </a:t>
            </a:r>
            <a:r>
              <a:rPr lang="en-GB" dirty="0"/>
              <a:t>and interactions between </a:t>
            </a:r>
            <a:r>
              <a:rPr lang="en-GB" dirty="0" smtClean="0"/>
              <a:t>conceptual or example classes </a:t>
            </a:r>
            <a:r>
              <a:rPr lang="en-GB" dirty="0"/>
              <a:t>or objects, </a:t>
            </a:r>
            <a:r>
              <a:rPr lang="en-GB" dirty="0" smtClean="0"/>
              <a:t>which say nothing about </a:t>
            </a:r>
            <a:r>
              <a:rPr lang="en-GB" dirty="0"/>
              <a:t>the final application classes or objects that </a:t>
            </a:r>
            <a:r>
              <a:rPr lang="en-GB" dirty="0" smtClean="0"/>
              <a:t>the programmer will actually implement.</a:t>
            </a:r>
          </a:p>
          <a:p>
            <a:pPr marL="285750" indent="-285750">
              <a:buFont typeface="Arial" panose="020B0604020202020204" pitchFamily="34" charset="0"/>
              <a:buChar char="•"/>
            </a:pPr>
            <a:r>
              <a:rPr lang="en-GB" dirty="0" smtClean="0"/>
              <a:t>Daunting at first</a:t>
            </a:r>
          </a:p>
          <a:p>
            <a:pPr marL="285750" indent="-285750">
              <a:buFont typeface="Arial" panose="020B0604020202020204" pitchFamily="34" charset="0"/>
              <a:buChar char="•"/>
            </a:pPr>
            <a:r>
              <a:rPr lang="en-GB" dirty="0"/>
              <a:t>A guaranteed way to increase the complexity of your code unnecessarily if you use them incorrectly or inappropriately</a:t>
            </a:r>
          </a:p>
          <a:p>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13</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normAutofit fontScale="90000"/>
          </a:bodyPr>
          <a:lstStyle/>
          <a:p>
            <a:r>
              <a:rPr lang="en-GB" dirty="0"/>
              <a:t>Software Design </a:t>
            </a:r>
            <a:r>
              <a:rPr lang="en-GB" dirty="0" smtClean="0"/>
              <a:t>Patterns:</a:t>
            </a:r>
            <a:br>
              <a:rPr lang="en-GB" dirty="0" smtClean="0"/>
            </a:br>
            <a:r>
              <a:rPr lang="en-GB" dirty="0" smtClean="0"/>
              <a:t>What are they?</a:t>
            </a:r>
            <a:endParaRPr lang="en-GB" dirty="0"/>
          </a:p>
        </p:txBody>
      </p:sp>
    </p:spTree>
    <p:extLst>
      <p:ext uri="{BB962C8B-B14F-4D97-AF65-F5344CB8AC3E}">
        <p14:creationId xmlns:p14="http://schemas.microsoft.com/office/powerpoint/2010/main" val="295781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smtClean="0"/>
              <a:t>I was told that the point of Coder’s Club was to provide examples that couldn’t be found in books</a:t>
            </a:r>
            <a:endParaRPr lang="en-GB" dirty="0"/>
          </a:p>
        </p:txBody>
      </p:sp>
      <p:sp>
        <p:nvSpPr>
          <p:cNvPr id="3" name="Title 2"/>
          <p:cNvSpPr>
            <a:spLocks noGrp="1"/>
          </p:cNvSpPr>
          <p:nvPr>
            <p:ph type="title"/>
          </p:nvPr>
        </p:nvSpPr>
        <p:spPr/>
        <p:txBody>
          <a:bodyPr/>
          <a:lstStyle/>
          <a:p>
            <a:r>
              <a:rPr lang="en-GB" dirty="0" smtClean="0"/>
              <a:t>Software Design Patterns</a:t>
            </a:r>
            <a:endParaRPr lang="en-GB" dirty="0"/>
          </a:p>
        </p:txBody>
      </p:sp>
      <p:sp>
        <p:nvSpPr>
          <p:cNvPr id="4" name="Date Placeholder 3"/>
          <p:cNvSpPr>
            <a:spLocks noGrp="1"/>
          </p:cNvSpPr>
          <p:nvPr>
            <p:ph type="dt" sz="half" idx="14"/>
          </p:nvPr>
        </p:nvSpPr>
        <p:spPr/>
        <p:txBody>
          <a:bodyPr/>
          <a:lstStyle/>
          <a:p>
            <a:r>
              <a:rPr lang="en-GB" smtClean="0"/>
              <a:t>23/09/2014</a:t>
            </a:r>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Slide Number Placeholder 5"/>
          <p:cNvSpPr>
            <a:spLocks noGrp="1"/>
          </p:cNvSpPr>
          <p:nvPr>
            <p:ph type="sldNum" sz="quarter" idx="15"/>
          </p:nvPr>
        </p:nvSpPr>
        <p:spPr/>
        <p:txBody>
          <a:bodyPr/>
          <a:lstStyle/>
          <a:p>
            <a:fld id="{EEF2D876-3959-4538-AC04-758B633CFB3E}" type="slidenum">
              <a:rPr lang="en-GB" smtClean="0"/>
              <a:t>14</a:t>
            </a:fld>
            <a:endParaRPr lang="en-GB"/>
          </a:p>
        </p:txBody>
      </p:sp>
    </p:spTree>
    <p:extLst>
      <p:ext uri="{BB962C8B-B14F-4D97-AF65-F5344CB8AC3E}">
        <p14:creationId xmlns:p14="http://schemas.microsoft.com/office/powerpoint/2010/main" val="619616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smtClean="0"/>
              <a:t>I was told that the point of Coder’s Club was to provide examples that couldn’t be found in books</a:t>
            </a:r>
          </a:p>
          <a:p>
            <a:r>
              <a:rPr lang="en-GB" dirty="0" smtClean="0"/>
              <a:t>Ironic, given that the whole point of design patterns is that they are examples written in books</a:t>
            </a:r>
            <a:endParaRPr lang="en-GB" dirty="0"/>
          </a:p>
        </p:txBody>
      </p:sp>
      <p:sp>
        <p:nvSpPr>
          <p:cNvPr id="3" name="Title 2"/>
          <p:cNvSpPr>
            <a:spLocks noGrp="1"/>
          </p:cNvSpPr>
          <p:nvPr>
            <p:ph type="title"/>
          </p:nvPr>
        </p:nvSpPr>
        <p:spPr/>
        <p:txBody>
          <a:bodyPr/>
          <a:lstStyle/>
          <a:p>
            <a:r>
              <a:rPr lang="en-GB" dirty="0" smtClean="0"/>
              <a:t>Software Design Patterns</a:t>
            </a:r>
            <a:endParaRPr lang="en-GB" dirty="0"/>
          </a:p>
        </p:txBody>
      </p:sp>
      <p:sp>
        <p:nvSpPr>
          <p:cNvPr id="4" name="Date Placeholder 3"/>
          <p:cNvSpPr>
            <a:spLocks noGrp="1"/>
          </p:cNvSpPr>
          <p:nvPr>
            <p:ph type="dt" sz="half" idx="14"/>
          </p:nvPr>
        </p:nvSpPr>
        <p:spPr/>
        <p:txBody>
          <a:bodyPr/>
          <a:lstStyle/>
          <a:p>
            <a:r>
              <a:rPr lang="en-GB" smtClean="0"/>
              <a:t>23/09/2014</a:t>
            </a:r>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Slide Number Placeholder 5"/>
          <p:cNvSpPr>
            <a:spLocks noGrp="1"/>
          </p:cNvSpPr>
          <p:nvPr>
            <p:ph type="sldNum" sz="quarter" idx="15"/>
          </p:nvPr>
        </p:nvSpPr>
        <p:spPr/>
        <p:txBody>
          <a:bodyPr/>
          <a:lstStyle/>
          <a:p>
            <a:fld id="{EEF2D876-3959-4538-AC04-758B633CFB3E}" type="slidenum">
              <a:rPr lang="en-GB" smtClean="0"/>
              <a:t>15</a:t>
            </a:fld>
            <a:endParaRPr lang="en-GB"/>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829735"/>
            <a:ext cx="3024336" cy="398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825298"/>
            <a:ext cx="3075638" cy="3988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9524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GB" dirty="0" smtClean="0"/>
              <a:t>I was told that the point of Coder’s Club was to provide examples that couldn’t be found in books</a:t>
            </a:r>
          </a:p>
          <a:p>
            <a:r>
              <a:rPr lang="en-GB" dirty="0" smtClean="0"/>
              <a:t>Ironic, given that the whole point of design patterns is that they are examples written in books</a:t>
            </a:r>
            <a:endParaRPr lang="en-GB" dirty="0"/>
          </a:p>
        </p:txBody>
      </p:sp>
      <p:sp>
        <p:nvSpPr>
          <p:cNvPr id="3" name="Title 2"/>
          <p:cNvSpPr>
            <a:spLocks noGrp="1"/>
          </p:cNvSpPr>
          <p:nvPr>
            <p:ph type="title"/>
          </p:nvPr>
        </p:nvSpPr>
        <p:spPr/>
        <p:txBody>
          <a:bodyPr/>
          <a:lstStyle/>
          <a:p>
            <a:r>
              <a:rPr lang="en-GB" dirty="0" smtClean="0"/>
              <a:t>Software Design Patterns</a:t>
            </a:r>
            <a:endParaRPr lang="en-GB" dirty="0"/>
          </a:p>
        </p:txBody>
      </p:sp>
      <p:sp>
        <p:nvSpPr>
          <p:cNvPr id="4" name="Date Placeholder 3"/>
          <p:cNvSpPr>
            <a:spLocks noGrp="1"/>
          </p:cNvSpPr>
          <p:nvPr>
            <p:ph type="dt" sz="half" idx="14"/>
          </p:nvPr>
        </p:nvSpPr>
        <p:spPr/>
        <p:txBody>
          <a:bodyPr/>
          <a:lstStyle/>
          <a:p>
            <a:r>
              <a:rPr lang="en-GB" smtClean="0"/>
              <a:t>23/09/2014</a:t>
            </a:r>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Slide Number Placeholder 5"/>
          <p:cNvSpPr>
            <a:spLocks noGrp="1"/>
          </p:cNvSpPr>
          <p:nvPr>
            <p:ph type="sldNum" sz="quarter" idx="15"/>
          </p:nvPr>
        </p:nvSpPr>
        <p:spPr/>
        <p:txBody>
          <a:bodyPr/>
          <a:lstStyle/>
          <a:p>
            <a:fld id="{EEF2D876-3959-4538-AC04-758B633CFB3E}" type="slidenum">
              <a:rPr lang="en-GB" smtClean="0"/>
              <a:t>16</a:t>
            </a:fld>
            <a:endParaRPr lang="en-GB"/>
          </a:p>
        </p:txBody>
      </p:sp>
      <p:pic>
        <p:nvPicPr>
          <p:cNvPr id="10"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829735"/>
            <a:ext cx="3024336" cy="3983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2825298"/>
            <a:ext cx="3075638" cy="3988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2879812" y="4509120"/>
            <a:ext cx="3384376" cy="1200329"/>
          </a:xfrm>
          <a:prstGeom prst="rect">
            <a:avLst/>
          </a:prstGeom>
          <a:solidFill>
            <a:schemeClr val="tx1">
              <a:alpha val="70000"/>
            </a:schemeClr>
          </a:solidFill>
          <a:ln w="38100">
            <a:solidFill>
              <a:srgbClr val="FF0000"/>
            </a:solidFill>
          </a:ln>
        </p:spPr>
        <p:txBody>
          <a:bodyPr wrap="square" rtlCol="0">
            <a:spAutoFit/>
          </a:bodyPr>
          <a:lstStyle/>
          <a:p>
            <a:pPr algn="ctr"/>
            <a:r>
              <a:rPr lang="en-GB" dirty="0" smtClean="0">
                <a:solidFill>
                  <a:srgbClr val="FF0000"/>
                </a:solidFill>
              </a:rPr>
              <a:t>If you want to be a programmer, rather than someone who can string a line of C-code together, read one or both of these books</a:t>
            </a:r>
            <a:endParaRPr lang="en-GB" dirty="0">
              <a:solidFill>
                <a:srgbClr val="FF0000"/>
              </a:solidFill>
            </a:endParaRPr>
          </a:p>
        </p:txBody>
      </p:sp>
    </p:spTree>
    <p:extLst>
      <p:ext uri="{BB962C8B-B14F-4D97-AF65-F5344CB8AC3E}">
        <p14:creationId xmlns:p14="http://schemas.microsoft.com/office/powerpoint/2010/main" val="2632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3571502" cy="4724400"/>
          </a:xfrm>
        </p:spPr>
        <p:txBody>
          <a:bodyPr>
            <a:noAutofit/>
          </a:bodyPr>
          <a:lstStyle/>
          <a:p>
            <a:pPr>
              <a:spcBef>
                <a:spcPts val="0"/>
              </a:spcBef>
            </a:pPr>
            <a:r>
              <a:rPr lang="en-GB" sz="1400" dirty="0"/>
              <a:t>Abstract factory</a:t>
            </a:r>
          </a:p>
          <a:p>
            <a:pPr>
              <a:spcBef>
                <a:spcPts val="0"/>
              </a:spcBef>
            </a:pPr>
            <a:r>
              <a:rPr lang="en-GB" sz="1400" dirty="0"/>
              <a:t>Builder</a:t>
            </a:r>
          </a:p>
          <a:p>
            <a:pPr>
              <a:spcBef>
                <a:spcPts val="0"/>
              </a:spcBef>
            </a:pPr>
            <a:r>
              <a:rPr lang="en-GB" sz="1400" dirty="0"/>
              <a:t>Factory method</a:t>
            </a:r>
          </a:p>
          <a:p>
            <a:pPr>
              <a:spcBef>
                <a:spcPts val="0"/>
              </a:spcBef>
            </a:pPr>
            <a:r>
              <a:rPr lang="en-GB" sz="1400" dirty="0"/>
              <a:t>Lazy initialization</a:t>
            </a:r>
          </a:p>
          <a:p>
            <a:pPr>
              <a:spcBef>
                <a:spcPts val="0"/>
              </a:spcBef>
            </a:pPr>
            <a:r>
              <a:rPr lang="en-GB" sz="1400" dirty="0" err="1"/>
              <a:t>Multiton</a:t>
            </a:r>
            <a:endParaRPr lang="en-GB" sz="1400" dirty="0"/>
          </a:p>
          <a:p>
            <a:pPr>
              <a:spcBef>
                <a:spcPts val="0"/>
              </a:spcBef>
            </a:pPr>
            <a:r>
              <a:rPr lang="en-GB" sz="1400" dirty="0"/>
              <a:t>Object pool</a:t>
            </a:r>
          </a:p>
          <a:p>
            <a:pPr>
              <a:spcBef>
                <a:spcPts val="0"/>
              </a:spcBef>
            </a:pPr>
            <a:r>
              <a:rPr lang="en-GB" sz="1400" dirty="0"/>
              <a:t>Prototype</a:t>
            </a:r>
          </a:p>
          <a:p>
            <a:pPr>
              <a:spcBef>
                <a:spcPts val="0"/>
              </a:spcBef>
            </a:pPr>
            <a:r>
              <a:rPr lang="en-GB" sz="1400" dirty="0"/>
              <a:t>Resource </a:t>
            </a:r>
            <a:r>
              <a:rPr lang="en-GB" sz="1400" dirty="0" smtClean="0"/>
              <a:t>acquisition is initialization</a:t>
            </a:r>
            <a:endParaRPr lang="en-GB" sz="1400" dirty="0"/>
          </a:p>
          <a:p>
            <a:pPr>
              <a:spcBef>
                <a:spcPts val="0"/>
              </a:spcBef>
            </a:pPr>
            <a:r>
              <a:rPr lang="en-GB" sz="1400" dirty="0"/>
              <a:t>Singleton</a:t>
            </a:r>
          </a:p>
          <a:p>
            <a:pPr>
              <a:spcBef>
                <a:spcPts val="0"/>
              </a:spcBef>
            </a:pPr>
            <a:r>
              <a:rPr lang="en-GB" sz="1400" dirty="0"/>
              <a:t>Adapter or Wrapper or Translator.</a:t>
            </a:r>
          </a:p>
          <a:p>
            <a:pPr>
              <a:spcBef>
                <a:spcPts val="0"/>
              </a:spcBef>
            </a:pPr>
            <a:r>
              <a:rPr lang="en-GB" sz="1400" dirty="0"/>
              <a:t>Bridge</a:t>
            </a:r>
          </a:p>
          <a:p>
            <a:pPr>
              <a:spcBef>
                <a:spcPts val="0"/>
              </a:spcBef>
            </a:pPr>
            <a:r>
              <a:rPr lang="en-GB" sz="1400" dirty="0" smtClean="0"/>
              <a:t>Composite</a:t>
            </a:r>
          </a:p>
          <a:p>
            <a:pPr>
              <a:spcBef>
                <a:spcPts val="0"/>
              </a:spcBef>
            </a:pPr>
            <a:r>
              <a:rPr lang="en-GB" sz="1400" dirty="0" smtClean="0"/>
              <a:t>Curiously recursive template pattern</a:t>
            </a:r>
            <a:endParaRPr lang="en-GB" sz="1400" dirty="0"/>
          </a:p>
          <a:p>
            <a:pPr>
              <a:spcBef>
                <a:spcPts val="0"/>
              </a:spcBef>
            </a:pPr>
            <a:r>
              <a:rPr lang="en-GB" sz="1400" dirty="0"/>
              <a:t>Decorator</a:t>
            </a:r>
          </a:p>
          <a:p>
            <a:pPr>
              <a:spcBef>
                <a:spcPts val="0"/>
              </a:spcBef>
            </a:pPr>
            <a:r>
              <a:rPr lang="en-GB" sz="1400" dirty="0"/>
              <a:t>Facade</a:t>
            </a:r>
          </a:p>
          <a:p>
            <a:pPr>
              <a:spcBef>
                <a:spcPts val="0"/>
              </a:spcBef>
            </a:pPr>
            <a:r>
              <a:rPr lang="en-GB" sz="1400" dirty="0"/>
              <a:t>Flyweight</a:t>
            </a:r>
          </a:p>
          <a:p>
            <a:pPr>
              <a:spcBef>
                <a:spcPts val="0"/>
              </a:spcBef>
            </a:pPr>
            <a:r>
              <a:rPr lang="en-GB" sz="1400" dirty="0"/>
              <a:t>Front Controller</a:t>
            </a:r>
          </a:p>
          <a:p>
            <a:pPr>
              <a:spcBef>
                <a:spcPts val="0"/>
              </a:spcBef>
            </a:pPr>
            <a:r>
              <a:rPr lang="en-GB" sz="1400" dirty="0"/>
              <a:t>Module</a:t>
            </a:r>
          </a:p>
          <a:p>
            <a:pPr>
              <a:spcBef>
                <a:spcPts val="0"/>
              </a:spcBef>
            </a:pPr>
            <a:r>
              <a:rPr lang="en-GB" sz="1400" dirty="0"/>
              <a:t>Proxy</a:t>
            </a:r>
          </a:p>
          <a:p>
            <a:pPr>
              <a:spcBef>
                <a:spcPts val="0"/>
              </a:spcBef>
            </a:pPr>
            <a:r>
              <a:rPr lang="en-GB" sz="1400" dirty="0" smtClean="0"/>
              <a:t>Twin</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17</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a:xfrm>
            <a:off x="352426" y="228600"/>
            <a:ext cx="8035998" cy="1066800"/>
          </a:xfrm>
        </p:spPr>
        <p:txBody>
          <a:bodyPr>
            <a:normAutofit/>
          </a:bodyPr>
          <a:lstStyle/>
          <a:p>
            <a:r>
              <a:rPr lang="en-GB" dirty="0"/>
              <a:t>Software Design </a:t>
            </a:r>
            <a:r>
              <a:rPr lang="en-GB" dirty="0" smtClean="0"/>
              <a:t>Patterns: Daunting</a:t>
            </a:r>
            <a:endParaRPr lang="en-GB" dirty="0"/>
          </a:p>
        </p:txBody>
      </p:sp>
      <p:sp>
        <p:nvSpPr>
          <p:cNvPr id="7" name="TextBox 6"/>
          <p:cNvSpPr txBox="1"/>
          <p:nvPr/>
        </p:nvSpPr>
        <p:spPr>
          <a:xfrm>
            <a:off x="5220072" y="1465534"/>
            <a:ext cx="2736304" cy="3539430"/>
          </a:xfrm>
          <a:prstGeom prst="rect">
            <a:avLst/>
          </a:prstGeom>
          <a:noFill/>
        </p:spPr>
        <p:txBody>
          <a:bodyPr wrap="square" rtlCol="0">
            <a:spAutoFit/>
          </a:bodyPr>
          <a:lstStyle/>
          <a:p>
            <a:pPr>
              <a:spcBef>
                <a:spcPts val="0"/>
              </a:spcBef>
            </a:pPr>
            <a:r>
              <a:rPr lang="en-GB" sz="1400" dirty="0" smtClean="0"/>
              <a:t>Blackboard</a:t>
            </a:r>
          </a:p>
          <a:p>
            <a:pPr>
              <a:spcBef>
                <a:spcPts val="0"/>
              </a:spcBef>
            </a:pPr>
            <a:r>
              <a:rPr lang="en-GB" sz="1400" dirty="0" smtClean="0"/>
              <a:t>Chain of responsibility</a:t>
            </a:r>
          </a:p>
          <a:p>
            <a:pPr>
              <a:spcBef>
                <a:spcPts val="0"/>
              </a:spcBef>
            </a:pPr>
            <a:r>
              <a:rPr lang="en-GB" sz="1400" dirty="0" smtClean="0"/>
              <a:t>Command</a:t>
            </a:r>
          </a:p>
          <a:p>
            <a:pPr>
              <a:spcBef>
                <a:spcPts val="0"/>
              </a:spcBef>
            </a:pPr>
            <a:r>
              <a:rPr lang="en-GB" sz="1400" dirty="0" smtClean="0"/>
              <a:t>Interpreter</a:t>
            </a:r>
          </a:p>
          <a:p>
            <a:pPr>
              <a:spcBef>
                <a:spcPts val="0"/>
              </a:spcBef>
            </a:pPr>
            <a:r>
              <a:rPr lang="en-GB" sz="1400" dirty="0" smtClean="0"/>
              <a:t>Iterator</a:t>
            </a:r>
          </a:p>
          <a:p>
            <a:pPr>
              <a:spcBef>
                <a:spcPts val="0"/>
              </a:spcBef>
            </a:pPr>
            <a:r>
              <a:rPr lang="en-GB" sz="1400" dirty="0" smtClean="0"/>
              <a:t>Mediator</a:t>
            </a:r>
          </a:p>
          <a:p>
            <a:pPr>
              <a:spcBef>
                <a:spcPts val="0"/>
              </a:spcBef>
            </a:pPr>
            <a:r>
              <a:rPr lang="en-GB" sz="1400" dirty="0" smtClean="0"/>
              <a:t>Memento</a:t>
            </a:r>
          </a:p>
          <a:p>
            <a:pPr>
              <a:spcBef>
                <a:spcPts val="0"/>
              </a:spcBef>
            </a:pPr>
            <a:r>
              <a:rPr lang="en-GB" sz="1400" dirty="0" smtClean="0"/>
              <a:t>Null object</a:t>
            </a:r>
          </a:p>
          <a:p>
            <a:pPr>
              <a:spcBef>
                <a:spcPts val="0"/>
              </a:spcBef>
            </a:pPr>
            <a:r>
              <a:rPr lang="en-GB" sz="1400" dirty="0" smtClean="0"/>
              <a:t>Observer or Publish/subscribe</a:t>
            </a:r>
          </a:p>
          <a:p>
            <a:pPr>
              <a:spcBef>
                <a:spcPts val="0"/>
              </a:spcBef>
            </a:pPr>
            <a:r>
              <a:rPr lang="en-GB" sz="1400" dirty="0" smtClean="0"/>
              <a:t>Servant</a:t>
            </a:r>
          </a:p>
          <a:p>
            <a:pPr>
              <a:spcBef>
                <a:spcPts val="0"/>
              </a:spcBef>
            </a:pPr>
            <a:r>
              <a:rPr lang="en-GB" sz="1400" dirty="0" smtClean="0"/>
              <a:t>Specification</a:t>
            </a:r>
          </a:p>
          <a:p>
            <a:pPr>
              <a:spcBef>
                <a:spcPts val="0"/>
              </a:spcBef>
            </a:pPr>
            <a:r>
              <a:rPr lang="en-GB" sz="1400" dirty="0" smtClean="0"/>
              <a:t>State</a:t>
            </a:r>
          </a:p>
          <a:p>
            <a:pPr>
              <a:spcBef>
                <a:spcPts val="0"/>
              </a:spcBef>
            </a:pPr>
            <a:r>
              <a:rPr lang="en-GB" sz="1400" dirty="0" smtClean="0"/>
              <a:t>Strategy</a:t>
            </a:r>
          </a:p>
          <a:p>
            <a:pPr>
              <a:spcBef>
                <a:spcPts val="0"/>
              </a:spcBef>
            </a:pPr>
            <a:r>
              <a:rPr lang="en-GB" sz="1400" dirty="0" smtClean="0"/>
              <a:t>Template or Hollywood method</a:t>
            </a:r>
          </a:p>
          <a:p>
            <a:pPr>
              <a:spcBef>
                <a:spcPts val="0"/>
              </a:spcBef>
            </a:pPr>
            <a:r>
              <a:rPr lang="en-GB" sz="1400" dirty="0" smtClean="0"/>
              <a:t>Visitor</a:t>
            </a:r>
          </a:p>
          <a:p>
            <a:endParaRPr lang="en-GB" sz="1400" dirty="0"/>
          </a:p>
        </p:txBody>
      </p:sp>
      <p:cxnSp>
        <p:nvCxnSpPr>
          <p:cNvPr id="9" name="Straight Connector 8"/>
          <p:cNvCxnSpPr/>
          <p:nvPr/>
        </p:nvCxnSpPr>
        <p:spPr>
          <a:xfrm>
            <a:off x="5652120" y="4797152"/>
            <a:ext cx="0" cy="54006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1458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3571502" cy="4724400"/>
          </a:xfrm>
        </p:spPr>
        <p:txBody>
          <a:bodyPr>
            <a:noAutofit/>
          </a:bodyPr>
          <a:lstStyle/>
          <a:p>
            <a:pPr>
              <a:spcBef>
                <a:spcPts val="0"/>
              </a:spcBef>
            </a:pPr>
            <a:r>
              <a:rPr lang="en-GB" sz="1400" dirty="0">
                <a:solidFill>
                  <a:schemeClr val="accent1"/>
                </a:solidFill>
              </a:rPr>
              <a:t>Abstract factory</a:t>
            </a:r>
          </a:p>
          <a:p>
            <a:pPr>
              <a:spcBef>
                <a:spcPts val="0"/>
              </a:spcBef>
            </a:pPr>
            <a:r>
              <a:rPr lang="en-GB" sz="1400" dirty="0">
                <a:solidFill>
                  <a:schemeClr val="accent1"/>
                </a:solidFill>
              </a:rPr>
              <a:t>Builder</a:t>
            </a:r>
          </a:p>
          <a:p>
            <a:pPr>
              <a:spcBef>
                <a:spcPts val="0"/>
              </a:spcBef>
            </a:pPr>
            <a:r>
              <a:rPr lang="en-GB" sz="1400" dirty="0">
                <a:solidFill>
                  <a:schemeClr val="accent1"/>
                </a:solidFill>
              </a:rPr>
              <a:t>Factory method</a:t>
            </a:r>
          </a:p>
          <a:p>
            <a:pPr>
              <a:spcBef>
                <a:spcPts val="0"/>
              </a:spcBef>
            </a:pPr>
            <a:r>
              <a:rPr lang="en-GB" sz="1400" dirty="0">
                <a:solidFill>
                  <a:schemeClr val="accent1"/>
                </a:solidFill>
              </a:rPr>
              <a:t>Lazy initialization</a:t>
            </a:r>
          </a:p>
          <a:p>
            <a:pPr>
              <a:spcBef>
                <a:spcPts val="0"/>
              </a:spcBef>
            </a:pPr>
            <a:r>
              <a:rPr lang="en-GB" sz="1400" dirty="0" err="1">
                <a:solidFill>
                  <a:schemeClr val="accent1"/>
                </a:solidFill>
              </a:rPr>
              <a:t>Multiton</a:t>
            </a:r>
            <a:endParaRPr lang="en-GB" sz="1400" dirty="0">
              <a:solidFill>
                <a:schemeClr val="accent1"/>
              </a:solidFill>
            </a:endParaRPr>
          </a:p>
          <a:p>
            <a:pPr>
              <a:spcBef>
                <a:spcPts val="0"/>
              </a:spcBef>
            </a:pPr>
            <a:r>
              <a:rPr lang="en-GB" sz="1400" dirty="0">
                <a:solidFill>
                  <a:schemeClr val="accent1"/>
                </a:solidFill>
              </a:rPr>
              <a:t>Object pool</a:t>
            </a:r>
          </a:p>
          <a:p>
            <a:pPr>
              <a:spcBef>
                <a:spcPts val="0"/>
              </a:spcBef>
            </a:pPr>
            <a:r>
              <a:rPr lang="en-GB" sz="1400" dirty="0">
                <a:solidFill>
                  <a:schemeClr val="accent1"/>
                </a:solidFill>
              </a:rPr>
              <a:t>Prototype</a:t>
            </a:r>
          </a:p>
          <a:p>
            <a:pPr>
              <a:spcBef>
                <a:spcPts val="0"/>
              </a:spcBef>
            </a:pPr>
            <a:r>
              <a:rPr lang="en-GB" sz="1400" dirty="0">
                <a:solidFill>
                  <a:schemeClr val="accent1"/>
                </a:solidFill>
              </a:rPr>
              <a:t>Resource acquisition is initialization</a:t>
            </a:r>
          </a:p>
          <a:p>
            <a:pPr>
              <a:spcBef>
                <a:spcPts val="0"/>
              </a:spcBef>
            </a:pPr>
            <a:r>
              <a:rPr lang="en-GB" sz="1400" dirty="0">
                <a:solidFill>
                  <a:schemeClr val="accent1"/>
                </a:solidFill>
              </a:rPr>
              <a:t>Singleton</a:t>
            </a:r>
          </a:p>
          <a:p>
            <a:pPr>
              <a:spcBef>
                <a:spcPts val="0"/>
              </a:spcBef>
            </a:pPr>
            <a:r>
              <a:rPr lang="en-GB" sz="1400" dirty="0">
                <a:solidFill>
                  <a:schemeClr val="accent6"/>
                </a:solidFill>
              </a:rPr>
              <a:t>Adapter or Wrapper or Translator.</a:t>
            </a:r>
          </a:p>
          <a:p>
            <a:pPr>
              <a:spcBef>
                <a:spcPts val="0"/>
              </a:spcBef>
            </a:pPr>
            <a:r>
              <a:rPr lang="en-GB" sz="1400" dirty="0">
                <a:solidFill>
                  <a:schemeClr val="accent6"/>
                </a:solidFill>
              </a:rPr>
              <a:t>Bridge</a:t>
            </a:r>
          </a:p>
          <a:p>
            <a:pPr>
              <a:spcBef>
                <a:spcPts val="0"/>
              </a:spcBef>
            </a:pPr>
            <a:r>
              <a:rPr lang="en-GB" sz="1400" dirty="0" smtClean="0">
                <a:solidFill>
                  <a:schemeClr val="accent6"/>
                </a:solidFill>
              </a:rPr>
              <a:t>Composite</a:t>
            </a:r>
          </a:p>
          <a:p>
            <a:pPr>
              <a:spcBef>
                <a:spcPts val="0"/>
              </a:spcBef>
            </a:pPr>
            <a:r>
              <a:rPr lang="en-GB" sz="1400" dirty="0">
                <a:solidFill>
                  <a:schemeClr val="accent6"/>
                </a:solidFill>
              </a:rPr>
              <a:t>Curiously recursive template </a:t>
            </a:r>
            <a:r>
              <a:rPr lang="en-GB" sz="1400" dirty="0" smtClean="0">
                <a:solidFill>
                  <a:schemeClr val="accent6"/>
                </a:solidFill>
              </a:rPr>
              <a:t>pattern</a:t>
            </a:r>
            <a:endParaRPr lang="en-GB" sz="1400" dirty="0">
              <a:solidFill>
                <a:schemeClr val="accent6"/>
              </a:solidFill>
            </a:endParaRPr>
          </a:p>
          <a:p>
            <a:pPr>
              <a:spcBef>
                <a:spcPts val="0"/>
              </a:spcBef>
            </a:pPr>
            <a:r>
              <a:rPr lang="en-GB" sz="1400" dirty="0">
                <a:solidFill>
                  <a:schemeClr val="accent6"/>
                </a:solidFill>
              </a:rPr>
              <a:t>Decorator</a:t>
            </a:r>
          </a:p>
          <a:p>
            <a:pPr>
              <a:spcBef>
                <a:spcPts val="0"/>
              </a:spcBef>
            </a:pPr>
            <a:r>
              <a:rPr lang="en-GB" sz="1400" dirty="0">
                <a:solidFill>
                  <a:schemeClr val="accent6"/>
                </a:solidFill>
              </a:rPr>
              <a:t>Facade</a:t>
            </a:r>
          </a:p>
          <a:p>
            <a:pPr>
              <a:spcBef>
                <a:spcPts val="0"/>
              </a:spcBef>
            </a:pPr>
            <a:r>
              <a:rPr lang="en-GB" sz="1400" dirty="0">
                <a:solidFill>
                  <a:schemeClr val="accent6"/>
                </a:solidFill>
              </a:rPr>
              <a:t>Flyweight</a:t>
            </a:r>
          </a:p>
          <a:p>
            <a:pPr>
              <a:spcBef>
                <a:spcPts val="0"/>
              </a:spcBef>
            </a:pPr>
            <a:r>
              <a:rPr lang="en-GB" sz="1400" dirty="0">
                <a:solidFill>
                  <a:schemeClr val="accent6"/>
                </a:solidFill>
              </a:rPr>
              <a:t>Front Controller</a:t>
            </a:r>
          </a:p>
          <a:p>
            <a:pPr>
              <a:spcBef>
                <a:spcPts val="0"/>
              </a:spcBef>
            </a:pPr>
            <a:r>
              <a:rPr lang="en-GB" sz="1400" dirty="0">
                <a:solidFill>
                  <a:schemeClr val="accent6"/>
                </a:solidFill>
              </a:rPr>
              <a:t>Module</a:t>
            </a:r>
          </a:p>
          <a:p>
            <a:pPr>
              <a:spcBef>
                <a:spcPts val="0"/>
              </a:spcBef>
            </a:pPr>
            <a:r>
              <a:rPr lang="en-GB" sz="1400" dirty="0">
                <a:solidFill>
                  <a:schemeClr val="accent6"/>
                </a:solidFill>
              </a:rPr>
              <a:t>Proxy</a:t>
            </a:r>
          </a:p>
          <a:p>
            <a:pPr>
              <a:spcBef>
                <a:spcPts val="0"/>
              </a:spcBef>
            </a:pPr>
            <a:r>
              <a:rPr lang="en-GB" sz="1400" dirty="0" smtClean="0">
                <a:solidFill>
                  <a:schemeClr val="accent6"/>
                </a:solidFill>
              </a:rPr>
              <a:t>Twin</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18</a:t>
            </a:fld>
            <a:endParaRPr lang="en-GB"/>
          </a:p>
        </p:txBody>
      </p:sp>
      <p:sp>
        <p:nvSpPr>
          <p:cNvPr id="5" name="Footer Placeholder 4"/>
          <p:cNvSpPr>
            <a:spLocks noGrp="1"/>
          </p:cNvSpPr>
          <p:nvPr>
            <p:ph type="ftr" sz="quarter" idx="16"/>
          </p:nvPr>
        </p:nvSpPr>
        <p:spPr/>
        <p:txBody>
          <a:bodyPr/>
          <a:lstStyle/>
          <a:p>
            <a:r>
              <a:rPr lang="en-GB" dirty="0" smtClean="0"/>
              <a:t>Andrew W. Rose, Imperial College London</a:t>
            </a:r>
            <a:endParaRPr lang="en-GB" dirty="0"/>
          </a:p>
        </p:txBody>
      </p:sp>
      <p:sp>
        <p:nvSpPr>
          <p:cNvPr id="6" name="Title 5"/>
          <p:cNvSpPr>
            <a:spLocks noGrp="1"/>
          </p:cNvSpPr>
          <p:nvPr>
            <p:ph type="title"/>
          </p:nvPr>
        </p:nvSpPr>
        <p:spPr>
          <a:xfrm>
            <a:off x="352426" y="228600"/>
            <a:ext cx="8035998" cy="1066800"/>
          </a:xfrm>
        </p:spPr>
        <p:txBody>
          <a:bodyPr>
            <a:normAutofit/>
          </a:bodyPr>
          <a:lstStyle/>
          <a:p>
            <a:r>
              <a:rPr lang="en-GB" dirty="0"/>
              <a:t>Software Design </a:t>
            </a:r>
            <a:r>
              <a:rPr lang="en-GB" dirty="0" smtClean="0"/>
              <a:t>Patterns</a:t>
            </a:r>
            <a:endParaRPr lang="en-GB" dirty="0"/>
          </a:p>
        </p:txBody>
      </p:sp>
      <p:sp>
        <p:nvSpPr>
          <p:cNvPr id="7" name="TextBox 6"/>
          <p:cNvSpPr txBox="1"/>
          <p:nvPr/>
        </p:nvSpPr>
        <p:spPr>
          <a:xfrm>
            <a:off x="5220072" y="1465534"/>
            <a:ext cx="2736304" cy="3539430"/>
          </a:xfrm>
          <a:prstGeom prst="rect">
            <a:avLst/>
          </a:prstGeom>
          <a:noFill/>
        </p:spPr>
        <p:txBody>
          <a:bodyPr wrap="square" rtlCol="0">
            <a:spAutoFit/>
          </a:bodyPr>
          <a:lstStyle/>
          <a:p>
            <a:pPr>
              <a:spcBef>
                <a:spcPts val="0"/>
              </a:spcBef>
            </a:pPr>
            <a:r>
              <a:rPr lang="en-GB" sz="1400" dirty="0" smtClean="0">
                <a:solidFill>
                  <a:schemeClr val="accent3"/>
                </a:solidFill>
              </a:rPr>
              <a:t>Blackboard</a:t>
            </a:r>
          </a:p>
          <a:p>
            <a:pPr>
              <a:spcBef>
                <a:spcPts val="0"/>
              </a:spcBef>
            </a:pPr>
            <a:r>
              <a:rPr lang="en-GB" sz="1400" dirty="0" smtClean="0">
                <a:solidFill>
                  <a:schemeClr val="accent3"/>
                </a:solidFill>
              </a:rPr>
              <a:t>Chain of responsibility</a:t>
            </a:r>
          </a:p>
          <a:p>
            <a:pPr>
              <a:spcBef>
                <a:spcPts val="0"/>
              </a:spcBef>
            </a:pPr>
            <a:r>
              <a:rPr lang="en-GB" sz="1400" dirty="0" smtClean="0">
                <a:solidFill>
                  <a:schemeClr val="accent3"/>
                </a:solidFill>
              </a:rPr>
              <a:t>Command</a:t>
            </a:r>
          </a:p>
          <a:p>
            <a:pPr>
              <a:spcBef>
                <a:spcPts val="0"/>
              </a:spcBef>
            </a:pPr>
            <a:r>
              <a:rPr lang="en-GB" sz="1400" dirty="0" smtClean="0">
                <a:solidFill>
                  <a:schemeClr val="accent3"/>
                </a:solidFill>
              </a:rPr>
              <a:t>Interpreter</a:t>
            </a:r>
          </a:p>
          <a:p>
            <a:pPr>
              <a:spcBef>
                <a:spcPts val="0"/>
              </a:spcBef>
            </a:pPr>
            <a:r>
              <a:rPr lang="en-GB" sz="1400" dirty="0" smtClean="0">
                <a:solidFill>
                  <a:schemeClr val="accent3"/>
                </a:solidFill>
              </a:rPr>
              <a:t>Iterator</a:t>
            </a:r>
          </a:p>
          <a:p>
            <a:pPr>
              <a:spcBef>
                <a:spcPts val="0"/>
              </a:spcBef>
            </a:pPr>
            <a:r>
              <a:rPr lang="en-GB" sz="1400" dirty="0" smtClean="0">
                <a:solidFill>
                  <a:schemeClr val="accent3"/>
                </a:solidFill>
              </a:rPr>
              <a:t>Mediator</a:t>
            </a:r>
          </a:p>
          <a:p>
            <a:pPr>
              <a:spcBef>
                <a:spcPts val="0"/>
              </a:spcBef>
            </a:pPr>
            <a:r>
              <a:rPr lang="en-GB" sz="1400" dirty="0" smtClean="0">
                <a:solidFill>
                  <a:schemeClr val="accent3"/>
                </a:solidFill>
              </a:rPr>
              <a:t>Memento</a:t>
            </a:r>
          </a:p>
          <a:p>
            <a:pPr>
              <a:spcBef>
                <a:spcPts val="0"/>
              </a:spcBef>
            </a:pPr>
            <a:r>
              <a:rPr lang="en-GB" sz="1400" dirty="0" smtClean="0">
                <a:solidFill>
                  <a:schemeClr val="accent3"/>
                </a:solidFill>
              </a:rPr>
              <a:t>Null object</a:t>
            </a:r>
          </a:p>
          <a:p>
            <a:pPr>
              <a:spcBef>
                <a:spcPts val="0"/>
              </a:spcBef>
            </a:pPr>
            <a:r>
              <a:rPr lang="en-GB" sz="1400" dirty="0" smtClean="0">
                <a:solidFill>
                  <a:schemeClr val="accent3"/>
                </a:solidFill>
              </a:rPr>
              <a:t>Observer or Publish/subscribe</a:t>
            </a:r>
          </a:p>
          <a:p>
            <a:pPr>
              <a:spcBef>
                <a:spcPts val="0"/>
              </a:spcBef>
            </a:pPr>
            <a:r>
              <a:rPr lang="en-GB" sz="1400" dirty="0" smtClean="0">
                <a:solidFill>
                  <a:schemeClr val="accent3"/>
                </a:solidFill>
              </a:rPr>
              <a:t>Servant</a:t>
            </a:r>
          </a:p>
          <a:p>
            <a:pPr>
              <a:spcBef>
                <a:spcPts val="0"/>
              </a:spcBef>
            </a:pPr>
            <a:r>
              <a:rPr lang="en-GB" sz="1400" dirty="0" smtClean="0">
                <a:solidFill>
                  <a:schemeClr val="accent3"/>
                </a:solidFill>
              </a:rPr>
              <a:t>Specification</a:t>
            </a:r>
          </a:p>
          <a:p>
            <a:pPr>
              <a:spcBef>
                <a:spcPts val="0"/>
              </a:spcBef>
            </a:pPr>
            <a:r>
              <a:rPr lang="en-GB" sz="1400" dirty="0" smtClean="0">
                <a:solidFill>
                  <a:schemeClr val="accent3"/>
                </a:solidFill>
              </a:rPr>
              <a:t>State</a:t>
            </a:r>
          </a:p>
          <a:p>
            <a:pPr>
              <a:spcBef>
                <a:spcPts val="0"/>
              </a:spcBef>
            </a:pPr>
            <a:r>
              <a:rPr lang="en-GB" sz="1400" dirty="0" smtClean="0">
                <a:solidFill>
                  <a:schemeClr val="accent3"/>
                </a:solidFill>
              </a:rPr>
              <a:t>Strategy</a:t>
            </a:r>
          </a:p>
          <a:p>
            <a:pPr>
              <a:spcBef>
                <a:spcPts val="0"/>
              </a:spcBef>
            </a:pPr>
            <a:r>
              <a:rPr lang="en-GB" sz="1400" dirty="0" smtClean="0">
                <a:solidFill>
                  <a:schemeClr val="accent3"/>
                </a:solidFill>
              </a:rPr>
              <a:t>Template or Hollywood method</a:t>
            </a:r>
          </a:p>
          <a:p>
            <a:pPr>
              <a:spcBef>
                <a:spcPts val="0"/>
              </a:spcBef>
            </a:pPr>
            <a:r>
              <a:rPr lang="en-GB" sz="1400" dirty="0" smtClean="0">
                <a:solidFill>
                  <a:schemeClr val="accent3"/>
                </a:solidFill>
              </a:rPr>
              <a:t>Visitor</a:t>
            </a:r>
          </a:p>
          <a:p>
            <a:endParaRPr lang="en-GB" sz="1400" dirty="0"/>
          </a:p>
        </p:txBody>
      </p:sp>
      <p:cxnSp>
        <p:nvCxnSpPr>
          <p:cNvPr id="9" name="Straight Connector 8"/>
          <p:cNvCxnSpPr/>
          <p:nvPr/>
        </p:nvCxnSpPr>
        <p:spPr>
          <a:xfrm>
            <a:off x="5652120" y="4797152"/>
            <a:ext cx="0" cy="54006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347864" y="1465534"/>
            <a:ext cx="0" cy="196346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347864" y="3429000"/>
            <a:ext cx="0" cy="218100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812360" y="1465534"/>
            <a:ext cx="0" cy="3331618"/>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5400000">
            <a:off x="2647672" y="2185657"/>
            <a:ext cx="1769716" cy="523220"/>
          </a:xfrm>
          <a:prstGeom prst="rect">
            <a:avLst/>
          </a:prstGeom>
          <a:noFill/>
        </p:spPr>
        <p:txBody>
          <a:bodyPr wrap="square" rtlCol="0">
            <a:spAutoFit/>
          </a:bodyPr>
          <a:lstStyle/>
          <a:p>
            <a:pPr algn="ctr"/>
            <a:r>
              <a:rPr lang="en-GB" sz="2800" dirty="0" smtClean="0">
                <a:solidFill>
                  <a:schemeClr val="accent1"/>
                </a:solidFill>
              </a:rPr>
              <a:t>Creational</a:t>
            </a:r>
            <a:endParaRPr lang="en-GB" sz="2800" dirty="0">
              <a:solidFill>
                <a:schemeClr val="accent1"/>
              </a:solidFill>
            </a:endParaRPr>
          </a:p>
        </p:txBody>
      </p:sp>
      <p:sp>
        <p:nvSpPr>
          <p:cNvPr id="16" name="TextBox 15"/>
          <p:cNvSpPr txBox="1"/>
          <p:nvPr/>
        </p:nvSpPr>
        <p:spPr>
          <a:xfrm rot="5400000">
            <a:off x="2643536" y="4257891"/>
            <a:ext cx="1769716" cy="523220"/>
          </a:xfrm>
          <a:prstGeom prst="rect">
            <a:avLst/>
          </a:prstGeom>
          <a:noFill/>
        </p:spPr>
        <p:txBody>
          <a:bodyPr wrap="square" rtlCol="0">
            <a:spAutoFit/>
          </a:bodyPr>
          <a:lstStyle/>
          <a:p>
            <a:pPr algn="ctr"/>
            <a:r>
              <a:rPr lang="en-GB" sz="2800" dirty="0" smtClean="0">
                <a:solidFill>
                  <a:schemeClr val="accent6"/>
                </a:solidFill>
              </a:rPr>
              <a:t>Structural</a:t>
            </a:r>
            <a:endParaRPr lang="en-GB" sz="2800" dirty="0">
              <a:solidFill>
                <a:schemeClr val="accent6"/>
              </a:solidFill>
            </a:endParaRPr>
          </a:p>
        </p:txBody>
      </p:sp>
      <p:sp>
        <p:nvSpPr>
          <p:cNvPr id="17" name="TextBox 16"/>
          <p:cNvSpPr txBox="1"/>
          <p:nvPr/>
        </p:nvSpPr>
        <p:spPr>
          <a:xfrm rot="5400000">
            <a:off x="7005122" y="2869733"/>
            <a:ext cx="1955352" cy="523220"/>
          </a:xfrm>
          <a:prstGeom prst="rect">
            <a:avLst/>
          </a:prstGeom>
          <a:noFill/>
        </p:spPr>
        <p:txBody>
          <a:bodyPr wrap="square" rtlCol="0">
            <a:spAutoFit/>
          </a:bodyPr>
          <a:lstStyle/>
          <a:p>
            <a:pPr algn="ctr"/>
            <a:r>
              <a:rPr lang="en-GB" sz="2800" dirty="0" smtClean="0">
                <a:solidFill>
                  <a:schemeClr val="accent3"/>
                </a:solidFill>
              </a:rPr>
              <a:t>Behavioural</a:t>
            </a:r>
            <a:endParaRPr lang="en-GB" sz="2800" dirty="0">
              <a:solidFill>
                <a:schemeClr val="accent3"/>
              </a:solidFill>
            </a:endParaRPr>
          </a:p>
        </p:txBody>
      </p:sp>
    </p:spTree>
    <p:extLst>
      <p:ext uri="{BB962C8B-B14F-4D97-AF65-F5344CB8AC3E}">
        <p14:creationId xmlns:p14="http://schemas.microsoft.com/office/powerpoint/2010/main" val="118356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t>A </a:t>
            </a:r>
            <a:r>
              <a:rPr lang="en-GB" dirty="0" smtClean="0">
                <a:solidFill>
                  <a:srgbClr val="92D050"/>
                </a:solidFill>
              </a:rPr>
              <a:t>factory </a:t>
            </a:r>
            <a:r>
              <a:rPr lang="en-GB" dirty="0" smtClean="0"/>
              <a:t>is a trivial concept – don’t call the object constructor directly, call a function which does it for you.</a:t>
            </a:r>
          </a:p>
          <a:p>
            <a:r>
              <a:rPr lang="en-GB" dirty="0" smtClean="0"/>
              <a:t>Three most common non-trivial examples are:</a:t>
            </a:r>
          </a:p>
          <a:p>
            <a:pPr marL="285750" indent="-285750">
              <a:buFont typeface="Arial" panose="020B0604020202020204" pitchFamily="34" charset="0"/>
              <a:buChar char="•"/>
            </a:pPr>
            <a:r>
              <a:rPr lang="en-GB" dirty="0"/>
              <a:t>Factory </a:t>
            </a:r>
            <a:r>
              <a:rPr lang="en-GB" dirty="0" smtClean="0"/>
              <a:t>method</a:t>
            </a:r>
          </a:p>
          <a:p>
            <a:pPr marL="285750" indent="-285750">
              <a:buFont typeface="Arial" panose="020B0604020202020204" pitchFamily="34" charset="0"/>
              <a:buChar char="•"/>
            </a:pPr>
            <a:r>
              <a:rPr lang="en-GB" dirty="0" smtClean="0"/>
              <a:t>Builder</a:t>
            </a:r>
          </a:p>
          <a:p>
            <a:pPr marL="285750" indent="-285750">
              <a:buFont typeface="Arial" panose="020B0604020202020204" pitchFamily="34" charset="0"/>
              <a:buChar char="•"/>
            </a:pPr>
            <a:r>
              <a:rPr lang="en-GB" dirty="0" smtClean="0"/>
              <a:t>Abstract </a:t>
            </a:r>
            <a:r>
              <a:rPr lang="en-GB" dirty="0"/>
              <a:t>factory</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19</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a:xfrm>
            <a:off x="352426" y="228600"/>
            <a:ext cx="7891982" cy="1066800"/>
          </a:xfrm>
        </p:spPr>
        <p:txBody>
          <a:bodyPr>
            <a:normAutofit fontScale="90000"/>
          </a:bodyPr>
          <a:lstStyle/>
          <a:p>
            <a:r>
              <a:rPr lang="en-GB" dirty="0"/>
              <a:t>Factory </a:t>
            </a:r>
            <a:r>
              <a:rPr lang="en-GB" dirty="0" smtClean="0"/>
              <a:t>method, Builder and Abstract factory patterns </a:t>
            </a:r>
            <a:r>
              <a:rPr lang="en-GB" sz="2200" dirty="0" smtClean="0"/>
              <a:t>(For </a:t>
            </a:r>
            <a:r>
              <a:rPr lang="en-GB" sz="2200" dirty="0"/>
              <a:t>w</a:t>
            </a:r>
            <a:r>
              <a:rPr lang="en-GB" sz="2200" dirty="0" smtClean="0"/>
              <a:t>hen </a:t>
            </a:r>
            <a:r>
              <a:rPr lang="en-GB" sz="2200" dirty="0"/>
              <a:t>a constructor just won’t cut </a:t>
            </a:r>
            <a:r>
              <a:rPr lang="en-GB" sz="2200" dirty="0" smtClean="0"/>
              <a:t>it)</a:t>
            </a:r>
            <a:endParaRPr lang="en-GB" dirty="0"/>
          </a:p>
        </p:txBody>
      </p:sp>
    </p:spTree>
    <p:extLst>
      <p:ext uri="{BB962C8B-B14F-4D97-AF65-F5344CB8AC3E}">
        <p14:creationId xmlns:p14="http://schemas.microsoft.com/office/powerpoint/2010/main" val="335294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4219574" cy="741824"/>
          </a:xfrm>
        </p:spPr>
        <p:txBody>
          <a:bodyPr/>
          <a:lstStyle/>
          <a:p>
            <a:r>
              <a:rPr lang="en-GB" dirty="0" smtClean="0"/>
              <a:t>You have been tasked to move this pile from A to B</a:t>
            </a:r>
          </a:p>
        </p:txBody>
      </p:sp>
      <p:sp>
        <p:nvSpPr>
          <p:cNvPr id="3" name="Title 2"/>
          <p:cNvSpPr>
            <a:spLocks noGrp="1"/>
          </p:cNvSpPr>
          <p:nvPr>
            <p:ph type="title"/>
          </p:nvPr>
        </p:nvSpPr>
        <p:spPr/>
        <p:txBody>
          <a:bodyPr/>
          <a:lstStyle/>
          <a:p>
            <a:r>
              <a:rPr lang="en-GB" dirty="0" smtClean="0"/>
              <a:t>Simple exercise</a:t>
            </a:r>
            <a:endParaRPr lang="en-GB" dirty="0"/>
          </a:p>
        </p:txBody>
      </p:sp>
      <p:pic>
        <p:nvPicPr>
          <p:cNvPr id="1035" name="Picture 11" descr="http://singlemaltmonkey.files.wordpress.com/2012/02/manu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6036" y="857621"/>
            <a:ext cx="4286250" cy="32194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491880" y="1736956"/>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Date Placeholder 6"/>
          <p:cNvSpPr>
            <a:spLocks noGrp="1"/>
          </p:cNvSpPr>
          <p:nvPr>
            <p:ph type="dt" sz="half" idx="14"/>
          </p:nvPr>
        </p:nvSpPr>
        <p:spPr/>
        <p:txBody>
          <a:bodyPr/>
          <a:lstStyle/>
          <a:p>
            <a:r>
              <a:rPr lang="en-GB" smtClean="0"/>
              <a:t>23/09/2014</a:t>
            </a:r>
            <a:endParaRPr lang="en-GB"/>
          </a:p>
        </p:txBody>
      </p:sp>
      <p:sp>
        <p:nvSpPr>
          <p:cNvPr id="8" name="Footer Placeholder 7"/>
          <p:cNvSpPr>
            <a:spLocks noGrp="1"/>
          </p:cNvSpPr>
          <p:nvPr>
            <p:ph type="ftr" sz="quarter" idx="16"/>
          </p:nvPr>
        </p:nvSpPr>
        <p:spPr/>
        <p:txBody>
          <a:bodyPr/>
          <a:lstStyle/>
          <a:p>
            <a:r>
              <a:rPr lang="en-GB" smtClean="0"/>
              <a:t>Andrew W. Rose, Imperial College London</a:t>
            </a:r>
            <a:endParaRPr lang="en-GB"/>
          </a:p>
        </p:txBody>
      </p:sp>
      <p:sp>
        <p:nvSpPr>
          <p:cNvPr id="9" name="Slide Number Placeholder 8"/>
          <p:cNvSpPr>
            <a:spLocks noGrp="1"/>
          </p:cNvSpPr>
          <p:nvPr>
            <p:ph type="sldNum" sz="quarter" idx="15"/>
          </p:nvPr>
        </p:nvSpPr>
        <p:spPr/>
        <p:txBody>
          <a:bodyPr/>
          <a:lstStyle/>
          <a:p>
            <a:fld id="{EEF2D876-3959-4538-AC04-758B633CFB3E}" type="slidenum">
              <a:rPr lang="en-GB" smtClean="0"/>
              <a:t>2</a:t>
            </a:fld>
            <a:endParaRPr lang="en-GB"/>
          </a:p>
        </p:txBody>
      </p:sp>
    </p:spTree>
    <p:extLst>
      <p:ext uri="{BB962C8B-B14F-4D97-AF65-F5344CB8AC3E}">
        <p14:creationId xmlns:p14="http://schemas.microsoft.com/office/powerpoint/2010/main" val="3548223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solidFill>
                  <a:schemeClr val="accent2"/>
                </a:solidFill>
              </a:rPr>
              <a:t>Consider a set of classes which differ only by the concrete implementation of their member variables.</a:t>
            </a:r>
          </a:p>
          <a:p>
            <a:r>
              <a:rPr lang="en-GB" dirty="0" smtClean="0">
                <a:solidFill>
                  <a:schemeClr val="accent2"/>
                </a:solidFill>
              </a:rPr>
              <a:t>Because they are otherwise identical, it is appropriate for these classes to inherit from a base class.</a:t>
            </a:r>
          </a:p>
          <a:p>
            <a:r>
              <a:rPr lang="en-GB" dirty="0" smtClean="0">
                <a:solidFill>
                  <a:schemeClr val="accent2"/>
                </a:solidFill>
              </a:rPr>
              <a:t>The constructor of the class may be very complicated and nevertheless it would be wholly inappropriate to expect all the concrete implementations of the class to copy-paste-and-modify the constructor.</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20</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a:xfrm>
            <a:off x="352426" y="228600"/>
            <a:ext cx="7891982" cy="1066800"/>
          </a:xfrm>
        </p:spPr>
        <p:txBody>
          <a:bodyPr>
            <a:normAutofit fontScale="90000"/>
          </a:bodyPr>
          <a:lstStyle/>
          <a:p>
            <a:r>
              <a:rPr lang="en-GB" dirty="0">
                <a:solidFill>
                  <a:srgbClr val="92D050"/>
                </a:solidFill>
              </a:rPr>
              <a:t>Factory </a:t>
            </a:r>
            <a:r>
              <a:rPr lang="en-GB" dirty="0" smtClean="0">
                <a:solidFill>
                  <a:srgbClr val="92D050"/>
                </a:solidFill>
              </a:rPr>
              <a:t>method</a:t>
            </a:r>
            <a:r>
              <a:rPr lang="en-GB" dirty="0" smtClean="0"/>
              <a:t>, Builder and Abstract factory patterns </a:t>
            </a:r>
            <a:r>
              <a:rPr lang="en-GB" sz="2200" dirty="0" smtClean="0"/>
              <a:t>(For </a:t>
            </a:r>
            <a:r>
              <a:rPr lang="en-GB" sz="2200" dirty="0"/>
              <a:t>w</a:t>
            </a:r>
            <a:r>
              <a:rPr lang="en-GB" sz="2200" dirty="0" smtClean="0"/>
              <a:t>hen </a:t>
            </a:r>
            <a:r>
              <a:rPr lang="en-GB" sz="2200" dirty="0"/>
              <a:t>a constructor just won’t cut </a:t>
            </a:r>
            <a:r>
              <a:rPr lang="en-GB" sz="2200" dirty="0" smtClean="0"/>
              <a:t>it)</a:t>
            </a:r>
            <a:endParaRPr lang="en-GB" dirty="0"/>
          </a:p>
        </p:txBody>
      </p:sp>
    </p:spTree>
    <p:extLst>
      <p:ext uri="{BB962C8B-B14F-4D97-AF65-F5344CB8AC3E}">
        <p14:creationId xmlns:p14="http://schemas.microsoft.com/office/powerpoint/2010/main" val="2061497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solidFill>
                  <a:schemeClr val="accent2"/>
                </a:solidFill>
              </a:rPr>
              <a:t>Consider a set of classes which differ only by the concrete implementation of their member variables.</a:t>
            </a:r>
          </a:p>
          <a:p>
            <a:r>
              <a:rPr lang="en-GB" dirty="0" smtClean="0">
                <a:solidFill>
                  <a:schemeClr val="accent2"/>
                </a:solidFill>
              </a:rPr>
              <a:t>Because they are otherwise identical, it is appropriate for these classes to inherit from a base class.</a:t>
            </a:r>
          </a:p>
          <a:p>
            <a:r>
              <a:rPr lang="en-GB" dirty="0" smtClean="0">
                <a:solidFill>
                  <a:schemeClr val="accent2"/>
                </a:solidFill>
              </a:rPr>
              <a:t>The constructor of the class may be very complicated and nevertheless it would be wholly inappropriate to expect all the concrete implementations of the class to copy-paste-and-modify the constructor.</a:t>
            </a:r>
          </a:p>
          <a:p>
            <a:r>
              <a:rPr lang="en-GB" dirty="0" smtClean="0"/>
              <a:t>The </a:t>
            </a:r>
            <a:r>
              <a:rPr lang="en-GB" dirty="0" smtClean="0">
                <a:solidFill>
                  <a:srgbClr val="92D050"/>
                </a:solidFill>
              </a:rPr>
              <a:t>factory method</a:t>
            </a:r>
            <a:r>
              <a:rPr lang="en-GB" dirty="0" smtClean="0"/>
              <a:t> helps:</a:t>
            </a:r>
          </a:p>
          <a:p>
            <a:pPr marL="285750" indent="-285750">
              <a:buFont typeface="Arial" panose="020B0604020202020204" pitchFamily="34" charset="0"/>
              <a:buChar char="•"/>
            </a:pPr>
            <a:r>
              <a:rPr lang="en-GB" dirty="0" smtClean="0"/>
              <a:t>The base class includes a pure virtual method for creating the member variables.</a:t>
            </a:r>
          </a:p>
          <a:p>
            <a:pPr marL="285750" indent="-285750">
              <a:buFont typeface="Arial" panose="020B0604020202020204" pitchFamily="34" charset="0"/>
              <a:buChar char="•"/>
            </a:pPr>
            <a:r>
              <a:rPr lang="en-GB" dirty="0" smtClean="0"/>
              <a:t>The base class can do all the nastiness, safe in the knowledge that…</a:t>
            </a:r>
          </a:p>
          <a:p>
            <a:pPr marL="285750" indent="-285750">
              <a:buFont typeface="Arial" panose="020B0604020202020204" pitchFamily="34" charset="0"/>
              <a:buChar char="•"/>
            </a:pPr>
            <a:r>
              <a:rPr lang="en-GB" dirty="0" smtClean="0"/>
              <a:t>All concrete implementations have to implement the factory method</a:t>
            </a:r>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21</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a:xfrm>
            <a:off x="352426" y="228600"/>
            <a:ext cx="7891982" cy="1066800"/>
          </a:xfrm>
        </p:spPr>
        <p:txBody>
          <a:bodyPr>
            <a:normAutofit fontScale="90000"/>
          </a:bodyPr>
          <a:lstStyle/>
          <a:p>
            <a:r>
              <a:rPr lang="en-GB" dirty="0">
                <a:solidFill>
                  <a:srgbClr val="92D050"/>
                </a:solidFill>
              </a:rPr>
              <a:t>Factory </a:t>
            </a:r>
            <a:r>
              <a:rPr lang="en-GB" dirty="0" smtClean="0">
                <a:solidFill>
                  <a:srgbClr val="92D050"/>
                </a:solidFill>
              </a:rPr>
              <a:t>method</a:t>
            </a:r>
            <a:r>
              <a:rPr lang="en-GB" dirty="0" smtClean="0"/>
              <a:t>, Builder and Abstract factory patterns </a:t>
            </a:r>
            <a:r>
              <a:rPr lang="en-GB" sz="2200" dirty="0" smtClean="0"/>
              <a:t>(For </a:t>
            </a:r>
            <a:r>
              <a:rPr lang="en-GB" sz="2200" dirty="0"/>
              <a:t>w</a:t>
            </a:r>
            <a:r>
              <a:rPr lang="en-GB" sz="2200" dirty="0" smtClean="0"/>
              <a:t>hen </a:t>
            </a:r>
            <a:r>
              <a:rPr lang="en-GB" sz="2200" dirty="0"/>
              <a:t>a constructor just won’t cut </a:t>
            </a:r>
            <a:r>
              <a:rPr lang="en-GB" sz="2200" dirty="0" smtClean="0"/>
              <a:t>it)</a:t>
            </a:r>
            <a:endParaRPr lang="en-GB" dirty="0"/>
          </a:p>
        </p:txBody>
      </p:sp>
    </p:spTree>
    <p:extLst>
      <p:ext uri="{BB962C8B-B14F-4D97-AF65-F5344CB8AC3E}">
        <p14:creationId xmlns:p14="http://schemas.microsoft.com/office/powerpoint/2010/main" val="33334005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22</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a:xfrm>
            <a:off x="352426" y="228600"/>
            <a:ext cx="7891982" cy="1066800"/>
          </a:xfrm>
        </p:spPr>
        <p:txBody>
          <a:bodyPr>
            <a:normAutofit fontScale="90000"/>
          </a:bodyPr>
          <a:lstStyle/>
          <a:p>
            <a:r>
              <a:rPr lang="en-GB" dirty="0">
                <a:solidFill>
                  <a:srgbClr val="92D050"/>
                </a:solidFill>
              </a:rPr>
              <a:t>Factory </a:t>
            </a:r>
            <a:r>
              <a:rPr lang="en-GB" dirty="0" smtClean="0">
                <a:solidFill>
                  <a:srgbClr val="92D050"/>
                </a:solidFill>
              </a:rPr>
              <a:t>method</a:t>
            </a:r>
            <a:r>
              <a:rPr lang="en-GB" dirty="0" smtClean="0"/>
              <a:t>, Builder and Abstract factory patterns </a:t>
            </a:r>
            <a:r>
              <a:rPr lang="en-GB" sz="2200" dirty="0" smtClean="0"/>
              <a:t>(For </a:t>
            </a:r>
            <a:r>
              <a:rPr lang="en-GB" sz="2200" dirty="0"/>
              <a:t>w</a:t>
            </a:r>
            <a:r>
              <a:rPr lang="en-GB" sz="2200" dirty="0" smtClean="0"/>
              <a:t>hen </a:t>
            </a:r>
            <a:r>
              <a:rPr lang="en-GB" sz="2200" dirty="0"/>
              <a:t>a constructor just won’t cut </a:t>
            </a:r>
            <a:r>
              <a:rPr lang="en-GB" sz="2200" dirty="0" smtClean="0"/>
              <a:t>it)</a:t>
            </a:r>
            <a:endParaRPr lang="en-GB" dirty="0"/>
          </a:p>
        </p:txBody>
      </p:sp>
      <p:sp>
        <p:nvSpPr>
          <p:cNvPr id="7" name="TextBox 6"/>
          <p:cNvSpPr txBox="1"/>
          <p:nvPr/>
        </p:nvSpPr>
        <p:spPr>
          <a:xfrm>
            <a:off x="567600" y="1352957"/>
            <a:ext cx="7992888" cy="5078313"/>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class </a:t>
            </a:r>
            <a:r>
              <a:rPr lang="en-GB" dirty="0" err="1" smtClean="0">
                <a:latin typeface="Cordia New" panose="020B0304020202020204" pitchFamily="34" charset="-34"/>
                <a:cs typeface="Cordia New" panose="020B0304020202020204" pitchFamily="34" charset="-34"/>
              </a:rPr>
              <a:t>BaseClass</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BaseClass</a:t>
            </a:r>
            <a:r>
              <a:rPr lang="en-GB" dirty="0" smtClean="0">
                <a:latin typeface="Cordia New" panose="020B0304020202020204" pitchFamily="34" charset="-34"/>
                <a:cs typeface="Cordia New" panose="020B0304020202020204" pitchFamily="34" charset="-34"/>
              </a:rPr>
              <a:t>(){ …Nastiness…Complexity… </a:t>
            </a:r>
            <a:r>
              <a:rPr lang="en-GB" dirty="0" err="1" smtClean="0">
                <a:solidFill>
                  <a:srgbClr val="92D050"/>
                </a:solidFill>
                <a:latin typeface="Cordia New" panose="020B0304020202020204" pitchFamily="34" charset="-34"/>
                <a:cs typeface="Cordia New" panose="020B0304020202020204" pitchFamily="34" charset="-34"/>
              </a:rPr>
              <a:t>makeObject</a:t>
            </a:r>
            <a:r>
              <a:rPr lang="en-GB" dirty="0" smtClean="0">
                <a:solidFill>
                  <a:srgbClr val="92D050"/>
                </a:solidFill>
                <a:latin typeface="Cordia New" panose="020B0304020202020204" pitchFamily="34" charset="-34"/>
                <a:cs typeface="Cordia New" panose="020B0304020202020204" pitchFamily="34" charset="-34"/>
              </a:rPr>
              <a:t>()</a:t>
            </a:r>
            <a:r>
              <a:rPr lang="en-GB" dirty="0" smtClean="0">
                <a:latin typeface="Cordia New" panose="020B0304020202020204" pitchFamily="34" charset="-34"/>
                <a:cs typeface="Cordia New" panose="020B0304020202020204" pitchFamily="34" charset="-34"/>
              </a:rPr>
              <a:t> …More nastiness &amp; complexity…Yuk…Yuk…Yuk… }</a:t>
            </a:r>
          </a:p>
          <a:p>
            <a:r>
              <a:rPr lang="en-GB" dirty="0" smtClean="0">
                <a:latin typeface="Cordia New" panose="020B0304020202020204" pitchFamily="34" charset="-34"/>
                <a:cs typeface="Cordia New" panose="020B0304020202020204" pitchFamily="34" charset="-34"/>
              </a:rPr>
              <a:t>  virtual </a:t>
            </a:r>
            <a:r>
              <a:rPr lang="en-GB" dirty="0" err="1" smtClean="0">
                <a:latin typeface="Cordia New" panose="020B0304020202020204" pitchFamily="34" charset="-34"/>
                <a:cs typeface="Cordia New" panose="020B0304020202020204" pitchFamily="34" charset="-34"/>
              </a:rPr>
              <a:t>AbstractMemberType</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makeObject</a:t>
            </a:r>
            <a:r>
              <a:rPr lang="en-GB" dirty="0" smtClean="0">
                <a:latin typeface="Cordia New" panose="020B0304020202020204" pitchFamily="34" charset="-34"/>
                <a:cs typeface="Cordia New" panose="020B0304020202020204" pitchFamily="34" charset="-34"/>
              </a:rPr>
              <a:t>() = 0;</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AbstractMemberType</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mMember</a:t>
            </a:r>
            <a:r>
              <a:rPr lang="en-GB" dirty="0" smtClean="0">
                <a:latin typeface="Cordia New" panose="020B0304020202020204" pitchFamily="34" charset="-34"/>
                <a:cs typeface="Cordia New" panose="020B0304020202020204" pitchFamily="34" charset="-34"/>
              </a:rPr>
              <a:t>;</a:t>
            </a:r>
            <a:endParaRPr lang="en-GB" dirty="0">
              <a:latin typeface="Cordia New" panose="020B0304020202020204" pitchFamily="34" charset="-34"/>
              <a:cs typeface="Cordia New" panose="020B0304020202020204" pitchFamily="34" charset="-34"/>
            </a:endParaRPr>
          </a:p>
          <a:p>
            <a:r>
              <a:rPr lang="en-GB" dirty="0" smtClean="0">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smtClean="0">
                <a:solidFill>
                  <a:schemeClr val="accent6"/>
                </a:solidFill>
                <a:latin typeface="Cordia New" panose="020B0304020202020204" pitchFamily="34" charset="-34"/>
                <a:cs typeface="Cordia New" panose="020B0304020202020204" pitchFamily="34" charset="-34"/>
              </a:rPr>
              <a:t>class </a:t>
            </a:r>
            <a:r>
              <a:rPr lang="en-GB" dirty="0" err="1" smtClean="0">
                <a:solidFill>
                  <a:schemeClr val="accent6"/>
                </a:solidFill>
                <a:latin typeface="Cordia New" panose="020B0304020202020204" pitchFamily="34" charset="-34"/>
                <a:cs typeface="Cordia New" panose="020B0304020202020204" pitchFamily="34" charset="-34"/>
              </a:rPr>
              <a:t>ImplementationA</a:t>
            </a:r>
            <a:r>
              <a:rPr lang="en-GB" dirty="0" smtClean="0">
                <a:solidFill>
                  <a:schemeClr val="accent6"/>
                </a:solidFill>
                <a:latin typeface="Cordia New" panose="020B0304020202020204" pitchFamily="34" charset="-34"/>
                <a:cs typeface="Cordia New" panose="020B0304020202020204" pitchFamily="34" charset="-34"/>
              </a:rPr>
              <a:t> : public </a:t>
            </a:r>
            <a:r>
              <a:rPr lang="en-GB" dirty="0" err="1" smtClean="0">
                <a:solidFill>
                  <a:schemeClr val="accent6"/>
                </a:solidFill>
                <a:latin typeface="Cordia New" panose="020B0304020202020204" pitchFamily="34" charset="-34"/>
                <a:cs typeface="Cordia New" panose="020B0304020202020204" pitchFamily="34" charset="-34"/>
              </a:rPr>
              <a:t>BaseClass</a:t>
            </a:r>
            <a:r>
              <a:rPr lang="en-GB" dirty="0" smtClean="0">
                <a:solidFill>
                  <a:schemeClr val="accent6"/>
                </a:solidFill>
                <a:latin typeface="Cordia New" panose="020B0304020202020204" pitchFamily="34" charset="-34"/>
                <a:cs typeface="Cordia New" panose="020B0304020202020204" pitchFamily="34" charset="-34"/>
              </a:rPr>
              <a:t> {</a:t>
            </a:r>
          </a:p>
          <a:p>
            <a:r>
              <a:rPr lang="en-GB" dirty="0" smtClean="0">
                <a:solidFill>
                  <a:schemeClr val="accent6"/>
                </a:solidFill>
                <a:latin typeface="Cordia New" panose="020B0304020202020204" pitchFamily="34" charset="-34"/>
                <a:cs typeface="Cordia New" panose="020B0304020202020204" pitchFamily="34" charset="-34"/>
              </a:rPr>
              <a:t>public:</a:t>
            </a:r>
          </a:p>
          <a:p>
            <a:r>
              <a:rPr lang="en-GB" dirty="0" smtClean="0">
                <a:solidFill>
                  <a:schemeClr val="accent6"/>
                </a:solidFill>
                <a:latin typeface="Cordia New" panose="020B0304020202020204" pitchFamily="34" charset="-34"/>
                <a:cs typeface="Cordia New" panose="020B0304020202020204" pitchFamily="34" charset="-34"/>
              </a:rPr>
              <a:t>  </a:t>
            </a:r>
            <a:r>
              <a:rPr lang="en-GB" dirty="0" err="1" smtClean="0">
                <a:solidFill>
                  <a:schemeClr val="accent6"/>
                </a:solidFill>
                <a:latin typeface="Cordia New" panose="020B0304020202020204" pitchFamily="34" charset="-34"/>
                <a:cs typeface="Cordia New" panose="020B0304020202020204" pitchFamily="34" charset="-34"/>
              </a:rPr>
              <a:t>ImplementationA</a:t>
            </a:r>
            <a:r>
              <a:rPr lang="en-GB" dirty="0" smtClean="0">
                <a:solidFill>
                  <a:schemeClr val="accent6"/>
                </a:solidFill>
                <a:latin typeface="Cordia New" panose="020B0304020202020204" pitchFamily="34" charset="-34"/>
                <a:cs typeface="Cordia New" panose="020B0304020202020204" pitchFamily="34" charset="-34"/>
              </a:rPr>
              <a:t>() : </a:t>
            </a:r>
            <a:r>
              <a:rPr lang="en-GB" dirty="0" err="1" smtClean="0">
                <a:solidFill>
                  <a:schemeClr val="accent6"/>
                </a:solidFill>
                <a:latin typeface="Cordia New" panose="020B0304020202020204" pitchFamily="34" charset="-34"/>
                <a:cs typeface="Cordia New" panose="020B0304020202020204" pitchFamily="34" charset="-34"/>
              </a:rPr>
              <a:t>BaseClass</a:t>
            </a:r>
            <a:r>
              <a:rPr lang="en-GB" dirty="0" smtClean="0">
                <a:solidFill>
                  <a:schemeClr val="accent6"/>
                </a:solidFill>
                <a:latin typeface="Cordia New" panose="020B0304020202020204" pitchFamily="34" charset="-34"/>
                <a:cs typeface="Cordia New" panose="020B0304020202020204" pitchFamily="34" charset="-34"/>
              </a:rPr>
              <a:t>() { …Simplicity… }</a:t>
            </a:r>
          </a:p>
          <a:p>
            <a:r>
              <a:rPr lang="en-GB" dirty="0" smtClean="0">
                <a:solidFill>
                  <a:schemeClr val="accent6"/>
                </a:solidFill>
                <a:latin typeface="Cordia New" panose="020B0304020202020204" pitchFamily="34" charset="-34"/>
                <a:cs typeface="Cordia New" panose="020B0304020202020204" pitchFamily="34" charset="-34"/>
              </a:rPr>
              <a:t>  virtual </a:t>
            </a:r>
            <a:r>
              <a:rPr lang="en-GB" dirty="0" err="1" smtClean="0">
                <a:solidFill>
                  <a:schemeClr val="accent6"/>
                </a:solidFill>
                <a:latin typeface="Cordia New" panose="020B0304020202020204" pitchFamily="34" charset="-34"/>
                <a:cs typeface="Cordia New" panose="020B0304020202020204" pitchFamily="34" charset="-34"/>
              </a:rPr>
              <a:t>AbstractMemberType</a:t>
            </a:r>
            <a:r>
              <a:rPr lang="en-GB" dirty="0" smtClean="0">
                <a:solidFill>
                  <a:schemeClr val="accent6"/>
                </a:solidFill>
                <a:latin typeface="Cordia New" panose="020B0304020202020204" pitchFamily="34" charset="-34"/>
                <a:cs typeface="Cordia New" panose="020B0304020202020204" pitchFamily="34" charset="-34"/>
              </a:rPr>
              <a:t>* </a:t>
            </a:r>
            <a:r>
              <a:rPr lang="en-GB" dirty="0" err="1" smtClean="0">
                <a:solidFill>
                  <a:schemeClr val="accent6"/>
                </a:solidFill>
                <a:latin typeface="Cordia New" panose="020B0304020202020204" pitchFamily="34" charset="-34"/>
                <a:cs typeface="Cordia New" panose="020B0304020202020204" pitchFamily="34" charset="-34"/>
              </a:rPr>
              <a:t>makeObject</a:t>
            </a:r>
            <a:r>
              <a:rPr lang="en-GB" dirty="0" smtClean="0">
                <a:solidFill>
                  <a:schemeClr val="accent6"/>
                </a:solidFill>
                <a:latin typeface="Cordia New" panose="020B0304020202020204" pitchFamily="34" charset="-34"/>
                <a:cs typeface="Cordia New" panose="020B0304020202020204" pitchFamily="34" charset="-34"/>
              </a:rPr>
              <a:t>() { return new </a:t>
            </a:r>
            <a:r>
              <a:rPr lang="en-GB" dirty="0" err="1" smtClean="0">
                <a:solidFill>
                  <a:schemeClr val="accent6"/>
                </a:solidFill>
                <a:latin typeface="Cordia New" panose="020B0304020202020204" pitchFamily="34" charset="-34"/>
                <a:cs typeface="Cordia New" panose="020B0304020202020204" pitchFamily="34" charset="-34"/>
              </a:rPr>
              <a:t>MemberTypeA</a:t>
            </a:r>
            <a:r>
              <a:rPr lang="en-GB" dirty="0" smtClean="0">
                <a:solidFill>
                  <a:schemeClr val="accent6"/>
                </a:solidFill>
                <a:latin typeface="Cordia New" panose="020B0304020202020204" pitchFamily="34" charset="-34"/>
                <a:cs typeface="Cordia New" panose="020B0304020202020204" pitchFamily="34" charset="-34"/>
              </a:rPr>
              <a:t>; }</a:t>
            </a:r>
          </a:p>
          <a:p>
            <a:r>
              <a:rPr lang="en-GB" dirty="0" smtClean="0">
                <a:solidFill>
                  <a:schemeClr val="accent6"/>
                </a:solidFill>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smtClean="0">
                <a:solidFill>
                  <a:schemeClr val="accent5"/>
                </a:solidFill>
                <a:latin typeface="Cordia New" panose="020B0304020202020204" pitchFamily="34" charset="-34"/>
                <a:cs typeface="Cordia New" panose="020B0304020202020204" pitchFamily="34" charset="-34"/>
              </a:rPr>
              <a:t>class </a:t>
            </a:r>
            <a:r>
              <a:rPr lang="en-GB" dirty="0" err="1" smtClean="0">
                <a:solidFill>
                  <a:schemeClr val="accent5"/>
                </a:solidFill>
                <a:latin typeface="Cordia New" panose="020B0304020202020204" pitchFamily="34" charset="-34"/>
                <a:cs typeface="Cordia New" panose="020B0304020202020204" pitchFamily="34" charset="-34"/>
              </a:rPr>
              <a:t>ImplementationB</a:t>
            </a:r>
            <a:r>
              <a:rPr lang="en-GB" dirty="0" smtClean="0">
                <a:solidFill>
                  <a:schemeClr val="accent5"/>
                </a:solidFill>
                <a:latin typeface="Cordia New" panose="020B0304020202020204" pitchFamily="34" charset="-34"/>
                <a:cs typeface="Cordia New" panose="020B0304020202020204" pitchFamily="34" charset="-34"/>
              </a:rPr>
              <a:t> : public </a:t>
            </a:r>
            <a:r>
              <a:rPr lang="en-GB" dirty="0" err="1" smtClean="0">
                <a:solidFill>
                  <a:schemeClr val="accent5"/>
                </a:solidFill>
                <a:latin typeface="Cordia New" panose="020B0304020202020204" pitchFamily="34" charset="-34"/>
                <a:cs typeface="Cordia New" panose="020B0304020202020204" pitchFamily="34" charset="-34"/>
              </a:rPr>
              <a:t>BaseClass</a:t>
            </a:r>
            <a:r>
              <a:rPr lang="en-GB" dirty="0" smtClean="0">
                <a:solidFill>
                  <a:schemeClr val="accent5"/>
                </a:solidFill>
                <a:latin typeface="Cordia New" panose="020B0304020202020204" pitchFamily="34" charset="-34"/>
                <a:cs typeface="Cordia New" panose="020B0304020202020204" pitchFamily="34" charset="-34"/>
              </a:rPr>
              <a:t> {</a:t>
            </a:r>
          </a:p>
          <a:p>
            <a:r>
              <a:rPr lang="en-GB" dirty="0" smtClean="0">
                <a:solidFill>
                  <a:schemeClr val="accent5"/>
                </a:solidFill>
                <a:latin typeface="Cordia New" panose="020B0304020202020204" pitchFamily="34" charset="-34"/>
                <a:cs typeface="Cordia New" panose="020B0304020202020204" pitchFamily="34" charset="-34"/>
              </a:rPr>
              <a:t>public:</a:t>
            </a:r>
          </a:p>
          <a:p>
            <a:r>
              <a:rPr lang="en-GB" dirty="0" smtClean="0">
                <a:solidFill>
                  <a:schemeClr val="accent5"/>
                </a:solidFill>
                <a:latin typeface="Cordia New" panose="020B0304020202020204" pitchFamily="34" charset="-34"/>
                <a:cs typeface="Cordia New" panose="020B0304020202020204" pitchFamily="34" charset="-34"/>
              </a:rPr>
              <a:t>  </a:t>
            </a:r>
            <a:r>
              <a:rPr lang="en-GB" dirty="0" err="1" smtClean="0">
                <a:solidFill>
                  <a:schemeClr val="accent5"/>
                </a:solidFill>
                <a:latin typeface="Cordia New" panose="020B0304020202020204" pitchFamily="34" charset="-34"/>
                <a:cs typeface="Cordia New" panose="020B0304020202020204" pitchFamily="34" charset="-34"/>
              </a:rPr>
              <a:t>ImplementationB</a:t>
            </a:r>
            <a:r>
              <a:rPr lang="en-GB" dirty="0" smtClean="0">
                <a:solidFill>
                  <a:schemeClr val="accent5"/>
                </a:solidFill>
                <a:latin typeface="Cordia New" panose="020B0304020202020204" pitchFamily="34" charset="-34"/>
                <a:cs typeface="Cordia New" panose="020B0304020202020204" pitchFamily="34" charset="-34"/>
              </a:rPr>
              <a:t>() : </a:t>
            </a:r>
            <a:r>
              <a:rPr lang="en-GB" dirty="0" err="1" smtClean="0">
                <a:solidFill>
                  <a:schemeClr val="accent5"/>
                </a:solidFill>
                <a:latin typeface="Cordia New" panose="020B0304020202020204" pitchFamily="34" charset="-34"/>
                <a:cs typeface="Cordia New" panose="020B0304020202020204" pitchFamily="34" charset="-34"/>
              </a:rPr>
              <a:t>BaseClass</a:t>
            </a:r>
            <a:r>
              <a:rPr lang="en-GB" dirty="0" smtClean="0">
                <a:solidFill>
                  <a:schemeClr val="accent5"/>
                </a:solidFill>
                <a:latin typeface="Cordia New" panose="020B0304020202020204" pitchFamily="34" charset="-34"/>
                <a:cs typeface="Cordia New" panose="020B0304020202020204" pitchFamily="34" charset="-34"/>
              </a:rPr>
              <a:t>() { …Simplicity… }</a:t>
            </a:r>
          </a:p>
          <a:p>
            <a:r>
              <a:rPr lang="en-GB" dirty="0" smtClean="0">
                <a:solidFill>
                  <a:schemeClr val="accent5"/>
                </a:solidFill>
                <a:latin typeface="Cordia New" panose="020B0304020202020204" pitchFamily="34" charset="-34"/>
                <a:cs typeface="Cordia New" panose="020B0304020202020204" pitchFamily="34" charset="-34"/>
              </a:rPr>
              <a:t>  virtual </a:t>
            </a:r>
            <a:r>
              <a:rPr lang="en-GB" dirty="0" err="1" smtClean="0">
                <a:solidFill>
                  <a:schemeClr val="accent5"/>
                </a:solidFill>
                <a:latin typeface="Cordia New" panose="020B0304020202020204" pitchFamily="34" charset="-34"/>
                <a:cs typeface="Cordia New" panose="020B0304020202020204" pitchFamily="34" charset="-34"/>
              </a:rPr>
              <a:t>AbstractMemberType</a:t>
            </a:r>
            <a:r>
              <a:rPr lang="en-GB" dirty="0" smtClean="0">
                <a:solidFill>
                  <a:schemeClr val="accent5"/>
                </a:solidFill>
                <a:latin typeface="Cordia New" panose="020B0304020202020204" pitchFamily="34" charset="-34"/>
                <a:cs typeface="Cordia New" panose="020B0304020202020204" pitchFamily="34" charset="-34"/>
              </a:rPr>
              <a:t>* </a:t>
            </a:r>
            <a:r>
              <a:rPr lang="en-GB" dirty="0" err="1" smtClean="0">
                <a:solidFill>
                  <a:schemeClr val="accent5"/>
                </a:solidFill>
                <a:latin typeface="Cordia New" panose="020B0304020202020204" pitchFamily="34" charset="-34"/>
                <a:cs typeface="Cordia New" panose="020B0304020202020204" pitchFamily="34" charset="-34"/>
              </a:rPr>
              <a:t>makeObject</a:t>
            </a:r>
            <a:r>
              <a:rPr lang="en-GB" dirty="0" smtClean="0">
                <a:solidFill>
                  <a:schemeClr val="accent5"/>
                </a:solidFill>
                <a:latin typeface="Cordia New" panose="020B0304020202020204" pitchFamily="34" charset="-34"/>
                <a:cs typeface="Cordia New" panose="020B0304020202020204" pitchFamily="34" charset="-34"/>
              </a:rPr>
              <a:t>() { return new </a:t>
            </a:r>
            <a:r>
              <a:rPr lang="en-GB" dirty="0" err="1" smtClean="0">
                <a:solidFill>
                  <a:schemeClr val="accent5"/>
                </a:solidFill>
                <a:latin typeface="Cordia New" panose="020B0304020202020204" pitchFamily="34" charset="-34"/>
                <a:cs typeface="Cordia New" panose="020B0304020202020204" pitchFamily="34" charset="-34"/>
              </a:rPr>
              <a:t>MemberTypeB</a:t>
            </a:r>
            <a:r>
              <a:rPr lang="en-GB" dirty="0" smtClean="0">
                <a:solidFill>
                  <a:schemeClr val="accent5"/>
                </a:solidFill>
                <a:latin typeface="Cordia New" panose="020B0304020202020204" pitchFamily="34" charset="-34"/>
                <a:cs typeface="Cordia New" panose="020B0304020202020204" pitchFamily="34" charset="-34"/>
              </a:rPr>
              <a:t>; }</a:t>
            </a:r>
          </a:p>
          <a:p>
            <a:r>
              <a:rPr lang="en-GB" dirty="0" smtClean="0">
                <a:solidFill>
                  <a:schemeClr val="accent5"/>
                </a:solidFill>
                <a:latin typeface="Cordia New" panose="020B0304020202020204" pitchFamily="34" charset="-34"/>
                <a:cs typeface="Cordia New" panose="020B0304020202020204" pitchFamily="34" charset="-34"/>
              </a:rPr>
              <a:t>};</a:t>
            </a:r>
          </a:p>
        </p:txBody>
      </p:sp>
      <p:sp>
        <p:nvSpPr>
          <p:cNvPr id="16" name="Arc 15"/>
          <p:cNvSpPr/>
          <p:nvPr/>
        </p:nvSpPr>
        <p:spPr>
          <a:xfrm>
            <a:off x="3635896" y="1881664"/>
            <a:ext cx="504056" cy="504056"/>
          </a:xfrm>
          <a:prstGeom prst="arc">
            <a:avLst>
              <a:gd name="adj1" fmla="val 853856"/>
              <a:gd name="adj2" fmla="val 3181855"/>
            </a:avLst>
          </a:prstGeom>
          <a:ln>
            <a:tailEnd type="stealt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
        <p:nvSpPr>
          <p:cNvPr id="17" name="Arc 16"/>
          <p:cNvSpPr/>
          <p:nvPr/>
        </p:nvSpPr>
        <p:spPr>
          <a:xfrm>
            <a:off x="2250160" y="2276872"/>
            <a:ext cx="2772308" cy="2772308"/>
          </a:xfrm>
          <a:prstGeom prst="arc">
            <a:avLst>
              <a:gd name="adj1" fmla="val 17268899"/>
              <a:gd name="adj2" fmla="val 1200845"/>
            </a:avLst>
          </a:prstGeom>
          <a:ln>
            <a:tailEnd type="stealt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
        <p:nvSpPr>
          <p:cNvPr id="18" name="Arc 17"/>
          <p:cNvSpPr/>
          <p:nvPr/>
        </p:nvSpPr>
        <p:spPr>
          <a:xfrm>
            <a:off x="899592" y="2227066"/>
            <a:ext cx="4824536" cy="4824536"/>
          </a:xfrm>
          <a:prstGeom prst="arc">
            <a:avLst>
              <a:gd name="adj1" fmla="val 17268899"/>
              <a:gd name="adj2" fmla="val 1674319"/>
            </a:avLst>
          </a:prstGeom>
          <a:ln>
            <a:tailEnd type="stealt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031404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23</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a:xfrm>
            <a:off x="352426" y="228600"/>
            <a:ext cx="7891982" cy="1066800"/>
          </a:xfrm>
        </p:spPr>
        <p:txBody>
          <a:bodyPr>
            <a:normAutofit fontScale="90000"/>
          </a:bodyPr>
          <a:lstStyle/>
          <a:p>
            <a:r>
              <a:rPr lang="en-GB" dirty="0">
                <a:solidFill>
                  <a:srgbClr val="92D050"/>
                </a:solidFill>
              </a:rPr>
              <a:t>Factory </a:t>
            </a:r>
            <a:r>
              <a:rPr lang="en-GB" dirty="0" smtClean="0">
                <a:solidFill>
                  <a:srgbClr val="92D050"/>
                </a:solidFill>
              </a:rPr>
              <a:t>method</a:t>
            </a:r>
            <a:r>
              <a:rPr lang="en-GB" dirty="0" smtClean="0"/>
              <a:t>, Builder and Abstract factory patterns </a:t>
            </a:r>
            <a:r>
              <a:rPr lang="en-GB" sz="2200" dirty="0" smtClean="0"/>
              <a:t>(For </a:t>
            </a:r>
            <a:r>
              <a:rPr lang="en-GB" sz="2200" dirty="0"/>
              <a:t>w</a:t>
            </a:r>
            <a:r>
              <a:rPr lang="en-GB" sz="2200" dirty="0" smtClean="0"/>
              <a:t>hen </a:t>
            </a:r>
            <a:r>
              <a:rPr lang="en-GB" sz="2200" dirty="0"/>
              <a:t>a constructor just won’t cut </a:t>
            </a:r>
            <a:r>
              <a:rPr lang="en-GB" sz="2200" dirty="0" smtClean="0"/>
              <a:t>it)</a:t>
            </a:r>
            <a:endParaRPr lang="en-GB" dirty="0"/>
          </a:p>
        </p:txBody>
      </p:sp>
      <p:sp>
        <p:nvSpPr>
          <p:cNvPr id="7" name="TextBox 6"/>
          <p:cNvSpPr txBox="1"/>
          <p:nvPr/>
        </p:nvSpPr>
        <p:spPr>
          <a:xfrm>
            <a:off x="567600" y="1352957"/>
            <a:ext cx="7992888" cy="5078313"/>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class </a:t>
            </a:r>
            <a:r>
              <a:rPr lang="en-GB" dirty="0" err="1" smtClean="0">
                <a:latin typeface="Cordia New" panose="020B0304020202020204" pitchFamily="34" charset="-34"/>
                <a:cs typeface="Cordia New" panose="020B0304020202020204" pitchFamily="34" charset="-34"/>
              </a:rPr>
              <a:t>BaseClass</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BaseClass</a:t>
            </a:r>
            <a:r>
              <a:rPr lang="en-GB" dirty="0" smtClean="0">
                <a:latin typeface="Cordia New" panose="020B0304020202020204" pitchFamily="34" charset="-34"/>
                <a:cs typeface="Cordia New" panose="020B0304020202020204" pitchFamily="34" charset="-34"/>
              </a:rPr>
              <a:t>(){ …Nastiness…Complexity… </a:t>
            </a:r>
            <a:r>
              <a:rPr lang="en-GB" dirty="0" err="1" smtClean="0">
                <a:solidFill>
                  <a:srgbClr val="92D050"/>
                </a:solidFill>
                <a:latin typeface="Cordia New" panose="020B0304020202020204" pitchFamily="34" charset="-34"/>
                <a:cs typeface="Cordia New" panose="020B0304020202020204" pitchFamily="34" charset="-34"/>
              </a:rPr>
              <a:t>makeObject</a:t>
            </a:r>
            <a:r>
              <a:rPr lang="en-GB" dirty="0" smtClean="0">
                <a:solidFill>
                  <a:srgbClr val="92D050"/>
                </a:solidFill>
                <a:latin typeface="Cordia New" panose="020B0304020202020204" pitchFamily="34" charset="-34"/>
                <a:cs typeface="Cordia New" panose="020B0304020202020204" pitchFamily="34" charset="-34"/>
              </a:rPr>
              <a:t>()</a:t>
            </a:r>
            <a:r>
              <a:rPr lang="en-GB" dirty="0" smtClean="0">
                <a:latin typeface="Cordia New" panose="020B0304020202020204" pitchFamily="34" charset="-34"/>
                <a:cs typeface="Cordia New" panose="020B0304020202020204" pitchFamily="34" charset="-34"/>
              </a:rPr>
              <a:t> …More nastiness &amp; complexity…Yuk…Yuk…Yuk… }</a:t>
            </a:r>
          </a:p>
          <a:p>
            <a:r>
              <a:rPr lang="en-GB" dirty="0" smtClean="0">
                <a:latin typeface="Cordia New" panose="020B0304020202020204" pitchFamily="34" charset="-34"/>
                <a:cs typeface="Cordia New" panose="020B0304020202020204" pitchFamily="34" charset="-34"/>
              </a:rPr>
              <a:t>  virtual </a:t>
            </a:r>
            <a:r>
              <a:rPr lang="en-GB" dirty="0" err="1" smtClean="0">
                <a:latin typeface="Cordia New" panose="020B0304020202020204" pitchFamily="34" charset="-34"/>
                <a:cs typeface="Cordia New" panose="020B0304020202020204" pitchFamily="34" charset="-34"/>
              </a:rPr>
              <a:t>AbstractMemberType</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makeObject</a:t>
            </a:r>
            <a:r>
              <a:rPr lang="en-GB" dirty="0" smtClean="0">
                <a:latin typeface="Cordia New" panose="020B0304020202020204" pitchFamily="34" charset="-34"/>
                <a:cs typeface="Cordia New" panose="020B0304020202020204" pitchFamily="34" charset="-34"/>
              </a:rPr>
              <a:t>() = 0;</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AbstractMemberType</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mMember</a:t>
            </a:r>
            <a:r>
              <a:rPr lang="en-GB" dirty="0" smtClean="0">
                <a:latin typeface="Cordia New" panose="020B0304020202020204" pitchFamily="34" charset="-34"/>
                <a:cs typeface="Cordia New" panose="020B0304020202020204" pitchFamily="34" charset="-34"/>
              </a:rPr>
              <a:t>;</a:t>
            </a:r>
            <a:endParaRPr lang="en-GB" dirty="0">
              <a:latin typeface="Cordia New" panose="020B0304020202020204" pitchFamily="34" charset="-34"/>
              <a:cs typeface="Cordia New" panose="020B0304020202020204" pitchFamily="34" charset="-34"/>
            </a:endParaRPr>
          </a:p>
          <a:p>
            <a:r>
              <a:rPr lang="en-GB" dirty="0" smtClean="0">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smtClean="0">
                <a:solidFill>
                  <a:schemeClr val="accent6"/>
                </a:solidFill>
                <a:latin typeface="Cordia New" panose="020B0304020202020204" pitchFamily="34" charset="-34"/>
                <a:cs typeface="Cordia New" panose="020B0304020202020204" pitchFamily="34" charset="-34"/>
              </a:rPr>
              <a:t>class </a:t>
            </a:r>
            <a:r>
              <a:rPr lang="en-GB" dirty="0" err="1" smtClean="0">
                <a:solidFill>
                  <a:schemeClr val="accent6"/>
                </a:solidFill>
                <a:latin typeface="Cordia New" panose="020B0304020202020204" pitchFamily="34" charset="-34"/>
                <a:cs typeface="Cordia New" panose="020B0304020202020204" pitchFamily="34" charset="-34"/>
              </a:rPr>
              <a:t>ImplementationA</a:t>
            </a:r>
            <a:r>
              <a:rPr lang="en-GB" dirty="0" smtClean="0">
                <a:solidFill>
                  <a:schemeClr val="accent6"/>
                </a:solidFill>
                <a:latin typeface="Cordia New" panose="020B0304020202020204" pitchFamily="34" charset="-34"/>
                <a:cs typeface="Cordia New" panose="020B0304020202020204" pitchFamily="34" charset="-34"/>
              </a:rPr>
              <a:t> : public </a:t>
            </a:r>
            <a:r>
              <a:rPr lang="en-GB" dirty="0" err="1" smtClean="0">
                <a:solidFill>
                  <a:schemeClr val="accent6"/>
                </a:solidFill>
                <a:latin typeface="Cordia New" panose="020B0304020202020204" pitchFamily="34" charset="-34"/>
                <a:cs typeface="Cordia New" panose="020B0304020202020204" pitchFamily="34" charset="-34"/>
              </a:rPr>
              <a:t>BaseClass</a:t>
            </a:r>
            <a:r>
              <a:rPr lang="en-GB" dirty="0" smtClean="0">
                <a:solidFill>
                  <a:schemeClr val="accent6"/>
                </a:solidFill>
                <a:latin typeface="Cordia New" panose="020B0304020202020204" pitchFamily="34" charset="-34"/>
                <a:cs typeface="Cordia New" panose="020B0304020202020204" pitchFamily="34" charset="-34"/>
              </a:rPr>
              <a:t> {</a:t>
            </a:r>
          </a:p>
          <a:p>
            <a:r>
              <a:rPr lang="en-GB" dirty="0" smtClean="0">
                <a:solidFill>
                  <a:schemeClr val="accent6"/>
                </a:solidFill>
                <a:latin typeface="Cordia New" panose="020B0304020202020204" pitchFamily="34" charset="-34"/>
                <a:cs typeface="Cordia New" panose="020B0304020202020204" pitchFamily="34" charset="-34"/>
              </a:rPr>
              <a:t>public:</a:t>
            </a:r>
          </a:p>
          <a:p>
            <a:r>
              <a:rPr lang="en-GB" dirty="0" smtClean="0">
                <a:solidFill>
                  <a:schemeClr val="accent6"/>
                </a:solidFill>
                <a:latin typeface="Cordia New" panose="020B0304020202020204" pitchFamily="34" charset="-34"/>
                <a:cs typeface="Cordia New" panose="020B0304020202020204" pitchFamily="34" charset="-34"/>
              </a:rPr>
              <a:t>  </a:t>
            </a:r>
            <a:r>
              <a:rPr lang="en-GB" dirty="0" err="1" smtClean="0">
                <a:solidFill>
                  <a:schemeClr val="accent6"/>
                </a:solidFill>
                <a:latin typeface="Cordia New" panose="020B0304020202020204" pitchFamily="34" charset="-34"/>
                <a:cs typeface="Cordia New" panose="020B0304020202020204" pitchFamily="34" charset="-34"/>
              </a:rPr>
              <a:t>ImplementationA</a:t>
            </a:r>
            <a:r>
              <a:rPr lang="en-GB" dirty="0" smtClean="0">
                <a:solidFill>
                  <a:schemeClr val="accent6"/>
                </a:solidFill>
                <a:latin typeface="Cordia New" panose="020B0304020202020204" pitchFamily="34" charset="-34"/>
                <a:cs typeface="Cordia New" panose="020B0304020202020204" pitchFamily="34" charset="-34"/>
              </a:rPr>
              <a:t>() : </a:t>
            </a:r>
            <a:r>
              <a:rPr lang="en-GB" dirty="0" err="1" smtClean="0">
                <a:solidFill>
                  <a:schemeClr val="accent6"/>
                </a:solidFill>
                <a:latin typeface="Cordia New" panose="020B0304020202020204" pitchFamily="34" charset="-34"/>
                <a:cs typeface="Cordia New" panose="020B0304020202020204" pitchFamily="34" charset="-34"/>
              </a:rPr>
              <a:t>BaseClass</a:t>
            </a:r>
            <a:r>
              <a:rPr lang="en-GB" dirty="0" smtClean="0">
                <a:solidFill>
                  <a:schemeClr val="accent6"/>
                </a:solidFill>
                <a:latin typeface="Cordia New" panose="020B0304020202020204" pitchFamily="34" charset="-34"/>
                <a:cs typeface="Cordia New" panose="020B0304020202020204" pitchFamily="34" charset="-34"/>
              </a:rPr>
              <a:t>() { …Simplicity… }</a:t>
            </a:r>
          </a:p>
          <a:p>
            <a:r>
              <a:rPr lang="en-GB" dirty="0" smtClean="0">
                <a:solidFill>
                  <a:schemeClr val="accent6"/>
                </a:solidFill>
                <a:latin typeface="Cordia New" panose="020B0304020202020204" pitchFamily="34" charset="-34"/>
                <a:cs typeface="Cordia New" panose="020B0304020202020204" pitchFamily="34" charset="-34"/>
              </a:rPr>
              <a:t>  virtual </a:t>
            </a:r>
            <a:r>
              <a:rPr lang="en-GB" dirty="0" err="1" smtClean="0">
                <a:solidFill>
                  <a:schemeClr val="accent6"/>
                </a:solidFill>
                <a:latin typeface="Cordia New" panose="020B0304020202020204" pitchFamily="34" charset="-34"/>
                <a:cs typeface="Cordia New" panose="020B0304020202020204" pitchFamily="34" charset="-34"/>
              </a:rPr>
              <a:t>AbstractMemberType</a:t>
            </a:r>
            <a:r>
              <a:rPr lang="en-GB" dirty="0" smtClean="0">
                <a:solidFill>
                  <a:schemeClr val="accent6"/>
                </a:solidFill>
                <a:latin typeface="Cordia New" panose="020B0304020202020204" pitchFamily="34" charset="-34"/>
                <a:cs typeface="Cordia New" panose="020B0304020202020204" pitchFamily="34" charset="-34"/>
              </a:rPr>
              <a:t>* </a:t>
            </a:r>
            <a:r>
              <a:rPr lang="en-GB" dirty="0" err="1" smtClean="0">
                <a:solidFill>
                  <a:schemeClr val="accent6"/>
                </a:solidFill>
                <a:latin typeface="Cordia New" panose="020B0304020202020204" pitchFamily="34" charset="-34"/>
                <a:cs typeface="Cordia New" panose="020B0304020202020204" pitchFamily="34" charset="-34"/>
              </a:rPr>
              <a:t>makeObject</a:t>
            </a:r>
            <a:r>
              <a:rPr lang="en-GB" dirty="0" smtClean="0">
                <a:solidFill>
                  <a:schemeClr val="accent6"/>
                </a:solidFill>
                <a:latin typeface="Cordia New" panose="020B0304020202020204" pitchFamily="34" charset="-34"/>
                <a:cs typeface="Cordia New" panose="020B0304020202020204" pitchFamily="34" charset="-34"/>
              </a:rPr>
              <a:t>() { return new </a:t>
            </a:r>
            <a:r>
              <a:rPr lang="en-GB" dirty="0" err="1" smtClean="0">
                <a:solidFill>
                  <a:schemeClr val="accent6"/>
                </a:solidFill>
                <a:latin typeface="Cordia New" panose="020B0304020202020204" pitchFamily="34" charset="-34"/>
                <a:cs typeface="Cordia New" panose="020B0304020202020204" pitchFamily="34" charset="-34"/>
              </a:rPr>
              <a:t>MemberTypeA</a:t>
            </a:r>
            <a:r>
              <a:rPr lang="en-GB" dirty="0" smtClean="0">
                <a:solidFill>
                  <a:schemeClr val="accent6"/>
                </a:solidFill>
                <a:latin typeface="Cordia New" panose="020B0304020202020204" pitchFamily="34" charset="-34"/>
                <a:cs typeface="Cordia New" panose="020B0304020202020204" pitchFamily="34" charset="-34"/>
              </a:rPr>
              <a:t>; }</a:t>
            </a:r>
          </a:p>
          <a:p>
            <a:r>
              <a:rPr lang="en-GB" dirty="0" smtClean="0">
                <a:solidFill>
                  <a:schemeClr val="accent6"/>
                </a:solidFill>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smtClean="0">
                <a:solidFill>
                  <a:schemeClr val="accent5"/>
                </a:solidFill>
                <a:latin typeface="Cordia New" panose="020B0304020202020204" pitchFamily="34" charset="-34"/>
                <a:cs typeface="Cordia New" panose="020B0304020202020204" pitchFamily="34" charset="-34"/>
              </a:rPr>
              <a:t>class </a:t>
            </a:r>
            <a:r>
              <a:rPr lang="en-GB" dirty="0" err="1" smtClean="0">
                <a:solidFill>
                  <a:schemeClr val="accent5"/>
                </a:solidFill>
                <a:latin typeface="Cordia New" panose="020B0304020202020204" pitchFamily="34" charset="-34"/>
                <a:cs typeface="Cordia New" panose="020B0304020202020204" pitchFamily="34" charset="-34"/>
              </a:rPr>
              <a:t>ImplementationB</a:t>
            </a:r>
            <a:r>
              <a:rPr lang="en-GB" dirty="0" smtClean="0">
                <a:solidFill>
                  <a:schemeClr val="accent5"/>
                </a:solidFill>
                <a:latin typeface="Cordia New" panose="020B0304020202020204" pitchFamily="34" charset="-34"/>
                <a:cs typeface="Cordia New" panose="020B0304020202020204" pitchFamily="34" charset="-34"/>
              </a:rPr>
              <a:t> : public </a:t>
            </a:r>
            <a:r>
              <a:rPr lang="en-GB" dirty="0" err="1" smtClean="0">
                <a:solidFill>
                  <a:schemeClr val="accent5"/>
                </a:solidFill>
                <a:latin typeface="Cordia New" panose="020B0304020202020204" pitchFamily="34" charset="-34"/>
                <a:cs typeface="Cordia New" panose="020B0304020202020204" pitchFamily="34" charset="-34"/>
              </a:rPr>
              <a:t>BaseClass</a:t>
            </a:r>
            <a:r>
              <a:rPr lang="en-GB" dirty="0" smtClean="0">
                <a:solidFill>
                  <a:schemeClr val="accent5"/>
                </a:solidFill>
                <a:latin typeface="Cordia New" panose="020B0304020202020204" pitchFamily="34" charset="-34"/>
                <a:cs typeface="Cordia New" panose="020B0304020202020204" pitchFamily="34" charset="-34"/>
              </a:rPr>
              <a:t> {</a:t>
            </a:r>
          </a:p>
          <a:p>
            <a:r>
              <a:rPr lang="en-GB" dirty="0" smtClean="0">
                <a:solidFill>
                  <a:schemeClr val="accent5"/>
                </a:solidFill>
                <a:latin typeface="Cordia New" panose="020B0304020202020204" pitchFamily="34" charset="-34"/>
                <a:cs typeface="Cordia New" panose="020B0304020202020204" pitchFamily="34" charset="-34"/>
              </a:rPr>
              <a:t>public:</a:t>
            </a:r>
          </a:p>
          <a:p>
            <a:r>
              <a:rPr lang="en-GB" dirty="0" smtClean="0">
                <a:solidFill>
                  <a:schemeClr val="accent5"/>
                </a:solidFill>
                <a:latin typeface="Cordia New" panose="020B0304020202020204" pitchFamily="34" charset="-34"/>
                <a:cs typeface="Cordia New" panose="020B0304020202020204" pitchFamily="34" charset="-34"/>
              </a:rPr>
              <a:t>  </a:t>
            </a:r>
            <a:r>
              <a:rPr lang="en-GB" dirty="0" err="1" smtClean="0">
                <a:solidFill>
                  <a:schemeClr val="accent5"/>
                </a:solidFill>
                <a:latin typeface="Cordia New" panose="020B0304020202020204" pitchFamily="34" charset="-34"/>
                <a:cs typeface="Cordia New" panose="020B0304020202020204" pitchFamily="34" charset="-34"/>
              </a:rPr>
              <a:t>ImplementationB</a:t>
            </a:r>
            <a:r>
              <a:rPr lang="en-GB" dirty="0" smtClean="0">
                <a:solidFill>
                  <a:schemeClr val="accent5"/>
                </a:solidFill>
                <a:latin typeface="Cordia New" panose="020B0304020202020204" pitchFamily="34" charset="-34"/>
                <a:cs typeface="Cordia New" panose="020B0304020202020204" pitchFamily="34" charset="-34"/>
              </a:rPr>
              <a:t>() : </a:t>
            </a:r>
            <a:r>
              <a:rPr lang="en-GB" dirty="0" err="1" smtClean="0">
                <a:solidFill>
                  <a:schemeClr val="accent5"/>
                </a:solidFill>
                <a:latin typeface="Cordia New" panose="020B0304020202020204" pitchFamily="34" charset="-34"/>
                <a:cs typeface="Cordia New" panose="020B0304020202020204" pitchFamily="34" charset="-34"/>
              </a:rPr>
              <a:t>BaseClass</a:t>
            </a:r>
            <a:r>
              <a:rPr lang="en-GB" dirty="0" smtClean="0">
                <a:solidFill>
                  <a:schemeClr val="accent5"/>
                </a:solidFill>
                <a:latin typeface="Cordia New" panose="020B0304020202020204" pitchFamily="34" charset="-34"/>
                <a:cs typeface="Cordia New" panose="020B0304020202020204" pitchFamily="34" charset="-34"/>
              </a:rPr>
              <a:t>() { …Simplicity… }</a:t>
            </a:r>
          </a:p>
          <a:p>
            <a:r>
              <a:rPr lang="en-GB" dirty="0" smtClean="0">
                <a:solidFill>
                  <a:schemeClr val="accent5"/>
                </a:solidFill>
                <a:latin typeface="Cordia New" panose="020B0304020202020204" pitchFamily="34" charset="-34"/>
                <a:cs typeface="Cordia New" panose="020B0304020202020204" pitchFamily="34" charset="-34"/>
              </a:rPr>
              <a:t>  virtual </a:t>
            </a:r>
            <a:r>
              <a:rPr lang="en-GB" dirty="0" err="1" smtClean="0">
                <a:solidFill>
                  <a:schemeClr val="accent5"/>
                </a:solidFill>
                <a:latin typeface="Cordia New" panose="020B0304020202020204" pitchFamily="34" charset="-34"/>
                <a:cs typeface="Cordia New" panose="020B0304020202020204" pitchFamily="34" charset="-34"/>
              </a:rPr>
              <a:t>AbstractMemberType</a:t>
            </a:r>
            <a:r>
              <a:rPr lang="en-GB" dirty="0" smtClean="0">
                <a:solidFill>
                  <a:schemeClr val="accent5"/>
                </a:solidFill>
                <a:latin typeface="Cordia New" panose="020B0304020202020204" pitchFamily="34" charset="-34"/>
                <a:cs typeface="Cordia New" panose="020B0304020202020204" pitchFamily="34" charset="-34"/>
              </a:rPr>
              <a:t>* </a:t>
            </a:r>
            <a:r>
              <a:rPr lang="en-GB" dirty="0" err="1" smtClean="0">
                <a:solidFill>
                  <a:schemeClr val="accent5"/>
                </a:solidFill>
                <a:latin typeface="Cordia New" panose="020B0304020202020204" pitchFamily="34" charset="-34"/>
                <a:cs typeface="Cordia New" panose="020B0304020202020204" pitchFamily="34" charset="-34"/>
              </a:rPr>
              <a:t>makeObject</a:t>
            </a:r>
            <a:r>
              <a:rPr lang="en-GB" dirty="0" smtClean="0">
                <a:solidFill>
                  <a:schemeClr val="accent5"/>
                </a:solidFill>
                <a:latin typeface="Cordia New" panose="020B0304020202020204" pitchFamily="34" charset="-34"/>
                <a:cs typeface="Cordia New" panose="020B0304020202020204" pitchFamily="34" charset="-34"/>
              </a:rPr>
              <a:t>() { return new </a:t>
            </a:r>
            <a:r>
              <a:rPr lang="en-GB" dirty="0" err="1" smtClean="0">
                <a:solidFill>
                  <a:schemeClr val="accent5"/>
                </a:solidFill>
                <a:latin typeface="Cordia New" panose="020B0304020202020204" pitchFamily="34" charset="-34"/>
                <a:cs typeface="Cordia New" panose="020B0304020202020204" pitchFamily="34" charset="-34"/>
              </a:rPr>
              <a:t>MemberTypeB</a:t>
            </a:r>
            <a:r>
              <a:rPr lang="en-GB" dirty="0" smtClean="0">
                <a:solidFill>
                  <a:schemeClr val="accent5"/>
                </a:solidFill>
                <a:latin typeface="Cordia New" panose="020B0304020202020204" pitchFamily="34" charset="-34"/>
                <a:cs typeface="Cordia New" panose="020B0304020202020204" pitchFamily="34" charset="-34"/>
              </a:rPr>
              <a:t>; }</a:t>
            </a:r>
          </a:p>
          <a:p>
            <a:r>
              <a:rPr lang="en-GB" dirty="0" smtClean="0">
                <a:solidFill>
                  <a:schemeClr val="accent5"/>
                </a:solidFill>
                <a:latin typeface="Cordia New" panose="020B0304020202020204" pitchFamily="34" charset="-34"/>
                <a:cs typeface="Cordia New" panose="020B0304020202020204" pitchFamily="34" charset="-34"/>
              </a:rPr>
              <a:t>};</a:t>
            </a:r>
          </a:p>
        </p:txBody>
      </p:sp>
      <p:sp>
        <p:nvSpPr>
          <p:cNvPr id="16" name="Arc 15"/>
          <p:cNvSpPr/>
          <p:nvPr/>
        </p:nvSpPr>
        <p:spPr>
          <a:xfrm>
            <a:off x="3635896" y="1881664"/>
            <a:ext cx="504056" cy="504056"/>
          </a:xfrm>
          <a:prstGeom prst="arc">
            <a:avLst>
              <a:gd name="adj1" fmla="val 853856"/>
              <a:gd name="adj2" fmla="val 3181855"/>
            </a:avLst>
          </a:prstGeom>
          <a:ln>
            <a:tailEnd type="stealt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
        <p:nvSpPr>
          <p:cNvPr id="17" name="Arc 16"/>
          <p:cNvSpPr/>
          <p:nvPr/>
        </p:nvSpPr>
        <p:spPr>
          <a:xfrm>
            <a:off x="2250160" y="2276872"/>
            <a:ext cx="2772308" cy="2772308"/>
          </a:xfrm>
          <a:prstGeom prst="arc">
            <a:avLst>
              <a:gd name="adj1" fmla="val 17268899"/>
              <a:gd name="adj2" fmla="val 1200845"/>
            </a:avLst>
          </a:prstGeom>
          <a:ln>
            <a:tailEnd type="stealt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
        <p:nvSpPr>
          <p:cNvPr id="18" name="Arc 17"/>
          <p:cNvSpPr/>
          <p:nvPr/>
        </p:nvSpPr>
        <p:spPr>
          <a:xfrm>
            <a:off x="899592" y="2227066"/>
            <a:ext cx="4824536" cy="4824536"/>
          </a:xfrm>
          <a:prstGeom prst="arc">
            <a:avLst>
              <a:gd name="adj1" fmla="val 17268899"/>
              <a:gd name="adj2" fmla="val 1674319"/>
            </a:avLst>
          </a:prstGeom>
          <a:ln>
            <a:tailEnd type="stealt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
        <p:nvSpPr>
          <p:cNvPr id="10" name="TextBox 9"/>
          <p:cNvSpPr txBox="1"/>
          <p:nvPr/>
        </p:nvSpPr>
        <p:spPr>
          <a:xfrm>
            <a:off x="6156176" y="3789040"/>
            <a:ext cx="2592288" cy="646331"/>
          </a:xfrm>
          <a:prstGeom prst="rect">
            <a:avLst/>
          </a:prstGeom>
          <a:solidFill>
            <a:srgbClr val="FF0000">
              <a:alpha val="50000"/>
            </a:srgbClr>
          </a:solidFill>
          <a:ln w="38100">
            <a:solidFill>
              <a:srgbClr val="FF0000"/>
            </a:solidFill>
          </a:ln>
        </p:spPr>
        <p:txBody>
          <a:bodyPr wrap="square" rtlCol="0">
            <a:spAutoFit/>
          </a:bodyPr>
          <a:lstStyle/>
          <a:p>
            <a:pPr algn="ctr"/>
            <a:r>
              <a:rPr lang="en-GB" dirty="0" smtClean="0">
                <a:solidFill>
                  <a:srgbClr val="FFFF00"/>
                </a:solidFill>
              </a:rPr>
              <a:t>See, no superhuman intelligence required here</a:t>
            </a:r>
            <a:endParaRPr lang="en-GB" dirty="0">
              <a:solidFill>
                <a:srgbClr val="FFFF00"/>
              </a:solidFill>
            </a:endParaRPr>
          </a:p>
        </p:txBody>
      </p:sp>
    </p:spTree>
    <p:extLst>
      <p:ext uri="{BB962C8B-B14F-4D97-AF65-F5344CB8AC3E}">
        <p14:creationId xmlns:p14="http://schemas.microsoft.com/office/powerpoint/2010/main" val="254736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51520" y="1556792"/>
            <a:ext cx="8640960" cy="1944216"/>
          </a:xfrm>
        </p:spPr>
        <p:txBody>
          <a:bodyPr>
            <a:normAutofit/>
          </a:bodyPr>
          <a:lstStyle/>
          <a:p>
            <a:pPr algn="ctr">
              <a:spcBef>
                <a:spcPts val="0"/>
              </a:spcBef>
            </a:pPr>
            <a:r>
              <a:rPr lang="en-GB" sz="1600" dirty="0"/>
              <a:t>Often, designs start out </a:t>
            </a:r>
            <a:r>
              <a:rPr lang="en-GB" sz="1600" dirty="0" smtClean="0"/>
              <a:t>using</a:t>
            </a:r>
          </a:p>
          <a:p>
            <a:pPr algn="ctr">
              <a:spcBef>
                <a:spcPts val="0"/>
              </a:spcBef>
            </a:pPr>
            <a:r>
              <a:rPr lang="en-GB" sz="2000" dirty="0" smtClean="0">
                <a:solidFill>
                  <a:schemeClr val="accent2"/>
                </a:solidFill>
              </a:rPr>
              <a:t>Factory </a:t>
            </a:r>
            <a:r>
              <a:rPr lang="en-GB" sz="2000" dirty="0">
                <a:solidFill>
                  <a:schemeClr val="accent2"/>
                </a:solidFill>
              </a:rPr>
              <a:t>Method (less complicated, more customizable, subclasses </a:t>
            </a:r>
            <a:r>
              <a:rPr lang="en-GB" sz="2000" dirty="0" smtClean="0">
                <a:solidFill>
                  <a:schemeClr val="accent2"/>
                </a:solidFill>
              </a:rPr>
              <a:t>proliferate)</a:t>
            </a:r>
          </a:p>
          <a:p>
            <a:pPr algn="ctr">
              <a:spcBef>
                <a:spcPts val="0"/>
              </a:spcBef>
            </a:pPr>
            <a:r>
              <a:rPr lang="en-GB" sz="1600" dirty="0" smtClean="0"/>
              <a:t>and </a:t>
            </a:r>
            <a:r>
              <a:rPr lang="en-GB" sz="1600" dirty="0"/>
              <a:t>evolve </a:t>
            </a:r>
            <a:r>
              <a:rPr lang="en-GB" sz="1600" dirty="0" smtClean="0"/>
              <a:t>toward</a:t>
            </a:r>
          </a:p>
          <a:p>
            <a:pPr algn="ctr">
              <a:spcBef>
                <a:spcPts val="0"/>
              </a:spcBef>
            </a:pPr>
            <a:r>
              <a:rPr lang="en-GB" sz="2000" dirty="0" smtClean="0">
                <a:solidFill>
                  <a:schemeClr val="accent3"/>
                </a:solidFill>
              </a:rPr>
              <a:t>Abstract </a:t>
            </a:r>
            <a:r>
              <a:rPr lang="en-GB" sz="2000" dirty="0">
                <a:solidFill>
                  <a:schemeClr val="accent3"/>
                </a:solidFill>
              </a:rPr>
              <a:t>Factory, Prototype, or Builder (more flexible, more </a:t>
            </a:r>
            <a:r>
              <a:rPr lang="en-GB" sz="2000" dirty="0" smtClean="0">
                <a:solidFill>
                  <a:schemeClr val="accent3"/>
                </a:solidFill>
              </a:rPr>
              <a:t>complex)</a:t>
            </a:r>
          </a:p>
          <a:p>
            <a:pPr algn="ctr">
              <a:spcBef>
                <a:spcPts val="0"/>
              </a:spcBef>
            </a:pPr>
            <a:r>
              <a:rPr lang="en-GB" sz="1600" dirty="0" smtClean="0"/>
              <a:t>as </a:t>
            </a:r>
            <a:r>
              <a:rPr lang="en-GB" sz="1600" dirty="0"/>
              <a:t>the designer discovers where more flexibility is needed</a:t>
            </a:r>
            <a:r>
              <a:rPr lang="en-GB" sz="1600" dirty="0" smtClean="0"/>
              <a:t>.</a:t>
            </a:r>
          </a:p>
          <a:p>
            <a:pPr algn="ctr">
              <a:spcBef>
                <a:spcPts val="0"/>
              </a:spcBef>
            </a:pPr>
            <a:r>
              <a:rPr lang="en-GB" sz="1400" dirty="0" smtClean="0"/>
              <a:t>[Design Patterns pp. 92]</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24</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a:xfrm>
            <a:off x="352426" y="228600"/>
            <a:ext cx="7891982" cy="1066800"/>
          </a:xfrm>
        </p:spPr>
        <p:txBody>
          <a:bodyPr>
            <a:normAutofit fontScale="90000"/>
          </a:bodyPr>
          <a:lstStyle/>
          <a:p>
            <a:r>
              <a:rPr lang="en-GB" dirty="0"/>
              <a:t>Factory </a:t>
            </a:r>
            <a:r>
              <a:rPr lang="en-GB" dirty="0" smtClean="0"/>
              <a:t>method, Builder and Abstract factory patterns </a:t>
            </a:r>
            <a:r>
              <a:rPr lang="en-GB" sz="2200" dirty="0" smtClean="0"/>
              <a:t>(For </a:t>
            </a:r>
            <a:r>
              <a:rPr lang="en-GB" sz="2200" dirty="0"/>
              <a:t>w</a:t>
            </a:r>
            <a:r>
              <a:rPr lang="en-GB" sz="2200" dirty="0" smtClean="0"/>
              <a:t>hen </a:t>
            </a:r>
            <a:r>
              <a:rPr lang="en-GB" sz="2200" dirty="0"/>
              <a:t>a constructor just won’t cut </a:t>
            </a:r>
            <a:r>
              <a:rPr lang="en-GB" sz="2200" dirty="0" smtClean="0"/>
              <a:t>it)</a:t>
            </a:r>
            <a:endParaRPr lang="en-GB" dirty="0"/>
          </a:p>
        </p:txBody>
      </p:sp>
    </p:spTree>
    <p:extLst>
      <p:ext uri="{BB962C8B-B14F-4D97-AF65-F5344CB8AC3E}">
        <p14:creationId xmlns:p14="http://schemas.microsoft.com/office/powerpoint/2010/main" val="3662723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solidFill>
                  <a:schemeClr val="accent2"/>
                </a:solidFill>
              </a:rPr>
              <a:t>Consider a class which has a very large set of independent options which should be defined at construction time and then be immutable.</a:t>
            </a:r>
          </a:p>
          <a:p>
            <a:r>
              <a:rPr lang="en-GB" dirty="0" smtClean="0">
                <a:solidFill>
                  <a:schemeClr val="accent2"/>
                </a:solidFill>
              </a:rPr>
              <a:t>This could result in a very large number of permutations of constructors</a:t>
            </a:r>
          </a:p>
          <a:p>
            <a:r>
              <a:rPr lang="en-GB" dirty="0" smtClean="0">
                <a:solidFill>
                  <a:schemeClr val="accent2"/>
                </a:solidFill>
              </a:rPr>
              <a:t>Alternatively end up with a lot of “Set…()” methods in the class and depend on the honesty/intelligence of the end user not to use them (yeah, right)</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25</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a:xfrm>
            <a:off x="352426" y="228600"/>
            <a:ext cx="7891982" cy="1066800"/>
          </a:xfrm>
        </p:spPr>
        <p:txBody>
          <a:bodyPr>
            <a:normAutofit fontScale="90000"/>
          </a:bodyPr>
          <a:lstStyle/>
          <a:p>
            <a:r>
              <a:rPr lang="en-GB" dirty="0"/>
              <a:t>Factory </a:t>
            </a:r>
            <a:r>
              <a:rPr lang="en-GB" dirty="0" smtClean="0"/>
              <a:t>method, </a:t>
            </a:r>
            <a:r>
              <a:rPr lang="en-GB" dirty="0" smtClean="0">
                <a:solidFill>
                  <a:schemeClr val="accent3"/>
                </a:solidFill>
              </a:rPr>
              <a:t>Builder</a:t>
            </a:r>
            <a:r>
              <a:rPr lang="en-GB" dirty="0" smtClean="0"/>
              <a:t> and Abstract factory patterns </a:t>
            </a:r>
            <a:r>
              <a:rPr lang="en-GB" sz="2200" dirty="0" smtClean="0"/>
              <a:t>(For </a:t>
            </a:r>
            <a:r>
              <a:rPr lang="en-GB" sz="2200" dirty="0"/>
              <a:t>w</a:t>
            </a:r>
            <a:r>
              <a:rPr lang="en-GB" sz="2200" dirty="0" smtClean="0"/>
              <a:t>hen </a:t>
            </a:r>
            <a:r>
              <a:rPr lang="en-GB" sz="2200" dirty="0"/>
              <a:t>a constructor just won’t cut </a:t>
            </a:r>
            <a:r>
              <a:rPr lang="en-GB" sz="2200" dirty="0" smtClean="0"/>
              <a:t>it)</a:t>
            </a:r>
            <a:endParaRPr lang="en-GB" dirty="0"/>
          </a:p>
        </p:txBody>
      </p:sp>
    </p:spTree>
    <p:extLst>
      <p:ext uri="{BB962C8B-B14F-4D97-AF65-F5344CB8AC3E}">
        <p14:creationId xmlns:p14="http://schemas.microsoft.com/office/powerpoint/2010/main" val="13296852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solidFill>
                  <a:schemeClr val="accent2"/>
                </a:solidFill>
              </a:rPr>
              <a:t>Consider a class which has a very large set of independent options which should be defined at construction time and then be immutable.</a:t>
            </a:r>
          </a:p>
          <a:p>
            <a:r>
              <a:rPr lang="en-GB" dirty="0" smtClean="0">
                <a:solidFill>
                  <a:schemeClr val="accent2"/>
                </a:solidFill>
              </a:rPr>
              <a:t>This could result in a very large number of permutations of constructors</a:t>
            </a:r>
          </a:p>
          <a:p>
            <a:r>
              <a:rPr lang="en-GB" dirty="0" smtClean="0">
                <a:solidFill>
                  <a:schemeClr val="accent2"/>
                </a:solidFill>
              </a:rPr>
              <a:t>Alternatively end up with a lot of “Set…()” methods in the class and depend on the honesty/intelligence of the end user not to use them (yeah, right)</a:t>
            </a:r>
          </a:p>
          <a:p>
            <a:r>
              <a:rPr lang="en-GB" dirty="0" smtClean="0"/>
              <a:t>A </a:t>
            </a:r>
            <a:r>
              <a:rPr lang="en-GB" dirty="0" smtClean="0">
                <a:solidFill>
                  <a:schemeClr val="accent3"/>
                </a:solidFill>
              </a:rPr>
              <a:t>Builder</a:t>
            </a:r>
            <a:r>
              <a:rPr lang="en-GB" dirty="0" smtClean="0"/>
              <a:t> is a friendly class with all the Set-option method and a single get method which returns the fully-formed object</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26</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a:xfrm>
            <a:off x="352426" y="228600"/>
            <a:ext cx="7891982" cy="1066800"/>
          </a:xfrm>
        </p:spPr>
        <p:txBody>
          <a:bodyPr>
            <a:normAutofit fontScale="90000"/>
          </a:bodyPr>
          <a:lstStyle/>
          <a:p>
            <a:r>
              <a:rPr lang="en-GB" dirty="0"/>
              <a:t>Factory </a:t>
            </a:r>
            <a:r>
              <a:rPr lang="en-GB" dirty="0" smtClean="0"/>
              <a:t>method, </a:t>
            </a:r>
            <a:r>
              <a:rPr lang="en-GB" dirty="0" smtClean="0">
                <a:solidFill>
                  <a:schemeClr val="accent3"/>
                </a:solidFill>
              </a:rPr>
              <a:t>Builder</a:t>
            </a:r>
            <a:r>
              <a:rPr lang="en-GB" dirty="0" smtClean="0"/>
              <a:t> and Abstract factory patterns </a:t>
            </a:r>
            <a:r>
              <a:rPr lang="en-GB" sz="2200" dirty="0" smtClean="0"/>
              <a:t>(For </a:t>
            </a:r>
            <a:r>
              <a:rPr lang="en-GB" sz="2200" dirty="0"/>
              <a:t>w</a:t>
            </a:r>
            <a:r>
              <a:rPr lang="en-GB" sz="2200" dirty="0" smtClean="0"/>
              <a:t>hen </a:t>
            </a:r>
            <a:r>
              <a:rPr lang="en-GB" sz="2200" dirty="0"/>
              <a:t>a constructor just won’t cut </a:t>
            </a:r>
            <a:r>
              <a:rPr lang="en-GB" sz="2200" dirty="0" smtClean="0"/>
              <a:t>it)</a:t>
            </a:r>
            <a:endParaRPr lang="en-GB" dirty="0"/>
          </a:p>
        </p:txBody>
      </p:sp>
    </p:spTree>
    <p:extLst>
      <p:ext uri="{BB962C8B-B14F-4D97-AF65-F5344CB8AC3E}">
        <p14:creationId xmlns:p14="http://schemas.microsoft.com/office/powerpoint/2010/main" val="1745772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27</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a:xfrm>
            <a:off x="352426" y="228600"/>
            <a:ext cx="7891982" cy="1066800"/>
          </a:xfrm>
        </p:spPr>
        <p:txBody>
          <a:bodyPr>
            <a:normAutofit fontScale="90000"/>
          </a:bodyPr>
          <a:lstStyle/>
          <a:p>
            <a:r>
              <a:rPr lang="en-GB" dirty="0"/>
              <a:t>Factory </a:t>
            </a:r>
            <a:r>
              <a:rPr lang="en-GB" dirty="0" smtClean="0"/>
              <a:t>method, </a:t>
            </a:r>
            <a:r>
              <a:rPr lang="en-GB" dirty="0" smtClean="0">
                <a:solidFill>
                  <a:schemeClr val="accent3"/>
                </a:solidFill>
              </a:rPr>
              <a:t>Builder</a:t>
            </a:r>
            <a:r>
              <a:rPr lang="en-GB" dirty="0" smtClean="0"/>
              <a:t> and Abstract factory patterns </a:t>
            </a:r>
            <a:r>
              <a:rPr lang="en-GB" sz="2200" dirty="0" smtClean="0"/>
              <a:t>(For </a:t>
            </a:r>
            <a:r>
              <a:rPr lang="en-GB" sz="2200" dirty="0"/>
              <a:t>w</a:t>
            </a:r>
            <a:r>
              <a:rPr lang="en-GB" sz="2200" dirty="0" smtClean="0"/>
              <a:t>hen </a:t>
            </a:r>
            <a:r>
              <a:rPr lang="en-GB" sz="2200" dirty="0"/>
              <a:t>a constructor just won’t cut </a:t>
            </a:r>
            <a:r>
              <a:rPr lang="en-GB" sz="2200" dirty="0" smtClean="0"/>
              <a:t>it)</a:t>
            </a:r>
            <a:endParaRPr lang="en-GB" dirty="0"/>
          </a:p>
        </p:txBody>
      </p:sp>
      <p:sp>
        <p:nvSpPr>
          <p:cNvPr id="7" name="TextBox 6"/>
          <p:cNvSpPr txBox="1"/>
          <p:nvPr/>
        </p:nvSpPr>
        <p:spPr>
          <a:xfrm>
            <a:off x="567600" y="1352957"/>
            <a:ext cx="7992888" cy="4524315"/>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class </a:t>
            </a:r>
            <a:r>
              <a:rPr lang="en-GB" dirty="0" err="1" smtClean="0">
                <a:latin typeface="Cordia New" panose="020B0304020202020204" pitchFamily="34" charset="-34"/>
                <a:cs typeface="Cordia New" panose="020B0304020202020204" pitchFamily="34" charset="-34"/>
              </a:rPr>
              <a:t>MultiOptionClass</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private:</a:t>
            </a:r>
          </a:p>
          <a:p>
            <a:r>
              <a:rPr lang="en-GB" dirty="0" smtClean="0">
                <a:latin typeface="Cordia New" panose="020B0304020202020204" pitchFamily="34" charset="-34"/>
                <a:cs typeface="Cordia New" panose="020B0304020202020204" pitchFamily="34" charset="-34"/>
              </a:rPr>
              <a:t> friend class </a:t>
            </a:r>
            <a:r>
              <a:rPr lang="en-GB" dirty="0" err="1" smtClean="0">
                <a:latin typeface="Cordia New" panose="020B0304020202020204" pitchFamily="34" charset="-34"/>
                <a:cs typeface="Cordia New" panose="020B0304020202020204" pitchFamily="34" charset="-34"/>
              </a:rPr>
              <a:t>MultiOptionClassBuilder</a:t>
            </a:r>
            <a:r>
              <a:rPr lang="en-GB" dirty="0" smtClean="0">
                <a:latin typeface="Cordia New" panose="020B0304020202020204" pitchFamily="34" charset="-34"/>
                <a:cs typeface="Cordia New" panose="020B0304020202020204" pitchFamily="34" charset="-34"/>
              </a:rPr>
              <a:t>;</a:t>
            </a:r>
          </a:p>
          <a:p>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MultiOptionClass</a:t>
            </a:r>
            <a:r>
              <a:rPr lang="en-GB" dirty="0" smtClean="0">
                <a:latin typeface="Cordia New" panose="020B0304020202020204" pitchFamily="34" charset="-34"/>
                <a:cs typeface="Cordia New" panose="020B0304020202020204" pitchFamily="34" charset="-34"/>
              </a:rPr>
              <a:t>(){}</a:t>
            </a:r>
          </a:p>
          <a:p>
            <a:r>
              <a:rPr lang="en-GB" dirty="0" smtClean="0">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smtClean="0">
                <a:solidFill>
                  <a:schemeClr val="accent6"/>
                </a:solidFill>
                <a:latin typeface="Cordia New" panose="020B0304020202020204" pitchFamily="34" charset="-34"/>
                <a:cs typeface="Cordia New" panose="020B0304020202020204" pitchFamily="34" charset="-34"/>
              </a:rPr>
              <a:t>class </a:t>
            </a:r>
            <a:r>
              <a:rPr lang="en-GB" dirty="0" err="1" smtClean="0">
                <a:solidFill>
                  <a:schemeClr val="accent6"/>
                </a:solidFill>
                <a:latin typeface="Cordia New" panose="020B0304020202020204" pitchFamily="34" charset="-34"/>
                <a:cs typeface="Cordia New" panose="020B0304020202020204" pitchFamily="34" charset="-34"/>
              </a:rPr>
              <a:t>MultiOptionClassBuilder</a:t>
            </a:r>
            <a:r>
              <a:rPr lang="en-GB" dirty="0">
                <a:solidFill>
                  <a:schemeClr val="accent6"/>
                </a:solidFill>
                <a:latin typeface="Cordia New" panose="020B0304020202020204" pitchFamily="34" charset="-34"/>
                <a:cs typeface="Cordia New" panose="020B0304020202020204" pitchFamily="34" charset="-34"/>
              </a:rPr>
              <a:t> </a:t>
            </a:r>
            <a:r>
              <a:rPr lang="en-GB" dirty="0" smtClean="0">
                <a:solidFill>
                  <a:schemeClr val="accent6"/>
                </a:solidFill>
                <a:latin typeface="Cordia New" panose="020B0304020202020204" pitchFamily="34" charset="-34"/>
                <a:cs typeface="Cordia New" panose="020B0304020202020204" pitchFamily="34" charset="-34"/>
              </a:rPr>
              <a:t>{</a:t>
            </a:r>
          </a:p>
          <a:p>
            <a:r>
              <a:rPr lang="en-GB" dirty="0" smtClean="0">
                <a:solidFill>
                  <a:schemeClr val="accent6"/>
                </a:solidFill>
                <a:latin typeface="Cordia New" panose="020B0304020202020204" pitchFamily="34" charset="-34"/>
                <a:cs typeface="Cordia New" panose="020B0304020202020204" pitchFamily="34" charset="-34"/>
              </a:rPr>
              <a:t>public:</a:t>
            </a:r>
          </a:p>
          <a:p>
            <a:r>
              <a:rPr lang="en-GB" dirty="0" smtClean="0">
                <a:solidFill>
                  <a:schemeClr val="accent6"/>
                </a:solidFill>
                <a:latin typeface="Cordia New" panose="020B0304020202020204" pitchFamily="34" charset="-34"/>
                <a:cs typeface="Cordia New" panose="020B0304020202020204" pitchFamily="34" charset="-34"/>
              </a:rPr>
              <a:t> </a:t>
            </a:r>
            <a:r>
              <a:rPr lang="en-GB" dirty="0" err="1" smtClean="0">
                <a:solidFill>
                  <a:schemeClr val="accent6"/>
                </a:solidFill>
                <a:latin typeface="Cordia New" panose="020B0304020202020204" pitchFamily="34" charset="-34"/>
                <a:cs typeface="Cordia New" panose="020B0304020202020204" pitchFamily="34" charset="-34"/>
              </a:rPr>
              <a:t>MultiOptionClassBuilder</a:t>
            </a:r>
            <a:r>
              <a:rPr lang="en-GB" dirty="0" smtClean="0">
                <a:solidFill>
                  <a:schemeClr val="accent6"/>
                </a:solidFill>
                <a:latin typeface="Cordia New" panose="020B0304020202020204" pitchFamily="34" charset="-34"/>
                <a:cs typeface="Cordia New" panose="020B0304020202020204" pitchFamily="34" charset="-34"/>
              </a:rPr>
              <a:t>() {}</a:t>
            </a:r>
          </a:p>
          <a:p>
            <a:r>
              <a:rPr lang="en-GB" dirty="0" smtClean="0">
                <a:solidFill>
                  <a:schemeClr val="accent6"/>
                </a:solidFill>
                <a:latin typeface="Cordia New" panose="020B0304020202020204" pitchFamily="34" charset="-34"/>
                <a:cs typeface="Cordia New" panose="020B0304020202020204" pitchFamily="34" charset="-34"/>
              </a:rPr>
              <a:t> void </a:t>
            </a:r>
            <a:r>
              <a:rPr lang="en-GB" dirty="0" err="1" smtClean="0">
                <a:solidFill>
                  <a:schemeClr val="accent6"/>
                </a:solidFill>
                <a:latin typeface="Cordia New" panose="020B0304020202020204" pitchFamily="34" charset="-34"/>
                <a:cs typeface="Cordia New" panose="020B0304020202020204" pitchFamily="34" charset="-34"/>
              </a:rPr>
              <a:t>SetOptionA</a:t>
            </a:r>
            <a:r>
              <a:rPr lang="en-GB" dirty="0" smtClean="0">
                <a:solidFill>
                  <a:schemeClr val="accent6"/>
                </a:solidFill>
                <a:latin typeface="Cordia New" panose="020B0304020202020204" pitchFamily="34" charset="-34"/>
                <a:cs typeface="Cordia New" panose="020B0304020202020204" pitchFamily="34" charset="-34"/>
              </a:rPr>
              <a:t>(…){}</a:t>
            </a:r>
          </a:p>
          <a:p>
            <a:r>
              <a:rPr lang="en-GB" dirty="0" smtClean="0">
                <a:solidFill>
                  <a:schemeClr val="accent6"/>
                </a:solidFill>
                <a:latin typeface="Cordia New" panose="020B0304020202020204" pitchFamily="34" charset="-34"/>
                <a:cs typeface="Cordia New" panose="020B0304020202020204" pitchFamily="34" charset="-34"/>
              </a:rPr>
              <a:t> void </a:t>
            </a:r>
            <a:r>
              <a:rPr lang="en-GB" dirty="0" err="1" smtClean="0">
                <a:solidFill>
                  <a:schemeClr val="accent6"/>
                </a:solidFill>
                <a:latin typeface="Cordia New" panose="020B0304020202020204" pitchFamily="34" charset="-34"/>
                <a:cs typeface="Cordia New" panose="020B0304020202020204" pitchFamily="34" charset="-34"/>
              </a:rPr>
              <a:t>SetOptionB</a:t>
            </a:r>
            <a:r>
              <a:rPr lang="en-GB" dirty="0" smtClean="0">
                <a:solidFill>
                  <a:schemeClr val="accent6"/>
                </a:solidFill>
                <a:latin typeface="Cordia New" panose="020B0304020202020204" pitchFamily="34" charset="-34"/>
                <a:cs typeface="Cordia New" panose="020B0304020202020204" pitchFamily="34" charset="-34"/>
              </a:rPr>
              <a:t>(…){}</a:t>
            </a:r>
          </a:p>
          <a:p>
            <a:r>
              <a:rPr lang="en-GB" dirty="0">
                <a:solidFill>
                  <a:schemeClr val="accent6"/>
                </a:solidFill>
                <a:latin typeface="Cordia New" panose="020B0304020202020204" pitchFamily="34" charset="-34"/>
                <a:cs typeface="Cordia New" panose="020B0304020202020204" pitchFamily="34" charset="-34"/>
              </a:rPr>
              <a:t> </a:t>
            </a:r>
            <a:r>
              <a:rPr lang="en-GB" dirty="0" smtClean="0">
                <a:solidFill>
                  <a:schemeClr val="accent6"/>
                </a:solidFill>
                <a:latin typeface="Cordia New" panose="020B0304020202020204" pitchFamily="34" charset="-34"/>
                <a:cs typeface="Cordia New" panose="020B0304020202020204" pitchFamily="34" charset="-34"/>
              </a:rPr>
              <a:t>      :</a:t>
            </a:r>
          </a:p>
          <a:p>
            <a:r>
              <a:rPr lang="en-GB" dirty="0" smtClean="0">
                <a:solidFill>
                  <a:schemeClr val="accent6"/>
                </a:solidFill>
                <a:latin typeface="Cordia New" panose="020B0304020202020204" pitchFamily="34" charset="-34"/>
                <a:cs typeface="Cordia New" panose="020B0304020202020204" pitchFamily="34" charset="-34"/>
              </a:rPr>
              <a:t> void </a:t>
            </a:r>
            <a:r>
              <a:rPr lang="en-GB" dirty="0" err="1" smtClean="0">
                <a:solidFill>
                  <a:schemeClr val="accent6"/>
                </a:solidFill>
                <a:latin typeface="Cordia New" panose="020B0304020202020204" pitchFamily="34" charset="-34"/>
                <a:cs typeface="Cordia New" panose="020B0304020202020204" pitchFamily="34" charset="-34"/>
              </a:rPr>
              <a:t>SetOptionN</a:t>
            </a:r>
            <a:r>
              <a:rPr lang="en-GB" dirty="0" smtClean="0">
                <a:solidFill>
                  <a:schemeClr val="accent6"/>
                </a:solidFill>
                <a:latin typeface="Cordia New" panose="020B0304020202020204" pitchFamily="34" charset="-34"/>
                <a:cs typeface="Cordia New" panose="020B0304020202020204" pitchFamily="34" charset="-34"/>
              </a:rPr>
              <a:t>(…){}</a:t>
            </a:r>
          </a:p>
          <a:p>
            <a:r>
              <a:rPr lang="en-GB" dirty="0" smtClean="0">
                <a:solidFill>
                  <a:schemeClr val="accent6"/>
                </a:solidFill>
                <a:latin typeface="Cordia New" panose="020B0304020202020204" pitchFamily="34" charset="-34"/>
                <a:cs typeface="Cordia New" panose="020B0304020202020204" pitchFamily="34" charset="-34"/>
              </a:rPr>
              <a:t> </a:t>
            </a:r>
            <a:r>
              <a:rPr lang="en-GB" dirty="0" err="1" smtClean="0">
                <a:solidFill>
                  <a:schemeClr val="accent6"/>
                </a:solidFill>
                <a:latin typeface="Cordia New" panose="020B0304020202020204" pitchFamily="34" charset="-34"/>
                <a:cs typeface="Cordia New" panose="020B0304020202020204" pitchFamily="34" charset="-34"/>
              </a:rPr>
              <a:t>MultiOptionClass</a:t>
            </a:r>
            <a:r>
              <a:rPr lang="en-GB" dirty="0" smtClean="0">
                <a:solidFill>
                  <a:schemeClr val="accent6"/>
                </a:solidFill>
                <a:latin typeface="Cordia New" panose="020B0304020202020204" pitchFamily="34" charset="-34"/>
                <a:cs typeface="Cordia New" panose="020B0304020202020204" pitchFamily="34" charset="-34"/>
              </a:rPr>
              <a:t> </a:t>
            </a:r>
            <a:r>
              <a:rPr lang="en-GB" dirty="0" err="1" smtClean="0">
                <a:solidFill>
                  <a:schemeClr val="accent6"/>
                </a:solidFill>
                <a:latin typeface="Cordia New" panose="020B0304020202020204" pitchFamily="34" charset="-34"/>
                <a:cs typeface="Cordia New" panose="020B0304020202020204" pitchFamily="34" charset="-34"/>
              </a:rPr>
              <a:t>getMultiOptionClass</a:t>
            </a:r>
            <a:r>
              <a:rPr lang="en-GB" dirty="0" smtClean="0">
                <a:solidFill>
                  <a:schemeClr val="accent6"/>
                </a:solidFill>
                <a:latin typeface="Cordia New" panose="020B0304020202020204" pitchFamily="34" charset="-34"/>
                <a:cs typeface="Cordia New" panose="020B0304020202020204" pitchFamily="34" charset="-34"/>
              </a:rPr>
              <a:t>() { ….Construct class and apply options… }</a:t>
            </a:r>
          </a:p>
          <a:p>
            <a:r>
              <a:rPr lang="en-GB" dirty="0" smtClean="0">
                <a:solidFill>
                  <a:schemeClr val="accent6"/>
                </a:solidFill>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2088785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747966" cy="3910176"/>
          </a:xfrm>
        </p:spPr>
        <p:txBody>
          <a:bodyPr>
            <a:noAutofit/>
          </a:bodyPr>
          <a:lstStyle/>
          <a:p>
            <a:pPr>
              <a:spcBef>
                <a:spcPts val="0"/>
              </a:spcBef>
            </a:pPr>
            <a:r>
              <a:rPr lang="en-GB" dirty="0" smtClean="0"/>
              <a:t>Suppose you have a perfectly-formed abstract base class and associated concrete implementations.</a:t>
            </a:r>
          </a:p>
          <a:p>
            <a:pPr>
              <a:spcBef>
                <a:spcPts val="0"/>
              </a:spcBef>
            </a:pPr>
            <a:endParaRPr lang="en-GB" dirty="0"/>
          </a:p>
          <a:p>
            <a:pPr>
              <a:spcBef>
                <a:spcPts val="0"/>
              </a:spcBef>
            </a:pPr>
            <a:r>
              <a:rPr lang="en-GB" dirty="0" smtClean="0"/>
              <a:t>Since the base class is abstract, we tend to know what type of object we have created, since we must chose a concrete implementations to instantiate.</a:t>
            </a:r>
          </a:p>
          <a:p>
            <a:pPr>
              <a:spcBef>
                <a:spcPts val="0"/>
              </a:spcBef>
            </a:pPr>
            <a:endParaRPr lang="en-GB" dirty="0"/>
          </a:p>
          <a:p>
            <a:pPr>
              <a:spcBef>
                <a:spcPts val="0"/>
              </a:spcBef>
            </a:pPr>
            <a:r>
              <a:rPr lang="en-GB" dirty="0" smtClean="0"/>
              <a:t>In many cases, this kind of defeat the point of having an abstract base class…</a:t>
            </a:r>
          </a:p>
          <a:p>
            <a:pPr>
              <a:spcBef>
                <a:spcPts val="0"/>
              </a:spcBef>
            </a:pPr>
            <a:endParaRPr lang="en-GB" dirty="0"/>
          </a:p>
          <a:p>
            <a:pPr>
              <a:spcBef>
                <a:spcPts val="0"/>
              </a:spcBef>
            </a:pPr>
            <a:r>
              <a:rPr lang="en-GB" dirty="0" smtClean="0"/>
              <a:t>An </a:t>
            </a:r>
            <a:r>
              <a:rPr lang="en-GB" dirty="0" smtClean="0">
                <a:solidFill>
                  <a:schemeClr val="accent3"/>
                </a:solidFill>
              </a:rPr>
              <a:t>Abstract Factory</a:t>
            </a:r>
            <a:r>
              <a:rPr lang="en-GB" dirty="0" smtClean="0"/>
              <a:t> helps out</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28</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normAutofit fontScale="90000"/>
          </a:bodyPr>
          <a:lstStyle/>
          <a:p>
            <a:r>
              <a:rPr lang="en-GB" dirty="0"/>
              <a:t>Factory </a:t>
            </a:r>
            <a:r>
              <a:rPr lang="en-GB" dirty="0" smtClean="0"/>
              <a:t>method, Builder and </a:t>
            </a:r>
            <a:r>
              <a:rPr lang="en-GB" dirty="0" smtClean="0">
                <a:solidFill>
                  <a:schemeClr val="accent3"/>
                </a:solidFill>
              </a:rPr>
              <a:t>Abstract factory</a:t>
            </a:r>
            <a:r>
              <a:rPr lang="en-GB" dirty="0" smtClean="0"/>
              <a:t> patterns </a:t>
            </a:r>
            <a:r>
              <a:rPr lang="en-GB" sz="2200" dirty="0" smtClean="0"/>
              <a:t>(For </a:t>
            </a:r>
            <a:r>
              <a:rPr lang="en-GB" sz="2200" dirty="0"/>
              <a:t>w</a:t>
            </a:r>
            <a:r>
              <a:rPr lang="en-GB" sz="2200" dirty="0" smtClean="0"/>
              <a:t>hen </a:t>
            </a:r>
            <a:r>
              <a:rPr lang="en-GB" sz="2200" dirty="0"/>
              <a:t>a constructor just won’t cut </a:t>
            </a:r>
            <a:r>
              <a:rPr lang="en-GB" sz="2200" dirty="0" smtClean="0"/>
              <a:t>it)</a:t>
            </a:r>
            <a:endParaRPr lang="en-GB" dirty="0"/>
          </a:p>
        </p:txBody>
      </p:sp>
    </p:spTree>
    <p:extLst>
      <p:ext uri="{BB962C8B-B14F-4D97-AF65-F5344CB8AC3E}">
        <p14:creationId xmlns:p14="http://schemas.microsoft.com/office/powerpoint/2010/main" val="2462999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891982" cy="4724400"/>
          </a:xfrm>
        </p:spPr>
        <p:txBody>
          <a:bodyPr/>
          <a:lstStyle/>
          <a:p>
            <a:r>
              <a:rPr lang="en-GB" dirty="0" err="1" smtClean="0"/>
              <a:t>uHAL</a:t>
            </a:r>
            <a:r>
              <a:rPr lang="en-GB" dirty="0" smtClean="0"/>
              <a:t> is a library developed for LHC upgrades</a:t>
            </a:r>
          </a:p>
          <a:p>
            <a:r>
              <a:rPr lang="en-GB" dirty="0" smtClean="0"/>
              <a:t>It is a library which provides tools for describing the structure of registers within hardware and for configuring hardware either directly or indirectly over Gigabit Ethernet.</a:t>
            </a:r>
          </a:p>
          <a:p>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29</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a:t>Abstract </a:t>
            </a:r>
            <a:r>
              <a:rPr lang="en-GB" dirty="0" smtClean="0"/>
              <a:t>factory case study: </a:t>
            </a:r>
            <a:r>
              <a:rPr lang="en-GB" dirty="0" err="1" smtClean="0"/>
              <a:t>uHAL</a:t>
            </a:r>
            <a:endParaRPr lang="en-GB" dirty="0"/>
          </a:p>
        </p:txBody>
      </p:sp>
    </p:spTree>
    <p:extLst>
      <p:ext uri="{BB962C8B-B14F-4D97-AF65-F5344CB8AC3E}">
        <p14:creationId xmlns:p14="http://schemas.microsoft.com/office/powerpoint/2010/main" val="19434601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4435598" cy="669816"/>
          </a:xfrm>
        </p:spPr>
        <p:txBody>
          <a:bodyPr/>
          <a:lstStyle/>
          <a:p>
            <a:pPr>
              <a:spcBef>
                <a:spcPts val="0"/>
              </a:spcBef>
            </a:pPr>
            <a:r>
              <a:rPr lang="en-GB" dirty="0" smtClean="0"/>
              <a:t>You have been tasked to move this pile from A to B</a:t>
            </a:r>
            <a:endParaRPr lang="en-GB" dirty="0"/>
          </a:p>
        </p:txBody>
      </p:sp>
      <p:sp>
        <p:nvSpPr>
          <p:cNvPr id="3" name="Title 2"/>
          <p:cNvSpPr>
            <a:spLocks noGrp="1"/>
          </p:cNvSpPr>
          <p:nvPr>
            <p:ph type="title"/>
          </p:nvPr>
        </p:nvSpPr>
        <p:spPr/>
        <p:txBody>
          <a:bodyPr/>
          <a:lstStyle/>
          <a:p>
            <a:r>
              <a:rPr lang="en-GB" dirty="0" smtClean="0"/>
              <a:t>Simple exercise</a:t>
            </a:r>
            <a:endParaRPr lang="en-GB" dirty="0"/>
          </a:p>
        </p:txBody>
      </p:sp>
      <p:pic>
        <p:nvPicPr>
          <p:cNvPr id="1033" name="Picture 9" descr="http://www.freedomdesignandconstruction.co.uk/wp-content/uploads/2014/01/stack-of-timber-300.jpg"/>
          <p:cNvPicPr>
            <a:picLocks noChangeAspect="1" noChangeArrowheads="1"/>
          </p:cNvPicPr>
          <p:nvPr/>
        </p:nvPicPr>
        <p:blipFill rotWithShape="1">
          <a:blip r:embed="rId2">
            <a:extLst>
              <a:ext uri="{28A0092B-C50C-407E-A947-70E740481C1C}">
                <a14:useLocalDpi xmlns:a14="http://schemas.microsoft.com/office/drawing/2010/main" val="0"/>
              </a:ext>
            </a:extLst>
          </a:blip>
          <a:srcRect r="9496"/>
          <a:stretch/>
        </p:blipFill>
        <p:spPr bwMode="auto">
          <a:xfrm>
            <a:off x="2663932" y="2975873"/>
            <a:ext cx="3059029" cy="225332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inglemaltmonkey.files.wordpress.com/2012/02/man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036" y="857621"/>
            <a:ext cx="2368878" cy="177929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wallpoper.com/images/00/42/03/78/hands-pray_004203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743" t="9428" r="23311"/>
          <a:stretch/>
        </p:blipFill>
        <p:spPr bwMode="auto">
          <a:xfrm>
            <a:off x="252172" y="2975873"/>
            <a:ext cx="2189539" cy="2253326"/>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farm1.static.flickr.com/82/253329527_c50e04cd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9026" y="2975872"/>
            <a:ext cx="3004436" cy="225332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491880" y="1736956"/>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07796" y="2975873"/>
            <a:ext cx="1478290" cy="369332"/>
          </a:xfrm>
          <a:prstGeom prst="rect">
            <a:avLst/>
          </a:prstGeom>
          <a:solidFill>
            <a:schemeClr val="tx1">
              <a:alpha val="50000"/>
            </a:schemeClr>
          </a:solidFill>
        </p:spPr>
        <p:txBody>
          <a:bodyPr wrap="none" rtlCol="0">
            <a:spAutoFit/>
          </a:bodyPr>
          <a:lstStyle/>
          <a:p>
            <a:r>
              <a:rPr lang="en-GB" dirty="0">
                <a:solidFill>
                  <a:schemeClr val="bg1"/>
                </a:solidFill>
              </a:rPr>
              <a:t>a</a:t>
            </a:r>
            <a:r>
              <a:rPr lang="en-GB" dirty="0" smtClean="0">
                <a:solidFill>
                  <a:schemeClr val="bg1"/>
                </a:solidFill>
              </a:rPr>
              <a:t>) Bare hands</a:t>
            </a:r>
            <a:endParaRPr lang="en-GB" dirty="0">
              <a:solidFill>
                <a:schemeClr val="bg1"/>
              </a:solidFill>
            </a:endParaRPr>
          </a:p>
        </p:txBody>
      </p:sp>
      <p:sp>
        <p:nvSpPr>
          <p:cNvPr id="10" name="TextBox 9"/>
          <p:cNvSpPr txBox="1"/>
          <p:nvPr/>
        </p:nvSpPr>
        <p:spPr>
          <a:xfrm>
            <a:off x="3163869" y="2975873"/>
            <a:ext cx="2059153" cy="369332"/>
          </a:xfrm>
          <a:prstGeom prst="rect">
            <a:avLst/>
          </a:prstGeom>
          <a:solidFill>
            <a:schemeClr val="tx1">
              <a:alpha val="50000"/>
            </a:schemeClr>
          </a:solidFill>
        </p:spPr>
        <p:txBody>
          <a:bodyPr wrap="none" rtlCol="0">
            <a:spAutoFit/>
          </a:bodyPr>
          <a:lstStyle/>
          <a:p>
            <a:r>
              <a:rPr lang="en-GB" dirty="0" smtClean="0">
                <a:solidFill>
                  <a:schemeClr val="bg1"/>
                </a:solidFill>
              </a:rPr>
              <a:t>b) A stack of timber</a:t>
            </a:r>
            <a:endParaRPr lang="en-GB" dirty="0">
              <a:solidFill>
                <a:schemeClr val="bg1"/>
              </a:solidFill>
            </a:endParaRPr>
          </a:p>
        </p:txBody>
      </p:sp>
      <p:sp>
        <p:nvSpPr>
          <p:cNvPr id="11" name="TextBox 10"/>
          <p:cNvSpPr txBox="1"/>
          <p:nvPr/>
        </p:nvSpPr>
        <p:spPr>
          <a:xfrm>
            <a:off x="6471523" y="2975873"/>
            <a:ext cx="1939442" cy="369332"/>
          </a:xfrm>
          <a:prstGeom prst="rect">
            <a:avLst/>
          </a:prstGeom>
          <a:solidFill>
            <a:schemeClr val="tx1">
              <a:alpha val="50000"/>
            </a:schemeClr>
          </a:solidFill>
        </p:spPr>
        <p:txBody>
          <a:bodyPr wrap="none" rtlCol="0">
            <a:spAutoFit/>
          </a:bodyPr>
          <a:lstStyle/>
          <a:p>
            <a:r>
              <a:rPr lang="en-GB" dirty="0" smtClean="0">
                <a:solidFill>
                  <a:schemeClr val="bg1"/>
                </a:solidFill>
              </a:rPr>
              <a:t>c) A horse and cart</a:t>
            </a:r>
            <a:endParaRPr lang="en-GB" dirty="0">
              <a:solidFill>
                <a:schemeClr val="bg1"/>
              </a:solidFill>
            </a:endParaRPr>
          </a:p>
        </p:txBody>
      </p:sp>
      <p:sp>
        <p:nvSpPr>
          <p:cNvPr id="6" name="TextBox 5"/>
          <p:cNvSpPr txBox="1"/>
          <p:nvPr/>
        </p:nvSpPr>
        <p:spPr>
          <a:xfrm>
            <a:off x="361020" y="2627620"/>
            <a:ext cx="4178965" cy="369332"/>
          </a:xfrm>
          <a:prstGeom prst="rect">
            <a:avLst/>
          </a:prstGeom>
          <a:noFill/>
        </p:spPr>
        <p:txBody>
          <a:bodyPr wrap="none" rtlCol="0">
            <a:spAutoFit/>
          </a:bodyPr>
          <a:lstStyle/>
          <a:p>
            <a:r>
              <a:rPr lang="en-GB" dirty="0" smtClean="0"/>
              <a:t>You have three resources available to you:</a:t>
            </a:r>
          </a:p>
        </p:txBody>
      </p:sp>
      <p:sp>
        <p:nvSpPr>
          <p:cNvPr id="7" name="Date Placeholder 6"/>
          <p:cNvSpPr>
            <a:spLocks noGrp="1"/>
          </p:cNvSpPr>
          <p:nvPr>
            <p:ph type="dt" sz="half" idx="14"/>
          </p:nvPr>
        </p:nvSpPr>
        <p:spPr/>
        <p:txBody>
          <a:bodyPr/>
          <a:lstStyle/>
          <a:p>
            <a:r>
              <a:rPr lang="en-GB" smtClean="0"/>
              <a:t>23/09/2014</a:t>
            </a:r>
            <a:endParaRPr lang="en-GB"/>
          </a:p>
        </p:txBody>
      </p:sp>
      <p:sp>
        <p:nvSpPr>
          <p:cNvPr id="8" name="Footer Placeholder 7"/>
          <p:cNvSpPr>
            <a:spLocks noGrp="1"/>
          </p:cNvSpPr>
          <p:nvPr>
            <p:ph type="ftr" sz="quarter" idx="16"/>
          </p:nvPr>
        </p:nvSpPr>
        <p:spPr/>
        <p:txBody>
          <a:bodyPr/>
          <a:lstStyle/>
          <a:p>
            <a:r>
              <a:rPr lang="en-GB" smtClean="0"/>
              <a:t>Andrew W. Rose, Imperial College London</a:t>
            </a:r>
            <a:endParaRPr lang="en-GB"/>
          </a:p>
        </p:txBody>
      </p:sp>
      <p:sp>
        <p:nvSpPr>
          <p:cNvPr id="9" name="Slide Number Placeholder 8"/>
          <p:cNvSpPr>
            <a:spLocks noGrp="1"/>
          </p:cNvSpPr>
          <p:nvPr>
            <p:ph type="sldNum" sz="quarter" idx="15"/>
          </p:nvPr>
        </p:nvSpPr>
        <p:spPr/>
        <p:txBody>
          <a:bodyPr/>
          <a:lstStyle/>
          <a:p>
            <a:fld id="{EEF2D876-3959-4538-AC04-758B633CFB3E}" type="slidenum">
              <a:rPr lang="en-GB" smtClean="0"/>
              <a:t>3</a:t>
            </a:fld>
            <a:endParaRPr lang="en-GB"/>
          </a:p>
        </p:txBody>
      </p:sp>
    </p:spTree>
    <p:extLst>
      <p:ext uri="{BB962C8B-B14F-4D97-AF65-F5344CB8AC3E}">
        <p14:creationId xmlns:p14="http://schemas.microsoft.com/office/powerpoint/2010/main" val="9312496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819974" cy="4724400"/>
          </a:xfrm>
        </p:spPr>
        <p:txBody>
          <a:bodyPr/>
          <a:lstStyle/>
          <a:p>
            <a:r>
              <a:rPr lang="en-GB" dirty="0" err="1" smtClean="0"/>
              <a:t>uHAL</a:t>
            </a:r>
            <a:r>
              <a:rPr lang="en-GB" dirty="0" smtClean="0"/>
              <a:t> is a library developed for LHC upgrades</a:t>
            </a:r>
          </a:p>
          <a:p>
            <a:r>
              <a:rPr lang="en-GB" dirty="0" smtClean="0"/>
              <a:t>It is a library which provides tools for describing the structure of registers within hardware and for configuring hardware either directly or indirectly over Gigabit Ethernet.</a:t>
            </a:r>
          </a:p>
          <a:p>
            <a:r>
              <a:rPr lang="en-GB" dirty="0" smtClean="0"/>
              <a:t>All configurations are stored in XML files/databases</a:t>
            </a:r>
          </a:p>
          <a:p>
            <a:r>
              <a:rPr lang="en-GB" dirty="0"/>
              <a:t>All the user wants to know is their board’s </a:t>
            </a:r>
            <a:r>
              <a:rPr lang="en-GB" dirty="0" smtClean="0"/>
              <a:t>name. The end user should not need to know how they are talking to their hardware, which protocol version they are using, etc. Their software should be agnostic to all that nonsense… </a:t>
            </a:r>
          </a:p>
          <a:p>
            <a:r>
              <a:rPr lang="en-GB" dirty="0" smtClean="0"/>
              <a:t>Sounds like an ideal candidate for an abstract base class…</a:t>
            </a:r>
            <a:endParaRPr lang="en-GB" dirty="0"/>
          </a:p>
          <a:p>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30</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a:t>Abstract </a:t>
            </a:r>
            <a:r>
              <a:rPr lang="en-GB" dirty="0" smtClean="0"/>
              <a:t>factory case study: </a:t>
            </a:r>
            <a:r>
              <a:rPr lang="en-GB" dirty="0" err="1" smtClean="0"/>
              <a:t>uHAL</a:t>
            </a:r>
            <a:endParaRPr lang="en-GB" dirty="0"/>
          </a:p>
        </p:txBody>
      </p:sp>
    </p:spTree>
    <p:extLst>
      <p:ext uri="{BB962C8B-B14F-4D97-AF65-F5344CB8AC3E}">
        <p14:creationId xmlns:p14="http://schemas.microsoft.com/office/powerpoint/2010/main" val="1937711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396038" cy="4724400"/>
          </a:xfrm>
        </p:spPr>
        <p:txBody>
          <a:bodyPr/>
          <a:lstStyle/>
          <a:p>
            <a:r>
              <a:rPr lang="en-GB" dirty="0" smtClean="0"/>
              <a:t>9 protocol variants denoted by the protocol field within the URI:  </a:t>
            </a:r>
            <a:r>
              <a:rPr lang="en-GB" dirty="0" err="1" smtClean="0">
                <a:solidFill>
                  <a:schemeClr val="accent3"/>
                </a:solidFill>
              </a:rPr>
              <a:t>yyy</a:t>
            </a:r>
            <a:r>
              <a:rPr lang="en-GB" dirty="0" smtClean="0"/>
              <a:t>://</a:t>
            </a:r>
            <a:r>
              <a:rPr lang="en-GB" dirty="0" err="1" smtClean="0"/>
              <a:t>xxx.xxx.xxx.xxx</a:t>
            </a:r>
            <a:r>
              <a:rPr lang="en-GB" dirty="0" smtClean="0"/>
              <a:t>/…….</a:t>
            </a:r>
          </a:p>
          <a:p>
            <a:r>
              <a:rPr lang="en-GB" dirty="0" smtClean="0"/>
              <a:t>Each variant requires a different class to handle it</a:t>
            </a:r>
          </a:p>
          <a:p>
            <a:r>
              <a:rPr lang="en-GB" dirty="0" smtClean="0"/>
              <a:t>All the user wants to see is a (pointer to a) Client object (which, </a:t>
            </a:r>
            <a:r>
              <a:rPr lang="en-GB" dirty="0"/>
              <a:t>trust me,</a:t>
            </a:r>
            <a:r>
              <a:rPr lang="en-GB" dirty="0" smtClean="0"/>
              <a:t> they never, ever, ever want to see inside)</a:t>
            </a:r>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31</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a:t>Abstract </a:t>
            </a:r>
            <a:r>
              <a:rPr lang="en-GB" dirty="0" smtClean="0"/>
              <a:t>factory case study: </a:t>
            </a:r>
            <a:r>
              <a:rPr lang="en-GB" dirty="0" err="1" smtClean="0"/>
              <a:t>uHAL</a:t>
            </a:r>
            <a:endParaRPr lang="en-GB" dirty="0"/>
          </a:p>
        </p:txBody>
      </p:sp>
      <p:sp>
        <p:nvSpPr>
          <p:cNvPr id="7" name="Right Arrow 6"/>
          <p:cNvSpPr/>
          <p:nvPr/>
        </p:nvSpPr>
        <p:spPr>
          <a:xfrm>
            <a:off x="323528" y="4293096"/>
            <a:ext cx="1656184"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Board Name</a:t>
            </a:r>
            <a:endParaRPr lang="en-GB" dirty="0"/>
          </a:p>
        </p:txBody>
      </p:sp>
      <p:sp>
        <p:nvSpPr>
          <p:cNvPr id="8" name="Rectangle 7"/>
          <p:cNvSpPr/>
          <p:nvPr/>
        </p:nvSpPr>
        <p:spPr>
          <a:xfrm>
            <a:off x="1979712" y="3429000"/>
            <a:ext cx="5184576"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Black box (which is blue)</a:t>
            </a:r>
            <a:endParaRPr lang="en-GB" dirty="0"/>
          </a:p>
        </p:txBody>
      </p:sp>
      <p:sp>
        <p:nvSpPr>
          <p:cNvPr id="9" name="Right Arrow 8"/>
          <p:cNvSpPr/>
          <p:nvPr/>
        </p:nvSpPr>
        <p:spPr>
          <a:xfrm>
            <a:off x="7164288" y="4293096"/>
            <a:ext cx="1656184"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Client object</a:t>
            </a:r>
            <a:endParaRPr lang="en-GB" dirty="0"/>
          </a:p>
        </p:txBody>
      </p:sp>
    </p:spTree>
    <p:extLst>
      <p:ext uri="{BB962C8B-B14F-4D97-AF65-F5344CB8AC3E}">
        <p14:creationId xmlns:p14="http://schemas.microsoft.com/office/powerpoint/2010/main" val="3206789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396038" cy="4724400"/>
          </a:xfrm>
        </p:spPr>
        <p:txBody>
          <a:bodyPr/>
          <a:lstStyle/>
          <a:p>
            <a:r>
              <a:rPr lang="en-GB" dirty="0" smtClean="0"/>
              <a:t>9 protocol variants denoted by the protocol field within the URI:  </a:t>
            </a:r>
            <a:r>
              <a:rPr lang="en-GB" dirty="0" err="1" smtClean="0">
                <a:solidFill>
                  <a:schemeClr val="accent3"/>
                </a:solidFill>
              </a:rPr>
              <a:t>yyy</a:t>
            </a:r>
            <a:r>
              <a:rPr lang="en-GB" dirty="0" smtClean="0"/>
              <a:t>://</a:t>
            </a:r>
            <a:r>
              <a:rPr lang="en-GB" dirty="0" err="1" smtClean="0"/>
              <a:t>xxx.xxx.xxx.xxx</a:t>
            </a:r>
            <a:r>
              <a:rPr lang="en-GB" dirty="0" smtClean="0"/>
              <a:t>/…….</a:t>
            </a:r>
          </a:p>
          <a:p>
            <a:r>
              <a:rPr lang="en-GB" dirty="0" smtClean="0"/>
              <a:t>Each variant requires a different class to handle it</a:t>
            </a:r>
          </a:p>
          <a:p>
            <a:r>
              <a:rPr lang="en-GB" dirty="0" smtClean="0"/>
              <a:t>All the user wants to see is a (pointer to a) Client object (which, trust me, they never, ever, ever want to see inside)</a:t>
            </a:r>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32</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a:t>Abstract </a:t>
            </a:r>
            <a:r>
              <a:rPr lang="en-GB" dirty="0" smtClean="0"/>
              <a:t>factory case study: </a:t>
            </a:r>
            <a:r>
              <a:rPr lang="en-GB" dirty="0" err="1" smtClean="0"/>
              <a:t>uHAL</a:t>
            </a:r>
            <a:endParaRPr lang="en-GB" dirty="0"/>
          </a:p>
        </p:txBody>
      </p:sp>
      <p:sp>
        <p:nvSpPr>
          <p:cNvPr id="7" name="Right Arrow 6"/>
          <p:cNvSpPr/>
          <p:nvPr/>
        </p:nvSpPr>
        <p:spPr>
          <a:xfrm>
            <a:off x="323528" y="4293096"/>
            <a:ext cx="1656184"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Board Name</a:t>
            </a:r>
            <a:endParaRPr lang="en-GB" dirty="0"/>
          </a:p>
        </p:txBody>
      </p:sp>
      <p:sp>
        <p:nvSpPr>
          <p:cNvPr id="8" name="Rectangle 7"/>
          <p:cNvSpPr/>
          <p:nvPr/>
        </p:nvSpPr>
        <p:spPr>
          <a:xfrm>
            <a:off x="1979712" y="3429000"/>
            <a:ext cx="5184576" cy="28803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ight Arrow 8"/>
          <p:cNvSpPr/>
          <p:nvPr/>
        </p:nvSpPr>
        <p:spPr>
          <a:xfrm>
            <a:off x="7164288" y="4293096"/>
            <a:ext cx="1656184" cy="11521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Client object</a:t>
            </a:r>
            <a:endParaRPr lang="en-GB" dirty="0"/>
          </a:p>
        </p:txBody>
      </p:sp>
      <p:sp>
        <p:nvSpPr>
          <p:cNvPr id="10" name="Rectangle 9"/>
          <p:cNvSpPr/>
          <p:nvPr/>
        </p:nvSpPr>
        <p:spPr>
          <a:xfrm>
            <a:off x="2051720" y="3933056"/>
            <a:ext cx="1872208" cy="187220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Name to URI lookup</a:t>
            </a:r>
            <a:endParaRPr lang="en-GB" dirty="0"/>
          </a:p>
        </p:txBody>
      </p:sp>
      <p:sp>
        <p:nvSpPr>
          <p:cNvPr id="11" name="Rectangle 10"/>
          <p:cNvSpPr/>
          <p:nvPr/>
        </p:nvSpPr>
        <p:spPr>
          <a:xfrm>
            <a:off x="5220072" y="3924599"/>
            <a:ext cx="1872208" cy="187220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Protocol Name</a:t>
            </a:r>
          </a:p>
          <a:p>
            <a:pPr algn="ctr"/>
            <a:r>
              <a:rPr lang="en-GB" dirty="0" smtClean="0"/>
              <a:t> to Client Factory</a:t>
            </a:r>
            <a:endParaRPr lang="en-GB" dirty="0"/>
          </a:p>
        </p:txBody>
      </p:sp>
      <p:sp>
        <p:nvSpPr>
          <p:cNvPr id="12" name="Right Arrow 11"/>
          <p:cNvSpPr/>
          <p:nvPr/>
        </p:nvSpPr>
        <p:spPr>
          <a:xfrm>
            <a:off x="3923928" y="4293096"/>
            <a:ext cx="1296144" cy="115212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Protocol Name</a:t>
            </a:r>
            <a:endParaRPr lang="en-GB" dirty="0"/>
          </a:p>
        </p:txBody>
      </p:sp>
    </p:spTree>
    <p:extLst>
      <p:ext uri="{BB962C8B-B14F-4D97-AF65-F5344CB8AC3E}">
        <p14:creationId xmlns:p14="http://schemas.microsoft.com/office/powerpoint/2010/main" val="757675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3"/>
          </p:nvPr>
        </p:nvSpPr>
        <p:spPr/>
        <p:txBody>
          <a:bodyPr/>
          <a:lstStyle/>
          <a:p>
            <a:r>
              <a:rPr lang="en-GB" dirty="0" smtClean="0"/>
              <a:t>The problem: convert a string to a class type</a:t>
            </a:r>
          </a:p>
          <a:p>
            <a:r>
              <a:rPr lang="en-GB" dirty="0" smtClean="0"/>
              <a:t>Also: Keep the interface clean for adding more protocols later</a:t>
            </a:r>
          </a:p>
          <a:p>
            <a:endParaRPr lang="en-GB" dirty="0"/>
          </a:p>
          <a:p>
            <a:endParaRPr lang="en-GB" dirty="0" smtClean="0"/>
          </a:p>
          <a:p>
            <a:endParaRPr lang="en-GB" dirty="0"/>
          </a:p>
          <a:p>
            <a:endParaRPr lang="en-GB" dirty="0" smtClean="0"/>
          </a:p>
          <a:p>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33</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a:t>Abstract </a:t>
            </a:r>
            <a:r>
              <a:rPr lang="en-GB" dirty="0" smtClean="0"/>
              <a:t>factory case </a:t>
            </a:r>
            <a:r>
              <a:rPr lang="en-GB" dirty="0"/>
              <a:t>study: </a:t>
            </a:r>
            <a:r>
              <a:rPr lang="en-GB" dirty="0" err="1"/>
              <a:t>uHAL</a:t>
            </a:r>
            <a:endParaRPr lang="en-GB" dirty="0"/>
          </a:p>
        </p:txBody>
      </p:sp>
      <p:sp>
        <p:nvSpPr>
          <p:cNvPr id="11" name="TextBox 10"/>
          <p:cNvSpPr txBox="1"/>
          <p:nvPr/>
        </p:nvSpPr>
        <p:spPr>
          <a:xfrm>
            <a:off x="567600" y="2538770"/>
            <a:ext cx="7992888" cy="1754326"/>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class </a:t>
            </a:r>
            <a:r>
              <a:rPr lang="en-GB" dirty="0" err="1" smtClean="0">
                <a:latin typeface="Cordia New" panose="020B0304020202020204" pitchFamily="34" charset="-34"/>
                <a:cs typeface="Cordia New" panose="020B0304020202020204" pitchFamily="34" charset="-34"/>
              </a:rPr>
              <a:t>ClientFactory</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Client* create( </a:t>
            </a:r>
            <a:r>
              <a:rPr lang="en-GB" dirty="0" err="1" smtClean="0">
                <a:latin typeface="Cordia New" panose="020B0304020202020204" pitchFamily="34" charset="-34"/>
                <a:cs typeface="Cordia New" panose="020B0304020202020204" pitchFamily="34" charset="-34"/>
              </a:rPr>
              <a:t>const</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std</a:t>
            </a:r>
            <a:r>
              <a:rPr lang="en-GB" dirty="0" smtClean="0">
                <a:latin typeface="Cordia New" panose="020B0304020202020204" pitchFamily="34" charset="-34"/>
                <a:cs typeface="Cordia New" panose="020B0304020202020204" pitchFamily="34" charset="-34"/>
              </a:rPr>
              <a:t>::string&amp; </a:t>
            </a:r>
            <a:r>
              <a:rPr lang="en-GB" dirty="0" err="1" smtClean="0">
                <a:latin typeface="Cordia New" panose="020B0304020202020204" pitchFamily="34" charset="-34"/>
                <a:cs typeface="Cordia New" panose="020B0304020202020204" pitchFamily="34" charset="-34"/>
              </a:rPr>
              <a:t>aProtocol</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 template &lt;class Protocol&gt; void </a:t>
            </a:r>
            <a:r>
              <a:rPr lang="en-GB" dirty="0" err="1" smtClean="0">
                <a:latin typeface="Cordia New" panose="020B0304020202020204" pitchFamily="34" charset="-34"/>
                <a:cs typeface="Cordia New" panose="020B0304020202020204" pitchFamily="34" charset="-34"/>
              </a:rPr>
              <a:t>addProtocol</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const</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std</a:t>
            </a:r>
            <a:r>
              <a:rPr lang="en-GB" dirty="0" smtClean="0">
                <a:latin typeface="Cordia New" panose="020B0304020202020204" pitchFamily="34" charset="-34"/>
                <a:cs typeface="Cordia New" panose="020B0304020202020204" pitchFamily="34" charset="-34"/>
              </a:rPr>
              <a:t>::string&amp; </a:t>
            </a:r>
            <a:r>
              <a:rPr lang="en-GB" dirty="0" err="1" smtClean="0">
                <a:latin typeface="Cordia New" panose="020B0304020202020204" pitchFamily="34" charset="-34"/>
                <a:cs typeface="Cordia New" panose="020B0304020202020204" pitchFamily="34" charset="-34"/>
              </a:rPr>
              <a:t>aProtocol</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ClientFactory</a:t>
            </a:r>
            <a:r>
              <a:rPr lang="en-GB" dirty="0" smtClean="0">
                <a:latin typeface="Cordia New" panose="020B0304020202020204" pitchFamily="34" charset="-34"/>
                <a:cs typeface="Cordia New" panose="020B0304020202020204" pitchFamily="34" charset="-34"/>
              </a:rPr>
              <a:t>();</a:t>
            </a:r>
          </a:p>
          <a:p>
            <a:r>
              <a:rPr lang="en-GB" dirty="0" smtClean="0">
                <a:latin typeface="Cordia New" panose="020B0304020202020204" pitchFamily="34" charset="-34"/>
                <a:cs typeface="Cordia New" panose="020B0304020202020204" pitchFamily="34" charset="-34"/>
              </a:rPr>
              <a:t>};</a:t>
            </a:r>
          </a:p>
        </p:txBody>
      </p:sp>
    </p:spTree>
    <p:extLst>
      <p:ext uri="{BB962C8B-B14F-4D97-AF65-F5344CB8AC3E}">
        <p14:creationId xmlns:p14="http://schemas.microsoft.com/office/powerpoint/2010/main" val="2806026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3"/>
          </p:nvPr>
        </p:nvSpPr>
        <p:spPr/>
        <p:txBody>
          <a:bodyPr/>
          <a:lstStyle/>
          <a:p>
            <a:r>
              <a:rPr lang="en-GB" dirty="0" smtClean="0"/>
              <a:t>The problem: convert a string to a class type</a:t>
            </a:r>
          </a:p>
          <a:p>
            <a:r>
              <a:rPr lang="en-GB" dirty="0" smtClean="0"/>
              <a:t>Also: Keep the interface clean for adding more protocols later</a:t>
            </a:r>
          </a:p>
          <a:p>
            <a:endParaRPr lang="en-GB" dirty="0"/>
          </a:p>
          <a:p>
            <a:endParaRPr lang="en-GB" dirty="0" smtClean="0"/>
          </a:p>
          <a:p>
            <a:endParaRPr lang="en-GB" dirty="0"/>
          </a:p>
          <a:p>
            <a:endParaRPr lang="en-GB" dirty="0" smtClean="0"/>
          </a:p>
          <a:p>
            <a:endParaRPr lang="en-GB" dirty="0"/>
          </a:p>
          <a:p>
            <a:r>
              <a:rPr lang="en-GB" dirty="0" smtClean="0"/>
              <a:t>Adding protocols is as simple as</a:t>
            </a:r>
          </a:p>
          <a:p>
            <a:endParaRPr lang="en-GB" dirty="0"/>
          </a:p>
          <a:p>
            <a:endParaRPr lang="en-GB" dirty="0" smtClean="0"/>
          </a:p>
          <a:p>
            <a:r>
              <a:rPr lang="en-GB" dirty="0" smtClean="0"/>
              <a:t>So definitely meets the second criterion</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34</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a:t>Abstract </a:t>
            </a:r>
            <a:r>
              <a:rPr lang="en-GB" dirty="0" smtClean="0"/>
              <a:t>factory case </a:t>
            </a:r>
            <a:r>
              <a:rPr lang="en-GB" dirty="0"/>
              <a:t>study: </a:t>
            </a:r>
            <a:r>
              <a:rPr lang="en-GB" dirty="0" err="1"/>
              <a:t>uHAL</a:t>
            </a:r>
            <a:endParaRPr lang="en-GB" dirty="0"/>
          </a:p>
        </p:txBody>
      </p:sp>
      <p:sp>
        <p:nvSpPr>
          <p:cNvPr id="11" name="TextBox 10"/>
          <p:cNvSpPr txBox="1"/>
          <p:nvPr/>
        </p:nvSpPr>
        <p:spPr>
          <a:xfrm>
            <a:off x="567600" y="2538770"/>
            <a:ext cx="7992888" cy="1754326"/>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class </a:t>
            </a:r>
            <a:r>
              <a:rPr lang="en-GB" dirty="0" err="1" smtClean="0">
                <a:latin typeface="Cordia New" panose="020B0304020202020204" pitchFamily="34" charset="-34"/>
                <a:cs typeface="Cordia New" panose="020B0304020202020204" pitchFamily="34" charset="-34"/>
              </a:rPr>
              <a:t>ClientFactory</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Client* create( </a:t>
            </a:r>
            <a:r>
              <a:rPr lang="en-GB" dirty="0" err="1" smtClean="0">
                <a:latin typeface="Cordia New" panose="020B0304020202020204" pitchFamily="34" charset="-34"/>
                <a:cs typeface="Cordia New" panose="020B0304020202020204" pitchFamily="34" charset="-34"/>
              </a:rPr>
              <a:t>const</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std</a:t>
            </a:r>
            <a:r>
              <a:rPr lang="en-GB" dirty="0" smtClean="0">
                <a:latin typeface="Cordia New" panose="020B0304020202020204" pitchFamily="34" charset="-34"/>
                <a:cs typeface="Cordia New" panose="020B0304020202020204" pitchFamily="34" charset="-34"/>
              </a:rPr>
              <a:t>::string&amp; </a:t>
            </a:r>
            <a:r>
              <a:rPr lang="en-GB" dirty="0" err="1" smtClean="0">
                <a:latin typeface="Cordia New" panose="020B0304020202020204" pitchFamily="34" charset="-34"/>
                <a:cs typeface="Cordia New" panose="020B0304020202020204" pitchFamily="34" charset="-34"/>
              </a:rPr>
              <a:t>aProtocol</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 template &lt;class Protocol&gt; void </a:t>
            </a:r>
            <a:r>
              <a:rPr lang="en-GB" dirty="0" err="1" smtClean="0">
                <a:latin typeface="Cordia New" panose="020B0304020202020204" pitchFamily="34" charset="-34"/>
                <a:cs typeface="Cordia New" panose="020B0304020202020204" pitchFamily="34" charset="-34"/>
              </a:rPr>
              <a:t>addProtocol</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const</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std</a:t>
            </a:r>
            <a:r>
              <a:rPr lang="en-GB" dirty="0" smtClean="0">
                <a:latin typeface="Cordia New" panose="020B0304020202020204" pitchFamily="34" charset="-34"/>
                <a:cs typeface="Cordia New" panose="020B0304020202020204" pitchFamily="34" charset="-34"/>
              </a:rPr>
              <a:t>::string&amp; </a:t>
            </a:r>
            <a:r>
              <a:rPr lang="en-GB" dirty="0" err="1" smtClean="0">
                <a:latin typeface="Cordia New" panose="020B0304020202020204" pitchFamily="34" charset="-34"/>
                <a:cs typeface="Cordia New" panose="020B0304020202020204" pitchFamily="34" charset="-34"/>
              </a:rPr>
              <a:t>aProtocol</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ClientFactory</a:t>
            </a:r>
            <a:r>
              <a:rPr lang="en-GB" dirty="0" smtClean="0">
                <a:latin typeface="Cordia New" panose="020B0304020202020204" pitchFamily="34" charset="-34"/>
                <a:cs typeface="Cordia New" panose="020B0304020202020204" pitchFamily="34" charset="-34"/>
              </a:rPr>
              <a:t>();</a:t>
            </a:r>
          </a:p>
          <a:p>
            <a:r>
              <a:rPr lang="en-GB" dirty="0" smtClean="0">
                <a:latin typeface="Cordia New" panose="020B0304020202020204" pitchFamily="34" charset="-34"/>
                <a:cs typeface="Cordia New" panose="020B0304020202020204" pitchFamily="34" charset="-34"/>
              </a:rPr>
              <a:t>};</a:t>
            </a:r>
          </a:p>
        </p:txBody>
      </p:sp>
      <p:sp>
        <p:nvSpPr>
          <p:cNvPr id="12" name="TextBox 11"/>
          <p:cNvSpPr txBox="1"/>
          <p:nvPr/>
        </p:nvSpPr>
        <p:spPr>
          <a:xfrm>
            <a:off x="554353" y="4797152"/>
            <a:ext cx="7992888" cy="923330"/>
          </a:xfrm>
          <a:prstGeom prst="rect">
            <a:avLst/>
          </a:prstGeom>
          <a:noFill/>
        </p:spPr>
        <p:txBody>
          <a:bodyPr wrap="square" rtlCol="0">
            <a:spAutoFit/>
          </a:bodyPr>
          <a:lstStyle/>
          <a:p>
            <a:r>
              <a:rPr lang="en-GB" dirty="0" err="1" smtClean="0">
                <a:latin typeface="Cordia New" panose="020B0304020202020204" pitchFamily="34" charset="-34"/>
                <a:cs typeface="Cordia New" panose="020B0304020202020204" pitchFamily="34" charset="-34"/>
              </a:rPr>
              <a:t>addProtocol</a:t>
            </a:r>
            <a:r>
              <a:rPr lang="en-GB" dirty="0" smtClean="0">
                <a:latin typeface="Cordia New" panose="020B0304020202020204" pitchFamily="34" charset="-34"/>
                <a:cs typeface="Cordia New" panose="020B0304020202020204" pitchFamily="34" charset="-34"/>
              </a:rPr>
              <a:t>&lt; </a:t>
            </a:r>
            <a:r>
              <a:rPr lang="en-GB" dirty="0" err="1" smtClean="0">
                <a:latin typeface="Cordia New" panose="020B0304020202020204" pitchFamily="34" charset="-34"/>
                <a:cs typeface="Cordia New" panose="020B0304020202020204" pitchFamily="34" charset="-34"/>
              </a:rPr>
              <a:t>ProtocolA</a:t>
            </a:r>
            <a:r>
              <a:rPr lang="en-GB" dirty="0" smtClean="0">
                <a:latin typeface="Cordia New" panose="020B0304020202020204" pitchFamily="34" charset="-34"/>
                <a:cs typeface="Cordia New" panose="020B0304020202020204" pitchFamily="34" charset="-34"/>
              </a:rPr>
              <a:t> &gt; ( “</a:t>
            </a:r>
            <a:r>
              <a:rPr lang="en-GB" dirty="0" err="1" smtClean="0">
                <a:latin typeface="Cordia New" panose="020B0304020202020204" pitchFamily="34" charset="-34"/>
                <a:cs typeface="Cordia New" panose="020B0304020202020204" pitchFamily="34" charset="-34"/>
              </a:rPr>
              <a:t>ProtocolA</a:t>
            </a:r>
            <a:r>
              <a:rPr lang="en-GB" dirty="0" smtClean="0">
                <a:latin typeface="Cordia New" panose="020B0304020202020204" pitchFamily="34" charset="-34"/>
                <a:cs typeface="Cordia New" panose="020B0304020202020204" pitchFamily="34" charset="-34"/>
              </a:rPr>
              <a:t>” );</a:t>
            </a:r>
          </a:p>
          <a:p>
            <a:r>
              <a:rPr lang="en-GB" dirty="0" err="1" smtClean="0">
                <a:latin typeface="Cordia New" panose="020B0304020202020204" pitchFamily="34" charset="-34"/>
                <a:cs typeface="Cordia New" panose="020B0304020202020204" pitchFamily="34" charset="-34"/>
              </a:rPr>
              <a:t>addProtocol</a:t>
            </a:r>
            <a:r>
              <a:rPr lang="en-GB" dirty="0" smtClean="0">
                <a:latin typeface="Cordia New" panose="020B0304020202020204" pitchFamily="34" charset="-34"/>
                <a:cs typeface="Cordia New" panose="020B0304020202020204" pitchFamily="34" charset="-34"/>
              </a:rPr>
              <a:t>&lt; </a:t>
            </a:r>
            <a:r>
              <a:rPr lang="en-GB" dirty="0" err="1" smtClean="0">
                <a:latin typeface="Cordia New" panose="020B0304020202020204" pitchFamily="34" charset="-34"/>
                <a:cs typeface="Cordia New" panose="020B0304020202020204" pitchFamily="34" charset="-34"/>
              </a:rPr>
              <a:t>ProtocolB</a:t>
            </a:r>
            <a:r>
              <a:rPr lang="en-GB" dirty="0" smtClean="0">
                <a:latin typeface="Cordia New" panose="020B0304020202020204" pitchFamily="34" charset="-34"/>
                <a:cs typeface="Cordia New" panose="020B0304020202020204" pitchFamily="34" charset="-34"/>
              </a:rPr>
              <a:t> &gt; ( “</a:t>
            </a:r>
            <a:r>
              <a:rPr lang="en-GB" dirty="0" err="1" smtClean="0">
                <a:latin typeface="Cordia New" panose="020B0304020202020204" pitchFamily="34" charset="-34"/>
                <a:cs typeface="Cordia New" panose="020B0304020202020204" pitchFamily="34" charset="-34"/>
              </a:rPr>
              <a:t>ProtocolB</a:t>
            </a:r>
            <a:r>
              <a:rPr lang="en-GB" dirty="0" smtClean="0">
                <a:latin typeface="Cordia New" panose="020B0304020202020204" pitchFamily="34" charset="-34"/>
                <a:cs typeface="Cordia New" panose="020B0304020202020204" pitchFamily="34" charset="-34"/>
              </a:rPr>
              <a:t>” );</a:t>
            </a:r>
          </a:p>
          <a:p>
            <a:r>
              <a:rPr lang="en-GB" dirty="0" err="1" smtClean="0">
                <a:latin typeface="Cordia New" panose="020B0304020202020204" pitchFamily="34" charset="-34"/>
                <a:cs typeface="Cordia New" panose="020B0304020202020204" pitchFamily="34" charset="-34"/>
              </a:rPr>
              <a:t>addProtocol</a:t>
            </a:r>
            <a:r>
              <a:rPr lang="en-GB" dirty="0" smtClean="0">
                <a:latin typeface="Cordia New" panose="020B0304020202020204" pitchFamily="34" charset="-34"/>
                <a:cs typeface="Cordia New" panose="020B0304020202020204" pitchFamily="34" charset="-34"/>
              </a:rPr>
              <a:t>&lt; </a:t>
            </a:r>
            <a:r>
              <a:rPr lang="en-GB" dirty="0" err="1" smtClean="0">
                <a:latin typeface="Cordia New" panose="020B0304020202020204" pitchFamily="34" charset="-34"/>
                <a:cs typeface="Cordia New" panose="020B0304020202020204" pitchFamily="34" charset="-34"/>
              </a:rPr>
              <a:t>ProtocolC</a:t>
            </a:r>
            <a:r>
              <a:rPr lang="en-GB" dirty="0" smtClean="0">
                <a:latin typeface="Cordia New" panose="020B0304020202020204" pitchFamily="34" charset="-34"/>
                <a:cs typeface="Cordia New" panose="020B0304020202020204" pitchFamily="34" charset="-34"/>
              </a:rPr>
              <a:t> &gt; ( “</a:t>
            </a:r>
            <a:r>
              <a:rPr lang="en-GB" dirty="0" err="1" smtClean="0">
                <a:latin typeface="Cordia New" panose="020B0304020202020204" pitchFamily="34" charset="-34"/>
                <a:cs typeface="Cordia New" panose="020B0304020202020204" pitchFamily="34" charset="-34"/>
              </a:rPr>
              <a:t>ProtocolC</a:t>
            </a:r>
            <a:r>
              <a:rPr lang="en-GB" dirty="0" smtClean="0">
                <a:latin typeface="Cordia New" panose="020B0304020202020204" pitchFamily="34" charset="-34"/>
                <a:cs typeface="Cordia New" panose="020B0304020202020204" pitchFamily="34" charset="-34"/>
              </a:rPr>
              <a:t>” );</a:t>
            </a:r>
          </a:p>
        </p:txBody>
      </p:sp>
    </p:spTree>
    <p:extLst>
      <p:ext uri="{BB962C8B-B14F-4D97-AF65-F5344CB8AC3E}">
        <p14:creationId xmlns:p14="http://schemas.microsoft.com/office/powerpoint/2010/main" val="2010699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3"/>
          </p:nvPr>
        </p:nvSpPr>
        <p:spPr/>
        <p:txBody>
          <a:bodyPr/>
          <a:lstStyle/>
          <a:p>
            <a:r>
              <a:rPr lang="en-GB" dirty="0" smtClean="0"/>
              <a:t>To construct an object of a particular concrete type, the factory needs a worker who knows about that type</a:t>
            </a:r>
          </a:p>
          <a:p>
            <a:r>
              <a:rPr lang="en-GB" dirty="0" smtClean="0"/>
              <a:t>Use templates!</a:t>
            </a:r>
          </a:p>
          <a:p>
            <a:endParaRPr lang="en-GB" dirty="0"/>
          </a:p>
          <a:p>
            <a:endParaRPr lang="en-GB" dirty="0"/>
          </a:p>
          <a:p>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35</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a:t>Abstract factory case study: </a:t>
            </a:r>
            <a:r>
              <a:rPr lang="en-GB" dirty="0" err="1"/>
              <a:t>uHAL</a:t>
            </a:r>
            <a:endParaRPr lang="en-GB" dirty="0"/>
          </a:p>
        </p:txBody>
      </p:sp>
      <p:sp>
        <p:nvSpPr>
          <p:cNvPr id="8" name="TextBox 7"/>
          <p:cNvSpPr txBox="1"/>
          <p:nvPr/>
        </p:nvSpPr>
        <p:spPr>
          <a:xfrm>
            <a:off x="567600" y="2538770"/>
            <a:ext cx="7992888" cy="3416320"/>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class </a:t>
            </a:r>
            <a:r>
              <a:rPr lang="en-GB" dirty="0" err="1" smtClean="0">
                <a:latin typeface="Cordia New" panose="020B0304020202020204" pitchFamily="34" charset="-34"/>
                <a:cs typeface="Cordia New" panose="020B0304020202020204" pitchFamily="34" charset="-34"/>
              </a:rPr>
              <a:t>FactoryWorkerInterface</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Client* create() = 0;</a:t>
            </a:r>
          </a:p>
          <a:p>
            <a:r>
              <a:rPr lang="en-GB" dirty="0" smtClean="0">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smtClean="0">
                <a:latin typeface="Cordia New" panose="020B0304020202020204" pitchFamily="34" charset="-34"/>
                <a:cs typeface="Cordia New" panose="020B0304020202020204" pitchFamily="34" charset="-34"/>
              </a:rPr>
              <a:t>template &lt;class Protocol&gt; </a:t>
            </a:r>
          </a:p>
          <a:p>
            <a:r>
              <a:rPr lang="en-GB" dirty="0" smtClean="0">
                <a:latin typeface="Cordia New" panose="020B0304020202020204" pitchFamily="34" charset="-34"/>
                <a:cs typeface="Cordia New" panose="020B0304020202020204" pitchFamily="34" charset="-34"/>
              </a:rPr>
              <a:t>class </a:t>
            </a:r>
            <a:r>
              <a:rPr lang="en-GB" dirty="0" err="1" smtClean="0">
                <a:latin typeface="Cordia New" panose="020B0304020202020204" pitchFamily="34" charset="-34"/>
                <a:cs typeface="Cordia New" panose="020B0304020202020204" pitchFamily="34" charset="-34"/>
              </a:rPr>
              <a:t>FactoryWorkerImplementation</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Client* create(){ return new Protocol; }</a:t>
            </a:r>
          </a:p>
          <a:p>
            <a:r>
              <a:rPr lang="en-GB" dirty="0" smtClean="0">
                <a:latin typeface="Cordia New" panose="020B0304020202020204" pitchFamily="34" charset="-34"/>
                <a:cs typeface="Cordia New" panose="020B0304020202020204" pitchFamily="34" charset="-34"/>
              </a:rPr>
              <a:t>};</a:t>
            </a:r>
          </a:p>
          <a:p>
            <a:endParaRPr lang="en-GB" dirty="0">
              <a:latin typeface="Cordia New" panose="020B0304020202020204" pitchFamily="34" charset="-34"/>
              <a:cs typeface="Cordia New" panose="020B0304020202020204" pitchFamily="34" charset="-34"/>
            </a:endParaRPr>
          </a:p>
          <a:p>
            <a:endParaRPr lang="en-GB" dirty="0" smtClean="0">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1722843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sz="quarter" idx="13"/>
          </p:nvPr>
        </p:nvSpPr>
        <p:spPr/>
        <p:txBody>
          <a:bodyPr/>
          <a:lstStyle/>
          <a:p>
            <a:r>
              <a:rPr lang="en-GB" dirty="0" smtClean="0"/>
              <a:t>The factory can then associate a string with a worker object using a standard (hash) map:</a:t>
            </a:r>
          </a:p>
          <a:p>
            <a:endParaRPr lang="en-GB" dirty="0"/>
          </a:p>
          <a:p>
            <a:r>
              <a:rPr lang="en-GB" dirty="0" smtClean="0"/>
              <a:t>The </a:t>
            </a:r>
            <a:r>
              <a:rPr lang="en-GB" dirty="0" err="1" smtClean="0"/>
              <a:t>ClientFactory</a:t>
            </a:r>
            <a:r>
              <a:rPr lang="en-GB" dirty="0" smtClean="0"/>
              <a:t> create() function then simply passes the job to the appropriate worker: </a:t>
            </a:r>
          </a:p>
          <a:p>
            <a:endParaRPr lang="en-GB" dirty="0"/>
          </a:p>
          <a:p>
            <a:endParaRPr lang="en-GB" dirty="0"/>
          </a:p>
          <a:p>
            <a:r>
              <a:rPr lang="en-GB" dirty="0" smtClean="0"/>
              <a:t>Neither the user nor, in fact, the factory ever see the pointer to the concrete object, only the pointer to the abstract Client.</a:t>
            </a:r>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36</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a:t>Abstract factory case study: </a:t>
            </a:r>
            <a:r>
              <a:rPr lang="en-GB" dirty="0" err="1"/>
              <a:t>uHAL</a:t>
            </a:r>
            <a:endParaRPr lang="en-GB" dirty="0"/>
          </a:p>
        </p:txBody>
      </p:sp>
      <p:sp>
        <p:nvSpPr>
          <p:cNvPr id="8" name="TextBox 7"/>
          <p:cNvSpPr txBox="1"/>
          <p:nvPr/>
        </p:nvSpPr>
        <p:spPr>
          <a:xfrm>
            <a:off x="567600" y="2132856"/>
            <a:ext cx="7992888" cy="369332"/>
          </a:xfrm>
          <a:prstGeom prst="rect">
            <a:avLst/>
          </a:prstGeom>
          <a:noFill/>
        </p:spPr>
        <p:txBody>
          <a:bodyPr wrap="square" rtlCol="0">
            <a:spAutoFit/>
          </a:bodyPr>
          <a:lstStyle/>
          <a:p>
            <a:r>
              <a:rPr lang="en-GB" dirty="0" err="1" smtClean="0">
                <a:latin typeface="Cordia New" panose="020B0304020202020204" pitchFamily="34" charset="-34"/>
                <a:cs typeface="Cordia New" panose="020B0304020202020204" pitchFamily="34" charset="-34"/>
              </a:rPr>
              <a:t>std</a:t>
            </a:r>
            <a:r>
              <a:rPr lang="en-GB" dirty="0" smtClean="0">
                <a:latin typeface="Cordia New" panose="020B0304020202020204" pitchFamily="34" charset="-34"/>
                <a:cs typeface="Cordia New" panose="020B0304020202020204" pitchFamily="34" charset="-34"/>
              </a:rPr>
              <a:t>::map&lt; </a:t>
            </a:r>
            <a:r>
              <a:rPr lang="en-GB" dirty="0" err="1" smtClean="0">
                <a:latin typeface="Cordia New" panose="020B0304020202020204" pitchFamily="34" charset="-34"/>
                <a:cs typeface="Cordia New" panose="020B0304020202020204" pitchFamily="34" charset="-34"/>
              </a:rPr>
              <a:t>std</a:t>
            </a:r>
            <a:r>
              <a:rPr lang="en-GB" dirty="0" smtClean="0">
                <a:latin typeface="Cordia New" panose="020B0304020202020204" pitchFamily="34" charset="-34"/>
                <a:cs typeface="Cordia New" panose="020B0304020202020204" pitchFamily="34" charset="-34"/>
              </a:rPr>
              <a:t>::string , </a:t>
            </a:r>
            <a:r>
              <a:rPr lang="en-GB" dirty="0" err="1" smtClean="0">
                <a:latin typeface="Cordia New" panose="020B0304020202020204" pitchFamily="34" charset="-34"/>
                <a:cs typeface="Cordia New" panose="020B0304020202020204" pitchFamily="34" charset="-34"/>
              </a:rPr>
              <a:t>FactoryWorkerInterface</a:t>
            </a:r>
            <a:r>
              <a:rPr lang="en-GB" dirty="0" smtClean="0">
                <a:latin typeface="Cordia New" panose="020B0304020202020204" pitchFamily="34" charset="-34"/>
                <a:cs typeface="Cordia New" panose="020B0304020202020204" pitchFamily="34" charset="-34"/>
              </a:rPr>
              <a:t>* &gt; </a:t>
            </a:r>
            <a:r>
              <a:rPr lang="en-GB" dirty="0" err="1" smtClean="0">
                <a:latin typeface="Cordia New" panose="020B0304020202020204" pitchFamily="34" charset="-34"/>
                <a:cs typeface="Cordia New" panose="020B0304020202020204" pitchFamily="34" charset="-34"/>
              </a:rPr>
              <a:t>mListOfWorkers</a:t>
            </a:r>
            <a:r>
              <a:rPr lang="en-GB" dirty="0" smtClean="0">
                <a:latin typeface="Cordia New" panose="020B0304020202020204" pitchFamily="34" charset="-34"/>
                <a:cs typeface="Cordia New" panose="020B0304020202020204" pitchFamily="34" charset="-34"/>
              </a:rPr>
              <a:t>; </a:t>
            </a:r>
          </a:p>
        </p:txBody>
      </p:sp>
      <p:sp>
        <p:nvSpPr>
          <p:cNvPr id="10" name="TextBox 9"/>
          <p:cNvSpPr txBox="1"/>
          <p:nvPr/>
        </p:nvSpPr>
        <p:spPr>
          <a:xfrm>
            <a:off x="567600" y="3212976"/>
            <a:ext cx="7992888" cy="923330"/>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Client* </a:t>
            </a:r>
            <a:r>
              <a:rPr lang="en-GB" dirty="0" err="1" smtClean="0">
                <a:latin typeface="Cordia New" panose="020B0304020202020204" pitchFamily="34" charset="-34"/>
                <a:cs typeface="Cordia New" panose="020B0304020202020204" pitchFamily="34" charset="-34"/>
              </a:rPr>
              <a:t>ClientFactory</a:t>
            </a:r>
            <a:r>
              <a:rPr lang="en-GB" dirty="0" smtClean="0">
                <a:latin typeface="Cordia New" panose="020B0304020202020204" pitchFamily="34" charset="-34"/>
                <a:cs typeface="Cordia New" panose="020B0304020202020204" pitchFamily="34" charset="-34"/>
              </a:rPr>
              <a:t>::create( </a:t>
            </a:r>
            <a:r>
              <a:rPr lang="en-GB" dirty="0" err="1" smtClean="0">
                <a:latin typeface="Cordia New" panose="020B0304020202020204" pitchFamily="34" charset="-34"/>
                <a:cs typeface="Cordia New" panose="020B0304020202020204" pitchFamily="34" charset="-34"/>
              </a:rPr>
              <a:t>const</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std</a:t>
            </a:r>
            <a:r>
              <a:rPr lang="en-GB" dirty="0" smtClean="0">
                <a:latin typeface="Cordia New" panose="020B0304020202020204" pitchFamily="34" charset="-34"/>
                <a:cs typeface="Cordia New" panose="020B0304020202020204" pitchFamily="34" charset="-34"/>
              </a:rPr>
              <a:t>::string&amp; </a:t>
            </a:r>
            <a:r>
              <a:rPr lang="en-GB" dirty="0" err="1" smtClean="0">
                <a:latin typeface="Cordia New" panose="020B0304020202020204" pitchFamily="34" charset="-34"/>
                <a:cs typeface="Cordia New" panose="020B0304020202020204" pitchFamily="34" charset="-34"/>
              </a:rPr>
              <a:t>aProtocol</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  return </a:t>
            </a:r>
            <a:r>
              <a:rPr lang="en-GB" dirty="0" err="1" smtClean="0">
                <a:latin typeface="Cordia New" panose="020B0304020202020204" pitchFamily="34" charset="-34"/>
                <a:cs typeface="Cordia New" panose="020B0304020202020204" pitchFamily="34" charset="-34"/>
              </a:rPr>
              <a:t>mListOfWorkers</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aProtocol</a:t>
            </a:r>
            <a:r>
              <a:rPr lang="en-GB" dirty="0" smtClean="0">
                <a:latin typeface="Cordia New" panose="020B0304020202020204" pitchFamily="34" charset="-34"/>
                <a:cs typeface="Cordia New" panose="020B0304020202020204" pitchFamily="34" charset="-34"/>
              </a:rPr>
              <a:t> ] -&gt; create();</a:t>
            </a:r>
          </a:p>
          <a:p>
            <a:r>
              <a:rPr lang="en-GB" dirty="0">
                <a:latin typeface="Cordia New" panose="020B0304020202020204" pitchFamily="34" charset="-34"/>
                <a:cs typeface="Cordia New" panose="020B0304020202020204" pitchFamily="34" charset="-34"/>
              </a:rPr>
              <a:t>}</a:t>
            </a:r>
            <a:endParaRPr lang="en-GB" dirty="0" smtClean="0">
              <a:latin typeface="Cordia New" panose="020B0304020202020204" pitchFamily="34" charset="-34"/>
              <a:cs typeface="Cordia New" panose="020B0304020202020204" pitchFamily="34" charset="-34"/>
            </a:endParaRPr>
          </a:p>
        </p:txBody>
      </p:sp>
    </p:spTree>
    <p:extLst>
      <p:ext uri="{BB962C8B-B14F-4D97-AF65-F5344CB8AC3E}">
        <p14:creationId xmlns:p14="http://schemas.microsoft.com/office/powerpoint/2010/main" val="3911355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t>Let us consider the factory we have just created:</a:t>
            </a:r>
          </a:p>
          <a:p>
            <a:r>
              <a:rPr lang="en-GB" dirty="0" smtClean="0"/>
              <a:t>Is there ever a use case for having more than one copy of this factory?</a:t>
            </a:r>
          </a:p>
          <a:p>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37</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The Singleton pattern</a:t>
            </a:r>
            <a:endParaRPr lang="en-GB" dirty="0"/>
          </a:p>
        </p:txBody>
      </p:sp>
    </p:spTree>
    <p:extLst>
      <p:ext uri="{BB962C8B-B14F-4D97-AF65-F5344CB8AC3E}">
        <p14:creationId xmlns:p14="http://schemas.microsoft.com/office/powerpoint/2010/main" val="2817427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t>Let us consider the factory we have just created:</a:t>
            </a:r>
          </a:p>
          <a:p>
            <a:r>
              <a:rPr lang="en-GB" dirty="0" smtClean="0"/>
              <a:t>Is there ever a use case for having more than one copy of this factory? </a:t>
            </a:r>
            <a:r>
              <a:rPr lang="en-GB" dirty="0" smtClean="0">
                <a:solidFill>
                  <a:srgbClr val="FF0000"/>
                </a:solidFill>
              </a:rPr>
              <a:t>NO!</a:t>
            </a:r>
          </a:p>
          <a:p>
            <a:r>
              <a:rPr lang="en-GB" dirty="0" smtClean="0"/>
              <a:t>Is there a good reason not to have multiple copies of this factory?</a:t>
            </a:r>
          </a:p>
          <a:p>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38</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The Singleton pattern</a:t>
            </a:r>
            <a:endParaRPr lang="en-GB" dirty="0"/>
          </a:p>
        </p:txBody>
      </p:sp>
    </p:spTree>
    <p:extLst>
      <p:ext uri="{BB962C8B-B14F-4D97-AF65-F5344CB8AC3E}">
        <p14:creationId xmlns:p14="http://schemas.microsoft.com/office/powerpoint/2010/main" val="7450381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891982" cy="4724400"/>
          </a:xfrm>
        </p:spPr>
        <p:txBody>
          <a:bodyPr/>
          <a:lstStyle/>
          <a:p>
            <a:r>
              <a:rPr lang="en-GB" dirty="0" smtClean="0"/>
              <a:t>Let us consider the factory we have just created:</a:t>
            </a:r>
          </a:p>
          <a:p>
            <a:r>
              <a:rPr lang="en-GB" dirty="0" smtClean="0"/>
              <a:t>Is there ever a use case for having more than one copy of this factory? </a:t>
            </a:r>
            <a:r>
              <a:rPr lang="en-GB" dirty="0" smtClean="0">
                <a:solidFill>
                  <a:srgbClr val="FF0000"/>
                </a:solidFill>
              </a:rPr>
              <a:t>NO!</a:t>
            </a:r>
          </a:p>
          <a:p>
            <a:r>
              <a:rPr lang="en-GB" dirty="0" smtClean="0"/>
              <a:t>Is there a good reason not to have multiple copies of this factory? </a:t>
            </a:r>
            <a:r>
              <a:rPr lang="en-GB" dirty="0" smtClean="0">
                <a:solidFill>
                  <a:schemeClr val="accent3"/>
                </a:solidFill>
              </a:rPr>
              <a:t>YES!</a:t>
            </a:r>
          </a:p>
          <a:p>
            <a:r>
              <a:rPr lang="en-GB" dirty="0" smtClean="0">
                <a:solidFill>
                  <a:schemeClr val="accent3"/>
                </a:solidFill>
              </a:rPr>
              <a:t>In our example the map only has 9 entries but it could, in principle, have many thousands of entries. We do not want to fill this map many times over.</a:t>
            </a:r>
          </a:p>
          <a:p>
            <a:endParaRPr lang="en-GB" dirty="0" smtClean="0">
              <a:solidFill>
                <a:schemeClr val="accent3"/>
              </a:solidFill>
            </a:endParaRPr>
          </a:p>
          <a:p>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39</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The Singleton pattern</a:t>
            </a:r>
            <a:endParaRPr lang="en-GB" dirty="0"/>
          </a:p>
        </p:txBody>
      </p:sp>
    </p:spTree>
    <p:extLst>
      <p:ext uri="{BB962C8B-B14F-4D97-AF65-F5344CB8AC3E}">
        <p14:creationId xmlns:p14="http://schemas.microsoft.com/office/powerpoint/2010/main" val="37061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4435598" cy="669816"/>
          </a:xfrm>
        </p:spPr>
        <p:txBody>
          <a:bodyPr/>
          <a:lstStyle/>
          <a:p>
            <a:pPr>
              <a:spcBef>
                <a:spcPts val="0"/>
              </a:spcBef>
            </a:pPr>
            <a:r>
              <a:rPr lang="en-GB" dirty="0" smtClean="0"/>
              <a:t>You have been tasked to move this pile from A to B</a:t>
            </a:r>
            <a:endParaRPr lang="en-GB" dirty="0"/>
          </a:p>
        </p:txBody>
      </p:sp>
      <p:sp>
        <p:nvSpPr>
          <p:cNvPr id="3" name="Title 2"/>
          <p:cNvSpPr>
            <a:spLocks noGrp="1"/>
          </p:cNvSpPr>
          <p:nvPr>
            <p:ph type="title"/>
          </p:nvPr>
        </p:nvSpPr>
        <p:spPr/>
        <p:txBody>
          <a:bodyPr/>
          <a:lstStyle/>
          <a:p>
            <a:r>
              <a:rPr lang="en-GB" dirty="0" smtClean="0"/>
              <a:t>Simple exercise</a:t>
            </a:r>
            <a:endParaRPr lang="en-GB" dirty="0"/>
          </a:p>
        </p:txBody>
      </p:sp>
      <p:pic>
        <p:nvPicPr>
          <p:cNvPr id="1033" name="Picture 9" descr="http://www.freedomdesignandconstruction.co.uk/wp-content/uploads/2014/01/stack-of-timber-300.jpg"/>
          <p:cNvPicPr>
            <a:picLocks noChangeAspect="1" noChangeArrowheads="1"/>
          </p:cNvPicPr>
          <p:nvPr/>
        </p:nvPicPr>
        <p:blipFill rotWithShape="1">
          <a:blip r:embed="rId2">
            <a:extLst>
              <a:ext uri="{28A0092B-C50C-407E-A947-70E740481C1C}">
                <a14:useLocalDpi xmlns:a14="http://schemas.microsoft.com/office/drawing/2010/main" val="0"/>
              </a:ext>
            </a:extLst>
          </a:blip>
          <a:srcRect r="9496"/>
          <a:stretch/>
        </p:blipFill>
        <p:spPr bwMode="auto">
          <a:xfrm>
            <a:off x="2663932" y="2975873"/>
            <a:ext cx="3059029" cy="2253327"/>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http://singlemaltmonkey.files.wordpress.com/2012/02/manu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6036" y="857621"/>
            <a:ext cx="2368878" cy="177929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wallpoper.com/images/00/42/03/78/hands-pray_0042037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743" t="9428" r="23311"/>
          <a:stretch/>
        </p:blipFill>
        <p:spPr bwMode="auto">
          <a:xfrm>
            <a:off x="252172" y="2975873"/>
            <a:ext cx="2189539" cy="2253326"/>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farm1.static.flickr.com/82/253329527_c50e04cd6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9026" y="2975872"/>
            <a:ext cx="3004436" cy="225332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p:nvPr/>
        </p:nvCxnSpPr>
        <p:spPr>
          <a:xfrm>
            <a:off x="3491880" y="1736956"/>
            <a:ext cx="108012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07796" y="2975873"/>
            <a:ext cx="1478290" cy="369332"/>
          </a:xfrm>
          <a:prstGeom prst="rect">
            <a:avLst/>
          </a:prstGeom>
          <a:solidFill>
            <a:schemeClr val="tx1">
              <a:alpha val="50000"/>
            </a:schemeClr>
          </a:solidFill>
        </p:spPr>
        <p:txBody>
          <a:bodyPr wrap="none" rtlCol="0">
            <a:spAutoFit/>
          </a:bodyPr>
          <a:lstStyle/>
          <a:p>
            <a:r>
              <a:rPr lang="en-GB" dirty="0">
                <a:solidFill>
                  <a:schemeClr val="bg1"/>
                </a:solidFill>
              </a:rPr>
              <a:t>a</a:t>
            </a:r>
            <a:r>
              <a:rPr lang="en-GB" dirty="0" smtClean="0">
                <a:solidFill>
                  <a:schemeClr val="bg1"/>
                </a:solidFill>
              </a:rPr>
              <a:t>) Bare hands</a:t>
            </a:r>
            <a:endParaRPr lang="en-GB" dirty="0">
              <a:solidFill>
                <a:schemeClr val="bg1"/>
              </a:solidFill>
            </a:endParaRPr>
          </a:p>
        </p:txBody>
      </p:sp>
      <p:sp>
        <p:nvSpPr>
          <p:cNvPr id="10" name="TextBox 9"/>
          <p:cNvSpPr txBox="1"/>
          <p:nvPr/>
        </p:nvSpPr>
        <p:spPr>
          <a:xfrm>
            <a:off x="3163869" y="2975873"/>
            <a:ext cx="2059153" cy="369332"/>
          </a:xfrm>
          <a:prstGeom prst="rect">
            <a:avLst/>
          </a:prstGeom>
          <a:solidFill>
            <a:schemeClr val="tx1">
              <a:alpha val="50000"/>
            </a:schemeClr>
          </a:solidFill>
        </p:spPr>
        <p:txBody>
          <a:bodyPr wrap="none" rtlCol="0">
            <a:spAutoFit/>
          </a:bodyPr>
          <a:lstStyle/>
          <a:p>
            <a:r>
              <a:rPr lang="en-GB" dirty="0" smtClean="0">
                <a:solidFill>
                  <a:schemeClr val="bg1"/>
                </a:solidFill>
              </a:rPr>
              <a:t>b) A stack of timber</a:t>
            </a:r>
            <a:endParaRPr lang="en-GB" dirty="0">
              <a:solidFill>
                <a:schemeClr val="bg1"/>
              </a:solidFill>
            </a:endParaRPr>
          </a:p>
        </p:txBody>
      </p:sp>
      <p:sp>
        <p:nvSpPr>
          <p:cNvPr id="11" name="TextBox 10"/>
          <p:cNvSpPr txBox="1"/>
          <p:nvPr/>
        </p:nvSpPr>
        <p:spPr>
          <a:xfrm>
            <a:off x="6471523" y="2975873"/>
            <a:ext cx="1939442" cy="369332"/>
          </a:xfrm>
          <a:prstGeom prst="rect">
            <a:avLst/>
          </a:prstGeom>
          <a:solidFill>
            <a:schemeClr val="tx1">
              <a:alpha val="50000"/>
            </a:schemeClr>
          </a:solidFill>
        </p:spPr>
        <p:txBody>
          <a:bodyPr wrap="none" rtlCol="0">
            <a:spAutoFit/>
          </a:bodyPr>
          <a:lstStyle/>
          <a:p>
            <a:r>
              <a:rPr lang="en-GB" dirty="0" smtClean="0">
                <a:solidFill>
                  <a:schemeClr val="bg1"/>
                </a:solidFill>
              </a:rPr>
              <a:t>c) A horse and cart</a:t>
            </a:r>
            <a:endParaRPr lang="en-GB" dirty="0">
              <a:solidFill>
                <a:schemeClr val="bg1"/>
              </a:solidFill>
            </a:endParaRPr>
          </a:p>
        </p:txBody>
      </p:sp>
      <p:sp>
        <p:nvSpPr>
          <p:cNvPr id="6" name="TextBox 5"/>
          <p:cNvSpPr txBox="1"/>
          <p:nvPr/>
        </p:nvSpPr>
        <p:spPr>
          <a:xfrm>
            <a:off x="361020" y="2627620"/>
            <a:ext cx="4178965" cy="369332"/>
          </a:xfrm>
          <a:prstGeom prst="rect">
            <a:avLst/>
          </a:prstGeom>
          <a:noFill/>
        </p:spPr>
        <p:txBody>
          <a:bodyPr wrap="none" rtlCol="0">
            <a:spAutoFit/>
          </a:bodyPr>
          <a:lstStyle/>
          <a:p>
            <a:r>
              <a:rPr lang="en-GB" dirty="0" smtClean="0"/>
              <a:t>You have three resources available to you:</a:t>
            </a:r>
          </a:p>
        </p:txBody>
      </p:sp>
      <p:sp>
        <p:nvSpPr>
          <p:cNvPr id="13" name="TextBox 12"/>
          <p:cNvSpPr txBox="1"/>
          <p:nvPr/>
        </p:nvSpPr>
        <p:spPr>
          <a:xfrm>
            <a:off x="357867" y="5579948"/>
            <a:ext cx="8462605" cy="646331"/>
          </a:xfrm>
          <a:prstGeom prst="rect">
            <a:avLst/>
          </a:prstGeom>
          <a:noFill/>
        </p:spPr>
        <p:txBody>
          <a:bodyPr wrap="square" rtlCol="0">
            <a:spAutoFit/>
          </a:bodyPr>
          <a:lstStyle/>
          <a:p>
            <a:r>
              <a:rPr lang="en-GB" dirty="0" smtClean="0"/>
              <a:t>How do you achieve the task in the quickest, least-painful way, which won’t leave you up-to-your-neck in the produce you are moving, nor smelling of it?</a:t>
            </a:r>
          </a:p>
        </p:txBody>
      </p:sp>
      <p:sp>
        <p:nvSpPr>
          <p:cNvPr id="7" name="Date Placeholder 6"/>
          <p:cNvSpPr>
            <a:spLocks noGrp="1"/>
          </p:cNvSpPr>
          <p:nvPr>
            <p:ph type="dt" sz="half" idx="14"/>
          </p:nvPr>
        </p:nvSpPr>
        <p:spPr/>
        <p:txBody>
          <a:bodyPr/>
          <a:lstStyle/>
          <a:p>
            <a:r>
              <a:rPr lang="en-GB" smtClean="0"/>
              <a:t>23/09/2014</a:t>
            </a:r>
            <a:endParaRPr lang="en-GB"/>
          </a:p>
        </p:txBody>
      </p:sp>
      <p:sp>
        <p:nvSpPr>
          <p:cNvPr id="8" name="Footer Placeholder 7"/>
          <p:cNvSpPr>
            <a:spLocks noGrp="1"/>
          </p:cNvSpPr>
          <p:nvPr>
            <p:ph type="ftr" sz="quarter" idx="16"/>
          </p:nvPr>
        </p:nvSpPr>
        <p:spPr/>
        <p:txBody>
          <a:bodyPr/>
          <a:lstStyle/>
          <a:p>
            <a:r>
              <a:rPr lang="en-GB" smtClean="0"/>
              <a:t>Andrew W. Rose, Imperial College London</a:t>
            </a:r>
            <a:endParaRPr lang="en-GB"/>
          </a:p>
        </p:txBody>
      </p:sp>
      <p:sp>
        <p:nvSpPr>
          <p:cNvPr id="9" name="Slide Number Placeholder 8"/>
          <p:cNvSpPr>
            <a:spLocks noGrp="1"/>
          </p:cNvSpPr>
          <p:nvPr>
            <p:ph type="sldNum" sz="quarter" idx="15"/>
          </p:nvPr>
        </p:nvSpPr>
        <p:spPr/>
        <p:txBody>
          <a:bodyPr/>
          <a:lstStyle/>
          <a:p>
            <a:fld id="{EEF2D876-3959-4538-AC04-758B633CFB3E}" type="slidenum">
              <a:rPr lang="en-GB" smtClean="0"/>
              <a:t>4</a:t>
            </a:fld>
            <a:endParaRPr lang="en-GB"/>
          </a:p>
        </p:txBody>
      </p:sp>
    </p:spTree>
    <p:extLst>
      <p:ext uri="{BB962C8B-B14F-4D97-AF65-F5344CB8AC3E}">
        <p14:creationId xmlns:p14="http://schemas.microsoft.com/office/powerpoint/2010/main" val="1156339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963990" cy="4724400"/>
          </a:xfrm>
        </p:spPr>
        <p:txBody>
          <a:bodyPr/>
          <a:lstStyle/>
          <a:p>
            <a:r>
              <a:rPr lang="en-GB" dirty="0" smtClean="0"/>
              <a:t>Let us consider the factory we have just created:</a:t>
            </a:r>
          </a:p>
          <a:p>
            <a:r>
              <a:rPr lang="en-GB" dirty="0" smtClean="0"/>
              <a:t>Is there ever a use case for having more than one copy of this factory? </a:t>
            </a:r>
            <a:r>
              <a:rPr lang="en-GB" dirty="0" smtClean="0">
                <a:solidFill>
                  <a:srgbClr val="FF0000"/>
                </a:solidFill>
              </a:rPr>
              <a:t>NO!</a:t>
            </a:r>
          </a:p>
          <a:p>
            <a:r>
              <a:rPr lang="en-GB" dirty="0" smtClean="0"/>
              <a:t>Is there a good reason not to have multiple copies of this factory? </a:t>
            </a:r>
            <a:r>
              <a:rPr lang="en-GB" dirty="0" smtClean="0">
                <a:solidFill>
                  <a:schemeClr val="accent3"/>
                </a:solidFill>
              </a:rPr>
              <a:t>YES!</a:t>
            </a:r>
          </a:p>
          <a:p>
            <a:r>
              <a:rPr lang="en-GB" dirty="0" smtClean="0">
                <a:solidFill>
                  <a:schemeClr val="accent3"/>
                </a:solidFill>
              </a:rPr>
              <a:t>In our example the map only has 9 entries but it could, in principle, have many thousands of entries. We do not want to fill this map many times over.</a:t>
            </a:r>
          </a:p>
          <a:p>
            <a:r>
              <a:rPr lang="en-GB" dirty="0" smtClean="0"/>
              <a:t>One option is to create a global copy of the factory but </a:t>
            </a:r>
            <a:r>
              <a:rPr lang="en-GB" dirty="0" smtClean="0">
                <a:solidFill>
                  <a:srgbClr val="FF0000"/>
                </a:solidFill>
              </a:rPr>
              <a:t>global variables are evil</a:t>
            </a:r>
            <a:endParaRPr lang="en-GB" dirty="0" smtClean="0"/>
          </a:p>
          <a:p>
            <a:pPr marL="285750" indent="-285750">
              <a:buFont typeface="Arial" panose="020B0604020202020204" pitchFamily="34" charset="0"/>
              <a:buChar char="•"/>
            </a:pPr>
            <a:r>
              <a:rPr lang="en-GB" sz="1600" dirty="0" smtClean="0"/>
              <a:t>They pollute the global namespace</a:t>
            </a:r>
          </a:p>
          <a:p>
            <a:pPr marL="285750" indent="-285750">
              <a:buFont typeface="Arial" panose="020B0604020202020204" pitchFamily="34" charset="0"/>
              <a:buChar char="•"/>
            </a:pPr>
            <a:r>
              <a:rPr lang="en-GB" sz="1600" dirty="0" smtClean="0"/>
              <a:t>Consume resources even if not used</a:t>
            </a:r>
          </a:p>
          <a:p>
            <a:pPr marL="285750" indent="-285750">
              <a:buFont typeface="Arial" panose="020B0604020202020204" pitchFamily="34" charset="0"/>
              <a:buChar char="•"/>
            </a:pPr>
            <a:r>
              <a:rPr lang="en-GB" sz="1600" dirty="0" smtClean="0"/>
              <a:t>Are </a:t>
            </a:r>
            <a:r>
              <a:rPr lang="en-GB" sz="1600" dirty="0"/>
              <a:t>inherently unsafe</a:t>
            </a:r>
            <a:endParaRPr lang="en-GB" sz="1600" dirty="0" smtClean="0"/>
          </a:p>
          <a:p>
            <a:pPr marL="285750" indent="-285750">
              <a:buFont typeface="Arial" panose="020B0604020202020204" pitchFamily="34" charset="0"/>
              <a:buChar char="•"/>
            </a:pPr>
            <a:r>
              <a:rPr lang="en-GB" sz="1600" dirty="0"/>
              <a:t>D</a:t>
            </a:r>
            <a:r>
              <a:rPr lang="en-GB" sz="1600" dirty="0" smtClean="0"/>
              <a:t>o not stop the user creating a second copy of the factory anyway</a:t>
            </a:r>
            <a:endParaRPr lang="en-GB" sz="1600" dirty="0" smtClean="0">
              <a:solidFill>
                <a:srgbClr val="FF0000"/>
              </a:solidFill>
            </a:endParaRPr>
          </a:p>
          <a:p>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40</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The Singleton pattern</a:t>
            </a:r>
            <a:endParaRPr lang="en-GB" dirty="0"/>
          </a:p>
        </p:txBody>
      </p:sp>
    </p:spTree>
    <p:extLst>
      <p:ext uri="{BB962C8B-B14F-4D97-AF65-F5344CB8AC3E}">
        <p14:creationId xmlns:p14="http://schemas.microsoft.com/office/powerpoint/2010/main" val="1019952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963990" cy="4724400"/>
          </a:xfrm>
        </p:spPr>
        <p:txBody>
          <a:bodyPr/>
          <a:lstStyle/>
          <a:p>
            <a:r>
              <a:rPr lang="en-GB" dirty="0" smtClean="0"/>
              <a:t>Let us consider the factory we have just created:</a:t>
            </a:r>
          </a:p>
          <a:p>
            <a:r>
              <a:rPr lang="en-GB" dirty="0" smtClean="0"/>
              <a:t>Is there ever a use case for having more than one copy of this factory? </a:t>
            </a:r>
            <a:r>
              <a:rPr lang="en-GB" dirty="0" smtClean="0">
                <a:solidFill>
                  <a:srgbClr val="FF0000"/>
                </a:solidFill>
              </a:rPr>
              <a:t>NO!</a:t>
            </a:r>
          </a:p>
          <a:p>
            <a:r>
              <a:rPr lang="en-GB" dirty="0" smtClean="0"/>
              <a:t>Is there a good reason not to have multiple copies of this factory? </a:t>
            </a:r>
            <a:r>
              <a:rPr lang="en-GB" dirty="0" smtClean="0">
                <a:solidFill>
                  <a:schemeClr val="accent3"/>
                </a:solidFill>
              </a:rPr>
              <a:t>YES!</a:t>
            </a:r>
          </a:p>
          <a:p>
            <a:r>
              <a:rPr lang="en-GB" dirty="0" smtClean="0">
                <a:solidFill>
                  <a:schemeClr val="accent3"/>
                </a:solidFill>
              </a:rPr>
              <a:t>In our example the map only has 9 entries but it could, in principle, have many thousands of entries. We do not want to fill this map many times over.</a:t>
            </a:r>
          </a:p>
          <a:p>
            <a:r>
              <a:rPr lang="en-GB" dirty="0" smtClean="0"/>
              <a:t>One option is to create a global copy of the factory but </a:t>
            </a:r>
            <a:r>
              <a:rPr lang="en-GB" dirty="0" smtClean="0">
                <a:solidFill>
                  <a:srgbClr val="FF0000"/>
                </a:solidFill>
              </a:rPr>
              <a:t>global variables are evil</a:t>
            </a:r>
            <a:endParaRPr lang="en-GB" dirty="0" smtClean="0"/>
          </a:p>
          <a:p>
            <a:pPr marL="285750" indent="-285750">
              <a:buFont typeface="Arial" panose="020B0604020202020204" pitchFamily="34" charset="0"/>
              <a:buChar char="•"/>
            </a:pPr>
            <a:r>
              <a:rPr lang="en-GB" sz="1600" dirty="0" smtClean="0"/>
              <a:t>They pollute the global namespace</a:t>
            </a:r>
          </a:p>
          <a:p>
            <a:pPr marL="285750" indent="-285750">
              <a:buFont typeface="Arial" panose="020B0604020202020204" pitchFamily="34" charset="0"/>
              <a:buChar char="•"/>
            </a:pPr>
            <a:r>
              <a:rPr lang="en-GB" sz="1600" dirty="0"/>
              <a:t>Consume </a:t>
            </a:r>
            <a:r>
              <a:rPr lang="en-GB" sz="1600" dirty="0" smtClean="0"/>
              <a:t>resources even if not used</a:t>
            </a:r>
          </a:p>
          <a:p>
            <a:pPr marL="285750" indent="-285750">
              <a:buFont typeface="Arial" panose="020B0604020202020204" pitchFamily="34" charset="0"/>
              <a:buChar char="•"/>
            </a:pPr>
            <a:r>
              <a:rPr lang="en-GB" sz="1600" dirty="0" smtClean="0"/>
              <a:t>Are </a:t>
            </a:r>
            <a:r>
              <a:rPr lang="en-GB" sz="1600" dirty="0"/>
              <a:t>inherently unsafe</a:t>
            </a:r>
            <a:endParaRPr lang="en-GB" sz="1600" dirty="0" smtClean="0"/>
          </a:p>
          <a:p>
            <a:pPr marL="285750" indent="-285750">
              <a:buFont typeface="Arial" panose="020B0604020202020204" pitchFamily="34" charset="0"/>
              <a:buChar char="•"/>
            </a:pPr>
            <a:r>
              <a:rPr lang="en-GB" sz="1600" dirty="0"/>
              <a:t>D</a:t>
            </a:r>
            <a:r>
              <a:rPr lang="en-GB" sz="1600" dirty="0" smtClean="0"/>
              <a:t>o not stop the user creating a second copy of the factory anyway</a:t>
            </a:r>
            <a:endParaRPr lang="en-GB" sz="1600" dirty="0" smtClean="0">
              <a:solidFill>
                <a:srgbClr val="FF0000"/>
              </a:solidFill>
            </a:endParaRPr>
          </a:p>
          <a:p>
            <a:r>
              <a:rPr lang="en-GB" dirty="0" smtClean="0"/>
              <a:t>Use the </a:t>
            </a:r>
            <a:r>
              <a:rPr lang="en-GB" dirty="0">
                <a:solidFill>
                  <a:schemeClr val="accent3"/>
                </a:solidFill>
              </a:rPr>
              <a:t>Singleton</a:t>
            </a:r>
            <a:r>
              <a:rPr lang="en-GB" dirty="0"/>
              <a:t> pattern</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41</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The Singleton pattern</a:t>
            </a:r>
            <a:endParaRPr lang="en-GB" dirty="0"/>
          </a:p>
        </p:txBody>
      </p:sp>
    </p:spTree>
    <p:extLst>
      <p:ext uri="{BB962C8B-B14F-4D97-AF65-F5344CB8AC3E}">
        <p14:creationId xmlns:p14="http://schemas.microsoft.com/office/powerpoint/2010/main" val="30854518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42</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a:t>The Singleton pattern</a:t>
            </a:r>
          </a:p>
        </p:txBody>
      </p:sp>
      <p:sp>
        <p:nvSpPr>
          <p:cNvPr id="8" name="TextBox 7"/>
          <p:cNvSpPr txBox="1"/>
          <p:nvPr/>
        </p:nvSpPr>
        <p:spPr>
          <a:xfrm>
            <a:off x="567600" y="1352957"/>
            <a:ext cx="7992888" cy="4801314"/>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class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private:</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a:t>
            </a:r>
          </a:p>
          <a:p>
            <a:r>
              <a:rPr lang="en-GB" dirty="0" smtClean="0">
                <a:latin typeface="Cordia New" panose="020B0304020202020204" pitchFamily="34" charset="-34"/>
                <a:cs typeface="Cordia New" panose="020B0304020202020204" pitchFamily="34" charset="-34"/>
              </a:rPr>
              <a:t>  static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mInstance</a:t>
            </a:r>
            <a:r>
              <a:rPr lang="en-GB" dirty="0" smtClean="0">
                <a:latin typeface="Cordia New" panose="020B0304020202020204" pitchFamily="34" charset="-34"/>
                <a:cs typeface="Cordia New" panose="020B0304020202020204" pitchFamily="34" charset="-34"/>
              </a:rPr>
              <a:t>;</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static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&amp; </a:t>
            </a:r>
            <a:r>
              <a:rPr lang="en-GB" dirty="0" err="1" smtClean="0">
                <a:latin typeface="Cordia New" panose="020B0304020202020204" pitchFamily="34" charset="-34"/>
                <a:cs typeface="Cordia New" panose="020B0304020202020204" pitchFamily="34" charset="-34"/>
              </a:rPr>
              <a:t>getInstance</a:t>
            </a:r>
            <a:r>
              <a:rPr lang="en-GB" dirty="0" smtClean="0">
                <a:latin typeface="Cordia New" panose="020B0304020202020204" pitchFamily="34" charset="-34"/>
                <a:cs typeface="Cordia New" panose="020B0304020202020204" pitchFamily="34" charset="-34"/>
              </a:rPr>
              <a:t>()</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    if( !</a:t>
            </a:r>
            <a:r>
              <a:rPr lang="en-GB" dirty="0" err="1" smtClean="0">
                <a:latin typeface="Cordia New" panose="020B0304020202020204" pitchFamily="34" charset="-34"/>
                <a:cs typeface="Cordia New" panose="020B0304020202020204" pitchFamily="34" charset="-34"/>
              </a:rPr>
              <a:t>mInstance</a:t>
            </a:r>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mInstance</a:t>
            </a:r>
            <a:r>
              <a:rPr lang="en-GB" dirty="0" smtClean="0">
                <a:latin typeface="Cordia New" panose="020B0304020202020204" pitchFamily="34" charset="-34"/>
                <a:cs typeface="Cordia New" panose="020B0304020202020204" pitchFamily="34" charset="-34"/>
              </a:rPr>
              <a:t> = new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 Initialize the Singleton Class …</a:t>
            </a:r>
            <a:endParaRPr lang="en-GB" dirty="0">
              <a:latin typeface="Cordia New" panose="020B0304020202020204" pitchFamily="34" charset="-34"/>
              <a:cs typeface="Cordia New" panose="020B0304020202020204" pitchFamily="34" charset="-34"/>
            </a:endParaRPr>
          </a:p>
          <a:p>
            <a:r>
              <a:rPr lang="en-GB" dirty="0" smtClean="0">
                <a:latin typeface="Cordia New" panose="020B0304020202020204" pitchFamily="34" charset="-34"/>
                <a:cs typeface="Cordia New" panose="020B0304020202020204" pitchFamily="34" charset="-34"/>
              </a:rPr>
              <a:t>    }</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return *</a:t>
            </a:r>
            <a:r>
              <a:rPr lang="en-GB" dirty="0" err="1" smtClean="0">
                <a:latin typeface="Cordia New" panose="020B0304020202020204" pitchFamily="34" charset="-34"/>
                <a:cs typeface="Cordia New" panose="020B0304020202020204" pitchFamily="34" charset="-34"/>
              </a:rPr>
              <a:t>mInstance</a:t>
            </a:r>
            <a:r>
              <a:rPr lang="en-GB" dirty="0" smtClean="0">
                <a:latin typeface="Cordia New" panose="020B0304020202020204" pitchFamily="34" charset="-34"/>
                <a:cs typeface="Cordia New" panose="020B0304020202020204" pitchFamily="34" charset="-34"/>
              </a:rPr>
              <a:t>;</a:t>
            </a:r>
            <a:endParaRPr lang="en-GB" dirty="0">
              <a:latin typeface="Cordia New" panose="020B0304020202020204" pitchFamily="34" charset="-34"/>
              <a:cs typeface="Cordia New" panose="020B0304020202020204" pitchFamily="34" charset="-34"/>
            </a:endParaRP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a:t>
            </a:r>
            <a:r>
              <a:rPr lang="en-GB" dirty="0" err="1" smtClean="0">
                <a:latin typeface="Cordia New" panose="020B0304020202020204" pitchFamily="34" charset="-34"/>
                <a:cs typeface="Cordia New" panose="020B0304020202020204" pitchFamily="34" charset="-34"/>
              </a:rPr>
              <a:t>mInstance</a:t>
            </a:r>
            <a:r>
              <a:rPr lang="en-GB" dirty="0" smtClean="0">
                <a:latin typeface="Cordia New" panose="020B0304020202020204" pitchFamily="34" charset="-34"/>
                <a:cs typeface="Cordia New" panose="020B0304020202020204" pitchFamily="34" charset="-34"/>
              </a:rPr>
              <a:t> = NULL;</a:t>
            </a:r>
          </a:p>
        </p:txBody>
      </p:sp>
    </p:spTree>
    <p:extLst>
      <p:ext uri="{BB962C8B-B14F-4D97-AF65-F5344CB8AC3E}">
        <p14:creationId xmlns:p14="http://schemas.microsoft.com/office/powerpoint/2010/main" val="37680364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43</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a:t>The Singleton pattern</a:t>
            </a:r>
          </a:p>
        </p:txBody>
      </p:sp>
      <p:sp>
        <p:nvSpPr>
          <p:cNvPr id="8" name="TextBox 7"/>
          <p:cNvSpPr txBox="1"/>
          <p:nvPr/>
        </p:nvSpPr>
        <p:spPr>
          <a:xfrm>
            <a:off x="567600" y="1352957"/>
            <a:ext cx="7992888" cy="4801314"/>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class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 {</a:t>
            </a:r>
          </a:p>
          <a:p>
            <a:r>
              <a:rPr lang="en-GB" dirty="0" smtClean="0">
                <a:solidFill>
                  <a:srgbClr val="92D050"/>
                </a:solidFill>
                <a:latin typeface="Cordia New" panose="020B0304020202020204" pitchFamily="34" charset="-34"/>
                <a:cs typeface="Cordia New" panose="020B0304020202020204" pitchFamily="34" charset="-34"/>
              </a:rPr>
              <a:t>private:</a:t>
            </a:r>
          </a:p>
          <a:p>
            <a:r>
              <a:rPr lang="en-GB" dirty="0">
                <a:solidFill>
                  <a:srgbClr val="92D050"/>
                </a:solidFill>
                <a:latin typeface="Cordia New" panose="020B0304020202020204" pitchFamily="34" charset="-34"/>
                <a:cs typeface="Cordia New" panose="020B0304020202020204" pitchFamily="34" charset="-34"/>
              </a:rPr>
              <a:t> </a:t>
            </a:r>
            <a:r>
              <a:rPr lang="en-GB" dirty="0" smtClean="0">
                <a:solidFill>
                  <a:srgbClr val="92D050"/>
                </a:solidFill>
                <a:latin typeface="Cordia New" panose="020B0304020202020204" pitchFamily="34" charset="-34"/>
                <a:cs typeface="Cordia New" panose="020B0304020202020204" pitchFamily="34" charset="-34"/>
              </a:rPr>
              <a:t> </a:t>
            </a:r>
            <a:r>
              <a:rPr lang="en-GB" dirty="0" err="1" smtClean="0">
                <a:solidFill>
                  <a:srgbClr val="92D050"/>
                </a:solidFill>
                <a:latin typeface="Cordia New" panose="020B0304020202020204" pitchFamily="34" charset="-34"/>
                <a:cs typeface="Cordia New" panose="020B0304020202020204" pitchFamily="34" charset="-34"/>
              </a:rPr>
              <a:t>SingletonClass</a:t>
            </a:r>
            <a:r>
              <a:rPr lang="en-GB" dirty="0" smtClean="0">
                <a:solidFill>
                  <a:srgbClr val="92D050"/>
                </a:solidFill>
                <a:latin typeface="Cordia New" panose="020B0304020202020204" pitchFamily="34" charset="-34"/>
                <a:cs typeface="Cordia New" panose="020B0304020202020204" pitchFamily="34" charset="-34"/>
              </a:rPr>
              <a:t>(){}</a:t>
            </a:r>
          </a:p>
          <a:p>
            <a:r>
              <a:rPr lang="en-GB" dirty="0" smtClean="0">
                <a:solidFill>
                  <a:srgbClr val="92D050"/>
                </a:solidFill>
                <a:latin typeface="Cordia New" panose="020B0304020202020204" pitchFamily="34" charset="-34"/>
                <a:cs typeface="Cordia New" panose="020B0304020202020204" pitchFamily="34" charset="-34"/>
              </a:rPr>
              <a:t>  static </a:t>
            </a:r>
            <a:r>
              <a:rPr lang="en-GB" dirty="0" err="1" smtClean="0">
                <a:solidFill>
                  <a:srgbClr val="92D050"/>
                </a:solidFill>
                <a:latin typeface="Cordia New" panose="020B0304020202020204" pitchFamily="34" charset="-34"/>
                <a:cs typeface="Cordia New" panose="020B0304020202020204" pitchFamily="34" charset="-34"/>
              </a:rPr>
              <a:t>SingletonClass</a:t>
            </a:r>
            <a:r>
              <a:rPr lang="en-GB" dirty="0" smtClean="0">
                <a:solidFill>
                  <a:srgbClr val="92D050"/>
                </a:solidFill>
                <a:latin typeface="Cordia New" panose="020B0304020202020204" pitchFamily="34" charset="-34"/>
                <a:cs typeface="Cordia New" panose="020B0304020202020204" pitchFamily="34" charset="-34"/>
              </a:rPr>
              <a:t>* </a:t>
            </a:r>
            <a:r>
              <a:rPr lang="en-GB" dirty="0" err="1" smtClean="0">
                <a:solidFill>
                  <a:srgbClr val="92D050"/>
                </a:solidFill>
                <a:latin typeface="Cordia New" panose="020B0304020202020204" pitchFamily="34" charset="-34"/>
                <a:cs typeface="Cordia New" panose="020B0304020202020204" pitchFamily="34" charset="-34"/>
              </a:rPr>
              <a:t>mInstance</a:t>
            </a:r>
            <a:r>
              <a:rPr lang="en-GB" dirty="0" smtClean="0">
                <a:solidFill>
                  <a:srgbClr val="92D050"/>
                </a:solidFill>
                <a:latin typeface="Cordia New" panose="020B0304020202020204" pitchFamily="34" charset="-34"/>
                <a:cs typeface="Cordia New" panose="020B0304020202020204" pitchFamily="34" charset="-34"/>
              </a:rPr>
              <a:t>;</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static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&amp; </a:t>
            </a:r>
            <a:r>
              <a:rPr lang="en-GB" dirty="0" err="1" smtClean="0">
                <a:latin typeface="Cordia New" panose="020B0304020202020204" pitchFamily="34" charset="-34"/>
                <a:cs typeface="Cordia New" panose="020B0304020202020204" pitchFamily="34" charset="-34"/>
              </a:rPr>
              <a:t>getInstance</a:t>
            </a:r>
            <a:r>
              <a:rPr lang="en-GB" dirty="0" smtClean="0">
                <a:latin typeface="Cordia New" panose="020B0304020202020204" pitchFamily="34" charset="-34"/>
                <a:cs typeface="Cordia New" panose="020B0304020202020204" pitchFamily="34" charset="-34"/>
              </a:rPr>
              <a:t>()</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    if( !</a:t>
            </a:r>
            <a:r>
              <a:rPr lang="en-GB" dirty="0" err="1" smtClean="0">
                <a:latin typeface="Cordia New" panose="020B0304020202020204" pitchFamily="34" charset="-34"/>
                <a:cs typeface="Cordia New" panose="020B0304020202020204" pitchFamily="34" charset="-34"/>
              </a:rPr>
              <a:t>mInstance</a:t>
            </a:r>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mInstance</a:t>
            </a:r>
            <a:r>
              <a:rPr lang="en-GB" dirty="0" smtClean="0">
                <a:latin typeface="Cordia New" panose="020B0304020202020204" pitchFamily="34" charset="-34"/>
                <a:cs typeface="Cordia New" panose="020B0304020202020204" pitchFamily="34" charset="-34"/>
              </a:rPr>
              <a:t> = new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 Initialize the Singleton Class …</a:t>
            </a:r>
            <a:endParaRPr lang="en-GB" dirty="0">
              <a:latin typeface="Cordia New" panose="020B0304020202020204" pitchFamily="34" charset="-34"/>
              <a:cs typeface="Cordia New" panose="020B0304020202020204" pitchFamily="34" charset="-34"/>
            </a:endParaRPr>
          </a:p>
          <a:p>
            <a:r>
              <a:rPr lang="en-GB" dirty="0" smtClean="0">
                <a:latin typeface="Cordia New" panose="020B0304020202020204" pitchFamily="34" charset="-34"/>
                <a:cs typeface="Cordia New" panose="020B0304020202020204" pitchFamily="34" charset="-34"/>
              </a:rPr>
              <a:t>    }</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return *</a:t>
            </a:r>
            <a:r>
              <a:rPr lang="en-GB" dirty="0" err="1" smtClean="0">
                <a:latin typeface="Cordia New" panose="020B0304020202020204" pitchFamily="34" charset="-34"/>
                <a:cs typeface="Cordia New" panose="020B0304020202020204" pitchFamily="34" charset="-34"/>
              </a:rPr>
              <a:t>mInstance</a:t>
            </a:r>
            <a:r>
              <a:rPr lang="en-GB" dirty="0" smtClean="0">
                <a:latin typeface="Cordia New" panose="020B0304020202020204" pitchFamily="34" charset="-34"/>
                <a:cs typeface="Cordia New" panose="020B0304020202020204" pitchFamily="34" charset="-34"/>
              </a:rPr>
              <a:t>;</a:t>
            </a:r>
            <a:endParaRPr lang="en-GB" dirty="0">
              <a:latin typeface="Cordia New" panose="020B0304020202020204" pitchFamily="34" charset="-34"/>
              <a:cs typeface="Cordia New" panose="020B0304020202020204" pitchFamily="34" charset="-34"/>
            </a:endParaRP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a:t>
            </a:r>
          </a:p>
          <a:p>
            <a:endParaRPr lang="en-GB" dirty="0">
              <a:latin typeface="Cordia New" panose="020B0304020202020204" pitchFamily="34" charset="-34"/>
              <a:cs typeface="Cordia New" panose="020B0304020202020204" pitchFamily="34" charset="-34"/>
            </a:endParaRPr>
          </a:p>
          <a:p>
            <a:r>
              <a:rPr lang="en-GB" dirty="0" err="1" smtClean="0">
                <a:solidFill>
                  <a:srgbClr val="92D050"/>
                </a:solidFill>
                <a:latin typeface="Cordia New" panose="020B0304020202020204" pitchFamily="34" charset="-34"/>
                <a:cs typeface="Cordia New" panose="020B0304020202020204" pitchFamily="34" charset="-34"/>
              </a:rPr>
              <a:t>SingletonClass</a:t>
            </a:r>
            <a:r>
              <a:rPr lang="en-GB" dirty="0" smtClean="0">
                <a:solidFill>
                  <a:srgbClr val="92D050"/>
                </a:solidFill>
                <a:latin typeface="Cordia New" panose="020B0304020202020204" pitchFamily="34" charset="-34"/>
                <a:cs typeface="Cordia New" panose="020B0304020202020204" pitchFamily="34" charset="-34"/>
              </a:rPr>
              <a:t>* </a:t>
            </a:r>
            <a:r>
              <a:rPr lang="en-GB" dirty="0" err="1" smtClean="0">
                <a:solidFill>
                  <a:srgbClr val="92D050"/>
                </a:solidFill>
                <a:latin typeface="Cordia New" panose="020B0304020202020204" pitchFamily="34" charset="-34"/>
                <a:cs typeface="Cordia New" panose="020B0304020202020204" pitchFamily="34" charset="-34"/>
              </a:rPr>
              <a:t>SingletonClass</a:t>
            </a:r>
            <a:r>
              <a:rPr lang="en-GB" dirty="0" smtClean="0">
                <a:solidFill>
                  <a:srgbClr val="92D050"/>
                </a:solidFill>
                <a:latin typeface="Cordia New" panose="020B0304020202020204" pitchFamily="34" charset="-34"/>
                <a:cs typeface="Cordia New" panose="020B0304020202020204" pitchFamily="34" charset="-34"/>
              </a:rPr>
              <a:t>::</a:t>
            </a:r>
            <a:r>
              <a:rPr lang="en-GB" dirty="0" err="1" smtClean="0">
                <a:solidFill>
                  <a:srgbClr val="92D050"/>
                </a:solidFill>
                <a:latin typeface="Cordia New" panose="020B0304020202020204" pitchFamily="34" charset="-34"/>
                <a:cs typeface="Cordia New" panose="020B0304020202020204" pitchFamily="34" charset="-34"/>
              </a:rPr>
              <a:t>mInstance</a:t>
            </a:r>
            <a:r>
              <a:rPr lang="en-GB" dirty="0" smtClean="0">
                <a:solidFill>
                  <a:srgbClr val="92D050"/>
                </a:solidFill>
                <a:latin typeface="Cordia New" panose="020B0304020202020204" pitchFamily="34" charset="-34"/>
                <a:cs typeface="Cordia New" panose="020B0304020202020204" pitchFamily="34" charset="-34"/>
              </a:rPr>
              <a:t> = NULL;</a:t>
            </a:r>
          </a:p>
        </p:txBody>
      </p:sp>
      <p:sp>
        <p:nvSpPr>
          <p:cNvPr id="2" name="Left Arrow 1"/>
          <p:cNvSpPr/>
          <p:nvPr/>
        </p:nvSpPr>
        <p:spPr>
          <a:xfrm>
            <a:off x="3347864" y="1628800"/>
            <a:ext cx="4680520" cy="1008112"/>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The constructor is private</a:t>
            </a:r>
          </a:p>
          <a:p>
            <a:pPr algn="ctr"/>
            <a:r>
              <a:rPr lang="en-GB" dirty="0" smtClean="0"/>
              <a:t>The class contains a static pointer to itself</a:t>
            </a:r>
            <a:endParaRPr lang="en-GB" dirty="0"/>
          </a:p>
        </p:txBody>
      </p:sp>
      <p:sp>
        <p:nvSpPr>
          <p:cNvPr id="9" name="Left Arrow 8"/>
          <p:cNvSpPr/>
          <p:nvPr/>
        </p:nvSpPr>
        <p:spPr>
          <a:xfrm>
            <a:off x="4860032" y="5445224"/>
            <a:ext cx="3168352" cy="1008112"/>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Remembering to instantiate the static member variable</a:t>
            </a:r>
            <a:endParaRPr lang="en-GB" dirty="0"/>
          </a:p>
        </p:txBody>
      </p:sp>
    </p:spTree>
    <p:extLst>
      <p:ext uri="{BB962C8B-B14F-4D97-AF65-F5344CB8AC3E}">
        <p14:creationId xmlns:p14="http://schemas.microsoft.com/office/powerpoint/2010/main" val="27980860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44</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a:t>The Singleton pattern</a:t>
            </a:r>
          </a:p>
        </p:txBody>
      </p:sp>
      <p:sp>
        <p:nvSpPr>
          <p:cNvPr id="8" name="TextBox 7"/>
          <p:cNvSpPr txBox="1"/>
          <p:nvPr/>
        </p:nvSpPr>
        <p:spPr>
          <a:xfrm>
            <a:off x="567600" y="1352957"/>
            <a:ext cx="7992888" cy="4801314"/>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class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private:</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a:t>
            </a:r>
          </a:p>
          <a:p>
            <a:r>
              <a:rPr lang="en-GB" dirty="0" smtClean="0">
                <a:latin typeface="Cordia New" panose="020B0304020202020204" pitchFamily="34" charset="-34"/>
                <a:cs typeface="Cordia New" panose="020B0304020202020204" pitchFamily="34" charset="-34"/>
              </a:rPr>
              <a:t>  static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mInstance</a:t>
            </a:r>
            <a:r>
              <a:rPr lang="en-GB" dirty="0" smtClean="0">
                <a:latin typeface="Cordia New" panose="020B0304020202020204" pitchFamily="34" charset="-34"/>
                <a:cs typeface="Cordia New" panose="020B0304020202020204" pitchFamily="34" charset="-34"/>
              </a:rPr>
              <a:t>;</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a:t>
            </a:r>
            <a:r>
              <a:rPr lang="en-GB" dirty="0" smtClean="0">
                <a:solidFill>
                  <a:srgbClr val="92D050"/>
                </a:solidFill>
                <a:latin typeface="Cordia New" panose="020B0304020202020204" pitchFamily="34" charset="-34"/>
                <a:cs typeface="Cordia New" panose="020B0304020202020204" pitchFamily="34" charset="-34"/>
              </a:rPr>
              <a:t>static </a:t>
            </a:r>
            <a:r>
              <a:rPr lang="en-GB" dirty="0" err="1" smtClean="0">
                <a:solidFill>
                  <a:srgbClr val="92D050"/>
                </a:solidFill>
                <a:latin typeface="Cordia New" panose="020B0304020202020204" pitchFamily="34" charset="-34"/>
                <a:cs typeface="Cordia New" panose="020B0304020202020204" pitchFamily="34" charset="-34"/>
              </a:rPr>
              <a:t>SingletonClass</a:t>
            </a:r>
            <a:r>
              <a:rPr lang="en-GB" dirty="0" smtClean="0">
                <a:solidFill>
                  <a:srgbClr val="92D050"/>
                </a:solidFill>
                <a:latin typeface="Cordia New" panose="020B0304020202020204" pitchFamily="34" charset="-34"/>
                <a:cs typeface="Cordia New" panose="020B0304020202020204" pitchFamily="34" charset="-34"/>
              </a:rPr>
              <a:t>&amp; </a:t>
            </a:r>
            <a:r>
              <a:rPr lang="en-GB" dirty="0" err="1" smtClean="0">
                <a:solidFill>
                  <a:srgbClr val="92D050"/>
                </a:solidFill>
                <a:latin typeface="Cordia New" panose="020B0304020202020204" pitchFamily="34" charset="-34"/>
                <a:cs typeface="Cordia New" panose="020B0304020202020204" pitchFamily="34" charset="-34"/>
              </a:rPr>
              <a:t>getInstance</a:t>
            </a:r>
            <a:r>
              <a:rPr lang="en-GB" dirty="0" smtClean="0">
                <a:solidFill>
                  <a:srgbClr val="92D050"/>
                </a:solidFill>
                <a:latin typeface="Cordia New" panose="020B0304020202020204" pitchFamily="34" charset="-34"/>
                <a:cs typeface="Cordia New" panose="020B0304020202020204" pitchFamily="34" charset="-34"/>
              </a:rPr>
              <a:t>()</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    if( !</a:t>
            </a:r>
            <a:r>
              <a:rPr lang="en-GB" dirty="0" err="1" smtClean="0">
                <a:latin typeface="Cordia New" panose="020B0304020202020204" pitchFamily="34" charset="-34"/>
                <a:cs typeface="Cordia New" panose="020B0304020202020204" pitchFamily="34" charset="-34"/>
              </a:rPr>
              <a:t>mInstance</a:t>
            </a:r>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mInstance</a:t>
            </a:r>
            <a:r>
              <a:rPr lang="en-GB" dirty="0" smtClean="0">
                <a:latin typeface="Cordia New" panose="020B0304020202020204" pitchFamily="34" charset="-34"/>
                <a:cs typeface="Cordia New" panose="020B0304020202020204" pitchFamily="34" charset="-34"/>
              </a:rPr>
              <a:t> = new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 Initialize the Singleton Class …</a:t>
            </a:r>
            <a:endParaRPr lang="en-GB" dirty="0">
              <a:latin typeface="Cordia New" panose="020B0304020202020204" pitchFamily="34" charset="-34"/>
              <a:cs typeface="Cordia New" panose="020B0304020202020204" pitchFamily="34" charset="-34"/>
            </a:endParaRPr>
          </a:p>
          <a:p>
            <a:r>
              <a:rPr lang="en-GB" dirty="0" smtClean="0">
                <a:latin typeface="Cordia New" panose="020B0304020202020204" pitchFamily="34" charset="-34"/>
                <a:cs typeface="Cordia New" panose="020B0304020202020204" pitchFamily="34" charset="-34"/>
              </a:rPr>
              <a:t>    }</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return *</a:t>
            </a:r>
            <a:r>
              <a:rPr lang="en-GB" dirty="0" err="1" smtClean="0">
                <a:latin typeface="Cordia New" panose="020B0304020202020204" pitchFamily="34" charset="-34"/>
                <a:cs typeface="Cordia New" panose="020B0304020202020204" pitchFamily="34" charset="-34"/>
              </a:rPr>
              <a:t>mInstance</a:t>
            </a:r>
            <a:r>
              <a:rPr lang="en-GB" dirty="0" smtClean="0">
                <a:latin typeface="Cordia New" panose="020B0304020202020204" pitchFamily="34" charset="-34"/>
                <a:cs typeface="Cordia New" panose="020B0304020202020204" pitchFamily="34" charset="-34"/>
              </a:rPr>
              <a:t>;</a:t>
            </a:r>
            <a:endParaRPr lang="en-GB" dirty="0">
              <a:latin typeface="Cordia New" panose="020B0304020202020204" pitchFamily="34" charset="-34"/>
              <a:cs typeface="Cordia New" panose="020B0304020202020204" pitchFamily="34" charset="-34"/>
            </a:endParaRP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a:t>
            </a:r>
            <a:r>
              <a:rPr lang="en-GB" dirty="0" err="1" smtClean="0">
                <a:latin typeface="Cordia New" panose="020B0304020202020204" pitchFamily="34" charset="-34"/>
                <a:cs typeface="Cordia New" panose="020B0304020202020204" pitchFamily="34" charset="-34"/>
              </a:rPr>
              <a:t>mInstance</a:t>
            </a:r>
            <a:r>
              <a:rPr lang="en-GB" dirty="0" smtClean="0">
                <a:latin typeface="Cordia New" panose="020B0304020202020204" pitchFamily="34" charset="-34"/>
                <a:cs typeface="Cordia New" panose="020B0304020202020204" pitchFamily="34" charset="-34"/>
              </a:rPr>
              <a:t> = NULL;</a:t>
            </a:r>
          </a:p>
        </p:txBody>
      </p:sp>
      <p:sp>
        <p:nvSpPr>
          <p:cNvPr id="7" name="Left Arrow 6"/>
          <p:cNvSpPr/>
          <p:nvPr/>
        </p:nvSpPr>
        <p:spPr>
          <a:xfrm>
            <a:off x="4860032" y="2348880"/>
            <a:ext cx="3168352" cy="1008112"/>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The class is accessed via a static member function</a:t>
            </a:r>
            <a:endParaRPr lang="en-GB" dirty="0"/>
          </a:p>
        </p:txBody>
      </p:sp>
    </p:spTree>
    <p:extLst>
      <p:ext uri="{BB962C8B-B14F-4D97-AF65-F5344CB8AC3E}">
        <p14:creationId xmlns:p14="http://schemas.microsoft.com/office/powerpoint/2010/main" val="15105632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45</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a:t>The Singleton pattern</a:t>
            </a:r>
          </a:p>
        </p:txBody>
      </p:sp>
      <p:sp>
        <p:nvSpPr>
          <p:cNvPr id="8" name="TextBox 7"/>
          <p:cNvSpPr txBox="1"/>
          <p:nvPr/>
        </p:nvSpPr>
        <p:spPr>
          <a:xfrm>
            <a:off x="567600" y="1352957"/>
            <a:ext cx="7992888" cy="4801314"/>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class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private:</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a:t>
            </a:r>
          </a:p>
          <a:p>
            <a:r>
              <a:rPr lang="en-GB" dirty="0" smtClean="0">
                <a:latin typeface="Cordia New" panose="020B0304020202020204" pitchFamily="34" charset="-34"/>
                <a:cs typeface="Cordia New" panose="020B0304020202020204" pitchFamily="34" charset="-34"/>
              </a:rPr>
              <a:t>  static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mInstance</a:t>
            </a:r>
            <a:r>
              <a:rPr lang="en-GB" dirty="0" smtClean="0">
                <a:latin typeface="Cordia New" panose="020B0304020202020204" pitchFamily="34" charset="-34"/>
                <a:cs typeface="Cordia New" panose="020B0304020202020204" pitchFamily="34" charset="-34"/>
              </a:rPr>
              <a:t>;</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static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&amp; </a:t>
            </a:r>
            <a:r>
              <a:rPr lang="en-GB" dirty="0" err="1" smtClean="0">
                <a:latin typeface="Cordia New" panose="020B0304020202020204" pitchFamily="34" charset="-34"/>
                <a:cs typeface="Cordia New" panose="020B0304020202020204" pitchFamily="34" charset="-34"/>
              </a:rPr>
              <a:t>getInstance</a:t>
            </a:r>
            <a:r>
              <a:rPr lang="en-GB" dirty="0" smtClean="0">
                <a:latin typeface="Cordia New" panose="020B0304020202020204" pitchFamily="34" charset="-34"/>
                <a:cs typeface="Cordia New" panose="020B0304020202020204" pitchFamily="34" charset="-34"/>
              </a:rPr>
              <a:t>()</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p>
          <a:p>
            <a:r>
              <a:rPr lang="en-GB" dirty="0" smtClean="0">
                <a:solidFill>
                  <a:srgbClr val="92D050"/>
                </a:solidFill>
                <a:latin typeface="Cordia New" panose="020B0304020202020204" pitchFamily="34" charset="-34"/>
                <a:cs typeface="Cordia New" panose="020B0304020202020204" pitchFamily="34" charset="-34"/>
              </a:rPr>
              <a:t>    if( !</a:t>
            </a:r>
            <a:r>
              <a:rPr lang="en-GB" dirty="0" err="1" smtClean="0">
                <a:solidFill>
                  <a:srgbClr val="92D050"/>
                </a:solidFill>
                <a:latin typeface="Cordia New" panose="020B0304020202020204" pitchFamily="34" charset="-34"/>
                <a:cs typeface="Cordia New" panose="020B0304020202020204" pitchFamily="34" charset="-34"/>
              </a:rPr>
              <a:t>mInstance</a:t>
            </a:r>
            <a:r>
              <a:rPr lang="en-GB" dirty="0">
                <a:solidFill>
                  <a:srgbClr val="92D050"/>
                </a:solidFill>
                <a:latin typeface="Cordia New" panose="020B0304020202020204" pitchFamily="34" charset="-34"/>
                <a:cs typeface="Cordia New" panose="020B0304020202020204" pitchFamily="34" charset="-34"/>
              </a:rPr>
              <a:t> </a:t>
            </a:r>
            <a:r>
              <a:rPr lang="en-GB" dirty="0" smtClean="0">
                <a:solidFill>
                  <a:srgbClr val="92D050"/>
                </a:solidFill>
                <a:latin typeface="Cordia New" panose="020B0304020202020204" pitchFamily="34" charset="-34"/>
                <a:cs typeface="Cordia New" panose="020B0304020202020204" pitchFamily="34" charset="-34"/>
              </a:rPr>
              <a:t>)</a:t>
            </a:r>
          </a:p>
          <a:p>
            <a:r>
              <a:rPr lang="en-GB" dirty="0">
                <a:solidFill>
                  <a:srgbClr val="92D050"/>
                </a:solidFill>
                <a:latin typeface="Cordia New" panose="020B0304020202020204" pitchFamily="34" charset="-34"/>
                <a:cs typeface="Cordia New" panose="020B0304020202020204" pitchFamily="34" charset="-34"/>
              </a:rPr>
              <a:t> </a:t>
            </a:r>
            <a:r>
              <a:rPr lang="en-GB" dirty="0" smtClean="0">
                <a:solidFill>
                  <a:srgbClr val="92D050"/>
                </a:solidFill>
                <a:latin typeface="Cordia New" panose="020B0304020202020204" pitchFamily="34" charset="-34"/>
                <a:cs typeface="Cordia New" panose="020B0304020202020204" pitchFamily="34" charset="-34"/>
              </a:rPr>
              <a:t>   {</a:t>
            </a:r>
          </a:p>
          <a:p>
            <a:r>
              <a:rPr lang="en-GB" dirty="0" smtClean="0">
                <a:solidFill>
                  <a:srgbClr val="92D050"/>
                </a:solidFill>
                <a:latin typeface="Cordia New" panose="020B0304020202020204" pitchFamily="34" charset="-34"/>
                <a:cs typeface="Cordia New" panose="020B0304020202020204" pitchFamily="34" charset="-34"/>
              </a:rPr>
              <a:t>       </a:t>
            </a:r>
            <a:r>
              <a:rPr lang="en-GB" dirty="0" err="1" smtClean="0">
                <a:solidFill>
                  <a:srgbClr val="92D050"/>
                </a:solidFill>
                <a:latin typeface="Cordia New" panose="020B0304020202020204" pitchFamily="34" charset="-34"/>
                <a:cs typeface="Cordia New" panose="020B0304020202020204" pitchFamily="34" charset="-34"/>
              </a:rPr>
              <a:t>mInstance</a:t>
            </a:r>
            <a:r>
              <a:rPr lang="en-GB" dirty="0" smtClean="0">
                <a:solidFill>
                  <a:srgbClr val="92D050"/>
                </a:solidFill>
                <a:latin typeface="Cordia New" panose="020B0304020202020204" pitchFamily="34" charset="-34"/>
                <a:cs typeface="Cordia New" panose="020B0304020202020204" pitchFamily="34" charset="-34"/>
              </a:rPr>
              <a:t> = new </a:t>
            </a:r>
            <a:r>
              <a:rPr lang="en-GB" dirty="0" err="1" smtClean="0">
                <a:solidFill>
                  <a:srgbClr val="92D050"/>
                </a:solidFill>
                <a:latin typeface="Cordia New" panose="020B0304020202020204" pitchFamily="34" charset="-34"/>
                <a:cs typeface="Cordia New" panose="020B0304020202020204" pitchFamily="34" charset="-34"/>
              </a:rPr>
              <a:t>SingletonClass</a:t>
            </a:r>
            <a:r>
              <a:rPr lang="en-GB" dirty="0" smtClean="0">
                <a:solidFill>
                  <a:srgbClr val="92D050"/>
                </a:solidFill>
                <a:latin typeface="Cordia New" panose="020B0304020202020204" pitchFamily="34" charset="-34"/>
                <a:cs typeface="Cordia New" panose="020B0304020202020204" pitchFamily="34" charset="-34"/>
              </a:rPr>
              <a:t>;</a:t>
            </a:r>
          </a:p>
          <a:p>
            <a:r>
              <a:rPr lang="en-GB" dirty="0">
                <a:solidFill>
                  <a:srgbClr val="92D050"/>
                </a:solidFill>
                <a:latin typeface="Cordia New" panose="020B0304020202020204" pitchFamily="34" charset="-34"/>
                <a:cs typeface="Cordia New" panose="020B0304020202020204" pitchFamily="34" charset="-34"/>
              </a:rPr>
              <a:t> </a:t>
            </a:r>
            <a:r>
              <a:rPr lang="en-GB" dirty="0" smtClean="0">
                <a:solidFill>
                  <a:srgbClr val="92D050"/>
                </a:solidFill>
                <a:latin typeface="Cordia New" panose="020B0304020202020204" pitchFamily="34" charset="-34"/>
                <a:cs typeface="Cordia New" panose="020B0304020202020204" pitchFamily="34" charset="-34"/>
              </a:rPr>
              <a:t>      … Initialize the Singleton Class …</a:t>
            </a:r>
            <a:endParaRPr lang="en-GB" dirty="0">
              <a:solidFill>
                <a:srgbClr val="92D050"/>
              </a:solidFill>
              <a:latin typeface="Cordia New" panose="020B0304020202020204" pitchFamily="34" charset="-34"/>
              <a:cs typeface="Cordia New" panose="020B0304020202020204" pitchFamily="34" charset="-34"/>
            </a:endParaRPr>
          </a:p>
          <a:p>
            <a:r>
              <a:rPr lang="en-GB" dirty="0" smtClean="0">
                <a:solidFill>
                  <a:srgbClr val="92D050"/>
                </a:solidFill>
                <a:latin typeface="Cordia New" panose="020B0304020202020204" pitchFamily="34" charset="-34"/>
                <a:cs typeface="Cordia New" panose="020B0304020202020204" pitchFamily="34" charset="-34"/>
              </a:rPr>
              <a:t>    }</a:t>
            </a:r>
          </a:p>
          <a:p>
            <a:r>
              <a:rPr lang="en-GB" dirty="0">
                <a:solidFill>
                  <a:srgbClr val="92D050"/>
                </a:solidFill>
                <a:latin typeface="Cordia New" panose="020B0304020202020204" pitchFamily="34" charset="-34"/>
                <a:cs typeface="Cordia New" panose="020B0304020202020204" pitchFamily="34" charset="-34"/>
              </a:rPr>
              <a:t> </a:t>
            </a:r>
            <a:r>
              <a:rPr lang="en-GB" dirty="0" smtClean="0">
                <a:solidFill>
                  <a:srgbClr val="92D050"/>
                </a:solidFill>
                <a:latin typeface="Cordia New" panose="020B0304020202020204" pitchFamily="34" charset="-34"/>
                <a:cs typeface="Cordia New" panose="020B0304020202020204" pitchFamily="34" charset="-34"/>
              </a:rPr>
              <a:t>   return *</a:t>
            </a:r>
            <a:r>
              <a:rPr lang="en-GB" dirty="0" err="1" smtClean="0">
                <a:solidFill>
                  <a:srgbClr val="92D050"/>
                </a:solidFill>
                <a:latin typeface="Cordia New" panose="020B0304020202020204" pitchFamily="34" charset="-34"/>
                <a:cs typeface="Cordia New" panose="020B0304020202020204" pitchFamily="34" charset="-34"/>
              </a:rPr>
              <a:t>mInstance</a:t>
            </a:r>
            <a:r>
              <a:rPr lang="en-GB" dirty="0" smtClean="0">
                <a:solidFill>
                  <a:srgbClr val="92D050"/>
                </a:solidFill>
                <a:latin typeface="Cordia New" panose="020B0304020202020204" pitchFamily="34" charset="-34"/>
                <a:cs typeface="Cordia New" panose="020B0304020202020204" pitchFamily="34" charset="-34"/>
              </a:rPr>
              <a:t>;</a:t>
            </a:r>
            <a:endParaRPr lang="en-GB" dirty="0">
              <a:solidFill>
                <a:srgbClr val="92D050"/>
              </a:solidFill>
              <a:latin typeface="Cordia New" panose="020B0304020202020204" pitchFamily="34" charset="-34"/>
              <a:cs typeface="Cordia New" panose="020B0304020202020204" pitchFamily="34" charset="-34"/>
            </a:endParaRP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SingletonClass</a:t>
            </a:r>
            <a:r>
              <a:rPr lang="en-GB" dirty="0" smtClean="0">
                <a:latin typeface="Cordia New" panose="020B0304020202020204" pitchFamily="34" charset="-34"/>
                <a:cs typeface="Cordia New" panose="020B0304020202020204" pitchFamily="34" charset="-34"/>
              </a:rPr>
              <a:t>::</a:t>
            </a:r>
            <a:r>
              <a:rPr lang="en-GB" dirty="0" err="1" smtClean="0">
                <a:latin typeface="Cordia New" panose="020B0304020202020204" pitchFamily="34" charset="-34"/>
                <a:cs typeface="Cordia New" panose="020B0304020202020204" pitchFamily="34" charset="-34"/>
              </a:rPr>
              <a:t>mInstance</a:t>
            </a:r>
            <a:r>
              <a:rPr lang="en-GB" dirty="0" smtClean="0">
                <a:latin typeface="Cordia New" panose="020B0304020202020204" pitchFamily="34" charset="-34"/>
                <a:cs typeface="Cordia New" panose="020B0304020202020204" pitchFamily="34" charset="-34"/>
              </a:rPr>
              <a:t> = NULL;</a:t>
            </a:r>
          </a:p>
        </p:txBody>
      </p:sp>
      <p:sp>
        <p:nvSpPr>
          <p:cNvPr id="7" name="Left Arrow 6"/>
          <p:cNvSpPr/>
          <p:nvPr/>
        </p:nvSpPr>
        <p:spPr>
          <a:xfrm>
            <a:off x="3419872" y="3140968"/>
            <a:ext cx="4608512" cy="1944216"/>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The constructor is only called the first time </a:t>
            </a:r>
            <a:r>
              <a:rPr lang="en-GB" dirty="0" err="1" smtClean="0"/>
              <a:t>getInstance</a:t>
            </a:r>
            <a:r>
              <a:rPr lang="en-GB" dirty="0" smtClean="0"/>
              <a:t>() is invoked. If it is never used, no resources are consumed</a:t>
            </a:r>
            <a:endParaRPr lang="en-GB" dirty="0"/>
          </a:p>
        </p:txBody>
      </p:sp>
    </p:spTree>
    <p:extLst>
      <p:ext uri="{BB962C8B-B14F-4D97-AF65-F5344CB8AC3E}">
        <p14:creationId xmlns:p14="http://schemas.microsoft.com/office/powerpoint/2010/main" val="476120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7963990" cy="4724400"/>
          </a:xfrm>
        </p:spPr>
        <p:txBody>
          <a:bodyPr/>
          <a:lstStyle/>
          <a:p>
            <a:pPr marL="285750" indent="-285750">
              <a:buFont typeface="Arial" panose="020B0604020202020204" pitchFamily="34" charset="0"/>
              <a:buChar char="•"/>
            </a:pPr>
            <a:r>
              <a:rPr lang="en-GB" dirty="0" smtClean="0">
                <a:solidFill>
                  <a:srgbClr val="FF0000"/>
                </a:solidFill>
              </a:rPr>
              <a:t>Care must be taken with Singletons in multithreaded code (</a:t>
            </a:r>
            <a:r>
              <a:rPr lang="en-GB" dirty="0" err="1" smtClean="0">
                <a:solidFill>
                  <a:srgbClr val="FF0000"/>
                </a:solidFill>
              </a:rPr>
              <a:t>mutex</a:t>
            </a:r>
            <a:r>
              <a:rPr lang="en-GB" dirty="0" smtClean="0">
                <a:solidFill>
                  <a:srgbClr val="FF0000"/>
                </a:solidFill>
              </a:rPr>
              <a:t> locks!)</a:t>
            </a:r>
          </a:p>
          <a:p>
            <a:pPr marL="285750" indent="-285750">
              <a:buFont typeface="Arial" panose="020B0604020202020204" pitchFamily="34" charset="0"/>
              <a:buChar char="•"/>
            </a:pPr>
            <a:r>
              <a:rPr lang="en-GB" dirty="0" smtClean="0">
                <a:solidFill>
                  <a:srgbClr val="FF0000"/>
                </a:solidFill>
              </a:rPr>
              <a:t>Singletons can be (and frequently are) overused and used inappropriately</a:t>
            </a:r>
          </a:p>
          <a:p>
            <a:pPr marL="285750" indent="-285750">
              <a:buFont typeface="Arial" panose="020B0604020202020204" pitchFamily="34" charset="0"/>
              <a:buChar char="•"/>
            </a:pPr>
            <a:r>
              <a:rPr lang="en-GB" dirty="0" smtClean="0">
                <a:solidFill>
                  <a:srgbClr val="FF0000"/>
                </a:solidFill>
              </a:rPr>
              <a:t>When used inappropriately, they can suffer the same problems as </a:t>
            </a:r>
            <a:r>
              <a:rPr lang="en-GB" dirty="0">
                <a:solidFill>
                  <a:srgbClr val="FF0000"/>
                </a:solidFill>
              </a:rPr>
              <a:t>g</a:t>
            </a:r>
            <a:r>
              <a:rPr lang="en-GB" dirty="0" smtClean="0">
                <a:solidFill>
                  <a:srgbClr val="FF0000"/>
                </a:solidFill>
              </a:rPr>
              <a:t>lobal variables (which are evil)</a:t>
            </a:r>
          </a:p>
          <a:p>
            <a:pPr marL="285750" indent="-285750">
              <a:buFont typeface="Arial" panose="020B0604020202020204" pitchFamily="34" charset="0"/>
              <a:buChar char="•"/>
            </a:pPr>
            <a:endParaRPr lang="en-GB" dirty="0">
              <a:solidFill>
                <a:srgbClr val="FF0000"/>
              </a:solidFill>
            </a:endParaRP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46</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The Singleton pattern: Caveats</a:t>
            </a:r>
            <a:endParaRPr lang="en-GB" dirty="0"/>
          </a:p>
        </p:txBody>
      </p:sp>
    </p:spTree>
    <p:extLst>
      <p:ext uri="{BB962C8B-B14F-4D97-AF65-F5344CB8AC3E}">
        <p14:creationId xmlns:p14="http://schemas.microsoft.com/office/powerpoint/2010/main" val="8266763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t>What do Hollywood directors say to amateurs?</a:t>
            </a:r>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47</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The Template (Hollywood) pattern</a:t>
            </a:r>
            <a:endParaRPr lang="en-GB" dirty="0"/>
          </a:p>
        </p:txBody>
      </p:sp>
    </p:spTree>
    <p:extLst>
      <p:ext uri="{BB962C8B-B14F-4D97-AF65-F5344CB8AC3E}">
        <p14:creationId xmlns:p14="http://schemas.microsoft.com/office/powerpoint/2010/main" val="36272451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t>What do Hollywood directors say to amateurs? </a:t>
            </a:r>
            <a:r>
              <a:rPr lang="en-GB" dirty="0" smtClean="0">
                <a:solidFill>
                  <a:schemeClr val="accent3"/>
                </a:solidFill>
              </a:rPr>
              <a:t>“Don’t call us, we’ll call you”</a:t>
            </a:r>
            <a:endParaRPr lang="en-GB" dirty="0">
              <a:solidFill>
                <a:schemeClr val="accent3"/>
              </a:solidFill>
            </a:endParaRP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48</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The Template (Hollywood) pattern</a:t>
            </a:r>
            <a:endParaRPr lang="en-GB" dirty="0"/>
          </a:p>
        </p:txBody>
      </p:sp>
    </p:spTree>
    <p:extLst>
      <p:ext uri="{BB962C8B-B14F-4D97-AF65-F5344CB8AC3E}">
        <p14:creationId xmlns:p14="http://schemas.microsoft.com/office/powerpoint/2010/main" val="19337442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035998" cy="4724400"/>
          </a:xfrm>
        </p:spPr>
        <p:txBody>
          <a:bodyPr/>
          <a:lstStyle/>
          <a:p>
            <a:r>
              <a:rPr lang="en-GB" dirty="0" smtClean="0"/>
              <a:t>What do Hollywood directors say to amateurs? </a:t>
            </a:r>
            <a:r>
              <a:rPr lang="en-GB" dirty="0" smtClean="0">
                <a:solidFill>
                  <a:schemeClr val="accent3"/>
                </a:solidFill>
              </a:rPr>
              <a:t>“Don’t call us, we’ll call you”</a:t>
            </a:r>
          </a:p>
          <a:p>
            <a:r>
              <a:rPr lang="en-GB" dirty="0" smtClean="0"/>
              <a:t>When you first learn to code you start with “Hello World”, where the top-level entity controls program-flow and all function calls come from above.</a:t>
            </a:r>
          </a:p>
          <a:p>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49</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The Template (Hollywood) pattern</a:t>
            </a:r>
            <a:endParaRPr lang="en-GB" dirty="0"/>
          </a:p>
        </p:txBody>
      </p:sp>
    </p:spTree>
    <p:extLst>
      <p:ext uri="{BB962C8B-B14F-4D97-AF65-F5344CB8AC3E}">
        <p14:creationId xmlns:p14="http://schemas.microsoft.com/office/powerpoint/2010/main" val="16996612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Software analogy</a:t>
            </a:r>
            <a:endParaRPr lang="en-GB" dirty="0"/>
          </a:p>
        </p:txBody>
      </p:sp>
      <p:pic>
        <p:nvPicPr>
          <p:cNvPr id="4" name="Picture 9" descr="http://www.freedomdesignandconstruction.co.uk/wp-content/uploads/2014/01/stack-of-timber-300.jpg"/>
          <p:cNvPicPr>
            <a:picLocks noChangeAspect="1" noChangeArrowheads="1"/>
          </p:cNvPicPr>
          <p:nvPr/>
        </p:nvPicPr>
        <p:blipFill rotWithShape="1">
          <a:blip r:embed="rId2">
            <a:extLst>
              <a:ext uri="{28A0092B-C50C-407E-A947-70E740481C1C}">
                <a14:useLocalDpi xmlns:a14="http://schemas.microsoft.com/office/drawing/2010/main" val="0"/>
              </a:ext>
            </a:extLst>
          </a:blip>
          <a:srcRect r="9496"/>
          <a:stretch/>
        </p:blipFill>
        <p:spPr bwMode="auto">
          <a:xfrm>
            <a:off x="2663932" y="1484785"/>
            <a:ext cx="3059029" cy="22533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descr="http://wallpoper.com/images/00/42/03/78/hands-pray_004203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43" t="9428" r="23311"/>
          <a:stretch/>
        </p:blipFill>
        <p:spPr bwMode="auto">
          <a:xfrm>
            <a:off x="252172" y="1484785"/>
            <a:ext cx="2189539" cy="22533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7" descr="http://farm1.static.flickr.com/82/253329527_c50e04cd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9026" y="1484784"/>
            <a:ext cx="3004436" cy="22533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7796" y="1484785"/>
            <a:ext cx="1478290" cy="369332"/>
          </a:xfrm>
          <a:prstGeom prst="rect">
            <a:avLst/>
          </a:prstGeom>
          <a:solidFill>
            <a:schemeClr val="tx1">
              <a:alpha val="50000"/>
            </a:schemeClr>
          </a:solidFill>
        </p:spPr>
        <p:txBody>
          <a:bodyPr wrap="none" rtlCol="0">
            <a:spAutoFit/>
          </a:bodyPr>
          <a:lstStyle/>
          <a:p>
            <a:r>
              <a:rPr lang="en-GB" dirty="0">
                <a:solidFill>
                  <a:schemeClr val="bg1"/>
                </a:solidFill>
              </a:rPr>
              <a:t>a</a:t>
            </a:r>
            <a:r>
              <a:rPr lang="en-GB" dirty="0" smtClean="0">
                <a:solidFill>
                  <a:schemeClr val="bg1"/>
                </a:solidFill>
              </a:rPr>
              <a:t>) Bare hands</a:t>
            </a:r>
            <a:endParaRPr lang="en-GB" dirty="0">
              <a:solidFill>
                <a:schemeClr val="bg1"/>
              </a:solidFill>
            </a:endParaRPr>
          </a:p>
        </p:txBody>
      </p:sp>
      <p:sp>
        <p:nvSpPr>
          <p:cNvPr id="8" name="TextBox 7"/>
          <p:cNvSpPr txBox="1"/>
          <p:nvPr/>
        </p:nvSpPr>
        <p:spPr>
          <a:xfrm>
            <a:off x="3163869" y="1484785"/>
            <a:ext cx="2059153" cy="369332"/>
          </a:xfrm>
          <a:prstGeom prst="rect">
            <a:avLst/>
          </a:prstGeom>
          <a:solidFill>
            <a:schemeClr val="tx1">
              <a:alpha val="50000"/>
            </a:schemeClr>
          </a:solidFill>
        </p:spPr>
        <p:txBody>
          <a:bodyPr wrap="none" rtlCol="0">
            <a:spAutoFit/>
          </a:bodyPr>
          <a:lstStyle/>
          <a:p>
            <a:r>
              <a:rPr lang="en-GB" dirty="0" smtClean="0">
                <a:solidFill>
                  <a:schemeClr val="bg1"/>
                </a:solidFill>
              </a:rPr>
              <a:t>b) A stack of timber</a:t>
            </a:r>
            <a:endParaRPr lang="en-GB" dirty="0">
              <a:solidFill>
                <a:schemeClr val="bg1"/>
              </a:solidFill>
            </a:endParaRPr>
          </a:p>
        </p:txBody>
      </p:sp>
      <p:sp>
        <p:nvSpPr>
          <p:cNvPr id="9" name="TextBox 8"/>
          <p:cNvSpPr txBox="1"/>
          <p:nvPr/>
        </p:nvSpPr>
        <p:spPr>
          <a:xfrm>
            <a:off x="6471523" y="1484785"/>
            <a:ext cx="1939442" cy="369332"/>
          </a:xfrm>
          <a:prstGeom prst="rect">
            <a:avLst/>
          </a:prstGeom>
          <a:solidFill>
            <a:schemeClr val="tx1">
              <a:alpha val="50000"/>
            </a:schemeClr>
          </a:solidFill>
        </p:spPr>
        <p:txBody>
          <a:bodyPr wrap="none" rtlCol="0">
            <a:spAutoFit/>
          </a:bodyPr>
          <a:lstStyle/>
          <a:p>
            <a:r>
              <a:rPr lang="en-GB" dirty="0" smtClean="0">
                <a:solidFill>
                  <a:schemeClr val="bg1"/>
                </a:solidFill>
              </a:rPr>
              <a:t>c) A horse and cart</a:t>
            </a:r>
            <a:endParaRPr lang="en-GB" dirty="0">
              <a:solidFill>
                <a:schemeClr val="bg1"/>
              </a:solidFill>
            </a:endParaRPr>
          </a:p>
        </p:txBody>
      </p:sp>
      <p:sp>
        <p:nvSpPr>
          <p:cNvPr id="2" name="Date Placeholder 1"/>
          <p:cNvSpPr>
            <a:spLocks noGrp="1"/>
          </p:cNvSpPr>
          <p:nvPr>
            <p:ph type="dt" sz="half" idx="14"/>
          </p:nvPr>
        </p:nvSpPr>
        <p:spPr/>
        <p:txBody>
          <a:bodyPr/>
          <a:lstStyle/>
          <a:p>
            <a:r>
              <a:rPr lang="en-GB" smtClean="0"/>
              <a:t>23/09/2014</a:t>
            </a:r>
            <a:endParaRPr lang="en-GB"/>
          </a:p>
        </p:txBody>
      </p:sp>
      <p:sp>
        <p:nvSpPr>
          <p:cNvPr id="13" name="Footer Placeholder 12"/>
          <p:cNvSpPr>
            <a:spLocks noGrp="1"/>
          </p:cNvSpPr>
          <p:nvPr>
            <p:ph type="ftr" sz="quarter" idx="16"/>
          </p:nvPr>
        </p:nvSpPr>
        <p:spPr/>
        <p:txBody>
          <a:bodyPr/>
          <a:lstStyle/>
          <a:p>
            <a:r>
              <a:rPr lang="en-GB" smtClean="0"/>
              <a:t>Andrew W. Rose, Imperial College London</a:t>
            </a:r>
            <a:endParaRPr lang="en-GB"/>
          </a:p>
        </p:txBody>
      </p:sp>
      <p:sp>
        <p:nvSpPr>
          <p:cNvPr id="14" name="Slide Number Placeholder 13"/>
          <p:cNvSpPr>
            <a:spLocks noGrp="1"/>
          </p:cNvSpPr>
          <p:nvPr>
            <p:ph type="sldNum" sz="quarter" idx="15"/>
          </p:nvPr>
        </p:nvSpPr>
        <p:spPr/>
        <p:txBody>
          <a:bodyPr/>
          <a:lstStyle/>
          <a:p>
            <a:fld id="{EEF2D876-3959-4538-AC04-758B633CFB3E}" type="slidenum">
              <a:rPr lang="en-GB" smtClean="0"/>
              <a:t>5</a:t>
            </a:fld>
            <a:endParaRPr lang="en-GB"/>
          </a:p>
        </p:txBody>
      </p:sp>
    </p:spTree>
    <p:extLst>
      <p:ext uri="{BB962C8B-B14F-4D97-AF65-F5344CB8AC3E}">
        <p14:creationId xmlns:p14="http://schemas.microsoft.com/office/powerpoint/2010/main" val="1391965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035998" cy="4724400"/>
          </a:xfrm>
        </p:spPr>
        <p:txBody>
          <a:bodyPr/>
          <a:lstStyle/>
          <a:p>
            <a:r>
              <a:rPr lang="en-GB" dirty="0" smtClean="0"/>
              <a:t>What do Hollywood directors say to amateurs? </a:t>
            </a:r>
            <a:r>
              <a:rPr lang="en-GB" dirty="0" smtClean="0">
                <a:solidFill>
                  <a:schemeClr val="accent3"/>
                </a:solidFill>
              </a:rPr>
              <a:t>“Don’t call us, we’ll call you”</a:t>
            </a:r>
          </a:p>
          <a:p>
            <a:r>
              <a:rPr lang="en-GB" dirty="0" smtClean="0"/>
              <a:t>When you first learn to code you start with “Hello World”, where the top-level entity controls program-flow and all function calls come from above.</a:t>
            </a:r>
          </a:p>
          <a:p>
            <a:r>
              <a:rPr lang="en-GB" dirty="0" smtClean="0"/>
              <a:t>Can very quickly becomes unsustainable in large or complex programmes, especially with multiple developers.</a:t>
            </a:r>
          </a:p>
          <a:p>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50</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The Template (Hollywood) pattern</a:t>
            </a:r>
            <a:endParaRPr lang="en-GB" dirty="0"/>
          </a:p>
        </p:txBody>
      </p:sp>
    </p:spTree>
    <p:extLst>
      <p:ext uri="{BB962C8B-B14F-4D97-AF65-F5344CB8AC3E}">
        <p14:creationId xmlns:p14="http://schemas.microsoft.com/office/powerpoint/2010/main" val="5479980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035998" cy="4724400"/>
          </a:xfrm>
        </p:spPr>
        <p:txBody>
          <a:bodyPr/>
          <a:lstStyle/>
          <a:p>
            <a:r>
              <a:rPr lang="en-GB" dirty="0" smtClean="0"/>
              <a:t>What do Hollywood directors say to amateurs? </a:t>
            </a:r>
            <a:r>
              <a:rPr lang="en-GB" dirty="0" smtClean="0">
                <a:solidFill>
                  <a:schemeClr val="accent3"/>
                </a:solidFill>
              </a:rPr>
              <a:t>“Don’t call us, we’ll call you”</a:t>
            </a:r>
          </a:p>
          <a:p>
            <a:r>
              <a:rPr lang="en-GB" dirty="0" smtClean="0"/>
              <a:t>When you first learn to code you start with “Hello World”, where the top-level entity controls program-flow and all function calls come from above.</a:t>
            </a:r>
          </a:p>
          <a:p>
            <a:r>
              <a:rPr lang="en-GB" dirty="0" smtClean="0"/>
              <a:t>Can very quickly becomes unsustainable in large or complex programmes, especially with multiple developers.</a:t>
            </a:r>
          </a:p>
          <a:p>
            <a:r>
              <a:rPr lang="en-GB" dirty="0" smtClean="0"/>
              <a:t>Alternative paradigm: control from the bottom up:</a:t>
            </a:r>
          </a:p>
          <a:p>
            <a:pPr marL="285750" indent="-285750">
              <a:buFont typeface="Arial" panose="020B0604020202020204" pitchFamily="34" charset="0"/>
              <a:buChar char="•"/>
            </a:pPr>
            <a:r>
              <a:rPr lang="en-GB" dirty="0" smtClean="0"/>
              <a:t>Divide the program into conceptual steps</a:t>
            </a:r>
          </a:p>
          <a:p>
            <a:pPr marL="285750" indent="-285750">
              <a:buFont typeface="Arial" panose="020B0604020202020204" pitchFamily="34" charset="0"/>
              <a:buChar char="•"/>
            </a:pPr>
            <a:r>
              <a:rPr lang="en-GB" dirty="0" smtClean="0"/>
              <a:t>Provide pure virtual functions (“templates”) for each step</a:t>
            </a:r>
          </a:p>
          <a:p>
            <a:pPr marL="285750" indent="-285750">
              <a:buFont typeface="Arial" panose="020B0604020202020204" pitchFamily="34" charset="0"/>
              <a:buChar char="•"/>
            </a:pPr>
            <a:r>
              <a:rPr lang="en-GB" dirty="0" smtClean="0"/>
              <a:t>Have the base class control program flow</a:t>
            </a:r>
          </a:p>
          <a:p>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51</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The Template (Hollywood) pattern</a:t>
            </a:r>
            <a:endParaRPr lang="en-GB" dirty="0"/>
          </a:p>
        </p:txBody>
      </p:sp>
    </p:spTree>
    <p:extLst>
      <p:ext uri="{BB962C8B-B14F-4D97-AF65-F5344CB8AC3E}">
        <p14:creationId xmlns:p14="http://schemas.microsoft.com/office/powerpoint/2010/main" val="7739803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52</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a:t>The Template (Hollywood)</a:t>
            </a:r>
            <a:r>
              <a:rPr lang="en-GB" dirty="0" smtClean="0"/>
              <a:t> </a:t>
            </a:r>
            <a:r>
              <a:rPr lang="en-GB" dirty="0"/>
              <a:t>pattern</a:t>
            </a:r>
          </a:p>
        </p:txBody>
      </p:sp>
      <p:sp>
        <p:nvSpPr>
          <p:cNvPr id="7" name="TextBox 6"/>
          <p:cNvSpPr txBox="1"/>
          <p:nvPr/>
        </p:nvSpPr>
        <p:spPr>
          <a:xfrm>
            <a:off x="567600" y="1352957"/>
            <a:ext cx="8324880" cy="5355312"/>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class </a:t>
            </a:r>
            <a:r>
              <a:rPr lang="en-GB" dirty="0" err="1" smtClean="0">
                <a:latin typeface="Cordia New" panose="020B0304020202020204" pitchFamily="34" charset="-34"/>
                <a:cs typeface="Cordia New" panose="020B0304020202020204" pitchFamily="34" charset="-34"/>
              </a:rPr>
              <a:t>BaseClass</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BaseClass</a:t>
            </a:r>
            <a:r>
              <a:rPr lang="en-GB" dirty="0" smtClean="0">
                <a:latin typeface="Cordia New" panose="020B0304020202020204" pitchFamily="34" charset="-34"/>
                <a:cs typeface="Cordia New" panose="020B0304020202020204" pitchFamily="34" charset="-34"/>
              </a:rPr>
              <a:t>(){}</a:t>
            </a:r>
          </a:p>
          <a:p>
            <a:r>
              <a:rPr lang="en-GB" dirty="0" smtClean="0">
                <a:latin typeface="Cordia New" panose="020B0304020202020204" pitchFamily="34" charset="-34"/>
                <a:cs typeface="Cordia New" panose="020B0304020202020204" pitchFamily="34" charset="-34"/>
              </a:rPr>
              <a:t> void run(){</a:t>
            </a:r>
          </a:p>
          <a:p>
            <a:r>
              <a:rPr lang="en-GB" dirty="0" smtClean="0">
                <a:latin typeface="Cordia New" panose="020B0304020202020204" pitchFamily="34" charset="-34"/>
                <a:cs typeface="Cordia New" panose="020B0304020202020204" pitchFamily="34" charset="-34"/>
              </a:rPr>
              <a:t>    while( … )</a:t>
            </a:r>
          </a:p>
          <a:p>
            <a:r>
              <a:rPr lang="en-GB" dirty="0" smtClean="0">
                <a:latin typeface="Cordia New" panose="020B0304020202020204" pitchFamily="34" charset="-34"/>
                <a:cs typeface="Cordia New" panose="020B0304020202020204" pitchFamily="34" charset="-34"/>
              </a:rPr>
              <a:t>    …Some Code… </a:t>
            </a:r>
            <a:r>
              <a:rPr lang="en-GB" dirty="0" err="1" smtClean="0">
                <a:solidFill>
                  <a:schemeClr val="accent3"/>
                </a:solidFill>
                <a:latin typeface="Cordia New" panose="020B0304020202020204" pitchFamily="34" charset="-34"/>
                <a:cs typeface="Cordia New" panose="020B0304020202020204" pitchFamily="34" charset="-34"/>
              </a:rPr>
              <a:t>taskA</a:t>
            </a:r>
            <a:r>
              <a:rPr lang="en-GB" dirty="0" smtClean="0">
                <a:solidFill>
                  <a:schemeClr val="accent3"/>
                </a:solidFill>
                <a:latin typeface="Cordia New" panose="020B0304020202020204" pitchFamily="34" charset="-34"/>
                <a:cs typeface="Cordia New" panose="020B0304020202020204" pitchFamily="34" charset="-34"/>
              </a:rPr>
              <a:t>()</a:t>
            </a:r>
            <a:r>
              <a:rPr lang="en-GB" dirty="0" smtClean="0">
                <a:latin typeface="Cordia New" panose="020B0304020202020204" pitchFamily="34" charset="-34"/>
                <a:cs typeface="Cordia New" panose="020B0304020202020204" pitchFamily="34" charset="-34"/>
              </a:rPr>
              <a:t> …Do Something Else… </a:t>
            </a:r>
            <a:r>
              <a:rPr lang="en-GB" dirty="0" err="1" smtClean="0">
                <a:solidFill>
                  <a:schemeClr val="accent3"/>
                </a:solidFill>
                <a:latin typeface="Cordia New" panose="020B0304020202020204" pitchFamily="34" charset="-34"/>
                <a:cs typeface="Cordia New" panose="020B0304020202020204" pitchFamily="34" charset="-34"/>
              </a:rPr>
              <a:t>taskB</a:t>
            </a:r>
            <a:r>
              <a:rPr lang="en-GB" dirty="0" smtClean="0">
                <a:solidFill>
                  <a:schemeClr val="accent3"/>
                </a:solidFill>
                <a:latin typeface="Cordia New" panose="020B0304020202020204" pitchFamily="34" charset="-34"/>
                <a:cs typeface="Cordia New" panose="020B0304020202020204" pitchFamily="34" charset="-34"/>
              </a:rPr>
              <a:t>()</a:t>
            </a:r>
            <a:r>
              <a:rPr lang="en-GB" dirty="0" smtClean="0">
                <a:latin typeface="Cordia New" panose="020B0304020202020204" pitchFamily="34" charset="-34"/>
                <a:cs typeface="Cordia New" panose="020B0304020202020204" pitchFamily="34" charset="-34"/>
              </a:rPr>
              <a:t> …More nastiness &amp; complexity… </a:t>
            </a:r>
            <a:r>
              <a:rPr lang="en-GB" dirty="0" err="1" smtClean="0">
                <a:solidFill>
                  <a:schemeClr val="accent3"/>
                </a:solidFill>
                <a:latin typeface="Cordia New" panose="020B0304020202020204" pitchFamily="34" charset="-34"/>
                <a:cs typeface="Cordia New" panose="020B0304020202020204" pitchFamily="34" charset="-34"/>
              </a:rPr>
              <a:t>taskC</a:t>
            </a:r>
            <a:r>
              <a:rPr lang="en-GB" dirty="0" smtClean="0">
                <a:solidFill>
                  <a:schemeClr val="accent3"/>
                </a:solidFill>
                <a:latin typeface="Cordia New" panose="020B0304020202020204" pitchFamily="34" charset="-34"/>
                <a:cs typeface="Cordia New" panose="020B0304020202020204" pitchFamily="34" charset="-34"/>
              </a:rPr>
              <a:t>()</a:t>
            </a:r>
            <a:r>
              <a:rPr lang="en-GB" dirty="0" smtClean="0">
                <a:latin typeface="Cordia New" panose="020B0304020202020204" pitchFamily="34" charset="-34"/>
                <a:cs typeface="Cordia New" panose="020B0304020202020204" pitchFamily="34" charset="-34"/>
              </a:rPr>
              <a:t> …Yuk…Yuk…Yuk…</a:t>
            </a:r>
          </a:p>
          <a:p>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  virtual … </a:t>
            </a:r>
            <a:r>
              <a:rPr lang="en-GB" dirty="0" err="1" smtClean="0">
                <a:latin typeface="Cordia New" panose="020B0304020202020204" pitchFamily="34" charset="-34"/>
                <a:cs typeface="Cordia New" panose="020B0304020202020204" pitchFamily="34" charset="-34"/>
              </a:rPr>
              <a:t>taskA</a:t>
            </a:r>
            <a:r>
              <a:rPr lang="en-GB" dirty="0" smtClean="0">
                <a:latin typeface="Cordia New" panose="020B0304020202020204" pitchFamily="34" charset="-34"/>
                <a:cs typeface="Cordia New" panose="020B0304020202020204" pitchFamily="34" charset="-34"/>
              </a:rPr>
              <a:t>( … ) = 0;</a:t>
            </a:r>
          </a:p>
          <a:p>
            <a:r>
              <a:rPr lang="en-GB" dirty="0" smtClean="0">
                <a:latin typeface="Cordia New" panose="020B0304020202020204" pitchFamily="34" charset="-34"/>
                <a:cs typeface="Cordia New" panose="020B0304020202020204" pitchFamily="34" charset="-34"/>
              </a:rPr>
              <a:t>  virtual … </a:t>
            </a:r>
            <a:r>
              <a:rPr lang="en-GB" dirty="0" err="1" smtClean="0">
                <a:latin typeface="Cordia New" panose="020B0304020202020204" pitchFamily="34" charset="-34"/>
                <a:cs typeface="Cordia New" panose="020B0304020202020204" pitchFamily="34" charset="-34"/>
              </a:rPr>
              <a:t>taskB</a:t>
            </a:r>
            <a:r>
              <a:rPr lang="en-GB" dirty="0" smtClean="0">
                <a:latin typeface="Cordia New" panose="020B0304020202020204" pitchFamily="34" charset="-34"/>
                <a:cs typeface="Cordia New" panose="020B0304020202020204" pitchFamily="34" charset="-34"/>
              </a:rPr>
              <a:t>(… ) = 0;</a:t>
            </a:r>
          </a:p>
          <a:p>
            <a:r>
              <a:rPr lang="en-GB" dirty="0" smtClean="0">
                <a:latin typeface="Cordia New" panose="020B0304020202020204" pitchFamily="34" charset="-34"/>
                <a:cs typeface="Cordia New" panose="020B0304020202020204" pitchFamily="34" charset="-34"/>
              </a:rPr>
              <a:t>  virtual … </a:t>
            </a:r>
            <a:r>
              <a:rPr lang="en-GB" dirty="0" err="1" smtClean="0">
                <a:latin typeface="Cordia New" panose="020B0304020202020204" pitchFamily="34" charset="-34"/>
                <a:cs typeface="Cordia New" panose="020B0304020202020204" pitchFamily="34" charset="-34"/>
              </a:rPr>
              <a:t>taskC</a:t>
            </a:r>
            <a:r>
              <a:rPr lang="en-GB" dirty="0" smtClean="0">
                <a:latin typeface="Cordia New" panose="020B0304020202020204" pitchFamily="34" charset="-34"/>
                <a:cs typeface="Cordia New" panose="020B0304020202020204" pitchFamily="34" charset="-34"/>
              </a:rPr>
              <a:t>(… ) = 0;</a:t>
            </a:r>
          </a:p>
          <a:p>
            <a:r>
              <a:rPr lang="en-GB" dirty="0" smtClean="0">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smtClean="0">
                <a:solidFill>
                  <a:schemeClr val="accent6"/>
                </a:solidFill>
                <a:latin typeface="Cordia New" panose="020B0304020202020204" pitchFamily="34" charset="-34"/>
                <a:cs typeface="Cordia New" panose="020B0304020202020204" pitchFamily="34" charset="-34"/>
              </a:rPr>
              <a:t>class </a:t>
            </a:r>
            <a:r>
              <a:rPr lang="en-GB" dirty="0" err="1" smtClean="0">
                <a:solidFill>
                  <a:schemeClr val="accent6"/>
                </a:solidFill>
                <a:latin typeface="Cordia New" panose="020B0304020202020204" pitchFamily="34" charset="-34"/>
                <a:cs typeface="Cordia New" panose="020B0304020202020204" pitchFamily="34" charset="-34"/>
              </a:rPr>
              <a:t>ImplementationA</a:t>
            </a:r>
            <a:r>
              <a:rPr lang="en-GB" dirty="0" smtClean="0">
                <a:solidFill>
                  <a:schemeClr val="accent6"/>
                </a:solidFill>
                <a:latin typeface="Cordia New" panose="020B0304020202020204" pitchFamily="34" charset="-34"/>
                <a:cs typeface="Cordia New" panose="020B0304020202020204" pitchFamily="34" charset="-34"/>
              </a:rPr>
              <a:t> : public </a:t>
            </a:r>
            <a:r>
              <a:rPr lang="en-GB" dirty="0" err="1" smtClean="0">
                <a:solidFill>
                  <a:schemeClr val="accent6"/>
                </a:solidFill>
                <a:latin typeface="Cordia New" panose="020B0304020202020204" pitchFamily="34" charset="-34"/>
                <a:cs typeface="Cordia New" panose="020B0304020202020204" pitchFamily="34" charset="-34"/>
              </a:rPr>
              <a:t>BaseClass</a:t>
            </a:r>
            <a:r>
              <a:rPr lang="en-GB" dirty="0" smtClean="0">
                <a:solidFill>
                  <a:schemeClr val="accent6"/>
                </a:solidFill>
                <a:latin typeface="Cordia New" panose="020B0304020202020204" pitchFamily="34" charset="-34"/>
                <a:cs typeface="Cordia New" panose="020B0304020202020204" pitchFamily="34" charset="-34"/>
              </a:rPr>
              <a:t> {</a:t>
            </a:r>
          </a:p>
          <a:p>
            <a:r>
              <a:rPr lang="en-GB" dirty="0" smtClean="0">
                <a:solidFill>
                  <a:schemeClr val="accent6"/>
                </a:solidFill>
                <a:latin typeface="Cordia New" panose="020B0304020202020204" pitchFamily="34" charset="-34"/>
                <a:cs typeface="Cordia New" panose="020B0304020202020204" pitchFamily="34" charset="-34"/>
              </a:rPr>
              <a:t>public:</a:t>
            </a:r>
          </a:p>
          <a:p>
            <a:r>
              <a:rPr lang="en-GB" dirty="0" smtClean="0">
                <a:solidFill>
                  <a:schemeClr val="accent6"/>
                </a:solidFill>
                <a:latin typeface="Cordia New" panose="020B0304020202020204" pitchFamily="34" charset="-34"/>
                <a:cs typeface="Cordia New" panose="020B0304020202020204" pitchFamily="34" charset="-34"/>
              </a:rPr>
              <a:t>  virtual … </a:t>
            </a:r>
            <a:r>
              <a:rPr lang="en-GB" dirty="0" err="1" smtClean="0">
                <a:solidFill>
                  <a:schemeClr val="accent6"/>
                </a:solidFill>
                <a:latin typeface="Cordia New" panose="020B0304020202020204" pitchFamily="34" charset="-34"/>
                <a:cs typeface="Cordia New" panose="020B0304020202020204" pitchFamily="34" charset="-34"/>
              </a:rPr>
              <a:t>taskA</a:t>
            </a:r>
            <a:r>
              <a:rPr lang="en-GB" dirty="0" smtClean="0">
                <a:solidFill>
                  <a:schemeClr val="accent6"/>
                </a:solidFill>
                <a:latin typeface="Cordia New" panose="020B0304020202020204" pitchFamily="34" charset="-34"/>
                <a:cs typeface="Cordia New" panose="020B0304020202020204" pitchFamily="34" charset="-34"/>
              </a:rPr>
              <a:t>( … ) { … };</a:t>
            </a:r>
          </a:p>
          <a:p>
            <a:r>
              <a:rPr lang="en-GB" dirty="0" smtClean="0">
                <a:solidFill>
                  <a:schemeClr val="accent6"/>
                </a:solidFill>
                <a:latin typeface="Cordia New" panose="020B0304020202020204" pitchFamily="34" charset="-34"/>
                <a:cs typeface="Cordia New" panose="020B0304020202020204" pitchFamily="34" charset="-34"/>
              </a:rPr>
              <a:t>  virtual … </a:t>
            </a:r>
            <a:r>
              <a:rPr lang="en-GB" dirty="0" err="1" smtClean="0">
                <a:solidFill>
                  <a:schemeClr val="accent6"/>
                </a:solidFill>
                <a:latin typeface="Cordia New" panose="020B0304020202020204" pitchFamily="34" charset="-34"/>
                <a:cs typeface="Cordia New" panose="020B0304020202020204" pitchFamily="34" charset="-34"/>
              </a:rPr>
              <a:t>taskB</a:t>
            </a:r>
            <a:r>
              <a:rPr lang="en-GB" dirty="0" smtClean="0">
                <a:solidFill>
                  <a:schemeClr val="accent6"/>
                </a:solidFill>
                <a:latin typeface="Cordia New" panose="020B0304020202020204" pitchFamily="34" charset="-34"/>
                <a:cs typeface="Cordia New" panose="020B0304020202020204" pitchFamily="34" charset="-34"/>
              </a:rPr>
              <a:t>(… ) { … };</a:t>
            </a:r>
          </a:p>
          <a:p>
            <a:r>
              <a:rPr lang="en-GB" dirty="0" smtClean="0">
                <a:solidFill>
                  <a:schemeClr val="accent6"/>
                </a:solidFill>
                <a:latin typeface="Cordia New" panose="020B0304020202020204" pitchFamily="34" charset="-34"/>
                <a:cs typeface="Cordia New" panose="020B0304020202020204" pitchFamily="34" charset="-34"/>
              </a:rPr>
              <a:t>  virtual … </a:t>
            </a:r>
            <a:r>
              <a:rPr lang="en-GB" dirty="0" err="1" smtClean="0">
                <a:solidFill>
                  <a:schemeClr val="accent6"/>
                </a:solidFill>
                <a:latin typeface="Cordia New" panose="020B0304020202020204" pitchFamily="34" charset="-34"/>
                <a:cs typeface="Cordia New" panose="020B0304020202020204" pitchFamily="34" charset="-34"/>
              </a:rPr>
              <a:t>taskC</a:t>
            </a:r>
            <a:r>
              <a:rPr lang="en-GB" dirty="0" smtClean="0">
                <a:solidFill>
                  <a:schemeClr val="accent6"/>
                </a:solidFill>
                <a:latin typeface="Cordia New" panose="020B0304020202020204" pitchFamily="34" charset="-34"/>
                <a:cs typeface="Cordia New" panose="020B0304020202020204" pitchFamily="34" charset="-34"/>
              </a:rPr>
              <a:t>(… ) { … };</a:t>
            </a:r>
          </a:p>
          <a:p>
            <a:r>
              <a:rPr lang="en-GB" dirty="0" smtClean="0">
                <a:solidFill>
                  <a:schemeClr val="accent6"/>
                </a:solidFill>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p:txBody>
      </p:sp>
      <p:sp>
        <p:nvSpPr>
          <p:cNvPr id="9" name="Arc 8"/>
          <p:cNvSpPr/>
          <p:nvPr/>
        </p:nvSpPr>
        <p:spPr>
          <a:xfrm>
            <a:off x="1259632" y="2636912"/>
            <a:ext cx="765103" cy="720080"/>
          </a:xfrm>
          <a:prstGeom prst="arc">
            <a:avLst>
              <a:gd name="adj1" fmla="val 323715"/>
              <a:gd name="adj2" fmla="val 3900920"/>
            </a:avLst>
          </a:prstGeom>
          <a:ln>
            <a:tailEnd type="stealt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
        <p:nvSpPr>
          <p:cNvPr id="10" name="Arc 9"/>
          <p:cNvSpPr/>
          <p:nvPr/>
        </p:nvSpPr>
        <p:spPr>
          <a:xfrm>
            <a:off x="1115616" y="452745"/>
            <a:ext cx="3312368" cy="3312368"/>
          </a:xfrm>
          <a:prstGeom prst="arc">
            <a:avLst>
              <a:gd name="adj1" fmla="val 2023968"/>
              <a:gd name="adj2" fmla="val 6234595"/>
            </a:avLst>
          </a:prstGeom>
          <a:ln>
            <a:tailEnd type="stealt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
        <p:nvSpPr>
          <p:cNvPr id="11" name="Arc 10"/>
          <p:cNvSpPr/>
          <p:nvPr/>
        </p:nvSpPr>
        <p:spPr>
          <a:xfrm>
            <a:off x="899592" y="-1971600"/>
            <a:ext cx="6552728" cy="6480720"/>
          </a:xfrm>
          <a:prstGeom prst="arc">
            <a:avLst>
              <a:gd name="adj1" fmla="val 2009707"/>
              <a:gd name="adj2" fmla="val 7418780"/>
            </a:avLst>
          </a:prstGeom>
          <a:ln>
            <a:tailEnd type="stealt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38946161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53</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a:t>The Template (Hollywood)</a:t>
            </a:r>
            <a:r>
              <a:rPr lang="en-GB" dirty="0" smtClean="0"/>
              <a:t> </a:t>
            </a:r>
            <a:r>
              <a:rPr lang="en-GB" dirty="0"/>
              <a:t>pattern</a:t>
            </a:r>
          </a:p>
        </p:txBody>
      </p:sp>
      <p:sp>
        <p:nvSpPr>
          <p:cNvPr id="7" name="TextBox 6"/>
          <p:cNvSpPr txBox="1"/>
          <p:nvPr/>
        </p:nvSpPr>
        <p:spPr>
          <a:xfrm>
            <a:off x="567600" y="1352957"/>
            <a:ext cx="8324880" cy="5355312"/>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class </a:t>
            </a:r>
            <a:r>
              <a:rPr lang="en-GB" dirty="0" err="1" smtClean="0">
                <a:latin typeface="Cordia New" panose="020B0304020202020204" pitchFamily="34" charset="-34"/>
                <a:cs typeface="Cordia New" panose="020B0304020202020204" pitchFamily="34" charset="-34"/>
              </a:rPr>
              <a:t>BaseClass</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a:t>
            </a:r>
            <a:r>
              <a:rPr lang="en-GB" dirty="0" err="1" smtClean="0">
                <a:latin typeface="Cordia New" panose="020B0304020202020204" pitchFamily="34" charset="-34"/>
                <a:cs typeface="Cordia New" panose="020B0304020202020204" pitchFamily="34" charset="-34"/>
              </a:rPr>
              <a:t>BaseClass</a:t>
            </a:r>
            <a:r>
              <a:rPr lang="en-GB" dirty="0" smtClean="0">
                <a:latin typeface="Cordia New" panose="020B0304020202020204" pitchFamily="34" charset="-34"/>
                <a:cs typeface="Cordia New" panose="020B0304020202020204" pitchFamily="34" charset="-34"/>
              </a:rPr>
              <a:t>(){}</a:t>
            </a:r>
          </a:p>
          <a:p>
            <a:r>
              <a:rPr lang="en-GB" dirty="0" smtClean="0">
                <a:latin typeface="Cordia New" panose="020B0304020202020204" pitchFamily="34" charset="-34"/>
                <a:cs typeface="Cordia New" panose="020B0304020202020204" pitchFamily="34" charset="-34"/>
              </a:rPr>
              <a:t> void run(){</a:t>
            </a:r>
          </a:p>
          <a:p>
            <a:r>
              <a:rPr lang="en-GB" dirty="0" smtClean="0">
                <a:latin typeface="Cordia New" panose="020B0304020202020204" pitchFamily="34" charset="-34"/>
                <a:cs typeface="Cordia New" panose="020B0304020202020204" pitchFamily="34" charset="-34"/>
              </a:rPr>
              <a:t>    while( … )</a:t>
            </a:r>
          </a:p>
          <a:p>
            <a:r>
              <a:rPr lang="en-GB" dirty="0" smtClean="0">
                <a:latin typeface="Cordia New" panose="020B0304020202020204" pitchFamily="34" charset="-34"/>
                <a:cs typeface="Cordia New" panose="020B0304020202020204" pitchFamily="34" charset="-34"/>
              </a:rPr>
              <a:t>    …Some Code… </a:t>
            </a:r>
            <a:r>
              <a:rPr lang="en-GB" dirty="0" err="1" smtClean="0">
                <a:solidFill>
                  <a:schemeClr val="accent3"/>
                </a:solidFill>
                <a:latin typeface="Cordia New" panose="020B0304020202020204" pitchFamily="34" charset="-34"/>
                <a:cs typeface="Cordia New" panose="020B0304020202020204" pitchFamily="34" charset="-34"/>
              </a:rPr>
              <a:t>taskA</a:t>
            </a:r>
            <a:r>
              <a:rPr lang="en-GB" dirty="0" smtClean="0">
                <a:solidFill>
                  <a:schemeClr val="accent3"/>
                </a:solidFill>
                <a:latin typeface="Cordia New" panose="020B0304020202020204" pitchFamily="34" charset="-34"/>
                <a:cs typeface="Cordia New" panose="020B0304020202020204" pitchFamily="34" charset="-34"/>
              </a:rPr>
              <a:t>()</a:t>
            </a:r>
            <a:r>
              <a:rPr lang="en-GB" dirty="0" smtClean="0">
                <a:latin typeface="Cordia New" panose="020B0304020202020204" pitchFamily="34" charset="-34"/>
                <a:cs typeface="Cordia New" panose="020B0304020202020204" pitchFamily="34" charset="-34"/>
              </a:rPr>
              <a:t> …Do Something Else… </a:t>
            </a:r>
            <a:r>
              <a:rPr lang="en-GB" dirty="0" err="1" smtClean="0">
                <a:solidFill>
                  <a:schemeClr val="accent3"/>
                </a:solidFill>
                <a:latin typeface="Cordia New" panose="020B0304020202020204" pitchFamily="34" charset="-34"/>
                <a:cs typeface="Cordia New" panose="020B0304020202020204" pitchFamily="34" charset="-34"/>
              </a:rPr>
              <a:t>taskB</a:t>
            </a:r>
            <a:r>
              <a:rPr lang="en-GB" dirty="0" smtClean="0">
                <a:solidFill>
                  <a:schemeClr val="accent3"/>
                </a:solidFill>
                <a:latin typeface="Cordia New" panose="020B0304020202020204" pitchFamily="34" charset="-34"/>
                <a:cs typeface="Cordia New" panose="020B0304020202020204" pitchFamily="34" charset="-34"/>
              </a:rPr>
              <a:t>()</a:t>
            </a:r>
            <a:r>
              <a:rPr lang="en-GB" dirty="0" smtClean="0">
                <a:latin typeface="Cordia New" panose="020B0304020202020204" pitchFamily="34" charset="-34"/>
                <a:cs typeface="Cordia New" panose="020B0304020202020204" pitchFamily="34" charset="-34"/>
              </a:rPr>
              <a:t> …More nastiness &amp; complexity… </a:t>
            </a:r>
            <a:r>
              <a:rPr lang="en-GB" dirty="0" err="1" smtClean="0">
                <a:solidFill>
                  <a:schemeClr val="accent3"/>
                </a:solidFill>
                <a:latin typeface="Cordia New" panose="020B0304020202020204" pitchFamily="34" charset="-34"/>
                <a:cs typeface="Cordia New" panose="020B0304020202020204" pitchFamily="34" charset="-34"/>
              </a:rPr>
              <a:t>taskC</a:t>
            </a:r>
            <a:r>
              <a:rPr lang="en-GB" dirty="0" smtClean="0">
                <a:solidFill>
                  <a:schemeClr val="accent3"/>
                </a:solidFill>
                <a:latin typeface="Cordia New" panose="020B0304020202020204" pitchFamily="34" charset="-34"/>
                <a:cs typeface="Cordia New" panose="020B0304020202020204" pitchFamily="34" charset="-34"/>
              </a:rPr>
              <a:t>()</a:t>
            </a:r>
            <a:r>
              <a:rPr lang="en-GB" dirty="0" smtClean="0">
                <a:latin typeface="Cordia New" panose="020B0304020202020204" pitchFamily="34" charset="-34"/>
                <a:cs typeface="Cordia New" panose="020B0304020202020204" pitchFamily="34" charset="-34"/>
              </a:rPr>
              <a:t> …Yuk…Yuk…Yuk…</a:t>
            </a:r>
          </a:p>
          <a:p>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  virtual … </a:t>
            </a:r>
            <a:r>
              <a:rPr lang="en-GB" dirty="0" err="1" smtClean="0">
                <a:latin typeface="Cordia New" panose="020B0304020202020204" pitchFamily="34" charset="-34"/>
                <a:cs typeface="Cordia New" panose="020B0304020202020204" pitchFamily="34" charset="-34"/>
              </a:rPr>
              <a:t>taskA</a:t>
            </a:r>
            <a:r>
              <a:rPr lang="en-GB" dirty="0" smtClean="0">
                <a:latin typeface="Cordia New" panose="020B0304020202020204" pitchFamily="34" charset="-34"/>
                <a:cs typeface="Cordia New" panose="020B0304020202020204" pitchFamily="34" charset="-34"/>
              </a:rPr>
              <a:t>( … ) = 0;</a:t>
            </a:r>
          </a:p>
          <a:p>
            <a:r>
              <a:rPr lang="en-GB" dirty="0" smtClean="0">
                <a:latin typeface="Cordia New" panose="020B0304020202020204" pitchFamily="34" charset="-34"/>
                <a:cs typeface="Cordia New" panose="020B0304020202020204" pitchFamily="34" charset="-34"/>
              </a:rPr>
              <a:t>  virtual … </a:t>
            </a:r>
            <a:r>
              <a:rPr lang="en-GB" dirty="0" err="1" smtClean="0">
                <a:latin typeface="Cordia New" panose="020B0304020202020204" pitchFamily="34" charset="-34"/>
                <a:cs typeface="Cordia New" panose="020B0304020202020204" pitchFamily="34" charset="-34"/>
              </a:rPr>
              <a:t>taskB</a:t>
            </a:r>
            <a:r>
              <a:rPr lang="en-GB" dirty="0" smtClean="0">
                <a:latin typeface="Cordia New" panose="020B0304020202020204" pitchFamily="34" charset="-34"/>
                <a:cs typeface="Cordia New" panose="020B0304020202020204" pitchFamily="34" charset="-34"/>
              </a:rPr>
              <a:t>(… ) = 0;</a:t>
            </a:r>
          </a:p>
          <a:p>
            <a:r>
              <a:rPr lang="en-GB" dirty="0" smtClean="0">
                <a:latin typeface="Cordia New" panose="020B0304020202020204" pitchFamily="34" charset="-34"/>
                <a:cs typeface="Cordia New" panose="020B0304020202020204" pitchFamily="34" charset="-34"/>
              </a:rPr>
              <a:t>  virtual … </a:t>
            </a:r>
            <a:r>
              <a:rPr lang="en-GB" dirty="0" err="1" smtClean="0">
                <a:latin typeface="Cordia New" panose="020B0304020202020204" pitchFamily="34" charset="-34"/>
                <a:cs typeface="Cordia New" panose="020B0304020202020204" pitchFamily="34" charset="-34"/>
              </a:rPr>
              <a:t>taskC</a:t>
            </a:r>
            <a:r>
              <a:rPr lang="en-GB" dirty="0" smtClean="0">
                <a:latin typeface="Cordia New" panose="020B0304020202020204" pitchFamily="34" charset="-34"/>
                <a:cs typeface="Cordia New" panose="020B0304020202020204" pitchFamily="34" charset="-34"/>
              </a:rPr>
              <a:t>(… ) = 0;</a:t>
            </a:r>
          </a:p>
          <a:p>
            <a:r>
              <a:rPr lang="en-GB" dirty="0" smtClean="0">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smtClean="0">
                <a:solidFill>
                  <a:schemeClr val="accent6"/>
                </a:solidFill>
                <a:latin typeface="Cordia New" panose="020B0304020202020204" pitchFamily="34" charset="-34"/>
                <a:cs typeface="Cordia New" panose="020B0304020202020204" pitchFamily="34" charset="-34"/>
              </a:rPr>
              <a:t>class </a:t>
            </a:r>
            <a:r>
              <a:rPr lang="en-GB" dirty="0" err="1" smtClean="0">
                <a:solidFill>
                  <a:schemeClr val="accent6"/>
                </a:solidFill>
                <a:latin typeface="Cordia New" panose="020B0304020202020204" pitchFamily="34" charset="-34"/>
                <a:cs typeface="Cordia New" panose="020B0304020202020204" pitchFamily="34" charset="-34"/>
              </a:rPr>
              <a:t>ImplementationA</a:t>
            </a:r>
            <a:r>
              <a:rPr lang="en-GB" dirty="0" smtClean="0">
                <a:solidFill>
                  <a:schemeClr val="accent6"/>
                </a:solidFill>
                <a:latin typeface="Cordia New" panose="020B0304020202020204" pitchFamily="34" charset="-34"/>
                <a:cs typeface="Cordia New" panose="020B0304020202020204" pitchFamily="34" charset="-34"/>
              </a:rPr>
              <a:t> : public </a:t>
            </a:r>
            <a:r>
              <a:rPr lang="en-GB" dirty="0" err="1" smtClean="0">
                <a:solidFill>
                  <a:schemeClr val="accent6"/>
                </a:solidFill>
                <a:latin typeface="Cordia New" panose="020B0304020202020204" pitchFamily="34" charset="-34"/>
                <a:cs typeface="Cordia New" panose="020B0304020202020204" pitchFamily="34" charset="-34"/>
              </a:rPr>
              <a:t>BaseClass</a:t>
            </a:r>
            <a:r>
              <a:rPr lang="en-GB" dirty="0" smtClean="0">
                <a:solidFill>
                  <a:schemeClr val="accent6"/>
                </a:solidFill>
                <a:latin typeface="Cordia New" panose="020B0304020202020204" pitchFamily="34" charset="-34"/>
                <a:cs typeface="Cordia New" panose="020B0304020202020204" pitchFamily="34" charset="-34"/>
              </a:rPr>
              <a:t> {</a:t>
            </a:r>
          </a:p>
          <a:p>
            <a:r>
              <a:rPr lang="en-GB" dirty="0" smtClean="0">
                <a:solidFill>
                  <a:schemeClr val="accent6"/>
                </a:solidFill>
                <a:latin typeface="Cordia New" panose="020B0304020202020204" pitchFamily="34" charset="-34"/>
                <a:cs typeface="Cordia New" panose="020B0304020202020204" pitchFamily="34" charset="-34"/>
              </a:rPr>
              <a:t>public:</a:t>
            </a:r>
          </a:p>
          <a:p>
            <a:r>
              <a:rPr lang="en-GB" dirty="0" smtClean="0">
                <a:solidFill>
                  <a:schemeClr val="accent6"/>
                </a:solidFill>
                <a:latin typeface="Cordia New" panose="020B0304020202020204" pitchFamily="34" charset="-34"/>
                <a:cs typeface="Cordia New" panose="020B0304020202020204" pitchFamily="34" charset="-34"/>
              </a:rPr>
              <a:t>  virtual … </a:t>
            </a:r>
            <a:r>
              <a:rPr lang="en-GB" dirty="0" err="1" smtClean="0">
                <a:solidFill>
                  <a:schemeClr val="accent6"/>
                </a:solidFill>
                <a:latin typeface="Cordia New" panose="020B0304020202020204" pitchFamily="34" charset="-34"/>
                <a:cs typeface="Cordia New" panose="020B0304020202020204" pitchFamily="34" charset="-34"/>
              </a:rPr>
              <a:t>taskA</a:t>
            </a:r>
            <a:r>
              <a:rPr lang="en-GB" dirty="0" smtClean="0">
                <a:solidFill>
                  <a:schemeClr val="accent6"/>
                </a:solidFill>
                <a:latin typeface="Cordia New" panose="020B0304020202020204" pitchFamily="34" charset="-34"/>
                <a:cs typeface="Cordia New" panose="020B0304020202020204" pitchFamily="34" charset="-34"/>
              </a:rPr>
              <a:t>( … ) { … };</a:t>
            </a:r>
          </a:p>
          <a:p>
            <a:r>
              <a:rPr lang="en-GB" dirty="0" smtClean="0">
                <a:solidFill>
                  <a:schemeClr val="accent6"/>
                </a:solidFill>
                <a:latin typeface="Cordia New" panose="020B0304020202020204" pitchFamily="34" charset="-34"/>
                <a:cs typeface="Cordia New" panose="020B0304020202020204" pitchFamily="34" charset="-34"/>
              </a:rPr>
              <a:t>  virtual … </a:t>
            </a:r>
            <a:r>
              <a:rPr lang="en-GB" dirty="0" err="1" smtClean="0">
                <a:solidFill>
                  <a:schemeClr val="accent6"/>
                </a:solidFill>
                <a:latin typeface="Cordia New" panose="020B0304020202020204" pitchFamily="34" charset="-34"/>
                <a:cs typeface="Cordia New" panose="020B0304020202020204" pitchFamily="34" charset="-34"/>
              </a:rPr>
              <a:t>taskB</a:t>
            </a:r>
            <a:r>
              <a:rPr lang="en-GB" dirty="0" smtClean="0">
                <a:solidFill>
                  <a:schemeClr val="accent6"/>
                </a:solidFill>
                <a:latin typeface="Cordia New" panose="020B0304020202020204" pitchFamily="34" charset="-34"/>
                <a:cs typeface="Cordia New" panose="020B0304020202020204" pitchFamily="34" charset="-34"/>
              </a:rPr>
              <a:t>(… ) { … };</a:t>
            </a:r>
          </a:p>
          <a:p>
            <a:r>
              <a:rPr lang="en-GB" dirty="0" smtClean="0">
                <a:solidFill>
                  <a:schemeClr val="accent6"/>
                </a:solidFill>
                <a:latin typeface="Cordia New" panose="020B0304020202020204" pitchFamily="34" charset="-34"/>
                <a:cs typeface="Cordia New" panose="020B0304020202020204" pitchFamily="34" charset="-34"/>
              </a:rPr>
              <a:t>  virtual … </a:t>
            </a:r>
            <a:r>
              <a:rPr lang="en-GB" dirty="0" err="1" smtClean="0">
                <a:solidFill>
                  <a:schemeClr val="accent6"/>
                </a:solidFill>
                <a:latin typeface="Cordia New" panose="020B0304020202020204" pitchFamily="34" charset="-34"/>
                <a:cs typeface="Cordia New" panose="020B0304020202020204" pitchFamily="34" charset="-34"/>
              </a:rPr>
              <a:t>taskC</a:t>
            </a:r>
            <a:r>
              <a:rPr lang="en-GB" dirty="0" smtClean="0">
                <a:solidFill>
                  <a:schemeClr val="accent6"/>
                </a:solidFill>
                <a:latin typeface="Cordia New" panose="020B0304020202020204" pitchFamily="34" charset="-34"/>
                <a:cs typeface="Cordia New" panose="020B0304020202020204" pitchFamily="34" charset="-34"/>
              </a:rPr>
              <a:t>(… ) { … };</a:t>
            </a:r>
          </a:p>
          <a:p>
            <a:r>
              <a:rPr lang="en-GB" dirty="0" smtClean="0">
                <a:solidFill>
                  <a:schemeClr val="accent6"/>
                </a:solidFill>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p:txBody>
      </p:sp>
      <p:sp>
        <p:nvSpPr>
          <p:cNvPr id="9" name="Arc 8"/>
          <p:cNvSpPr/>
          <p:nvPr/>
        </p:nvSpPr>
        <p:spPr>
          <a:xfrm>
            <a:off x="1259632" y="2636912"/>
            <a:ext cx="765103" cy="720080"/>
          </a:xfrm>
          <a:prstGeom prst="arc">
            <a:avLst>
              <a:gd name="adj1" fmla="val 323715"/>
              <a:gd name="adj2" fmla="val 3900920"/>
            </a:avLst>
          </a:prstGeom>
          <a:ln>
            <a:tailEnd type="stealt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
        <p:nvSpPr>
          <p:cNvPr id="10" name="Arc 9"/>
          <p:cNvSpPr/>
          <p:nvPr/>
        </p:nvSpPr>
        <p:spPr>
          <a:xfrm>
            <a:off x="1115616" y="452745"/>
            <a:ext cx="3312368" cy="3312368"/>
          </a:xfrm>
          <a:prstGeom prst="arc">
            <a:avLst>
              <a:gd name="adj1" fmla="val 2023968"/>
              <a:gd name="adj2" fmla="val 6234595"/>
            </a:avLst>
          </a:prstGeom>
          <a:ln>
            <a:tailEnd type="stealt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
        <p:nvSpPr>
          <p:cNvPr id="11" name="Arc 10"/>
          <p:cNvSpPr/>
          <p:nvPr/>
        </p:nvSpPr>
        <p:spPr>
          <a:xfrm>
            <a:off x="899592" y="-1971600"/>
            <a:ext cx="6552728" cy="6480720"/>
          </a:xfrm>
          <a:prstGeom prst="arc">
            <a:avLst>
              <a:gd name="adj1" fmla="val 2009707"/>
              <a:gd name="adj2" fmla="val 7418780"/>
            </a:avLst>
          </a:prstGeom>
          <a:ln>
            <a:tailEnd type="stealt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
        <p:nvSpPr>
          <p:cNvPr id="12" name="Arc 11"/>
          <p:cNvSpPr/>
          <p:nvPr/>
        </p:nvSpPr>
        <p:spPr>
          <a:xfrm>
            <a:off x="1475656" y="3446849"/>
            <a:ext cx="1944216" cy="1944216"/>
          </a:xfrm>
          <a:prstGeom prst="arc">
            <a:avLst>
              <a:gd name="adj1" fmla="val 16622666"/>
              <a:gd name="adj2" fmla="val 4765115"/>
            </a:avLst>
          </a:prstGeom>
          <a:ln>
            <a:tailEnd type="stealt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
        <p:nvSpPr>
          <p:cNvPr id="13" name="Arc 12"/>
          <p:cNvSpPr/>
          <p:nvPr/>
        </p:nvSpPr>
        <p:spPr>
          <a:xfrm>
            <a:off x="1484448" y="3699448"/>
            <a:ext cx="1944216" cy="1944216"/>
          </a:xfrm>
          <a:prstGeom prst="arc">
            <a:avLst>
              <a:gd name="adj1" fmla="val 16622666"/>
              <a:gd name="adj2" fmla="val 4765115"/>
            </a:avLst>
          </a:prstGeom>
          <a:ln>
            <a:tailEnd type="stealt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
        <p:nvSpPr>
          <p:cNvPr id="14" name="Arc 13"/>
          <p:cNvSpPr/>
          <p:nvPr/>
        </p:nvSpPr>
        <p:spPr>
          <a:xfrm>
            <a:off x="1493240" y="3952047"/>
            <a:ext cx="1944216" cy="1944216"/>
          </a:xfrm>
          <a:prstGeom prst="arc">
            <a:avLst>
              <a:gd name="adj1" fmla="val 16622666"/>
              <a:gd name="adj2" fmla="val 4765115"/>
            </a:avLst>
          </a:prstGeom>
          <a:ln>
            <a:tailEnd type="stealth"/>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186979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t>Some objects are very costly (in time) to instantiate</a:t>
            </a:r>
          </a:p>
          <a:p>
            <a:pPr marL="285750" indent="-285750">
              <a:buFont typeface="Arial" panose="020B0604020202020204" pitchFamily="34" charset="0"/>
              <a:buChar char="•"/>
            </a:pPr>
            <a:r>
              <a:rPr lang="en-GB" sz="1600" dirty="0" smtClean="0"/>
              <a:t>Threads</a:t>
            </a:r>
          </a:p>
          <a:p>
            <a:pPr marL="285750" indent="-285750">
              <a:buFont typeface="Arial" panose="020B0604020202020204" pitchFamily="34" charset="0"/>
              <a:buChar char="•"/>
            </a:pPr>
            <a:r>
              <a:rPr lang="en-GB" sz="1600" dirty="0" smtClean="0"/>
              <a:t>Large amounts of memory</a:t>
            </a:r>
          </a:p>
          <a:p>
            <a:pPr marL="285750" indent="-285750">
              <a:buFont typeface="Arial" panose="020B0604020202020204" pitchFamily="34" charset="0"/>
              <a:buChar char="•"/>
            </a:pPr>
            <a:r>
              <a:rPr lang="en-GB" sz="1600" dirty="0" smtClean="0"/>
              <a:t>Sockets</a:t>
            </a:r>
          </a:p>
          <a:p>
            <a:r>
              <a:rPr lang="en-GB" dirty="0" smtClean="0"/>
              <a:t>But may be used frequently, albeit for a very short time</a:t>
            </a:r>
          </a:p>
          <a:p>
            <a:r>
              <a:rPr lang="en-GB" dirty="0" smtClean="0"/>
              <a:t>Creating a new object each time would just be stupid</a:t>
            </a:r>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54</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Object Pool pattern</a:t>
            </a:r>
            <a:endParaRPr lang="en-GB" dirty="0"/>
          </a:p>
        </p:txBody>
      </p:sp>
    </p:spTree>
    <p:extLst>
      <p:ext uri="{BB962C8B-B14F-4D97-AF65-F5344CB8AC3E}">
        <p14:creationId xmlns:p14="http://schemas.microsoft.com/office/powerpoint/2010/main" val="35938825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t>An </a:t>
            </a:r>
            <a:r>
              <a:rPr lang="en-GB" dirty="0" smtClean="0">
                <a:solidFill>
                  <a:schemeClr val="accent3"/>
                </a:solidFill>
              </a:rPr>
              <a:t>Object Pool</a:t>
            </a:r>
            <a:r>
              <a:rPr lang="en-GB" dirty="0" smtClean="0"/>
              <a:t> creates the objects outside the time-critical code</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55</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Object Pool pattern</a:t>
            </a:r>
            <a:endParaRPr lang="en-GB" dirty="0"/>
          </a:p>
        </p:txBody>
      </p:sp>
    </p:spTree>
    <p:extLst>
      <p:ext uri="{BB962C8B-B14F-4D97-AF65-F5344CB8AC3E}">
        <p14:creationId xmlns:p14="http://schemas.microsoft.com/office/powerpoint/2010/main" val="21946649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t>An </a:t>
            </a:r>
            <a:r>
              <a:rPr lang="en-GB" dirty="0" smtClean="0">
                <a:solidFill>
                  <a:schemeClr val="accent3"/>
                </a:solidFill>
              </a:rPr>
              <a:t>Object Pool</a:t>
            </a:r>
            <a:r>
              <a:rPr lang="en-GB" dirty="0" smtClean="0"/>
              <a:t> creates the objects outside the time-critical code</a:t>
            </a:r>
          </a:p>
          <a:p>
            <a:r>
              <a:rPr lang="en-GB" dirty="0" smtClean="0"/>
              <a:t>In the time-critical section, the code takes ownership of an object in the pool, uses it, cleans it and returns it.</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56</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Object Pool pattern</a:t>
            </a:r>
            <a:endParaRPr lang="en-GB" dirty="0"/>
          </a:p>
        </p:txBody>
      </p:sp>
    </p:spTree>
    <p:extLst>
      <p:ext uri="{BB962C8B-B14F-4D97-AF65-F5344CB8AC3E}">
        <p14:creationId xmlns:p14="http://schemas.microsoft.com/office/powerpoint/2010/main" val="31007048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t>An </a:t>
            </a:r>
            <a:r>
              <a:rPr lang="en-GB" dirty="0" smtClean="0">
                <a:solidFill>
                  <a:schemeClr val="accent3"/>
                </a:solidFill>
              </a:rPr>
              <a:t>Object Pool</a:t>
            </a:r>
            <a:r>
              <a:rPr lang="en-GB" dirty="0" smtClean="0"/>
              <a:t> creates the objects outside the time-critical code</a:t>
            </a:r>
          </a:p>
          <a:p>
            <a:r>
              <a:rPr lang="en-GB" dirty="0" smtClean="0"/>
              <a:t>In the time-critical section, the code takes ownership of an object in the pool, uses it, </a:t>
            </a:r>
            <a:r>
              <a:rPr lang="en-GB" u="sng" dirty="0" smtClean="0">
                <a:solidFill>
                  <a:schemeClr val="accent6"/>
                </a:solidFill>
              </a:rPr>
              <a:t>cleans it</a:t>
            </a:r>
            <a:r>
              <a:rPr lang="en-GB" dirty="0" smtClean="0"/>
              <a:t> and returns it.</a:t>
            </a:r>
          </a:p>
          <a:p>
            <a:endParaRPr lang="en-GB" dirty="0"/>
          </a:p>
          <a:p>
            <a:r>
              <a:rPr lang="en-GB" dirty="0" smtClean="0">
                <a:solidFill>
                  <a:schemeClr val="accent6"/>
                </a:solidFill>
              </a:rPr>
              <a:t>If the object is not returned in a clean state</a:t>
            </a:r>
          </a:p>
          <a:p>
            <a:pPr marL="285750" indent="-285750">
              <a:buFont typeface="Arial" panose="020B0604020202020204" pitchFamily="34" charset="0"/>
              <a:buChar char="•"/>
            </a:pPr>
            <a:r>
              <a:rPr lang="en-GB" dirty="0" smtClean="0">
                <a:solidFill>
                  <a:schemeClr val="accent6"/>
                </a:solidFill>
              </a:rPr>
              <a:t>the next user of the object cannot guarantee the object’s behaviour</a:t>
            </a:r>
          </a:p>
          <a:p>
            <a:pPr marL="285750" indent="-285750">
              <a:buFont typeface="Arial" panose="020B0604020202020204" pitchFamily="34" charset="0"/>
              <a:buChar char="•"/>
            </a:pPr>
            <a:r>
              <a:rPr lang="en-GB" dirty="0" smtClean="0">
                <a:solidFill>
                  <a:schemeClr val="accent6"/>
                </a:solidFill>
              </a:rPr>
              <a:t>there is a security risk (confidential data in a memory)</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57</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Object Pool pattern</a:t>
            </a:r>
            <a:endParaRPr lang="en-GB" dirty="0"/>
          </a:p>
        </p:txBody>
      </p:sp>
      <p:cxnSp>
        <p:nvCxnSpPr>
          <p:cNvPr id="8" name="Straight Arrow Connector 7"/>
          <p:cNvCxnSpPr/>
          <p:nvPr/>
        </p:nvCxnSpPr>
        <p:spPr>
          <a:xfrm>
            <a:off x="2123728" y="2457728"/>
            <a:ext cx="0" cy="611232"/>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2498564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t>An </a:t>
            </a:r>
            <a:r>
              <a:rPr lang="en-GB" dirty="0" smtClean="0">
                <a:solidFill>
                  <a:schemeClr val="accent3"/>
                </a:solidFill>
              </a:rPr>
              <a:t>Object Pool</a:t>
            </a:r>
            <a:r>
              <a:rPr lang="en-GB" dirty="0" smtClean="0"/>
              <a:t> creates the objects outside the time-critical code</a:t>
            </a:r>
          </a:p>
          <a:p>
            <a:r>
              <a:rPr lang="en-GB" dirty="0" smtClean="0"/>
              <a:t>In the time-critical section, the code takes ownership of an object in the pool, uses it, </a:t>
            </a:r>
            <a:r>
              <a:rPr lang="en-GB" u="sng" dirty="0" smtClean="0">
                <a:solidFill>
                  <a:schemeClr val="accent6"/>
                </a:solidFill>
              </a:rPr>
              <a:t>cleans it</a:t>
            </a:r>
            <a:r>
              <a:rPr lang="en-GB" dirty="0" smtClean="0"/>
              <a:t> and returns it.</a:t>
            </a:r>
          </a:p>
          <a:p>
            <a:endParaRPr lang="en-GB" dirty="0"/>
          </a:p>
          <a:p>
            <a:r>
              <a:rPr lang="en-GB" dirty="0" smtClean="0">
                <a:solidFill>
                  <a:schemeClr val="accent6"/>
                </a:solidFill>
              </a:rPr>
              <a:t>If the object is not returned in a clean state</a:t>
            </a:r>
          </a:p>
          <a:p>
            <a:pPr marL="285750" indent="-285750">
              <a:buFont typeface="Arial" panose="020B0604020202020204" pitchFamily="34" charset="0"/>
              <a:buChar char="•"/>
            </a:pPr>
            <a:r>
              <a:rPr lang="en-GB" dirty="0" smtClean="0">
                <a:solidFill>
                  <a:schemeClr val="accent6"/>
                </a:solidFill>
              </a:rPr>
              <a:t>the next user of the object cannot guarantee the object’s behaviour</a:t>
            </a:r>
          </a:p>
          <a:p>
            <a:pPr marL="285750" indent="-285750">
              <a:buFont typeface="Arial" panose="020B0604020202020204" pitchFamily="34" charset="0"/>
              <a:buChar char="•"/>
            </a:pPr>
            <a:r>
              <a:rPr lang="en-GB" dirty="0" smtClean="0">
                <a:solidFill>
                  <a:schemeClr val="accent6"/>
                </a:solidFill>
              </a:rPr>
              <a:t>there is a security risk (confidential data in a memory)</a:t>
            </a:r>
          </a:p>
          <a:p>
            <a:endParaRPr lang="en-GB" dirty="0" smtClean="0">
              <a:solidFill>
                <a:schemeClr val="accent6"/>
              </a:solidFill>
            </a:endParaRPr>
          </a:p>
          <a:p>
            <a:r>
              <a:rPr lang="en-GB" dirty="0" smtClean="0">
                <a:solidFill>
                  <a:srgbClr val="FF0000"/>
                </a:solidFill>
              </a:rPr>
              <a:t>An Object Pool with unclean objects is often called a </a:t>
            </a:r>
            <a:r>
              <a:rPr lang="en-GB" u="sng" dirty="0" smtClean="0">
                <a:solidFill>
                  <a:srgbClr val="FF0000"/>
                </a:solidFill>
              </a:rPr>
              <a:t>CESSPOOL</a:t>
            </a:r>
            <a:endParaRPr lang="en-GB" u="sng" dirty="0">
              <a:solidFill>
                <a:srgbClr val="FF0000"/>
              </a:solidFill>
            </a:endParaRPr>
          </a:p>
          <a:p>
            <a:r>
              <a:rPr lang="en-GB" dirty="0">
                <a:solidFill>
                  <a:srgbClr val="FF0000"/>
                </a:solidFill>
              </a:rPr>
              <a:t>Think plagues and </a:t>
            </a:r>
            <a:r>
              <a:rPr lang="en-GB" dirty="0" smtClean="0">
                <a:solidFill>
                  <a:srgbClr val="FF0000"/>
                </a:solidFill>
              </a:rPr>
              <a:t>velociraptors…</a:t>
            </a:r>
            <a:endParaRPr lang="en-GB" dirty="0">
              <a:solidFill>
                <a:srgbClr val="FF0000"/>
              </a:solidFill>
            </a:endParaRPr>
          </a:p>
        </p:txBody>
      </p:sp>
      <p:sp>
        <p:nvSpPr>
          <p:cNvPr id="3" name="Date Placeholder 2"/>
          <p:cNvSpPr>
            <a:spLocks noGrp="1"/>
          </p:cNvSpPr>
          <p:nvPr>
            <p:ph type="dt" sz="half" idx="14"/>
          </p:nvPr>
        </p:nvSpPr>
        <p:spPr/>
        <p:txBody>
          <a:bodyPr/>
          <a:lstStyle/>
          <a:p>
            <a:r>
              <a:rPr lang="en-GB" dirty="0" smtClean="0"/>
              <a:t>23/09/2014</a:t>
            </a:r>
            <a:endParaRPr lang="en-GB" dirty="0"/>
          </a:p>
        </p:txBody>
      </p:sp>
      <p:sp>
        <p:nvSpPr>
          <p:cNvPr id="4" name="Slide Number Placeholder 3"/>
          <p:cNvSpPr>
            <a:spLocks noGrp="1"/>
          </p:cNvSpPr>
          <p:nvPr>
            <p:ph type="sldNum" sz="quarter" idx="15"/>
          </p:nvPr>
        </p:nvSpPr>
        <p:spPr/>
        <p:txBody>
          <a:bodyPr/>
          <a:lstStyle/>
          <a:p>
            <a:fld id="{EEF2D876-3959-4538-AC04-758B633CFB3E}" type="slidenum">
              <a:rPr lang="en-GB" smtClean="0"/>
              <a:t>58</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Object Pool pattern</a:t>
            </a:r>
            <a:endParaRPr lang="en-GB" dirty="0"/>
          </a:p>
        </p:txBody>
      </p:sp>
      <p:cxnSp>
        <p:nvCxnSpPr>
          <p:cNvPr id="8" name="Straight Arrow Connector 7"/>
          <p:cNvCxnSpPr/>
          <p:nvPr/>
        </p:nvCxnSpPr>
        <p:spPr>
          <a:xfrm>
            <a:off x="2123728" y="2457728"/>
            <a:ext cx="0" cy="611232"/>
          </a:xfrm>
          <a:prstGeom prst="straightConnector1">
            <a:avLst/>
          </a:prstGeom>
          <a:ln w="38100">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40145874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GB"/>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59</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And finally…</a:t>
            </a:r>
            <a:endParaRPr lang="en-GB" dirty="0"/>
          </a:p>
        </p:txBody>
      </p:sp>
    </p:spTree>
    <p:extLst>
      <p:ext uri="{BB962C8B-B14F-4D97-AF65-F5344CB8AC3E}">
        <p14:creationId xmlns:p14="http://schemas.microsoft.com/office/powerpoint/2010/main" val="3910053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Software analogy</a:t>
            </a:r>
            <a:endParaRPr lang="en-GB" dirty="0"/>
          </a:p>
        </p:txBody>
      </p:sp>
      <p:pic>
        <p:nvPicPr>
          <p:cNvPr id="4" name="Picture 9" descr="http://www.freedomdesignandconstruction.co.uk/wp-content/uploads/2014/01/stack-of-timber-300.jpg"/>
          <p:cNvPicPr>
            <a:picLocks noChangeAspect="1" noChangeArrowheads="1"/>
          </p:cNvPicPr>
          <p:nvPr/>
        </p:nvPicPr>
        <p:blipFill rotWithShape="1">
          <a:blip r:embed="rId2">
            <a:extLst>
              <a:ext uri="{28A0092B-C50C-407E-A947-70E740481C1C}">
                <a14:useLocalDpi xmlns:a14="http://schemas.microsoft.com/office/drawing/2010/main" val="0"/>
              </a:ext>
            </a:extLst>
          </a:blip>
          <a:srcRect r="9496"/>
          <a:stretch/>
        </p:blipFill>
        <p:spPr bwMode="auto">
          <a:xfrm>
            <a:off x="2663932" y="1484785"/>
            <a:ext cx="3059029" cy="22533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descr="http://wallpoper.com/images/00/42/03/78/hands-pray_004203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43" t="9428" r="23311"/>
          <a:stretch/>
        </p:blipFill>
        <p:spPr bwMode="auto">
          <a:xfrm>
            <a:off x="252172" y="1484785"/>
            <a:ext cx="2189539" cy="22533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7" descr="http://farm1.static.flickr.com/82/253329527_c50e04cd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9026" y="1484784"/>
            <a:ext cx="3004436" cy="22533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7796" y="1484785"/>
            <a:ext cx="1478290" cy="369332"/>
          </a:xfrm>
          <a:prstGeom prst="rect">
            <a:avLst/>
          </a:prstGeom>
          <a:solidFill>
            <a:schemeClr val="tx1">
              <a:alpha val="50000"/>
            </a:schemeClr>
          </a:solidFill>
        </p:spPr>
        <p:txBody>
          <a:bodyPr wrap="none" rtlCol="0">
            <a:spAutoFit/>
          </a:bodyPr>
          <a:lstStyle/>
          <a:p>
            <a:r>
              <a:rPr lang="en-GB" dirty="0">
                <a:solidFill>
                  <a:schemeClr val="bg1"/>
                </a:solidFill>
              </a:rPr>
              <a:t>a</a:t>
            </a:r>
            <a:r>
              <a:rPr lang="en-GB" dirty="0" smtClean="0">
                <a:solidFill>
                  <a:schemeClr val="bg1"/>
                </a:solidFill>
              </a:rPr>
              <a:t>) Bare hands</a:t>
            </a:r>
            <a:endParaRPr lang="en-GB" dirty="0">
              <a:solidFill>
                <a:schemeClr val="bg1"/>
              </a:solidFill>
            </a:endParaRPr>
          </a:p>
        </p:txBody>
      </p:sp>
      <p:sp>
        <p:nvSpPr>
          <p:cNvPr id="8" name="TextBox 7"/>
          <p:cNvSpPr txBox="1"/>
          <p:nvPr/>
        </p:nvSpPr>
        <p:spPr>
          <a:xfrm>
            <a:off x="3163869" y="1484785"/>
            <a:ext cx="2059153" cy="369332"/>
          </a:xfrm>
          <a:prstGeom prst="rect">
            <a:avLst/>
          </a:prstGeom>
          <a:solidFill>
            <a:schemeClr val="tx1">
              <a:alpha val="50000"/>
            </a:schemeClr>
          </a:solidFill>
        </p:spPr>
        <p:txBody>
          <a:bodyPr wrap="none" rtlCol="0">
            <a:spAutoFit/>
          </a:bodyPr>
          <a:lstStyle/>
          <a:p>
            <a:r>
              <a:rPr lang="en-GB" dirty="0" smtClean="0">
                <a:solidFill>
                  <a:schemeClr val="bg1"/>
                </a:solidFill>
              </a:rPr>
              <a:t>b) A stack of timber</a:t>
            </a:r>
            <a:endParaRPr lang="en-GB" dirty="0">
              <a:solidFill>
                <a:schemeClr val="bg1"/>
              </a:solidFill>
            </a:endParaRPr>
          </a:p>
        </p:txBody>
      </p:sp>
      <p:sp>
        <p:nvSpPr>
          <p:cNvPr id="9" name="TextBox 8"/>
          <p:cNvSpPr txBox="1"/>
          <p:nvPr/>
        </p:nvSpPr>
        <p:spPr>
          <a:xfrm>
            <a:off x="6471523" y="1484785"/>
            <a:ext cx="1939442" cy="369332"/>
          </a:xfrm>
          <a:prstGeom prst="rect">
            <a:avLst/>
          </a:prstGeom>
          <a:solidFill>
            <a:schemeClr val="tx1">
              <a:alpha val="50000"/>
            </a:schemeClr>
          </a:solidFill>
        </p:spPr>
        <p:txBody>
          <a:bodyPr wrap="none" rtlCol="0">
            <a:spAutoFit/>
          </a:bodyPr>
          <a:lstStyle/>
          <a:p>
            <a:r>
              <a:rPr lang="en-GB" dirty="0" smtClean="0">
                <a:solidFill>
                  <a:schemeClr val="bg1"/>
                </a:solidFill>
              </a:rPr>
              <a:t>c) A horse and cart</a:t>
            </a:r>
            <a:endParaRPr lang="en-GB" dirty="0">
              <a:solidFill>
                <a:schemeClr val="bg1"/>
              </a:solidFill>
            </a:endParaRPr>
          </a:p>
        </p:txBody>
      </p:sp>
      <p:sp>
        <p:nvSpPr>
          <p:cNvPr id="11" name="Up Arrow 10"/>
          <p:cNvSpPr/>
          <p:nvPr/>
        </p:nvSpPr>
        <p:spPr>
          <a:xfrm>
            <a:off x="252172" y="3738110"/>
            <a:ext cx="2189539" cy="25712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 a task manually</a:t>
            </a:r>
            <a:endParaRPr lang="en-GB" dirty="0"/>
          </a:p>
        </p:txBody>
      </p:sp>
      <p:sp>
        <p:nvSpPr>
          <p:cNvPr id="2" name="Date Placeholder 1"/>
          <p:cNvSpPr>
            <a:spLocks noGrp="1"/>
          </p:cNvSpPr>
          <p:nvPr>
            <p:ph type="dt" sz="half" idx="14"/>
          </p:nvPr>
        </p:nvSpPr>
        <p:spPr/>
        <p:txBody>
          <a:bodyPr/>
          <a:lstStyle/>
          <a:p>
            <a:r>
              <a:rPr lang="en-GB" smtClean="0"/>
              <a:t>23/09/2014</a:t>
            </a:r>
            <a:endParaRPr lang="en-GB"/>
          </a:p>
        </p:txBody>
      </p:sp>
      <p:sp>
        <p:nvSpPr>
          <p:cNvPr id="10" name="Footer Placeholder 9"/>
          <p:cNvSpPr>
            <a:spLocks noGrp="1"/>
          </p:cNvSpPr>
          <p:nvPr>
            <p:ph type="ftr" sz="quarter" idx="16"/>
          </p:nvPr>
        </p:nvSpPr>
        <p:spPr/>
        <p:txBody>
          <a:bodyPr/>
          <a:lstStyle/>
          <a:p>
            <a:r>
              <a:rPr lang="en-GB" smtClean="0"/>
              <a:t>Andrew W. Rose, Imperial College London</a:t>
            </a:r>
            <a:endParaRPr lang="en-GB"/>
          </a:p>
        </p:txBody>
      </p:sp>
      <p:sp>
        <p:nvSpPr>
          <p:cNvPr id="12" name="Slide Number Placeholder 11"/>
          <p:cNvSpPr>
            <a:spLocks noGrp="1"/>
          </p:cNvSpPr>
          <p:nvPr>
            <p:ph type="sldNum" sz="quarter" idx="15"/>
          </p:nvPr>
        </p:nvSpPr>
        <p:spPr/>
        <p:txBody>
          <a:bodyPr/>
          <a:lstStyle/>
          <a:p>
            <a:fld id="{EEF2D876-3959-4538-AC04-758B633CFB3E}" type="slidenum">
              <a:rPr lang="en-GB" smtClean="0"/>
              <a:t>6</a:t>
            </a:fld>
            <a:endParaRPr lang="en-GB"/>
          </a:p>
        </p:txBody>
      </p:sp>
    </p:spTree>
    <p:extLst>
      <p:ext uri="{BB962C8B-B14F-4D97-AF65-F5344CB8AC3E}">
        <p14:creationId xmlns:p14="http://schemas.microsoft.com/office/powerpoint/2010/main" val="33723568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sz="quarter" idx="13"/>
          </p:nvPr>
        </p:nvSpPr>
        <p:spPr>
          <a:xfrm>
            <a:off x="352426" y="1700808"/>
            <a:ext cx="7680960" cy="4486632"/>
          </a:xfrm>
        </p:spPr>
        <p:txBody>
          <a:bodyPr/>
          <a:lstStyle/>
          <a:p>
            <a:r>
              <a:rPr lang="en-GB" dirty="0" smtClean="0"/>
              <a:t>Let’s jump straight in with an example</a:t>
            </a:r>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60</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10" name="Title 5"/>
          <p:cNvSpPr txBox="1">
            <a:spLocks/>
          </p:cNvSpPr>
          <p:nvPr/>
        </p:nvSpPr>
        <p:spPr>
          <a:xfrm>
            <a:off x="352426" y="332656"/>
            <a:ext cx="7963990" cy="1224136"/>
          </a:xfrm>
          <a:prstGeom prst="rect">
            <a:avLst/>
          </a:prstGeom>
        </p:spPr>
        <p:txBody>
          <a:bodyPr vert="horz" lIns="91440" tIns="45720" rIns="91440" bIns="45720" rtlCol="0" anchor="b" anchorCtr="0">
            <a:noAutofit/>
          </a:bodyPr>
          <a:lst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a:lstStyle>
          <a:p>
            <a:r>
              <a:rPr lang="en-GB" dirty="0" smtClean="0"/>
              <a:t>Curiously Recursive Template pattern (CRTP)</a:t>
            </a:r>
            <a:endParaRPr lang="en-GB" dirty="0"/>
          </a:p>
        </p:txBody>
      </p:sp>
    </p:spTree>
    <p:extLst>
      <p:ext uri="{BB962C8B-B14F-4D97-AF65-F5344CB8AC3E}">
        <p14:creationId xmlns:p14="http://schemas.microsoft.com/office/powerpoint/2010/main" val="16818886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61</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a:xfrm>
            <a:off x="352426" y="332656"/>
            <a:ext cx="7963990" cy="1224136"/>
          </a:xfrm>
        </p:spPr>
        <p:txBody>
          <a:bodyPr>
            <a:noAutofit/>
          </a:bodyPr>
          <a:lstStyle/>
          <a:p>
            <a:r>
              <a:rPr lang="en-GB" dirty="0"/>
              <a:t>Curiously </a:t>
            </a:r>
            <a:r>
              <a:rPr lang="en-GB" dirty="0" smtClean="0"/>
              <a:t>Recursive Template pattern (CRTP)</a:t>
            </a:r>
            <a:endParaRPr lang="en-GB" dirty="0"/>
          </a:p>
        </p:txBody>
      </p:sp>
      <p:sp>
        <p:nvSpPr>
          <p:cNvPr id="7" name="TextBox 6"/>
          <p:cNvSpPr txBox="1"/>
          <p:nvPr/>
        </p:nvSpPr>
        <p:spPr>
          <a:xfrm>
            <a:off x="567600" y="2132856"/>
            <a:ext cx="8324880" cy="3139321"/>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template &lt; class T &gt;</a:t>
            </a:r>
          </a:p>
          <a:p>
            <a:r>
              <a:rPr lang="en-GB" dirty="0" smtClean="0">
                <a:latin typeface="Cordia New" panose="020B0304020202020204" pitchFamily="34" charset="-34"/>
                <a:cs typeface="Cordia New" panose="020B0304020202020204" pitchFamily="34" charset="-34"/>
              </a:rPr>
              <a:t>class </a:t>
            </a:r>
            <a:r>
              <a:rPr lang="en-GB" dirty="0" err="1" smtClean="0">
                <a:latin typeface="Cordia New" panose="020B0304020202020204" pitchFamily="34" charset="-34"/>
                <a:cs typeface="Cordia New" panose="020B0304020202020204" pitchFamily="34" charset="-34"/>
              </a:rPr>
              <a:t>BaseClass</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smtClean="0">
                <a:solidFill>
                  <a:schemeClr val="accent6"/>
                </a:solidFill>
                <a:latin typeface="Cordia New" panose="020B0304020202020204" pitchFamily="34" charset="-34"/>
                <a:cs typeface="Cordia New" panose="020B0304020202020204" pitchFamily="34" charset="-34"/>
              </a:rPr>
              <a:t>class </a:t>
            </a:r>
            <a:r>
              <a:rPr lang="en-GB" dirty="0" err="1" smtClean="0">
                <a:solidFill>
                  <a:schemeClr val="accent6"/>
                </a:solidFill>
                <a:latin typeface="Cordia New" panose="020B0304020202020204" pitchFamily="34" charset="-34"/>
                <a:cs typeface="Cordia New" panose="020B0304020202020204" pitchFamily="34" charset="-34"/>
              </a:rPr>
              <a:t>DerivedClass</a:t>
            </a:r>
            <a:r>
              <a:rPr lang="en-GB" dirty="0" smtClean="0">
                <a:solidFill>
                  <a:schemeClr val="accent6"/>
                </a:solidFill>
                <a:latin typeface="Cordia New" panose="020B0304020202020204" pitchFamily="34" charset="-34"/>
                <a:cs typeface="Cordia New" panose="020B0304020202020204" pitchFamily="34" charset="-34"/>
              </a:rPr>
              <a:t> : public </a:t>
            </a:r>
            <a:r>
              <a:rPr lang="en-GB" dirty="0" err="1" smtClean="0">
                <a:solidFill>
                  <a:schemeClr val="accent6"/>
                </a:solidFill>
                <a:latin typeface="Cordia New" panose="020B0304020202020204" pitchFamily="34" charset="-34"/>
                <a:cs typeface="Cordia New" panose="020B0304020202020204" pitchFamily="34" charset="-34"/>
              </a:rPr>
              <a:t>BaseClass</a:t>
            </a:r>
            <a:r>
              <a:rPr lang="en-GB" dirty="0" smtClean="0">
                <a:solidFill>
                  <a:schemeClr val="accent6"/>
                </a:solidFill>
                <a:latin typeface="Cordia New" panose="020B0304020202020204" pitchFamily="34" charset="-34"/>
                <a:cs typeface="Cordia New" panose="020B0304020202020204" pitchFamily="34" charset="-34"/>
              </a:rPr>
              <a:t>&lt; </a:t>
            </a:r>
            <a:r>
              <a:rPr lang="en-GB" dirty="0" err="1" smtClean="0">
                <a:solidFill>
                  <a:schemeClr val="accent6"/>
                </a:solidFill>
                <a:latin typeface="Cordia New" panose="020B0304020202020204" pitchFamily="34" charset="-34"/>
                <a:cs typeface="Cordia New" panose="020B0304020202020204" pitchFamily="34" charset="-34"/>
              </a:rPr>
              <a:t>DerivedClass</a:t>
            </a:r>
            <a:r>
              <a:rPr lang="en-GB" dirty="0" smtClean="0">
                <a:solidFill>
                  <a:schemeClr val="accent6"/>
                </a:solidFill>
                <a:latin typeface="Cordia New" panose="020B0304020202020204" pitchFamily="34" charset="-34"/>
                <a:cs typeface="Cordia New" panose="020B0304020202020204" pitchFamily="34" charset="-34"/>
              </a:rPr>
              <a:t> &gt;  {</a:t>
            </a:r>
          </a:p>
          <a:p>
            <a:r>
              <a:rPr lang="en-GB" dirty="0" smtClean="0">
                <a:solidFill>
                  <a:schemeClr val="accent6"/>
                </a:solidFill>
                <a:latin typeface="Cordia New" panose="020B0304020202020204" pitchFamily="34" charset="-34"/>
                <a:cs typeface="Cordia New" panose="020B0304020202020204" pitchFamily="34" charset="-34"/>
              </a:rPr>
              <a:t>public:</a:t>
            </a:r>
          </a:p>
          <a:p>
            <a:r>
              <a:rPr lang="en-GB" dirty="0" smtClean="0">
                <a:solidFill>
                  <a:schemeClr val="accent6"/>
                </a:solidFill>
                <a:latin typeface="Cordia New" panose="020B0304020202020204" pitchFamily="34" charset="-34"/>
                <a:cs typeface="Cordia New" panose="020B0304020202020204" pitchFamily="34" charset="-34"/>
              </a:rPr>
              <a:t>  …</a:t>
            </a:r>
          </a:p>
          <a:p>
            <a:r>
              <a:rPr lang="en-GB" dirty="0" smtClean="0">
                <a:solidFill>
                  <a:schemeClr val="accent6"/>
                </a:solidFill>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p:txBody>
      </p:sp>
      <p:sp>
        <p:nvSpPr>
          <p:cNvPr id="8" name="Content Placeholder 7"/>
          <p:cNvSpPr>
            <a:spLocks noGrp="1"/>
          </p:cNvSpPr>
          <p:nvPr>
            <p:ph sz="quarter" idx="13"/>
          </p:nvPr>
        </p:nvSpPr>
        <p:spPr>
          <a:xfrm>
            <a:off x="352426" y="1700808"/>
            <a:ext cx="7680960" cy="4486632"/>
          </a:xfrm>
        </p:spPr>
        <p:txBody>
          <a:bodyPr/>
          <a:lstStyle/>
          <a:p>
            <a:r>
              <a:rPr lang="en-GB" dirty="0" smtClean="0"/>
              <a:t>Let’s jump straight in with an example</a:t>
            </a:r>
            <a:endParaRPr lang="en-GB" dirty="0"/>
          </a:p>
        </p:txBody>
      </p:sp>
    </p:spTree>
    <p:extLst>
      <p:ext uri="{BB962C8B-B14F-4D97-AF65-F5344CB8AC3E}">
        <p14:creationId xmlns:p14="http://schemas.microsoft.com/office/powerpoint/2010/main" val="8271756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62</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a:xfrm>
            <a:off x="352426" y="332656"/>
            <a:ext cx="7963990" cy="1224136"/>
          </a:xfrm>
        </p:spPr>
        <p:txBody>
          <a:bodyPr>
            <a:noAutofit/>
          </a:bodyPr>
          <a:lstStyle/>
          <a:p>
            <a:r>
              <a:rPr lang="en-GB" dirty="0"/>
              <a:t>Curiously </a:t>
            </a:r>
            <a:r>
              <a:rPr lang="en-GB" dirty="0" smtClean="0"/>
              <a:t>Recursive Template pattern (CRTP)</a:t>
            </a:r>
            <a:endParaRPr lang="en-GB" dirty="0"/>
          </a:p>
        </p:txBody>
      </p:sp>
      <p:sp>
        <p:nvSpPr>
          <p:cNvPr id="7" name="TextBox 6"/>
          <p:cNvSpPr txBox="1"/>
          <p:nvPr/>
        </p:nvSpPr>
        <p:spPr>
          <a:xfrm>
            <a:off x="567600" y="2132856"/>
            <a:ext cx="8324880" cy="3139321"/>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template &lt; class T &gt;</a:t>
            </a:r>
          </a:p>
          <a:p>
            <a:r>
              <a:rPr lang="en-GB" dirty="0" smtClean="0">
                <a:latin typeface="Cordia New" panose="020B0304020202020204" pitchFamily="34" charset="-34"/>
                <a:cs typeface="Cordia New" panose="020B0304020202020204" pitchFamily="34" charset="-34"/>
              </a:rPr>
              <a:t>class </a:t>
            </a:r>
            <a:r>
              <a:rPr lang="en-GB" dirty="0" err="1" smtClean="0">
                <a:latin typeface="Cordia New" panose="020B0304020202020204" pitchFamily="34" charset="-34"/>
                <a:cs typeface="Cordia New" panose="020B0304020202020204" pitchFamily="34" charset="-34"/>
              </a:rPr>
              <a:t>BaseClass</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smtClean="0">
                <a:solidFill>
                  <a:schemeClr val="accent6"/>
                </a:solidFill>
                <a:latin typeface="Cordia New" panose="020B0304020202020204" pitchFamily="34" charset="-34"/>
                <a:cs typeface="Cordia New" panose="020B0304020202020204" pitchFamily="34" charset="-34"/>
              </a:rPr>
              <a:t>class </a:t>
            </a:r>
            <a:r>
              <a:rPr lang="en-GB" dirty="0" err="1" smtClean="0">
                <a:solidFill>
                  <a:schemeClr val="accent6"/>
                </a:solidFill>
                <a:latin typeface="Cordia New" panose="020B0304020202020204" pitchFamily="34" charset="-34"/>
                <a:cs typeface="Cordia New" panose="020B0304020202020204" pitchFamily="34" charset="-34"/>
              </a:rPr>
              <a:t>DerivedClass</a:t>
            </a:r>
            <a:r>
              <a:rPr lang="en-GB" dirty="0" smtClean="0">
                <a:solidFill>
                  <a:schemeClr val="accent6"/>
                </a:solidFill>
                <a:latin typeface="Cordia New" panose="020B0304020202020204" pitchFamily="34" charset="-34"/>
                <a:cs typeface="Cordia New" panose="020B0304020202020204" pitchFamily="34" charset="-34"/>
              </a:rPr>
              <a:t> : public </a:t>
            </a:r>
            <a:r>
              <a:rPr lang="en-GB" dirty="0" err="1" smtClean="0">
                <a:solidFill>
                  <a:schemeClr val="accent6"/>
                </a:solidFill>
                <a:latin typeface="Cordia New" panose="020B0304020202020204" pitchFamily="34" charset="-34"/>
                <a:cs typeface="Cordia New" panose="020B0304020202020204" pitchFamily="34" charset="-34"/>
              </a:rPr>
              <a:t>BaseClass</a:t>
            </a:r>
            <a:r>
              <a:rPr lang="en-GB" dirty="0" smtClean="0">
                <a:solidFill>
                  <a:schemeClr val="accent6"/>
                </a:solidFill>
                <a:latin typeface="Cordia New" panose="020B0304020202020204" pitchFamily="34" charset="-34"/>
                <a:cs typeface="Cordia New" panose="020B0304020202020204" pitchFamily="34" charset="-34"/>
              </a:rPr>
              <a:t>&lt; </a:t>
            </a:r>
            <a:r>
              <a:rPr lang="en-GB" dirty="0" err="1" smtClean="0">
                <a:solidFill>
                  <a:schemeClr val="accent6"/>
                </a:solidFill>
                <a:latin typeface="Cordia New" panose="020B0304020202020204" pitchFamily="34" charset="-34"/>
                <a:cs typeface="Cordia New" panose="020B0304020202020204" pitchFamily="34" charset="-34"/>
              </a:rPr>
              <a:t>DerivedClass</a:t>
            </a:r>
            <a:r>
              <a:rPr lang="en-GB" dirty="0" smtClean="0">
                <a:solidFill>
                  <a:schemeClr val="accent6"/>
                </a:solidFill>
                <a:latin typeface="Cordia New" panose="020B0304020202020204" pitchFamily="34" charset="-34"/>
                <a:cs typeface="Cordia New" panose="020B0304020202020204" pitchFamily="34" charset="-34"/>
              </a:rPr>
              <a:t> &gt;  {</a:t>
            </a:r>
          </a:p>
          <a:p>
            <a:r>
              <a:rPr lang="en-GB" dirty="0" smtClean="0">
                <a:solidFill>
                  <a:schemeClr val="accent6"/>
                </a:solidFill>
                <a:latin typeface="Cordia New" panose="020B0304020202020204" pitchFamily="34" charset="-34"/>
                <a:cs typeface="Cordia New" panose="020B0304020202020204" pitchFamily="34" charset="-34"/>
              </a:rPr>
              <a:t>public:</a:t>
            </a:r>
          </a:p>
          <a:p>
            <a:r>
              <a:rPr lang="en-GB" dirty="0" smtClean="0">
                <a:solidFill>
                  <a:schemeClr val="accent6"/>
                </a:solidFill>
                <a:latin typeface="Cordia New" panose="020B0304020202020204" pitchFamily="34" charset="-34"/>
                <a:cs typeface="Cordia New" panose="020B0304020202020204" pitchFamily="34" charset="-34"/>
              </a:rPr>
              <a:t>  …</a:t>
            </a:r>
          </a:p>
          <a:p>
            <a:r>
              <a:rPr lang="en-GB" dirty="0" smtClean="0">
                <a:solidFill>
                  <a:schemeClr val="accent6"/>
                </a:solidFill>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p:txBody>
      </p:sp>
      <p:sp>
        <p:nvSpPr>
          <p:cNvPr id="8" name="Content Placeholder 7"/>
          <p:cNvSpPr>
            <a:spLocks noGrp="1"/>
          </p:cNvSpPr>
          <p:nvPr>
            <p:ph sz="quarter" idx="13"/>
          </p:nvPr>
        </p:nvSpPr>
        <p:spPr>
          <a:xfrm>
            <a:off x="352426" y="1700808"/>
            <a:ext cx="7680960" cy="4486632"/>
          </a:xfrm>
        </p:spPr>
        <p:txBody>
          <a:bodyPr/>
          <a:lstStyle/>
          <a:p>
            <a:r>
              <a:rPr lang="en-GB" dirty="0" smtClean="0"/>
              <a:t>Let’s jump straight in with an example</a:t>
            </a:r>
            <a:endParaRPr lang="en-GB" dirty="0"/>
          </a:p>
        </p:txBody>
      </p:sp>
      <p:sp>
        <p:nvSpPr>
          <p:cNvPr id="2" name="Left Arrow 1"/>
          <p:cNvSpPr/>
          <p:nvPr/>
        </p:nvSpPr>
        <p:spPr>
          <a:xfrm>
            <a:off x="4067944" y="1844824"/>
            <a:ext cx="4608512" cy="185769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Note straight-off: This base class cannot be used for polymorphism. Each base class is custom to its derived type.</a:t>
            </a:r>
            <a:endParaRPr lang="en-GB" dirty="0"/>
          </a:p>
        </p:txBody>
      </p:sp>
    </p:spTree>
    <p:extLst>
      <p:ext uri="{BB962C8B-B14F-4D97-AF65-F5344CB8AC3E}">
        <p14:creationId xmlns:p14="http://schemas.microsoft.com/office/powerpoint/2010/main" val="17154681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63</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a:xfrm>
            <a:off x="352426" y="332656"/>
            <a:ext cx="7963990" cy="1224136"/>
          </a:xfrm>
        </p:spPr>
        <p:txBody>
          <a:bodyPr>
            <a:noAutofit/>
          </a:bodyPr>
          <a:lstStyle/>
          <a:p>
            <a:r>
              <a:rPr lang="en-GB" dirty="0"/>
              <a:t>Curiously </a:t>
            </a:r>
            <a:r>
              <a:rPr lang="en-GB" dirty="0" smtClean="0"/>
              <a:t>Recursive Template pattern (CRTP)</a:t>
            </a:r>
            <a:endParaRPr lang="en-GB" dirty="0"/>
          </a:p>
        </p:txBody>
      </p:sp>
      <p:sp>
        <p:nvSpPr>
          <p:cNvPr id="8" name="Content Placeholder 7"/>
          <p:cNvSpPr>
            <a:spLocks noGrp="1"/>
          </p:cNvSpPr>
          <p:nvPr>
            <p:ph sz="quarter" idx="13"/>
          </p:nvPr>
        </p:nvSpPr>
        <p:spPr>
          <a:xfrm>
            <a:off x="352426" y="1700808"/>
            <a:ext cx="7680960" cy="4486632"/>
          </a:xfrm>
        </p:spPr>
        <p:txBody>
          <a:bodyPr/>
          <a:lstStyle/>
          <a:p>
            <a:r>
              <a:rPr lang="en-GB" dirty="0" smtClean="0"/>
              <a:t>In normal (runtime) polymorphism the base class is unaware of which concrete type it is</a:t>
            </a:r>
          </a:p>
          <a:p>
            <a:r>
              <a:rPr lang="en-GB" dirty="0" smtClean="0"/>
              <a:t>In CRTP (also called static or </a:t>
            </a:r>
            <a:r>
              <a:rPr lang="en-GB" dirty="0"/>
              <a:t>c</a:t>
            </a:r>
            <a:r>
              <a:rPr lang="en-GB" dirty="0" smtClean="0"/>
              <a:t>ompile-time polymorphism), the base class can do things like:</a:t>
            </a:r>
          </a:p>
        </p:txBody>
      </p:sp>
      <p:sp>
        <p:nvSpPr>
          <p:cNvPr id="9" name="TextBox 8"/>
          <p:cNvSpPr txBox="1"/>
          <p:nvPr/>
        </p:nvSpPr>
        <p:spPr>
          <a:xfrm>
            <a:off x="567600" y="3175808"/>
            <a:ext cx="8324880" cy="2585323"/>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template &lt; class T &gt;</a:t>
            </a:r>
          </a:p>
          <a:p>
            <a:r>
              <a:rPr lang="en-GB" dirty="0" smtClean="0">
                <a:latin typeface="Cordia New" panose="020B0304020202020204" pitchFamily="34" charset="-34"/>
                <a:cs typeface="Cordia New" panose="020B0304020202020204" pitchFamily="34" charset="-34"/>
              </a:rPr>
              <a:t>class </a:t>
            </a:r>
            <a:r>
              <a:rPr lang="en-GB" dirty="0" err="1" smtClean="0">
                <a:latin typeface="Cordia New" panose="020B0304020202020204" pitchFamily="34" charset="-34"/>
                <a:cs typeface="Cordia New" panose="020B0304020202020204" pitchFamily="34" charset="-34"/>
              </a:rPr>
              <a:t>BaseClass</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 </a:t>
            </a:r>
            <a:r>
              <a:rPr lang="en-GB" dirty="0" err="1" smtClean="0">
                <a:latin typeface="Cordia New" panose="020B0304020202020204" pitchFamily="34" charset="-34"/>
                <a:cs typeface="Cordia New" panose="020B0304020202020204" pitchFamily="34" charset="-34"/>
              </a:rPr>
              <a:t>some_function</a:t>
            </a:r>
            <a:r>
              <a:rPr lang="en-GB" dirty="0" smtClean="0">
                <a:latin typeface="Cordia New" panose="020B0304020202020204" pitchFamily="34" charset="-34"/>
                <a:cs typeface="Cordia New" panose="020B0304020202020204" pitchFamily="34" charset="-34"/>
              </a:rPr>
              <a:t>( … )</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 </a:t>
            </a:r>
            <a:r>
              <a:rPr lang="en-GB" dirty="0" err="1" smtClean="0">
                <a:solidFill>
                  <a:srgbClr val="92D050"/>
                </a:solidFill>
                <a:latin typeface="Cordia New" panose="020B0304020202020204" pitchFamily="34" charset="-34"/>
                <a:cs typeface="Cordia New" panose="020B0304020202020204" pitchFamily="34" charset="-34"/>
              </a:rPr>
              <a:t>static_cast</a:t>
            </a:r>
            <a:r>
              <a:rPr lang="en-GB" dirty="0" smtClean="0">
                <a:solidFill>
                  <a:srgbClr val="92D050"/>
                </a:solidFill>
                <a:latin typeface="Cordia New" panose="020B0304020202020204" pitchFamily="34" charset="-34"/>
                <a:cs typeface="Cordia New" panose="020B0304020202020204" pitchFamily="34" charset="-34"/>
              </a:rPr>
              <a:t>&lt;T*&gt;(this) </a:t>
            </a:r>
            <a:r>
              <a:rPr lang="en-GB" dirty="0" smtClean="0">
                <a:latin typeface="Cordia New" panose="020B0304020202020204" pitchFamily="34" charset="-34"/>
                <a:cs typeface="Cordia New" panose="020B0304020202020204" pitchFamily="34" charset="-34"/>
              </a:rPr>
              <a:t>…</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r>
              <a:rPr lang="en-GB" dirty="0" smtClean="0">
                <a:solidFill>
                  <a:schemeClr val="accent6"/>
                </a:solidFill>
                <a:latin typeface="Cordia New" panose="020B0304020202020204" pitchFamily="34" charset="-34"/>
                <a:cs typeface="Cordia New" panose="020B0304020202020204" pitchFamily="34" charset="-34"/>
              </a:rPr>
              <a:t>T::static_function()</a:t>
            </a:r>
            <a:r>
              <a:rPr lang="en-GB" dirty="0" smtClean="0">
                <a:latin typeface="Cordia New" panose="020B0304020202020204" pitchFamily="34" charset="-34"/>
                <a:cs typeface="Cordia New" panose="020B0304020202020204" pitchFamily="34" charset="-34"/>
              </a:rPr>
              <a:t>;</a:t>
            </a:r>
          </a:p>
          <a:p>
            <a:r>
              <a:rPr lang="en-GB" dirty="0">
                <a:latin typeface="Cordia New" panose="020B0304020202020204" pitchFamily="34" charset="-34"/>
                <a:cs typeface="Cordia New" panose="020B0304020202020204" pitchFamily="34" charset="-34"/>
              </a:rPr>
              <a:t> </a:t>
            </a:r>
            <a:r>
              <a:rPr lang="en-GB" dirty="0" smtClean="0">
                <a:latin typeface="Cordia New" panose="020B0304020202020204" pitchFamily="34" charset="-34"/>
                <a:cs typeface="Cordia New" panose="020B0304020202020204" pitchFamily="34" charset="-34"/>
              </a:rPr>
              <a:t>   }</a:t>
            </a:r>
          </a:p>
          <a:p>
            <a:r>
              <a:rPr lang="en-GB" dirty="0" smtClean="0">
                <a:latin typeface="Cordia New" panose="020B0304020202020204" pitchFamily="34" charset="-34"/>
                <a:cs typeface="Cordia New" panose="020B0304020202020204" pitchFamily="34" charset="-34"/>
              </a:rPr>
              <a:t>};</a:t>
            </a:r>
          </a:p>
        </p:txBody>
      </p:sp>
      <p:sp>
        <p:nvSpPr>
          <p:cNvPr id="10" name="Left Arrow 9"/>
          <p:cNvSpPr/>
          <p:nvPr/>
        </p:nvSpPr>
        <p:spPr>
          <a:xfrm rot="19800000">
            <a:off x="2405897" y="3243810"/>
            <a:ext cx="3312368" cy="1152128"/>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The base class can cast itself to the derived type</a:t>
            </a:r>
            <a:endParaRPr lang="en-GB" dirty="0"/>
          </a:p>
        </p:txBody>
      </p:sp>
      <p:sp>
        <p:nvSpPr>
          <p:cNvPr id="11" name="Left Arrow 10"/>
          <p:cNvSpPr/>
          <p:nvPr/>
        </p:nvSpPr>
        <p:spPr>
          <a:xfrm rot="1800000">
            <a:off x="2405896" y="5219383"/>
            <a:ext cx="3312368" cy="1152128"/>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It can access static members of the derived type</a:t>
            </a:r>
            <a:endParaRPr lang="en-GB" dirty="0"/>
          </a:p>
        </p:txBody>
      </p:sp>
    </p:spTree>
    <p:extLst>
      <p:ext uri="{BB962C8B-B14F-4D97-AF65-F5344CB8AC3E}">
        <p14:creationId xmlns:p14="http://schemas.microsoft.com/office/powerpoint/2010/main" val="31708509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t>Using runtime polymorphism, if an object is </a:t>
            </a:r>
            <a:r>
              <a:rPr lang="en-GB" dirty="0" err="1" smtClean="0"/>
              <a:t>copyable</a:t>
            </a:r>
            <a:r>
              <a:rPr lang="en-GB" dirty="0" smtClean="0"/>
              <a:t>, then every derived type must implement the clone() method, so that the object is copied as the derived type, not the base type.</a:t>
            </a:r>
          </a:p>
          <a:p>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64</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CRTP common use-case</a:t>
            </a:r>
            <a:endParaRPr lang="en-GB" dirty="0"/>
          </a:p>
        </p:txBody>
      </p:sp>
      <p:sp>
        <p:nvSpPr>
          <p:cNvPr id="7" name="TextBox 6"/>
          <p:cNvSpPr txBox="1"/>
          <p:nvPr/>
        </p:nvSpPr>
        <p:spPr>
          <a:xfrm>
            <a:off x="567600" y="2492896"/>
            <a:ext cx="8324880" cy="3970318"/>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class Shape {</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virtual Shape* clone() = 0;</a:t>
            </a:r>
          </a:p>
          <a:p>
            <a:r>
              <a:rPr lang="en-GB" dirty="0" smtClean="0">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smtClean="0">
                <a:solidFill>
                  <a:schemeClr val="accent6"/>
                </a:solidFill>
                <a:latin typeface="Cordia New" panose="020B0304020202020204" pitchFamily="34" charset="-34"/>
                <a:cs typeface="Cordia New" panose="020B0304020202020204" pitchFamily="34" charset="-34"/>
              </a:rPr>
              <a:t>class Circle : public Shape  {</a:t>
            </a:r>
          </a:p>
          <a:p>
            <a:r>
              <a:rPr lang="en-GB" dirty="0" smtClean="0">
                <a:solidFill>
                  <a:schemeClr val="accent6"/>
                </a:solidFill>
                <a:latin typeface="Cordia New" panose="020B0304020202020204" pitchFamily="34" charset="-34"/>
                <a:cs typeface="Cordia New" panose="020B0304020202020204" pitchFamily="34" charset="-34"/>
              </a:rPr>
              <a:t>public:</a:t>
            </a:r>
          </a:p>
          <a:p>
            <a:r>
              <a:rPr lang="en-GB" dirty="0" smtClean="0">
                <a:solidFill>
                  <a:schemeClr val="accent6"/>
                </a:solidFill>
                <a:latin typeface="Cordia New" panose="020B0304020202020204" pitchFamily="34" charset="-34"/>
                <a:cs typeface="Cordia New" panose="020B0304020202020204" pitchFamily="34" charset="-34"/>
              </a:rPr>
              <a:t>  virtual Shape* clone() { return new Circle( *this ); }</a:t>
            </a:r>
          </a:p>
          <a:p>
            <a:r>
              <a:rPr lang="en-GB" dirty="0" smtClean="0">
                <a:solidFill>
                  <a:schemeClr val="accent6"/>
                </a:solidFill>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smtClean="0">
                <a:solidFill>
                  <a:schemeClr val="accent5"/>
                </a:solidFill>
                <a:latin typeface="Cordia New" panose="020B0304020202020204" pitchFamily="34" charset="-34"/>
                <a:cs typeface="Cordia New" panose="020B0304020202020204" pitchFamily="34" charset="-34"/>
              </a:rPr>
              <a:t>class Square : public Shape  {</a:t>
            </a:r>
          </a:p>
          <a:p>
            <a:r>
              <a:rPr lang="en-GB" dirty="0" smtClean="0">
                <a:solidFill>
                  <a:schemeClr val="accent5"/>
                </a:solidFill>
                <a:latin typeface="Cordia New" panose="020B0304020202020204" pitchFamily="34" charset="-34"/>
                <a:cs typeface="Cordia New" panose="020B0304020202020204" pitchFamily="34" charset="-34"/>
              </a:rPr>
              <a:t>public:</a:t>
            </a:r>
          </a:p>
          <a:p>
            <a:r>
              <a:rPr lang="en-GB" dirty="0" smtClean="0">
                <a:solidFill>
                  <a:schemeClr val="accent5"/>
                </a:solidFill>
                <a:latin typeface="Cordia New" panose="020B0304020202020204" pitchFamily="34" charset="-34"/>
                <a:cs typeface="Cordia New" panose="020B0304020202020204" pitchFamily="34" charset="-34"/>
              </a:rPr>
              <a:t>  virtual Shape* clone() { return new Square( *this ); }</a:t>
            </a:r>
          </a:p>
          <a:p>
            <a:r>
              <a:rPr lang="en-GB" dirty="0" smtClean="0">
                <a:solidFill>
                  <a:schemeClr val="accent5"/>
                </a:solidFill>
                <a:latin typeface="Cordia New" panose="020B0304020202020204" pitchFamily="34" charset="-34"/>
                <a:cs typeface="Cordia New" panose="020B0304020202020204" pitchFamily="34" charset="-34"/>
              </a:rPr>
              <a:t>};</a:t>
            </a:r>
          </a:p>
        </p:txBody>
      </p:sp>
    </p:spTree>
    <p:extLst>
      <p:ext uri="{BB962C8B-B14F-4D97-AF65-F5344CB8AC3E}">
        <p14:creationId xmlns:p14="http://schemas.microsoft.com/office/powerpoint/2010/main" val="29621774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t>Using runtime polymorphism, if an object is </a:t>
            </a:r>
            <a:r>
              <a:rPr lang="en-GB" dirty="0" err="1" smtClean="0"/>
              <a:t>copyable</a:t>
            </a:r>
            <a:r>
              <a:rPr lang="en-GB" dirty="0" smtClean="0"/>
              <a:t>, then every derived type must implement the clone() method, so that the object is copied as the derived type, not the base type.</a:t>
            </a:r>
          </a:p>
          <a:p>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65</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CRTP common use-case</a:t>
            </a:r>
            <a:endParaRPr lang="en-GB" dirty="0"/>
          </a:p>
        </p:txBody>
      </p:sp>
      <p:sp>
        <p:nvSpPr>
          <p:cNvPr id="7" name="TextBox 6"/>
          <p:cNvSpPr txBox="1"/>
          <p:nvPr/>
        </p:nvSpPr>
        <p:spPr>
          <a:xfrm>
            <a:off x="567600" y="2492896"/>
            <a:ext cx="8324880" cy="3970318"/>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class Shape {</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virtual Shape* clone() = 0;</a:t>
            </a:r>
          </a:p>
          <a:p>
            <a:r>
              <a:rPr lang="en-GB" dirty="0" smtClean="0">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smtClean="0">
                <a:solidFill>
                  <a:schemeClr val="accent6"/>
                </a:solidFill>
                <a:latin typeface="Cordia New" panose="020B0304020202020204" pitchFamily="34" charset="-34"/>
                <a:cs typeface="Cordia New" panose="020B0304020202020204" pitchFamily="34" charset="-34"/>
              </a:rPr>
              <a:t>class Circle : public Shape  {</a:t>
            </a:r>
          </a:p>
          <a:p>
            <a:r>
              <a:rPr lang="en-GB" dirty="0" smtClean="0">
                <a:solidFill>
                  <a:schemeClr val="accent6"/>
                </a:solidFill>
                <a:latin typeface="Cordia New" panose="020B0304020202020204" pitchFamily="34" charset="-34"/>
                <a:cs typeface="Cordia New" panose="020B0304020202020204" pitchFamily="34" charset="-34"/>
              </a:rPr>
              <a:t>public:</a:t>
            </a:r>
          </a:p>
          <a:p>
            <a:r>
              <a:rPr lang="en-GB" dirty="0" smtClean="0">
                <a:solidFill>
                  <a:schemeClr val="accent6"/>
                </a:solidFill>
                <a:latin typeface="Cordia New" panose="020B0304020202020204" pitchFamily="34" charset="-34"/>
                <a:cs typeface="Cordia New" panose="020B0304020202020204" pitchFamily="34" charset="-34"/>
              </a:rPr>
              <a:t>  virtual Shape* clone() { return new Circle( *this ); }</a:t>
            </a:r>
          </a:p>
          <a:p>
            <a:r>
              <a:rPr lang="en-GB" dirty="0" smtClean="0">
                <a:solidFill>
                  <a:schemeClr val="accent6"/>
                </a:solidFill>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smtClean="0">
                <a:solidFill>
                  <a:schemeClr val="accent5"/>
                </a:solidFill>
                <a:latin typeface="Cordia New" panose="020B0304020202020204" pitchFamily="34" charset="-34"/>
                <a:cs typeface="Cordia New" panose="020B0304020202020204" pitchFamily="34" charset="-34"/>
              </a:rPr>
              <a:t>class Square : public Shape  {</a:t>
            </a:r>
          </a:p>
          <a:p>
            <a:r>
              <a:rPr lang="en-GB" dirty="0" smtClean="0">
                <a:solidFill>
                  <a:schemeClr val="accent5"/>
                </a:solidFill>
                <a:latin typeface="Cordia New" panose="020B0304020202020204" pitchFamily="34" charset="-34"/>
                <a:cs typeface="Cordia New" panose="020B0304020202020204" pitchFamily="34" charset="-34"/>
              </a:rPr>
              <a:t>public:</a:t>
            </a:r>
          </a:p>
          <a:p>
            <a:r>
              <a:rPr lang="en-GB" dirty="0" smtClean="0">
                <a:solidFill>
                  <a:schemeClr val="accent5"/>
                </a:solidFill>
                <a:latin typeface="Cordia New" panose="020B0304020202020204" pitchFamily="34" charset="-34"/>
                <a:cs typeface="Cordia New" panose="020B0304020202020204" pitchFamily="34" charset="-34"/>
              </a:rPr>
              <a:t>  virtual Shape* clone() { return new Square( *this ); }</a:t>
            </a:r>
          </a:p>
          <a:p>
            <a:r>
              <a:rPr lang="en-GB" dirty="0" smtClean="0">
                <a:solidFill>
                  <a:schemeClr val="accent5"/>
                </a:solidFill>
                <a:latin typeface="Cordia New" panose="020B0304020202020204" pitchFamily="34" charset="-34"/>
                <a:cs typeface="Cordia New" panose="020B0304020202020204" pitchFamily="34" charset="-34"/>
              </a:rPr>
              <a:t>};</a:t>
            </a:r>
          </a:p>
        </p:txBody>
      </p:sp>
      <p:sp>
        <p:nvSpPr>
          <p:cNvPr id="8" name="Left Arrow 7"/>
          <p:cNvSpPr/>
          <p:nvPr/>
        </p:nvSpPr>
        <p:spPr>
          <a:xfrm>
            <a:off x="4283968" y="4347520"/>
            <a:ext cx="1512168"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Tedious</a:t>
            </a:r>
            <a:endParaRPr lang="en-GB" dirty="0"/>
          </a:p>
        </p:txBody>
      </p:sp>
      <p:sp>
        <p:nvSpPr>
          <p:cNvPr id="9" name="Left Arrow 8"/>
          <p:cNvSpPr/>
          <p:nvPr/>
        </p:nvSpPr>
        <p:spPr>
          <a:xfrm>
            <a:off x="4283968" y="5733256"/>
            <a:ext cx="1512168" cy="50405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Tedious</a:t>
            </a:r>
            <a:endParaRPr lang="en-GB" dirty="0"/>
          </a:p>
        </p:txBody>
      </p:sp>
    </p:spTree>
    <p:extLst>
      <p:ext uri="{BB962C8B-B14F-4D97-AF65-F5344CB8AC3E}">
        <p14:creationId xmlns:p14="http://schemas.microsoft.com/office/powerpoint/2010/main" val="139555537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t>Using runtime polymorphism, if an object is </a:t>
            </a:r>
            <a:r>
              <a:rPr lang="en-GB" dirty="0" err="1" smtClean="0"/>
              <a:t>copyable</a:t>
            </a:r>
            <a:r>
              <a:rPr lang="en-GB" dirty="0" smtClean="0"/>
              <a:t>, then every derived type must implement the clone() method, so that the object is copied as the derived type, not the base type.</a:t>
            </a:r>
          </a:p>
          <a:p>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66</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CRTP common use-case</a:t>
            </a:r>
            <a:endParaRPr lang="en-GB" dirty="0"/>
          </a:p>
        </p:txBody>
      </p:sp>
      <p:sp>
        <p:nvSpPr>
          <p:cNvPr id="7" name="TextBox 6"/>
          <p:cNvSpPr txBox="1"/>
          <p:nvPr/>
        </p:nvSpPr>
        <p:spPr>
          <a:xfrm>
            <a:off x="567600" y="2492896"/>
            <a:ext cx="8324880" cy="3693319"/>
          </a:xfrm>
          <a:prstGeom prst="rect">
            <a:avLst/>
          </a:prstGeom>
          <a:noFill/>
        </p:spPr>
        <p:txBody>
          <a:bodyPr wrap="square" rtlCol="0">
            <a:spAutoFit/>
          </a:bodyPr>
          <a:lstStyle/>
          <a:p>
            <a:r>
              <a:rPr lang="en-GB" dirty="0" smtClean="0">
                <a:latin typeface="Cordia New" panose="020B0304020202020204" pitchFamily="34" charset="-34"/>
                <a:cs typeface="Cordia New" panose="020B0304020202020204" pitchFamily="34" charset="-34"/>
              </a:rPr>
              <a:t>class Shape {</a:t>
            </a:r>
          </a:p>
          <a:p>
            <a:r>
              <a:rPr lang="en-GB" dirty="0" smtClean="0">
                <a:latin typeface="Cordia New" panose="020B0304020202020204" pitchFamily="34" charset="-34"/>
                <a:cs typeface="Cordia New" panose="020B0304020202020204" pitchFamily="34" charset="-34"/>
              </a:rPr>
              <a:t>public:</a:t>
            </a:r>
          </a:p>
          <a:p>
            <a:r>
              <a:rPr lang="en-GB" dirty="0" smtClean="0">
                <a:latin typeface="Cordia New" panose="020B0304020202020204" pitchFamily="34" charset="-34"/>
                <a:cs typeface="Cordia New" panose="020B0304020202020204" pitchFamily="34" charset="-34"/>
              </a:rPr>
              <a:t>   virtual Shape* clone() = 0;</a:t>
            </a:r>
          </a:p>
          <a:p>
            <a:r>
              <a:rPr lang="en-GB" dirty="0" smtClean="0">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smtClean="0">
                <a:solidFill>
                  <a:schemeClr val="accent3"/>
                </a:solidFill>
                <a:latin typeface="Cordia New" panose="020B0304020202020204" pitchFamily="34" charset="-34"/>
                <a:cs typeface="Cordia New" panose="020B0304020202020204" pitchFamily="34" charset="-34"/>
              </a:rPr>
              <a:t>template &lt; class T &gt;</a:t>
            </a:r>
          </a:p>
          <a:p>
            <a:r>
              <a:rPr lang="en-GB" dirty="0" smtClean="0">
                <a:solidFill>
                  <a:schemeClr val="accent3"/>
                </a:solidFill>
                <a:latin typeface="Cordia New" panose="020B0304020202020204" pitchFamily="34" charset="-34"/>
                <a:cs typeface="Cordia New" panose="020B0304020202020204" pitchFamily="34" charset="-34"/>
              </a:rPr>
              <a:t>class </a:t>
            </a:r>
            <a:r>
              <a:rPr lang="en-GB" dirty="0" err="1" smtClean="0">
                <a:solidFill>
                  <a:schemeClr val="accent3"/>
                </a:solidFill>
                <a:latin typeface="Cordia New" panose="020B0304020202020204" pitchFamily="34" charset="-34"/>
                <a:cs typeface="Cordia New" panose="020B0304020202020204" pitchFamily="34" charset="-34"/>
              </a:rPr>
              <a:t>ShapeCRTP</a:t>
            </a:r>
            <a:r>
              <a:rPr lang="en-GB" dirty="0" smtClean="0">
                <a:solidFill>
                  <a:schemeClr val="accent3"/>
                </a:solidFill>
                <a:latin typeface="Cordia New" panose="020B0304020202020204" pitchFamily="34" charset="-34"/>
                <a:cs typeface="Cordia New" panose="020B0304020202020204" pitchFamily="34" charset="-34"/>
              </a:rPr>
              <a:t> {</a:t>
            </a:r>
          </a:p>
          <a:p>
            <a:r>
              <a:rPr lang="en-GB" dirty="0" smtClean="0">
                <a:solidFill>
                  <a:schemeClr val="accent3"/>
                </a:solidFill>
                <a:latin typeface="Cordia New" panose="020B0304020202020204" pitchFamily="34" charset="-34"/>
                <a:cs typeface="Cordia New" panose="020B0304020202020204" pitchFamily="34" charset="-34"/>
              </a:rPr>
              <a:t>public:</a:t>
            </a:r>
          </a:p>
          <a:p>
            <a:r>
              <a:rPr lang="en-GB" dirty="0" smtClean="0">
                <a:solidFill>
                  <a:schemeClr val="accent3"/>
                </a:solidFill>
                <a:latin typeface="Cordia New" panose="020B0304020202020204" pitchFamily="34" charset="-34"/>
                <a:cs typeface="Cordia New" panose="020B0304020202020204" pitchFamily="34" charset="-34"/>
              </a:rPr>
              <a:t>   virtual Shape* clone() return new T( </a:t>
            </a:r>
            <a:r>
              <a:rPr lang="en-GB" dirty="0" err="1" smtClean="0">
                <a:solidFill>
                  <a:schemeClr val="accent3"/>
                </a:solidFill>
                <a:latin typeface="Cordia New" panose="020B0304020202020204" pitchFamily="34" charset="-34"/>
                <a:cs typeface="Cordia New" panose="020B0304020202020204" pitchFamily="34" charset="-34"/>
              </a:rPr>
              <a:t>static_cast</a:t>
            </a:r>
            <a:r>
              <a:rPr lang="en-GB" dirty="0" smtClean="0">
                <a:solidFill>
                  <a:schemeClr val="accent3"/>
                </a:solidFill>
                <a:latin typeface="Cordia New" panose="020B0304020202020204" pitchFamily="34" charset="-34"/>
                <a:cs typeface="Cordia New" panose="020B0304020202020204" pitchFamily="34" charset="-34"/>
              </a:rPr>
              <a:t>&lt;T&amp;&gt; ( *this ) );</a:t>
            </a:r>
          </a:p>
          <a:p>
            <a:r>
              <a:rPr lang="en-GB" dirty="0" smtClean="0">
                <a:solidFill>
                  <a:schemeClr val="accent3"/>
                </a:solidFill>
                <a:latin typeface="Cordia New" panose="020B0304020202020204" pitchFamily="34" charset="-34"/>
                <a:cs typeface="Cordia New" panose="020B0304020202020204" pitchFamily="34" charset="-34"/>
              </a:rPr>
              <a:t>};</a:t>
            </a:r>
          </a:p>
          <a:p>
            <a:endParaRPr lang="en-GB" dirty="0" smtClean="0">
              <a:latin typeface="Cordia New" panose="020B0304020202020204" pitchFamily="34" charset="-34"/>
              <a:cs typeface="Cordia New" panose="020B0304020202020204" pitchFamily="34" charset="-34"/>
            </a:endParaRPr>
          </a:p>
          <a:p>
            <a:r>
              <a:rPr lang="en-GB" dirty="0" smtClean="0">
                <a:solidFill>
                  <a:schemeClr val="accent6"/>
                </a:solidFill>
                <a:latin typeface="Cordia New" panose="020B0304020202020204" pitchFamily="34" charset="-34"/>
                <a:cs typeface="Cordia New" panose="020B0304020202020204" pitchFamily="34" charset="-34"/>
              </a:rPr>
              <a:t>class Circle : public </a:t>
            </a:r>
            <a:r>
              <a:rPr lang="en-GB" dirty="0" err="1" smtClean="0">
                <a:solidFill>
                  <a:schemeClr val="accent6"/>
                </a:solidFill>
                <a:latin typeface="Cordia New" panose="020B0304020202020204" pitchFamily="34" charset="-34"/>
                <a:cs typeface="Cordia New" panose="020B0304020202020204" pitchFamily="34" charset="-34"/>
              </a:rPr>
              <a:t>ShapeCRTP</a:t>
            </a:r>
            <a:r>
              <a:rPr lang="en-GB" dirty="0" smtClean="0">
                <a:solidFill>
                  <a:schemeClr val="accent6"/>
                </a:solidFill>
                <a:latin typeface="Cordia New" panose="020B0304020202020204" pitchFamily="34" charset="-34"/>
                <a:cs typeface="Cordia New" panose="020B0304020202020204" pitchFamily="34" charset="-34"/>
              </a:rPr>
              <a:t>&lt; Circle &gt; {};</a:t>
            </a:r>
          </a:p>
          <a:p>
            <a:r>
              <a:rPr lang="en-GB" dirty="0" smtClean="0">
                <a:solidFill>
                  <a:schemeClr val="accent5"/>
                </a:solidFill>
                <a:latin typeface="Cordia New" panose="020B0304020202020204" pitchFamily="34" charset="-34"/>
                <a:cs typeface="Cordia New" panose="020B0304020202020204" pitchFamily="34" charset="-34"/>
              </a:rPr>
              <a:t>class Square : public </a:t>
            </a:r>
            <a:r>
              <a:rPr lang="en-GB" dirty="0" err="1" smtClean="0">
                <a:solidFill>
                  <a:schemeClr val="accent5"/>
                </a:solidFill>
                <a:latin typeface="Cordia New" panose="020B0304020202020204" pitchFamily="34" charset="-34"/>
                <a:cs typeface="Cordia New" panose="020B0304020202020204" pitchFamily="34" charset="-34"/>
              </a:rPr>
              <a:t>ShapeCRTP</a:t>
            </a:r>
            <a:r>
              <a:rPr lang="en-GB" dirty="0" smtClean="0">
                <a:solidFill>
                  <a:schemeClr val="accent5"/>
                </a:solidFill>
                <a:latin typeface="Cordia New" panose="020B0304020202020204" pitchFamily="34" charset="-34"/>
                <a:cs typeface="Cordia New" panose="020B0304020202020204" pitchFamily="34" charset="-34"/>
              </a:rPr>
              <a:t>&lt; Square &gt; {};</a:t>
            </a:r>
          </a:p>
        </p:txBody>
      </p:sp>
      <p:sp>
        <p:nvSpPr>
          <p:cNvPr id="10" name="Left Arrow 9"/>
          <p:cNvSpPr/>
          <p:nvPr/>
        </p:nvSpPr>
        <p:spPr>
          <a:xfrm>
            <a:off x="5076056" y="4410736"/>
            <a:ext cx="3456384" cy="917684"/>
          </a:xfrm>
          <a:prstGeom prst="lef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Do it once for all derived types</a:t>
            </a:r>
            <a:endParaRPr lang="en-GB" dirty="0"/>
          </a:p>
        </p:txBody>
      </p:sp>
    </p:spTree>
    <p:extLst>
      <p:ext uri="{BB962C8B-B14F-4D97-AF65-F5344CB8AC3E}">
        <p14:creationId xmlns:p14="http://schemas.microsoft.com/office/powerpoint/2010/main" val="35824062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8252022" cy="4724400"/>
          </a:xfrm>
        </p:spPr>
        <p:txBody>
          <a:bodyPr>
            <a:normAutofit/>
          </a:bodyPr>
          <a:lstStyle/>
          <a:p>
            <a:r>
              <a:rPr lang="en-GB" dirty="0" smtClean="0"/>
              <a:t>This was just a brief summary of  some of the most common and useful design patterns (at least in my experience)</a:t>
            </a:r>
          </a:p>
          <a:p>
            <a:r>
              <a:rPr lang="en-GB" dirty="0" smtClean="0"/>
              <a:t>Software design patterns are not magic and they do not solve all of your problems</a:t>
            </a:r>
          </a:p>
          <a:p>
            <a:r>
              <a:rPr lang="en-GB" dirty="0" smtClean="0"/>
              <a:t>They do, however, point you to best practice and help you become a better programmer</a:t>
            </a:r>
          </a:p>
          <a:p>
            <a:r>
              <a:rPr lang="en-GB" dirty="0" smtClean="0"/>
              <a:t>If you want to be a programmer, rather than someone who codes, read at least one of the following:</a:t>
            </a:r>
            <a:endParaRPr lang="en-GB" dirty="0"/>
          </a:p>
        </p:txBody>
      </p:sp>
      <p:sp>
        <p:nvSpPr>
          <p:cNvPr id="3" name="Title 2"/>
          <p:cNvSpPr>
            <a:spLocks noGrp="1"/>
          </p:cNvSpPr>
          <p:nvPr>
            <p:ph type="title"/>
          </p:nvPr>
        </p:nvSpPr>
        <p:spPr/>
        <p:txBody>
          <a:bodyPr/>
          <a:lstStyle/>
          <a:p>
            <a:r>
              <a:rPr lang="en-GB" dirty="0" smtClean="0"/>
              <a:t>Conclusions</a:t>
            </a:r>
            <a:endParaRPr lang="en-GB" dirty="0"/>
          </a:p>
        </p:txBody>
      </p:sp>
      <p:sp>
        <p:nvSpPr>
          <p:cNvPr id="4" name="Date Placeholder 3"/>
          <p:cNvSpPr>
            <a:spLocks noGrp="1"/>
          </p:cNvSpPr>
          <p:nvPr>
            <p:ph type="dt" sz="half" idx="14"/>
          </p:nvPr>
        </p:nvSpPr>
        <p:spPr/>
        <p:txBody>
          <a:bodyPr/>
          <a:lstStyle/>
          <a:p>
            <a:r>
              <a:rPr lang="en-GB" smtClean="0"/>
              <a:t>23/09/2014</a:t>
            </a:r>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Slide Number Placeholder 5"/>
          <p:cNvSpPr>
            <a:spLocks noGrp="1"/>
          </p:cNvSpPr>
          <p:nvPr>
            <p:ph type="sldNum" sz="quarter" idx="15"/>
          </p:nvPr>
        </p:nvSpPr>
        <p:spPr/>
        <p:txBody>
          <a:bodyPr/>
          <a:lstStyle/>
          <a:p>
            <a:fld id="{EEF2D876-3959-4538-AC04-758B633CFB3E}" type="slidenum">
              <a:rPr lang="en-GB" smtClean="0"/>
              <a:t>67</a:t>
            </a:fld>
            <a:endParaRPr lang="en-GB"/>
          </a:p>
        </p:txBody>
      </p:sp>
      <p:pic>
        <p:nvPicPr>
          <p:cNvPr id="10"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3274" y="4077072"/>
            <a:ext cx="2016223" cy="2655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077072"/>
            <a:ext cx="2048144" cy="2655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44807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smtClean="0"/>
              <a:t>You have (an arbitrary number of) independent classes and you want to track how many objects of each type are created.</a:t>
            </a:r>
          </a:p>
          <a:p>
            <a:r>
              <a:rPr lang="en-GB" dirty="0" smtClean="0"/>
              <a:t>Using CRTP, design a utility class which </a:t>
            </a:r>
          </a:p>
          <a:p>
            <a:pPr marL="285750" indent="-285750">
              <a:buFont typeface="Arial" panose="020B0604020202020204" pitchFamily="34" charset="0"/>
              <a:buChar char="•"/>
            </a:pPr>
            <a:r>
              <a:rPr lang="en-GB" dirty="0" smtClean="0"/>
              <a:t>Counts the number of objects created for an arbitrary number of arbitrary classes</a:t>
            </a:r>
          </a:p>
          <a:p>
            <a:pPr marL="285750" indent="-285750">
              <a:buFont typeface="Arial" panose="020B0604020202020204" pitchFamily="34" charset="0"/>
              <a:buChar char="•"/>
            </a:pPr>
            <a:r>
              <a:rPr lang="en-GB" dirty="0" smtClean="0"/>
              <a:t>Counts the number of objects which are alive at any particular time</a:t>
            </a:r>
          </a:p>
          <a:p>
            <a:pPr marL="285750" indent="-285750">
              <a:buFont typeface="Arial" panose="020B0604020202020204" pitchFamily="34" charset="0"/>
              <a:buChar char="•"/>
            </a:pPr>
            <a:r>
              <a:rPr lang="en-GB" dirty="0"/>
              <a:t>A</a:t>
            </a:r>
            <a:r>
              <a:rPr lang="en-GB" dirty="0" smtClean="0"/>
              <a:t>dds a </a:t>
            </a:r>
            <a:r>
              <a:rPr lang="en-GB" dirty="0"/>
              <a:t>static “</a:t>
            </a:r>
            <a:r>
              <a:rPr lang="en-GB" dirty="0" err="1"/>
              <a:t>usage_stats</a:t>
            </a:r>
            <a:r>
              <a:rPr lang="en-GB" dirty="0"/>
              <a:t>()” </a:t>
            </a:r>
            <a:r>
              <a:rPr lang="en-GB" dirty="0" smtClean="0"/>
              <a:t>function to each class which prints to </a:t>
            </a:r>
            <a:r>
              <a:rPr lang="en-GB" dirty="0" err="1" smtClean="0"/>
              <a:t>std</a:t>
            </a:r>
            <a:r>
              <a:rPr lang="en-GB" dirty="0" smtClean="0"/>
              <a:t>::</a:t>
            </a:r>
            <a:r>
              <a:rPr lang="en-GB" dirty="0" err="1" smtClean="0"/>
              <a:t>cout</a:t>
            </a:r>
            <a:r>
              <a:rPr lang="en-GB" dirty="0" smtClean="0"/>
              <a:t> a message of the form:</a:t>
            </a:r>
          </a:p>
          <a:p>
            <a:r>
              <a:rPr lang="en-GB" dirty="0"/>
              <a:t>	</a:t>
            </a:r>
            <a:r>
              <a:rPr lang="en-GB" dirty="0" smtClean="0"/>
              <a:t>Class ‘</a:t>
            </a:r>
            <a:r>
              <a:rPr lang="en-GB" i="1" dirty="0" err="1" smtClean="0">
                <a:solidFill>
                  <a:schemeClr val="accent2"/>
                </a:solidFill>
              </a:rPr>
              <a:t>ClassTypeID</a:t>
            </a:r>
            <a:r>
              <a:rPr lang="en-GB" i="1" dirty="0" smtClean="0"/>
              <a:t>’</a:t>
            </a:r>
            <a:r>
              <a:rPr lang="en-GB" dirty="0" smtClean="0"/>
              <a:t> | </a:t>
            </a:r>
            <a:r>
              <a:rPr lang="en-GB" i="1" dirty="0" smtClean="0">
                <a:solidFill>
                  <a:schemeClr val="accent2"/>
                </a:solidFill>
              </a:rPr>
              <a:t>xxx</a:t>
            </a:r>
            <a:r>
              <a:rPr lang="en-GB" dirty="0" smtClean="0"/>
              <a:t> copies created | </a:t>
            </a:r>
            <a:r>
              <a:rPr lang="en-GB" i="1" dirty="0" err="1" smtClean="0">
                <a:solidFill>
                  <a:schemeClr val="accent2"/>
                </a:solidFill>
              </a:rPr>
              <a:t>yyy</a:t>
            </a:r>
            <a:r>
              <a:rPr lang="en-GB" dirty="0" smtClean="0"/>
              <a:t> copies currently alive</a:t>
            </a:r>
            <a:endParaRPr lang="en-GB" dirty="0"/>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68</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Exercise</a:t>
            </a:r>
            <a:endParaRPr lang="en-GB" dirty="0"/>
          </a:p>
        </p:txBody>
      </p:sp>
    </p:spTree>
    <p:extLst>
      <p:ext uri="{BB962C8B-B14F-4D97-AF65-F5344CB8AC3E}">
        <p14:creationId xmlns:p14="http://schemas.microsoft.com/office/powerpoint/2010/main" val="22101603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GB"/>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69</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p:txBody>
          <a:bodyPr/>
          <a:lstStyle/>
          <a:p>
            <a:r>
              <a:rPr lang="en-GB" dirty="0" smtClean="0"/>
              <a:t>Spare</a:t>
            </a:r>
            <a:endParaRPr lang="en-GB" dirty="0"/>
          </a:p>
        </p:txBody>
      </p:sp>
    </p:spTree>
    <p:extLst>
      <p:ext uri="{BB962C8B-B14F-4D97-AF65-F5344CB8AC3E}">
        <p14:creationId xmlns:p14="http://schemas.microsoft.com/office/powerpoint/2010/main" val="2077132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Software analogy</a:t>
            </a:r>
            <a:endParaRPr lang="en-GB" dirty="0"/>
          </a:p>
        </p:txBody>
      </p:sp>
      <p:pic>
        <p:nvPicPr>
          <p:cNvPr id="4" name="Picture 9" descr="http://www.freedomdesignandconstruction.co.uk/wp-content/uploads/2014/01/stack-of-timber-300.jpg"/>
          <p:cNvPicPr>
            <a:picLocks noChangeAspect="1" noChangeArrowheads="1"/>
          </p:cNvPicPr>
          <p:nvPr/>
        </p:nvPicPr>
        <p:blipFill rotWithShape="1">
          <a:blip r:embed="rId2">
            <a:extLst>
              <a:ext uri="{28A0092B-C50C-407E-A947-70E740481C1C}">
                <a14:useLocalDpi xmlns:a14="http://schemas.microsoft.com/office/drawing/2010/main" val="0"/>
              </a:ext>
            </a:extLst>
          </a:blip>
          <a:srcRect r="9496"/>
          <a:stretch/>
        </p:blipFill>
        <p:spPr bwMode="auto">
          <a:xfrm>
            <a:off x="2663932" y="1484785"/>
            <a:ext cx="3059029" cy="22533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descr="http://wallpoper.com/images/00/42/03/78/hands-pray_004203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43" t="9428" r="23311"/>
          <a:stretch/>
        </p:blipFill>
        <p:spPr bwMode="auto">
          <a:xfrm>
            <a:off x="252172" y="1484785"/>
            <a:ext cx="2189539" cy="22533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7" descr="http://farm1.static.flickr.com/82/253329527_c50e04cd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9026" y="1484784"/>
            <a:ext cx="3004436" cy="22533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7796" y="1484785"/>
            <a:ext cx="1478290" cy="369332"/>
          </a:xfrm>
          <a:prstGeom prst="rect">
            <a:avLst/>
          </a:prstGeom>
          <a:solidFill>
            <a:schemeClr val="tx1">
              <a:alpha val="50000"/>
            </a:schemeClr>
          </a:solidFill>
        </p:spPr>
        <p:txBody>
          <a:bodyPr wrap="none" rtlCol="0">
            <a:spAutoFit/>
          </a:bodyPr>
          <a:lstStyle/>
          <a:p>
            <a:r>
              <a:rPr lang="en-GB" dirty="0">
                <a:solidFill>
                  <a:schemeClr val="bg1"/>
                </a:solidFill>
              </a:rPr>
              <a:t>a</a:t>
            </a:r>
            <a:r>
              <a:rPr lang="en-GB" dirty="0" smtClean="0">
                <a:solidFill>
                  <a:schemeClr val="bg1"/>
                </a:solidFill>
              </a:rPr>
              <a:t>) Bare hands</a:t>
            </a:r>
            <a:endParaRPr lang="en-GB" dirty="0">
              <a:solidFill>
                <a:schemeClr val="bg1"/>
              </a:solidFill>
            </a:endParaRPr>
          </a:p>
        </p:txBody>
      </p:sp>
      <p:sp>
        <p:nvSpPr>
          <p:cNvPr id="8" name="TextBox 7"/>
          <p:cNvSpPr txBox="1"/>
          <p:nvPr/>
        </p:nvSpPr>
        <p:spPr>
          <a:xfrm>
            <a:off x="3163869" y="1484785"/>
            <a:ext cx="2059153" cy="369332"/>
          </a:xfrm>
          <a:prstGeom prst="rect">
            <a:avLst/>
          </a:prstGeom>
          <a:solidFill>
            <a:schemeClr val="tx1">
              <a:alpha val="50000"/>
            </a:schemeClr>
          </a:solidFill>
        </p:spPr>
        <p:txBody>
          <a:bodyPr wrap="none" rtlCol="0">
            <a:spAutoFit/>
          </a:bodyPr>
          <a:lstStyle/>
          <a:p>
            <a:r>
              <a:rPr lang="en-GB" dirty="0" smtClean="0">
                <a:solidFill>
                  <a:schemeClr val="bg1"/>
                </a:solidFill>
              </a:rPr>
              <a:t>b) A stack of timber</a:t>
            </a:r>
            <a:endParaRPr lang="en-GB" dirty="0">
              <a:solidFill>
                <a:schemeClr val="bg1"/>
              </a:solidFill>
            </a:endParaRPr>
          </a:p>
        </p:txBody>
      </p:sp>
      <p:sp>
        <p:nvSpPr>
          <p:cNvPr id="9" name="TextBox 8"/>
          <p:cNvSpPr txBox="1"/>
          <p:nvPr/>
        </p:nvSpPr>
        <p:spPr>
          <a:xfrm>
            <a:off x="6471523" y="1484785"/>
            <a:ext cx="1939442" cy="369332"/>
          </a:xfrm>
          <a:prstGeom prst="rect">
            <a:avLst/>
          </a:prstGeom>
          <a:solidFill>
            <a:schemeClr val="tx1">
              <a:alpha val="50000"/>
            </a:schemeClr>
          </a:solidFill>
        </p:spPr>
        <p:txBody>
          <a:bodyPr wrap="none" rtlCol="0">
            <a:spAutoFit/>
          </a:bodyPr>
          <a:lstStyle/>
          <a:p>
            <a:r>
              <a:rPr lang="en-GB" dirty="0" smtClean="0">
                <a:solidFill>
                  <a:schemeClr val="bg1"/>
                </a:solidFill>
              </a:rPr>
              <a:t>c) A horse and cart</a:t>
            </a:r>
            <a:endParaRPr lang="en-GB" dirty="0">
              <a:solidFill>
                <a:schemeClr val="bg1"/>
              </a:solidFill>
            </a:endParaRPr>
          </a:p>
        </p:txBody>
      </p:sp>
      <p:sp>
        <p:nvSpPr>
          <p:cNvPr id="11" name="Up Arrow 10"/>
          <p:cNvSpPr/>
          <p:nvPr/>
        </p:nvSpPr>
        <p:spPr>
          <a:xfrm>
            <a:off x="252172" y="3738110"/>
            <a:ext cx="2189539" cy="25712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 a task manually</a:t>
            </a:r>
            <a:endParaRPr lang="en-GB" dirty="0"/>
          </a:p>
        </p:txBody>
      </p:sp>
      <p:sp>
        <p:nvSpPr>
          <p:cNvPr id="10" name="Up Arrow 9"/>
          <p:cNvSpPr/>
          <p:nvPr/>
        </p:nvSpPr>
        <p:spPr>
          <a:xfrm>
            <a:off x="3098675" y="3738110"/>
            <a:ext cx="2189539" cy="25712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Design the tools yourself</a:t>
            </a:r>
            <a:endParaRPr lang="en-GB" dirty="0"/>
          </a:p>
        </p:txBody>
      </p:sp>
      <p:sp>
        <p:nvSpPr>
          <p:cNvPr id="2" name="Date Placeholder 1"/>
          <p:cNvSpPr>
            <a:spLocks noGrp="1"/>
          </p:cNvSpPr>
          <p:nvPr>
            <p:ph type="dt" sz="half" idx="14"/>
          </p:nvPr>
        </p:nvSpPr>
        <p:spPr/>
        <p:txBody>
          <a:bodyPr/>
          <a:lstStyle/>
          <a:p>
            <a:r>
              <a:rPr lang="en-GB" smtClean="0"/>
              <a:t>23/09/2014</a:t>
            </a:r>
            <a:endParaRPr lang="en-GB"/>
          </a:p>
        </p:txBody>
      </p:sp>
      <p:sp>
        <p:nvSpPr>
          <p:cNvPr id="13" name="Footer Placeholder 12"/>
          <p:cNvSpPr>
            <a:spLocks noGrp="1"/>
          </p:cNvSpPr>
          <p:nvPr>
            <p:ph type="ftr" sz="quarter" idx="16"/>
          </p:nvPr>
        </p:nvSpPr>
        <p:spPr/>
        <p:txBody>
          <a:bodyPr/>
          <a:lstStyle/>
          <a:p>
            <a:r>
              <a:rPr lang="en-GB" smtClean="0"/>
              <a:t>Andrew W. Rose, Imperial College London</a:t>
            </a:r>
            <a:endParaRPr lang="en-GB"/>
          </a:p>
        </p:txBody>
      </p:sp>
      <p:sp>
        <p:nvSpPr>
          <p:cNvPr id="14" name="Slide Number Placeholder 13"/>
          <p:cNvSpPr>
            <a:spLocks noGrp="1"/>
          </p:cNvSpPr>
          <p:nvPr>
            <p:ph type="sldNum" sz="quarter" idx="15"/>
          </p:nvPr>
        </p:nvSpPr>
        <p:spPr/>
        <p:txBody>
          <a:bodyPr/>
          <a:lstStyle/>
          <a:p>
            <a:fld id="{EEF2D876-3959-4538-AC04-758B633CFB3E}" type="slidenum">
              <a:rPr lang="en-GB" smtClean="0"/>
              <a:t>7</a:t>
            </a:fld>
            <a:endParaRPr lang="en-GB"/>
          </a:p>
        </p:txBody>
      </p:sp>
    </p:spTree>
    <p:extLst>
      <p:ext uri="{BB962C8B-B14F-4D97-AF65-F5344CB8AC3E}">
        <p14:creationId xmlns:p14="http://schemas.microsoft.com/office/powerpoint/2010/main" val="30666250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3931542" cy="4724400"/>
          </a:xfrm>
        </p:spPr>
        <p:txBody>
          <a:bodyPr>
            <a:noAutofit/>
          </a:bodyPr>
          <a:lstStyle/>
          <a:p>
            <a:pPr>
              <a:spcBef>
                <a:spcPts val="0"/>
              </a:spcBef>
            </a:pPr>
            <a:r>
              <a:rPr lang="en-GB" sz="1400" dirty="0">
                <a:solidFill>
                  <a:srgbClr val="FF0000"/>
                </a:solidFill>
              </a:rPr>
              <a:t>Abstract factory</a:t>
            </a:r>
          </a:p>
          <a:p>
            <a:pPr>
              <a:spcBef>
                <a:spcPts val="0"/>
              </a:spcBef>
            </a:pPr>
            <a:r>
              <a:rPr lang="en-GB" sz="1400" dirty="0">
                <a:solidFill>
                  <a:srgbClr val="FF0000"/>
                </a:solidFill>
              </a:rPr>
              <a:t>Builder</a:t>
            </a:r>
          </a:p>
          <a:p>
            <a:pPr>
              <a:spcBef>
                <a:spcPts val="0"/>
              </a:spcBef>
            </a:pPr>
            <a:r>
              <a:rPr lang="en-GB" sz="1400" dirty="0">
                <a:solidFill>
                  <a:srgbClr val="FF0000"/>
                </a:solidFill>
              </a:rPr>
              <a:t>Factory method</a:t>
            </a:r>
          </a:p>
          <a:p>
            <a:pPr>
              <a:spcBef>
                <a:spcPts val="0"/>
              </a:spcBef>
            </a:pPr>
            <a:r>
              <a:rPr lang="en-GB" sz="1400" dirty="0">
                <a:solidFill>
                  <a:srgbClr val="FF0000"/>
                </a:solidFill>
              </a:rPr>
              <a:t>Lazy initialization</a:t>
            </a:r>
          </a:p>
          <a:p>
            <a:pPr>
              <a:spcBef>
                <a:spcPts val="0"/>
              </a:spcBef>
            </a:pPr>
            <a:r>
              <a:rPr lang="en-GB" sz="1400" dirty="0" err="1"/>
              <a:t>Multiton</a:t>
            </a:r>
            <a:endParaRPr lang="en-GB" sz="1400" dirty="0"/>
          </a:p>
          <a:p>
            <a:pPr>
              <a:spcBef>
                <a:spcPts val="0"/>
              </a:spcBef>
            </a:pPr>
            <a:r>
              <a:rPr lang="en-GB" sz="1400" dirty="0">
                <a:solidFill>
                  <a:srgbClr val="FF0000"/>
                </a:solidFill>
              </a:rPr>
              <a:t>Object pool</a:t>
            </a:r>
          </a:p>
          <a:p>
            <a:pPr>
              <a:spcBef>
                <a:spcPts val="0"/>
              </a:spcBef>
            </a:pPr>
            <a:r>
              <a:rPr lang="en-GB" sz="1400" dirty="0">
                <a:solidFill>
                  <a:srgbClr val="FF0000"/>
                </a:solidFill>
              </a:rPr>
              <a:t>Prototype</a:t>
            </a:r>
          </a:p>
          <a:p>
            <a:pPr>
              <a:spcBef>
                <a:spcPts val="0"/>
              </a:spcBef>
            </a:pPr>
            <a:r>
              <a:rPr lang="en-GB" sz="1400" dirty="0">
                <a:solidFill>
                  <a:schemeClr val="accent3"/>
                </a:solidFill>
              </a:rPr>
              <a:t>Resource </a:t>
            </a:r>
            <a:r>
              <a:rPr lang="en-GB" sz="1400" dirty="0" smtClean="0">
                <a:solidFill>
                  <a:schemeClr val="accent3"/>
                </a:solidFill>
              </a:rPr>
              <a:t>acquisition is </a:t>
            </a:r>
            <a:r>
              <a:rPr lang="en-GB" sz="1400" dirty="0" smtClean="0">
                <a:solidFill>
                  <a:schemeClr val="accent3"/>
                </a:solidFill>
              </a:rPr>
              <a:t>initialization </a:t>
            </a:r>
          </a:p>
          <a:p>
            <a:pPr>
              <a:spcBef>
                <a:spcPts val="0"/>
              </a:spcBef>
            </a:pPr>
            <a:r>
              <a:rPr lang="en-GB" sz="1400" dirty="0" smtClean="0">
                <a:solidFill>
                  <a:srgbClr val="FF0000"/>
                </a:solidFill>
              </a:rPr>
              <a:t>Singleton</a:t>
            </a:r>
          </a:p>
          <a:p>
            <a:pPr>
              <a:spcBef>
                <a:spcPts val="0"/>
              </a:spcBef>
            </a:pPr>
            <a:r>
              <a:rPr lang="en-GB" sz="1400" dirty="0" smtClean="0">
                <a:solidFill>
                  <a:srgbClr val="FF0000"/>
                </a:solidFill>
              </a:rPr>
              <a:t>Adapter </a:t>
            </a:r>
            <a:r>
              <a:rPr lang="en-GB" sz="1400" dirty="0">
                <a:solidFill>
                  <a:srgbClr val="FF0000"/>
                </a:solidFill>
              </a:rPr>
              <a:t>or Wrapper or Translator.</a:t>
            </a:r>
          </a:p>
          <a:p>
            <a:pPr>
              <a:spcBef>
                <a:spcPts val="0"/>
              </a:spcBef>
            </a:pPr>
            <a:r>
              <a:rPr lang="en-GB" sz="1400" dirty="0"/>
              <a:t>Bridge</a:t>
            </a:r>
          </a:p>
          <a:p>
            <a:pPr>
              <a:spcBef>
                <a:spcPts val="0"/>
              </a:spcBef>
            </a:pPr>
            <a:r>
              <a:rPr lang="en-GB" sz="1400" dirty="0" smtClean="0">
                <a:solidFill>
                  <a:srgbClr val="FF0000"/>
                </a:solidFill>
              </a:rPr>
              <a:t>Composite</a:t>
            </a:r>
          </a:p>
          <a:p>
            <a:pPr>
              <a:spcBef>
                <a:spcPts val="0"/>
              </a:spcBef>
            </a:pPr>
            <a:r>
              <a:rPr lang="en-GB" sz="1400" dirty="0" smtClean="0">
                <a:solidFill>
                  <a:srgbClr val="FF0000"/>
                </a:solidFill>
              </a:rPr>
              <a:t>Curiously recursive template pattern</a:t>
            </a:r>
            <a:endParaRPr lang="en-GB" sz="1400" dirty="0">
              <a:solidFill>
                <a:srgbClr val="FF0000"/>
              </a:solidFill>
            </a:endParaRPr>
          </a:p>
          <a:p>
            <a:pPr>
              <a:spcBef>
                <a:spcPts val="0"/>
              </a:spcBef>
            </a:pPr>
            <a:r>
              <a:rPr lang="en-GB" sz="1400" dirty="0">
                <a:solidFill>
                  <a:srgbClr val="FF0000"/>
                </a:solidFill>
              </a:rPr>
              <a:t>Decorator</a:t>
            </a:r>
          </a:p>
          <a:p>
            <a:pPr>
              <a:spcBef>
                <a:spcPts val="0"/>
              </a:spcBef>
            </a:pPr>
            <a:r>
              <a:rPr lang="en-GB" sz="1400" dirty="0"/>
              <a:t>Facade</a:t>
            </a:r>
          </a:p>
          <a:p>
            <a:pPr>
              <a:spcBef>
                <a:spcPts val="0"/>
              </a:spcBef>
            </a:pPr>
            <a:r>
              <a:rPr lang="en-GB" sz="1400" dirty="0"/>
              <a:t>Flyweight</a:t>
            </a:r>
          </a:p>
          <a:p>
            <a:pPr>
              <a:spcBef>
                <a:spcPts val="0"/>
              </a:spcBef>
            </a:pPr>
            <a:r>
              <a:rPr lang="en-GB" sz="1400" dirty="0"/>
              <a:t>Front Controller</a:t>
            </a:r>
          </a:p>
          <a:p>
            <a:pPr>
              <a:spcBef>
                <a:spcPts val="0"/>
              </a:spcBef>
            </a:pPr>
            <a:r>
              <a:rPr lang="en-GB" sz="1400" dirty="0"/>
              <a:t>Module</a:t>
            </a:r>
          </a:p>
          <a:p>
            <a:pPr>
              <a:spcBef>
                <a:spcPts val="0"/>
              </a:spcBef>
            </a:pPr>
            <a:r>
              <a:rPr lang="en-GB" sz="1400" dirty="0">
                <a:solidFill>
                  <a:srgbClr val="FF0000"/>
                </a:solidFill>
              </a:rPr>
              <a:t>Proxy</a:t>
            </a:r>
          </a:p>
          <a:p>
            <a:pPr>
              <a:spcBef>
                <a:spcPts val="0"/>
              </a:spcBef>
            </a:pPr>
            <a:r>
              <a:rPr lang="en-GB" sz="1400" dirty="0" smtClean="0"/>
              <a:t>Twin</a:t>
            </a:r>
          </a:p>
        </p:txBody>
      </p:sp>
      <p:sp>
        <p:nvSpPr>
          <p:cNvPr id="3" name="Date Placeholder 2"/>
          <p:cNvSpPr>
            <a:spLocks noGrp="1"/>
          </p:cNvSpPr>
          <p:nvPr>
            <p:ph type="dt" sz="half" idx="14"/>
          </p:nvPr>
        </p:nvSpPr>
        <p:spPr/>
        <p:txBody>
          <a:bodyPr/>
          <a:lstStyle/>
          <a:p>
            <a:r>
              <a:rPr lang="en-GB" smtClean="0"/>
              <a:t>23/09/2014</a:t>
            </a:r>
            <a:endParaRPr lang="en-GB"/>
          </a:p>
        </p:txBody>
      </p:sp>
      <p:sp>
        <p:nvSpPr>
          <p:cNvPr id="4" name="Slide Number Placeholder 3"/>
          <p:cNvSpPr>
            <a:spLocks noGrp="1"/>
          </p:cNvSpPr>
          <p:nvPr>
            <p:ph type="sldNum" sz="quarter" idx="15"/>
          </p:nvPr>
        </p:nvSpPr>
        <p:spPr/>
        <p:txBody>
          <a:bodyPr/>
          <a:lstStyle/>
          <a:p>
            <a:fld id="{EEF2D876-3959-4538-AC04-758B633CFB3E}" type="slidenum">
              <a:rPr lang="en-GB" smtClean="0"/>
              <a:t>70</a:t>
            </a:fld>
            <a:endParaRPr lang="en-GB"/>
          </a:p>
        </p:txBody>
      </p:sp>
      <p:sp>
        <p:nvSpPr>
          <p:cNvPr id="5" name="Footer Placeholder 4"/>
          <p:cNvSpPr>
            <a:spLocks noGrp="1"/>
          </p:cNvSpPr>
          <p:nvPr>
            <p:ph type="ftr" sz="quarter" idx="16"/>
          </p:nvPr>
        </p:nvSpPr>
        <p:spPr/>
        <p:txBody>
          <a:bodyPr/>
          <a:lstStyle/>
          <a:p>
            <a:r>
              <a:rPr lang="en-GB" smtClean="0"/>
              <a:t>Andrew W. Rose, Imperial College London</a:t>
            </a:r>
            <a:endParaRPr lang="en-GB"/>
          </a:p>
        </p:txBody>
      </p:sp>
      <p:sp>
        <p:nvSpPr>
          <p:cNvPr id="6" name="Title 5"/>
          <p:cNvSpPr>
            <a:spLocks noGrp="1"/>
          </p:cNvSpPr>
          <p:nvPr>
            <p:ph type="title"/>
          </p:nvPr>
        </p:nvSpPr>
        <p:spPr>
          <a:xfrm>
            <a:off x="352426" y="228600"/>
            <a:ext cx="8035998" cy="1066800"/>
          </a:xfrm>
        </p:spPr>
        <p:txBody>
          <a:bodyPr>
            <a:normAutofit fontScale="90000"/>
          </a:bodyPr>
          <a:lstStyle/>
          <a:p>
            <a:r>
              <a:rPr lang="en-GB" dirty="0"/>
              <a:t>Software Design </a:t>
            </a:r>
            <a:r>
              <a:rPr lang="en-GB" dirty="0" smtClean="0"/>
              <a:t>Patterns: </a:t>
            </a:r>
            <a:r>
              <a:rPr lang="en-GB" dirty="0" smtClean="0"/>
              <a:t>Used in anger</a:t>
            </a:r>
            <a:endParaRPr lang="en-GB" dirty="0"/>
          </a:p>
        </p:txBody>
      </p:sp>
      <p:sp>
        <p:nvSpPr>
          <p:cNvPr id="7" name="TextBox 6"/>
          <p:cNvSpPr txBox="1"/>
          <p:nvPr/>
        </p:nvSpPr>
        <p:spPr>
          <a:xfrm>
            <a:off x="5220072" y="1465534"/>
            <a:ext cx="2736304" cy="3539430"/>
          </a:xfrm>
          <a:prstGeom prst="rect">
            <a:avLst/>
          </a:prstGeom>
          <a:noFill/>
        </p:spPr>
        <p:txBody>
          <a:bodyPr wrap="square" rtlCol="0">
            <a:spAutoFit/>
          </a:bodyPr>
          <a:lstStyle/>
          <a:p>
            <a:pPr>
              <a:spcBef>
                <a:spcPts val="0"/>
              </a:spcBef>
            </a:pPr>
            <a:r>
              <a:rPr lang="en-GB" sz="1400" dirty="0" smtClean="0"/>
              <a:t>Blackboard</a:t>
            </a:r>
          </a:p>
          <a:p>
            <a:pPr>
              <a:spcBef>
                <a:spcPts val="0"/>
              </a:spcBef>
            </a:pPr>
            <a:r>
              <a:rPr lang="en-GB" sz="1400" dirty="0" smtClean="0"/>
              <a:t>Chain of responsibility</a:t>
            </a:r>
          </a:p>
          <a:p>
            <a:pPr>
              <a:spcBef>
                <a:spcPts val="0"/>
              </a:spcBef>
            </a:pPr>
            <a:r>
              <a:rPr lang="en-GB" sz="1400" dirty="0" smtClean="0"/>
              <a:t>Command</a:t>
            </a:r>
          </a:p>
          <a:p>
            <a:pPr>
              <a:spcBef>
                <a:spcPts val="0"/>
              </a:spcBef>
            </a:pPr>
            <a:r>
              <a:rPr lang="en-GB" sz="1400" dirty="0" smtClean="0"/>
              <a:t>Interpreter</a:t>
            </a:r>
          </a:p>
          <a:p>
            <a:pPr>
              <a:spcBef>
                <a:spcPts val="0"/>
              </a:spcBef>
            </a:pPr>
            <a:r>
              <a:rPr lang="en-GB" sz="1400" dirty="0" smtClean="0"/>
              <a:t>Iterator</a:t>
            </a:r>
          </a:p>
          <a:p>
            <a:pPr>
              <a:spcBef>
                <a:spcPts val="0"/>
              </a:spcBef>
            </a:pPr>
            <a:r>
              <a:rPr lang="en-GB" sz="1400" dirty="0" smtClean="0"/>
              <a:t>Mediator</a:t>
            </a:r>
          </a:p>
          <a:p>
            <a:pPr>
              <a:spcBef>
                <a:spcPts val="0"/>
              </a:spcBef>
            </a:pPr>
            <a:r>
              <a:rPr lang="en-GB" sz="1400" dirty="0" smtClean="0"/>
              <a:t>Memento</a:t>
            </a:r>
          </a:p>
          <a:p>
            <a:pPr>
              <a:spcBef>
                <a:spcPts val="0"/>
              </a:spcBef>
            </a:pPr>
            <a:r>
              <a:rPr lang="en-GB" sz="1400" dirty="0" smtClean="0"/>
              <a:t>Null object</a:t>
            </a:r>
          </a:p>
          <a:p>
            <a:pPr>
              <a:spcBef>
                <a:spcPts val="0"/>
              </a:spcBef>
            </a:pPr>
            <a:r>
              <a:rPr lang="en-GB" sz="1400" dirty="0" smtClean="0"/>
              <a:t>Observer or Publish/subscribe</a:t>
            </a:r>
          </a:p>
          <a:p>
            <a:pPr>
              <a:spcBef>
                <a:spcPts val="0"/>
              </a:spcBef>
            </a:pPr>
            <a:r>
              <a:rPr lang="en-GB" sz="1400" dirty="0" smtClean="0"/>
              <a:t>Servant</a:t>
            </a:r>
          </a:p>
          <a:p>
            <a:pPr>
              <a:spcBef>
                <a:spcPts val="0"/>
              </a:spcBef>
            </a:pPr>
            <a:r>
              <a:rPr lang="en-GB" sz="1400" dirty="0" smtClean="0"/>
              <a:t>Specification</a:t>
            </a:r>
          </a:p>
          <a:p>
            <a:pPr>
              <a:spcBef>
                <a:spcPts val="0"/>
              </a:spcBef>
            </a:pPr>
            <a:r>
              <a:rPr lang="en-GB" sz="1400" dirty="0" smtClean="0"/>
              <a:t>State</a:t>
            </a:r>
          </a:p>
          <a:p>
            <a:pPr>
              <a:spcBef>
                <a:spcPts val="0"/>
              </a:spcBef>
            </a:pPr>
            <a:r>
              <a:rPr lang="en-GB" sz="1400" dirty="0" smtClean="0"/>
              <a:t>Strategy</a:t>
            </a:r>
          </a:p>
          <a:p>
            <a:pPr>
              <a:spcBef>
                <a:spcPts val="0"/>
              </a:spcBef>
            </a:pPr>
            <a:r>
              <a:rPr lang="en-GB" sz="1400" dirty="0" smtClean="0">
                <a:solidFill>
                  <a:srgbClr val="FF0000"/>
                </a:solidFill>
              </a:rPr>
              <a:t>Template or Hollywood method</a:t>
            </a:r>
          </a:p>
          <a:p>
            <a:pPr>
              <a:spcBef>
                <a:spcPts val="0"/>
              </a:spcBef>
            </a:pPr>
            <a:r>
              <a:rPr lang="en-GB" sz="1400" dirty="0" smtClean="0">
                <a:solidFill>
                  <a:srgbClr val="FF0000"/>
                </a:solidFill>
              </a:rPr>
              <a:t>Visitor</a:t>
            </a:r>
          </a:p>
          <a:p>
            <a:endParaRPr lang="en-GB" sz="1400" dirty="0"/>
          </a:p>
        </p:txBody>
      </p:sp>
      <p:cxnSp>
        <p:nvCxnSpPr>
          <p:cNvPr id="9" name="Straight Connector 8"/>
          <p:cNvCxnSpPr/>
          <p:nvPr/>
        </p:nvCxnSpPr>
        <p:spPr>
          <a:xfrm>
            <a:off x="5652120" y="4797152"/>
            <a:ext cx="0" cy="540060"/>
          </a:xfrm>
          <a:prstGeom prst="line">
            <a:avLst/>
          </a:prstGeom>
          <a:ln w="2222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9986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Software analogy</a:t>
            </a:r>
            <a:endParaRPr lang="en-GB" dirty="0"/>
          </a:p>
        </p:txBody>
      </p:sp>
      <p:pic>
        <p:nvPicPr>
          <p:cNvPr id="4" name="Picture 9" descr="http://www.freedomdesignandconstruction.co.uk/wp-content/uploads/2014/01/stack-of-timber-300.jpg"/>
          <p:cNvPicPr>
            <a:picLocks noChangeAspect="1" noChangeArrowheads="1"/>
          </p:cNvPicPr>
          <p:nvPr/>
        </p:nvPicPr>
        <p:blipFill rotWithShape="1">
          <a:blip r:embed="rId2">
            <a:extLst>
              <a:ext uri="{28A0092B-C50C-407E-A947-70E740481C1C}">
                <a14:useLocalDpi xmlns:a14="http://schemas.microsoft.com/office/drawing/2010/main" val="0"/>
              </a:ext>
            </a:extLst>
          </a:blip>
          <a:srcRect r="9496"/>
          <a:stretch/>
        </p:blipFill>
        <p:spPr bwMode="auto">
          <a:xfrm>
            <a:off x="2663932" y="1484785"/>
            <a:ext cx="3059029" cy="22533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descr="http://wallpoper.com/images/00/42/03/78/hands-pray_004203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43" t="9428" r="23311"/>
          <a:stretch/>
        </p:blipFill>
        <p:spPr bwMode="auto">
          <a:xfrm>
            <a:off x="252172" y="1484785"/>
            <a:ext cx="2189539" cy="22533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7" descr="http://farm1.static.flickr.com/82/253329527_c50e04cd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9026" y="1484784"/>
            <a:ext cx="3004436" cy="22533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7796" y="1484785"/>
            <a:ext cx="1478290" cy="369332"/>
          </a:xfrm>
          <a:prstGeom prst="rect">
            <a:avLst/>
          </a:prstGeom>
          <a:solidFill>
            <a:schemeClr val="tx1">
              <a:alpha val="50000"/>
            </a:schemeClr>
          </a:solidFill>
        </p:spPr>
        <p:txBody>
          <a:bodyPr wrap="none" rtlCol="0">
            <a:spAutoFit/>
          </a:bodyPr>
          <a:lstStyle/>
          <a:p>
            <a:r>
              <a:rPr lang="en-GB" dirty="0">
                <a:solidFill>
                  <a:schemeClr val="bg1"/>
                </a:solidFill>
              </a:rPr>
              <a:t>a</a:t>
            </a:r>
            <a:r>
              <a:rPr lang="en-GB" dirty="0" smtClean="0">
                <a:solidFill>
                  <a:schemeClr val="bg1"/>
                </a:solidFill>
              </a:rPr>
              <a:t>) Bare hands</a:t>
            </a:r>
            <a:endParaRPr lang="en-GB" dirty="0">
              <a:solidFill>
                <a:schemeClr val="bg1"/>
              </a:solidFill>
            </a:endParaRPr>
          </a:p>
        </p:txBody>
      </p:sp>
      <p:sp>
        <p:nvSpPr>
          <p:cNvPr id="8" name="TextBox 7"/>
          <p:cNvSpPr txBox="1"/>
          <p:nvPr/>
        </p:nvSpPr>
        <p:spPr>
          <a:xfrm>
            <a:off x="3163869" y="1484785"/>
            <a:ext cx="2059153" cy="369332"/>
          </a:xfrm>
          <a:prstGeom prst="rect">
            <a:avLst/>
          </a:prstGeom>
          <a:solidFill>
            <a:schemeClr val="tx1">
              <a:alpha val="50000"/>
            </a:schemeClr>
          </a:solidFill>
        </p:spPr>
        <p:txBody>
          <a:bodyPr wrap="none" rtlCol="0">
            <a:spAutoFit/>
          </a:bodyPr>
          <a:lstStyle/>
          <a:p>
            <a:r>
              <a:rPr lang="en-GB" dirty="0" smtClean="0">
                <a:solidFill>
                  <a:schemeClr val="bg1"/>
                </a:solidFill>
              </a:rPr>
              <a:t>b) A stack of timber</a:t>
            </a:r>
            <a:endParaRPr lang="en-GB" dirty="0">
              <a:solidFill>
                <a:schemeClr val="bg1"/>
              </a:solidFill>
            </a:endParaRPr>
          </a:p>
        </p:txBody>
      </p:sp>
      <p:sp>
        <p:nvSpPr>
          <p:cNvPr id="9" name="TextBox 8"/>
          <p:cNvSpPr txBox="1"/>
          <p:nvPr/>
        </p:nvSpPr>
        <p:spPr>
          <a:xfrm>
            <a:off x="6471523" y="1484785"/>
            <a:ext cx="1939442" cy="369332"/>
          </a:xfrm>
          <a:prstGeom prst="rect">
            <a:avLst/>
          </a:prstGeom>
          <a:solidFill>
            <a:schemeClr val="tx1">
              <a:alpha val="50000"/>
            </a:schemeClr>
          </a:solidFill>
        </p:spPr>
        <p:txBody>
          <a:bodyPr wrap="none" rtlCol="0">
            <a:spAutoFit/>
          </a:bodyPr>
          <a:lstStyle/>
          <a:p>
            <a:r>
              <a:rPr lang="en-GB" dirty="0" smtClean="0">
                <a:solidFill>
                  <a:schemeClr val="bg1"/>
                </a:solidFill>
              </a:rPr>
              <a:t>c) A horse and cart</a:t>
            </a:r>
            <a:endParaRPr lang="en-GB" dirty="0">
              <a:solidFill>
                <a:schemeClr val="bg1"/>
              </a:solidFill>
            </a:endParaRPr>
          </a:p>
        </p:txBody>
      </p:sp>
      <p:sp>
        <p:nvSpPr>
          <p:cNvPr id="11" name="Up Arrow 10"/>
          <p:cNvSpPr/>
          <p:nvPr/>
        </p:nvSpPr>
        <p:spPr>
          <a:xfrm>
            <a:off x="252172" y="3738110"/>
            <a:ext cx="2189539" cy="25712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Do a task manually</a:t>
            </a:r>
            <a:endParaRPr lang="en-GB" dirty="0"/>
          </a:p>
        </p:txBody>
      </p:sp>
      <p:sp>
        <p:nvSpPr>
          <p:cNvPr id="10" name="Up Arrow 9"/>
          <p:cNvSpPr/>
          <p:nvPr/>
        </p:nvSpPr>
        <p:spPr>
          <a:xfrm>
            <a:off x="3098675" y="3738110"/>
            <a:ext cx="2189539" cy="257120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Design the tools yourself</a:t>
            </a:r>
            <a:endParaRPr lang="en-GB" dirty="0"/>
          </a:p>
        </p:txBody>
      </p:sp>
      <p:sp>
        <p:nvSpPr>
          <p:cNvPr id="12" name="Up Arrow 11"/>
          <p:cNvSpPr/>
          <p:nvPr/>
        </p:nvSpPr>
        <p:spPr>
          <a:xfrm>
            <a:off x="6346474" y="3738112"/>
            <a:ext cx="2189539" cy="25712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Benefit from someone else’s hard work</a:t>
            </a:r>
            <a:endParaRPr lang="en-GB" dirty="0"/>
          </a:p>
        </p:txBody>
      </p:sp>
      <p:sp>
        <p:nvSpPr>
          <p:cNvPr id="2" name="Date Placeholder 1"/>
          <p:cNvSpPr>
            <a:spLocks noGrp="1"/>
          </p:cNvSpPr>
          <p:nvPr>
            <p:ph type="dt" sz="half" idx="14"/>
          </p:nvPr>
        </p:nvSpPr>
        <p:spPr/>
        <p:txBody>
          <a:bodyPr/>
          <a:lstStyle/>
          <a:p>
            <a:r>
              <a:rPr lang="en-GB" smtClean="0"/>
              <a:t>23/09/2014</a:t>
            </a:r>
            <a:endParaRPr lang="en-GB"/>
          </a:p>
        </p:txBody>
      </p:sp>
      <p:sp>
        <p:nvSpPr>
          <p:cNvPr id="13" name="Footer Placeholder 12"/>
          <p:cNvSpPr>
            <a:spLocks noGrp="1"/>
          </p:cNvSpPr>
          <p:nvPr>
            <p:ph type="ftr" sz="quarter" idx="16"/>
          </p:nvPr>
        </p:nvSpPr>
        <p:spPr/>
        <p:txBody>
          <a:bodyPr/>
          <a:lstStyle/>
          <a:p>
            <a:r>
              <a:rPr lang="en-GB" smtClean="0"/>
              <a:t>Andrew W. Rose, Imperial College London</a:t>
            </a:r>
            <a:endParaRPr lang="en-GB"/>
          </a:p>
        </p:txBody>
      </p:sp>
      <p:sp>
        <p:nvSpPr>
          <p:cNvPr id="14" name="Slide Number Placeholder 13"/>
          <p:cNvSpPr>
            <a:spLocks noGrp="1"/>
          </p:cNvSpPr>
          <p:nvPr>
            <p:ph type="sldNum" sz="quarter" idx="15"/>
          </p:nvPr>
        </p:nvSpPr>
        <p:spPr/>
        <p:txBody>
          <a:bodyPr/>
          <a:lstStyle/>
          <a:p>
            <a:fld id="{EEF2D876-3959-4538-AC04-758B633CFB3E}" type="slidenum">
              <a:rPr lang="en-GB" smtClean="0"/>
              <a:t>8</a:t>
            </a:fld>
            <a:endParaRPr lang="en-GB"/>
          </a:p>
        </p:txBody>
      </p:sp>
    </p:spTree>
    <p:extLst>
      <p:ext uri="{BB962C8B-B14F-4D97-AF65-F5344CB8AC3E}">
        <p14:creationId xmlns:p14="http://schemas.microsoft.com/office/powerpoint/2010/main" val="2086437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Software analogy</a:t>
            </a:r>
            <a:endParaRPr lang="en-GB" dirty="0"/>
          </a:p>
        </p:txBody>
      </p:sp>
      <p:pic>
        <p:nvPicPr>
          <p:cNvPr id="4" name="Picture 9" descr="http://www.freedomdesignandconstruction.co.uk/wp-content/uploads/2014/01/stack-of-timber-300.jpg"/>
          <p:cNvPicPr>
            <a:picLocks noChangeAspect="1" noChangeArrowheads="1"/>
          </p:cNvPicPr>
          <p:nvPr/>
        </p:nvPicPr>
        <p:blipFill rotWithShape="1">
          <a:blip r:embed="rId2">
            <a:extLst>
              <a:ext uri="{28A0092B-C50C-407E-A947-70E740481C1C}">
                <a14:useLocalDpi xmlns:a14="http://schemas.microsoft.com/office/drawing/2010/main" val="0"/>
              </a:ext>
            </a:extLst>
          </a:blip>
          <a:srcRect r="9496"/>
          <a:stretch/>
        </p:blipFill>
        <p:spPr bwMode="auto">
          <a:xfrm>
            <a:off x="2663932" y="1484785"/>
            <a:ext cx="3059029" cy="225332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5" descr="http://wallpoper.com/images/00/42/03/78/hands-pray_00420378.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743" t="9428" r="23311"/>
          <a:stretch/>
        </p:blipFill>
        <p:spPr bwMode="auto">
          <a:xfrm>
            <a:off x="252172" y="1484785"/>
            <a:ext cx="2189539" cy="225332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7" descr="http://farm1.static.flickr.com/82/253329527_c50e04cd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9026" y="1484784"/>
            <a:ext cx="3004436" cy="22533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7796" y="1484785"/>
            <a:ext cx="1478290" cy="369332"/>
          </a:xfrm>
          <a:prstGeom prst="rect">
            <a:avLst/>
          </a:prstGeom>
          <a:solidFill>
            <a:schemeClr val="tx1">
              <a:alpha val="50000"/>
            </a:schemeClr>
          </a:solidFill>
        </p:spPr>
        <p:txBody>
          <a:bodyPr wrap="none" rtlCol="0">
            <a:spAutoFit/>
          </a:bodyPr>
          <a:lstStyle/>
          <a:p>
            <a:r>
              <a:rPr lang="en-GB" dirty="0">
                <a:solidFill>
                  <a:schemeClr val="bg1"/>
                </a:solidFill>
              </a:rPr>
              <a:t>a</a:t>
            </a:r>
            <a:r>
              <a:rPr lang="en-GB" dirty="0" smtClean="0">
                <a:solidFill>
                  <a:schemeClr val="bg1"/>
                </a:solidFill>
              </a:rPr>
              <a:t>) Bare hands</a:t>
            </a:r>
            <a:endParaRPr lang="en-GB" dirty="0">
              <a:solidFill>
                <a:schemeClr val="bg1"/>
              </a:solidFill>
            </a:endParaRPr>
          </a:p>
        </p:txBody>
      </p:sp>
      <p:sp>
        <p:nvSpPr>
          <p:cNvPr id="8" name="TextBox 7"/>
          <p:cNvSpPr txBox="1"/>
          <p:nvPr/>
        </p:nvSpPr>
        <p:spPr>
          <a:xfrm>
            <a:off x="3163869" y="1484785"/>
            <a:ext cx="2059153" cy="369332"/>
          </a:xfrm>
          <a:prstGeom prst="rect">
            <a:avLst/>
          </a:prstGeom>
          <a:solidFill>
            <a:schemeClr val="tx1">
              <a:alpha val="50000"/>
            </a:schemeClr>
          </a:solidFill>
        </p:spPr>
        <p:txBody>
          <a:bodyPr wrap="none" rtlCol="0">
            <a:spAutoFit/>
          </a:bodyPr>
          <a:lstStyle/>
          <a:p>
            <a:r>
              <a:rPr lang="en-GB" dirty="0" smtClean="0">
                <a:solidFill>
                  <a:schemeClr val="bg1"/>
                </a:solidFill>
              </a:rPr>
              <a:t>b) A stack of timber</a:t>
            </a:r>
            <a:endParaRPr lang="en-GB" dirty="0">
              <a:solidFill>
                <a:schemeClr val="bg1"/>
              </a:solidFill>
            </a:endParaRPr>
          </a:p>
        </p:txBody>
      </p:sp>
      <p:sp>
        <p:nvSpPr>
          <p:cNvPr id="9" name="TextBox 8"/>
          <p:cNvSpPr txBox="1"/>
          <p:nvPr/>
        </p:nvSpPr>
        <p:spPr>
          <a:xfrm>
            <a:off x="6471523" y="1484785"/>
            <a:ext cx="1939442" cy="369332"/>
          </a:xfrm>
          <a:prstGeom prst="rect">
            <a:avLst/>
          </a:prstGeom>
          <a:solidFill>
            <a:schemeClr val="tx1">
              <a:alpha val="50000"/>
            </a:schemeClr>
          </a:solidFill>
        </p:spPr>
        <p:txBody>
          <a:bodyPr wrap="none" rtlCol="0">
            <a:spAutoFit/>
          </a:bodyPr>
          <a:lstStyle/>
          <a:p>
            <a:r>
              <a:rPr lang="en-GB" dirty="0" smtClean="0">
                <a:solidFill>
                  <a:schemeClr val="bg1"/>
                </a:solidFill>
              </a:rPr>
              <a:t>c) A horse and cart</a:t>
            </a:r>
            <a:endParaRPr lang="en-GB" dirty="0">
              <a:solidFill>
                <a:schemeClr val="bg1"/>
              </a:solidFill>
            </a:endParaRPr>
          </a:p>
        </p:txBody>
      </p:sp>
      <p:sp>
        <p:nvSpPr>
          <p:cNvPr id="12" name="Up Arrow 11"/>
          <p:cNvSpPr/>
          <p:nvPr/>
        </p:nvSpPr>
        <p:spPr>
          <a:xfrm>
            <a:off x="6346474" y="3738112"/>
            <a:ext cx="2189539" cy="25712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Benefit from someone else’s hard work</a:t>
            </a:r>
            <a:endParaRPr lang="en-GB" dirty="0"/>
          </a:p>
        </p:txBody>
      </p:sp>
      <p:sp>
        <p:nvSpPr>
          <p:cNvPr id="2" name="Right Arrow 1"/>
          <p:cNvSpPr/>
          <p:nvPr/>
        </p:nvSpPr>
        <p:spPr>
          <a:xfrm>
            <a:off x="2195736" y="5035817"/>
            <a:ext cx="4519628" cy="115212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smtClean="0"/>
              <a:t>This is the purpose of design patterns!</a:t>
            </a:r>
            <a:endParaRPr lang="en-GB" dirty="0"/>
          </a:p>
        </p:txBody>
      </p:sp>
      <p:sp>
        <p:nvSpPr>
          <p:cNvPr id="13" name="Date Placeholder 12"/>
          <p:cNvSpPr>
            <a:spLocks noGrp="1"/>
          </p:cNvSpPr>
          <p:nvPr>
            <p:ph type="dt" sz="half" idx="14"/>
          </p:nvPr>
        </p:nvSpPr>
        <p:spPr/>
        <p:txBody>
          <a:bodyPr/>
          <a:lstStyle/>
          <a:p>
            <a:r>
              <a:rPr lang="en-GB" smtClean="0"/>
              <a:t>23/09/2014</a:t>
            </a:r>
            <a:endParaRPr lang="en-GB"/>
          </a:p>
        </p:txBody>
      </p:sp>
      <p:sp>
        <p:nvSpPr>
          <p:cNvPr id="14" name="Footer Placeholder 13"/>
          <p:cNvSpPr>
            <a:spLocks noGrp="1"/>
          </p:cNvSpPr>
          <p:nvPr>
            <p:ph type="ftr" sz="quarter" idx="16"/>
          </p:nvPr>
        </p:nvSpPr>
        <p:spPr/>
        <p:txBody>
          <a:bodyPr/>
          <a:lstStyle/>
          <a:p>
            <a:r>
              <a:rPr lang="en-GB" smtClean="0"/>
              <a:t>Andrew W. Rose, Imperial College London</a:t>
            </a:r>
            <a:endParaRPr lang="en-GB"/>
          </a:p>
        </p:txBody>
      </p:sp>
      <p:sp>
        <p:nvSpPr>
          <p:cNvPr id="15" name="Slide Number Placeholder 14"/>
          <p:cNvSpPr>
            <a:spLocks noGrp="1"/>
          </p:cNvSpPr>
          <p:nvPr>
            <p:ph type="sldNum" sz="quarter" idx="15"/>
          </p:nvPr>
        </p:nvSpPr>
        <p:spPr/>
        <p:txBody>
          <a:bodyPr/>
          <a:lstStyle/>
          <a:p>
            <a:fld id="{EEF2D876-3959-4538-AC04-758B633CFB3E}" type="slidenum">
              <a:rPr lang="en-GB" smtClean="0"/>
              <a:t>9</a:t>
            </a:fld>
            <a:endParaRPr lang="en-GB"/>
          </a:p>
        </p:txBody>
      </p:sp>
    </p:spTree>
    <p:extLst>
      <p:ext uri="{BB962C8B-B14F-4D97-AF65-F5344CB8AC3E}">
        <p14:creationId xmlns:p14="http://schemas.microsoft.com/office/powerpoint/2010/main" val="113440596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ean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CleanBlack</Template>
  <TotalTime>1620</TotalTime>
  <Words>5287</Words>
  <Application>Microsoft Office PowerPoint</Application>
  <PresentationFormat>On-screen Show (4:3)</PresentationFormat>
  <Paragraphs>883</Paragraphs>
  <Slides>70</Slides>
  <Notes>0</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CleanBlack</vt:lpstr>
      <vt:lpstr> IC Coder’s Club Design patterns (in C++)</vt:lpstr>
      <vt:lpstr>Simple exercise</vt:lpstr>
      <vt:lpstr>Simple exercise</vt:lpstr>
      <vt:lpstr>Simple exercise</vt:lpstr>
      <vt:lpstr>Software analogy</vt:lpstr>
      <vt:lpstr>Software analogy</vt:lpstr>
      <vt:lpstr>Software analogy</vt:lpstr>
      <vt:lpstr>Software analogy</vt:lpstr>
      <vt:lpstr>Software analogy</vt:lpstr>
      <vt:lpstr>Motivation</vt:lpstr>
      <vt:lpstr>Motivation</vt:lpstr>
      <vt:lpstr>Software Design Patterns: What are they not?</vt:lpstr>
      <vt:lpstr>Software Design Patterns: What are they?</vt:lpstr>
      <vt:lpstr>Software Design Patterns</vt:lpstr>
      <vt:lpstr>Software Design Patterns</vt:lpstr>
      <vt:lpstr>Software Design Patterns</vt:lpstr>
      <vt:lpstr>Software Design Patterns: Daunting</vt:lpstr>
      <vt:lpstr>Software Design Patterns</vt:lpstr>
      <vt:lpstr>Factory method, Builder and Abstract factory patterns (For when a constructor just won’t cut it)</vt:lpstr>
      <vt:lpstr>Factory method, Builder and Abstract factory patterns (For when a constructor just won’t cut it)</vt:lpstr>
      <vt:lpstr>Factory method, Builder and Abstract factory patterns (For when a constructor just won’t cut it)</vt:lpstr>
      <vt:lpstr>Factory method, Builder and Abstract factory patterns (For when a constructor just won’t cut it)</vt:lpstr>
      <vt:lpstr>Factory method, Builder and Abstract factory patterns (For when a constructor just won’t cut it)</vt:lpstr>
      <vt:lpstr>Factory method, Builder and Abstract factory patterns (For when a constructor just won’t cut it)</vt:lpstr>
      <vt:lpstr>Factory method, Builder and Abstract factory patterns (For when a constructor just won’t cut it)</vt:lpstr>
      <vt:lpstr>Factory method, Builder and Abstract factory patterns (For when a constructor just won’t cut it)</vt:lpstr>
      <vt:lpstr>Factory method, Builder and Abstract factory patterns (For when a constructor just won’t cut it)</vt:lpstr>
      <vt:lpstr>Factory method, Builder and Abstract factory patterns (For when a constructor just won’t cut it)</vt:lpstr>
      <vt:lpstr>Abstract factory case study: uHAL</vt:lpstr>
      <vt:lpstr>Abstract factory case study: uHAL</vt:lpstr>
      <vt:lpstr>Abstract factory case study: uHAL</vt:lpstr>
      <vt:lpstr>Abstract factory case study: uHAL</vt:lpstr>
      <vt:lpstr>Abstract factory case study: uHAL</vt:lpstr>
      <vt:lpstr>Abstract factory case study: uHAL</vt:lpstr>
      <vt:lpstr>Abstract factory case study: uHAL</vt:lpstr>
      <vt:lpstr>Abstract factory case study: uHAL</vt:lpstr>
      <vt:lpstr>The Singleton pattern</vt:lpstr>
      <vt:lpstr>The Singleton pattern</vt:lpstr>
      <vt:lpstr>The Singleton pattern</vt:lpstr>
      <vt:lpstr>The Singleton pattern</vt:lpstr>
      <vt:lpstr>The Singleton pattern</vt:lpstr>
      <vt:lpstr>The Singleton pattern</vt:lpstr>
      <vt:lpstr>The Singleton pattern</vt:lpstr>
      <vt:lpstr>The Singleton pattern</vt:lpstr>
      <vt:lpstr>The Singleton pattern</vt:lpstr>
      <vt:lpstr>The Singleton pattern: Caveats</vt:lpstr>
      <vt:lpstr>The Template (Hollywood) pattern</vt:lpstr>
      <vt:lpstr>The Template (Hollywood) pattern</vt:lpstr>
      <vt:lpstr>The Template (Hollywood) pattern</vt:lpstr>
      <vt:lpstr>The Template (Hollywood) pattern</vt:lpstr>
      <vt:lpstr>The Template (Hollywood) pattern</vt:lpstr>
      <vt:lpstr>The Template (Hollywood) pattern</vt:lpstr>
      <vt:lpstr>The Template (Hollywood) pattern</vt:lpstr>
      <vt:lpstr>Object Pool pattern</vt:lpstr>
      <vt:lpstr>Object Pool pattern</vt:lpstr>
      <vt:lpstr>Object Pool pattern</vt:lpstr>
      <vt:lpstr>Object Pool pattern</vt:lpstr>
      <vt:lpstr>Object Pool pattern</vt:lpstr>
      <vt:lpstr>And finally…</vt:lpstr>
      <vt:lpstr>PowerPoint Presentation</vt:lpstr>
      <vt:lpstr>Curiously Recursive Template pattern (CRTP)</vt:lpstr>
      <vt:lpstr>Curiously Recursive Template pattern (CRTP)</vt:lpstr>
      <vt:lpstr>Curiously Recursive Template pattern (CRTP)</vt:lpstr>
      <vt:lpstr>CRTP common use-case</vt:lpstr>
      <vt:lpstr>CRTP common use-case</vt:lpstr>
      <vt:lpstr>CRTP common use-case</vt:lpstr>
      <vt:lpstr>Conclusions</vt:lpstr>
      <vt:lpstr>Exercise</vt:lpstr>
      <vt:lpstr>Spare</vt:lpstr>
      <vt:lpstr>Software Design Patterns: Used in anger</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 Coder’s Club Design patterns (in C++)</dc:title>
  <dc:creator>Andy Rose</dc:creator>
  <cp:lastModifiedBy>Andy Rose</cp:lastModifiedBy>
  <cp:revision>81</cp:revision>
  <dcterms:created xsi:type="dcterms:W3CDTF">2014-09-16T09:06:10Z</dcterms:created>
  <dcterms:modified xsi:type="dcterms:W3CDTF">2014-09-17T12:16:30Z</dcterms:modified>
</cp:coreProperties>
</file>