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43"/>
  </p:notesMasterIdLst>
  <p:sldIdLst>
    <p:sldId id="256" r:id="rId2"/>
    <p:sldId id="258" r:id="rId3"/>
    <p:sldId id="327" r:id="rId4"/>
    <p:sldId id="259" r:id="rId5"/>
    <p:sldId id="263" r:id="rId6"/>
    <p:sldId id="301" r:id="rId7"/>
    <p:sldId id="303" r:id="rId8"/>
    <p:sldId id="302" r:id="rId9"/>
    <p:sldId id="305" r:id="rId10"/>
    <p:sldId id="304" r:id="rId11"/>
    <p:sldId id="266" r:id="rId12"/>
    <p:sldId id="265" r:id="rId13"/>
    <p:sldId id="272" r:id="rId14"/>
    <p:sldId id="267" r:id="rId15"/>
    <p:sldId id="268" r:id="rId16"/>
    <p:sldId id="269" r:id="rId17"/>
    <p:sldId id="273" r:id="rId18"/>
    <p:sldId id="276" r:id="rId19"/>
    <p:sldId id="277" r:id="rId20"/>
    <p:sldId id="275" r:id="rId21"/>
    <p:sldId id="278" r:id="rId22"/>
    <p:sldId id="279" r:id="rId23"/>
    <p:sldId id="283" r:id="rId24"/>
    <p:sldId id="284" r:id="rId25"/>
    <p:sldId id="285" r:id="rId26"/>
    <p:sldId id="286" r:id="rId27"/>
    <p:sldId id="288" r:id="rId28"/>
    <p:sldId id="299" r:id="rId29"/>
    <p:sldId id="300" r:id="rId30"/>
    <p:sldId id="290" r:id="rId31"/>
    <p:sldId id="292" r:id="rId32"/>
    <p:sldId id="417" r:id="rId33"/>
    <p:sldId id="293" r:id="rId34"/>
    <p:sldId id="294" r:id="rId35"/>
    <p:sldId id="295" r:id="rId36"/>
    <p:sldId id="296" r:id="rId37"/>
    <p:sldId id="297" r:id="rId38"/>
    <p:sldId id="298" r:id="rId39"/>
    <p:sldId id="309" r:id="rId40"/>
    <p:sldId id="328" r:id="rId41"/>
    <p:sldId id="329" r:id="rId42"/>
    <p:sldId id="308" r:id="rId43"/>
    <p:sldId id="310" r:id="rId44"/>
    <p:sldId id="311" r:id="rId45"/>
    <p:sldId id="312" r:id="rId46"/>
    <p:sldId id="418" r:id="rId47"/>
    <p:sldId id="325" r:id="rId48"/>
    <p:sldId id="314" r:id="rId49"/>
    <p:sldId id="315" r:id="rId50"/>
    <p:sldId id="316" r:id="rId51"/>
    <p:sldId id="317" r:id="rId52"/>
    <p:sldId id="318" r:id="rId53"/>
    <p:sldId id="319" r:id="rId54"/>
    <p:sldId id="320" r:id="rId55"/>
    <p:sldId id="321" r:id="rId56"/>
    <p:sldId id="322" r:id="rId57"/>
    <p:sldId id="326" r:id="rId58"/>
    <p:sldId id="323" r:id="rId59"/>
    <p:sldId id="324" r:id="rId60"/>
    <p:sldId id="330" r:id="rId61"/>
    <p:sldId id="333" r:id="rId62"/>
    <p:sldId id="369" r:id="rId63"/>
    <p:sldId id="334" r:id="rId64"/>
    <p:sldId id="423" r:id="rId65"/>
    <p:sldId id="335" r:id="rId66"/>
    <p:sldId id="336" r:id="rId67"/>
    <p:sldId id="371" r:id="rId68"/>
    <p:sldId id="408" r:id="rId69"/>
    <p:sldId id="407" r:id="rId70"/>
    <p:sldId id="409" r:id="rId71"/>
    <p:sldId id="410" r:id="rId72"/>
    <p:sldId id="338" r:id="rId73"/>
    <p:sldId id="372" r:id="rId74"/>
    <p:sldId id="339" r:id="rId75"/>
    <p:sldId id="411" r:id="rId76"/>
    <p:sldId id="414" r:id="rId77"/>
    <p:sldId id="341" r:id="rId78"/>
    <p:sldId id="412" r:id="rId79"/>
    <p:sldId id="413" r:id="rId80"/>
    <p:sldId id="416" r:id="rId81"/>
    <p:sldId id="415" r:id="rId82"/>
    <p:sldId id="344" r:id="rId83"/>
    <p:sldId id="363" r:id="rId84"/>
    <p:sldId id="365" r:id="rId85"/>
    <p:sldId id="364" r:id="rId86"/>
    <p:sldId id="404" r:id="rId87"/>
    <p:sldId id="367" r:id="rId88"/>
    <p:sldId id="405" r:id="rId89"/>
    <p:sldId id="348" r:id="rId90"/>
    <p:sldId id="438" r:id="rId91"/>
    <p:sldId id="437" r:id="rId92"/>
    <p:sldId id="349" r:id="rId93"/>
    <p:sldId id="351" r:id="rId94"/>
    <p:sldId id="352" r:id="rId95"/>
    <p:sldId id="357" r:id="rId96"/>
    <p:sldId id="353" r:id="rId97"/>
    <p:sldId id="425" r:id="rId98"/>
    <p:sldId id="426" r:id="rId99"/>
    <p:sldId id="427" r:id="rId100"/>
    <p:sldId id="354" r:id="rId101"/>
    <p:sldId id="428" r:id="rId102"/>
    <p:sldId id="439" r:id="rId103"/>
    <p:sldId id="355" r:id="rId104"/>
    <p:sldId id="356" r:id="rId105"/>
    <p:sldId id="360" r:id="rId106"/>
    <p:sldId id="419" r:id="rId107"/>
    <p:sldId id="420" r:id="rId108"/>
    <p:sldId id="377" r:id="rId109"/>
    <p:sldId id="421" r:id="rId110"/>
    <p:sldId id="378" r:id="rId111"/>
    <p:sldId id="403" r:id="rId112"/>
    <p:sldId id="379" r:id="rId113"/>
    <p:sldId id="380" r:id="rId114"/>
    <p:sldId id="381" r:id="rId115"/>
    <p:sldId id="435" r:id="rId116"/>
    <p:sldId id="382" r:id="rId117"/>
    <p:sldId id="384" r:id="rId118"/>
    <p:sldId id="383" r:id="rId119"/>
    <p:sldId id="385" r:id="rId120"/>
    <p:sldId id="386" r:id="rId121"/>
    <p:sldId id="391" r:id="rId122"/>
    <p:sldId id="406" r:id="rId123"/>
    <p:sldId id="392" r:id="rId124"/>
    <p:sldId id="433" r:id="rId125"/>
    <p:sldId id="389" r:id="rId126"/>
    <p:sldId id="434" r:id="rId127"/>
    <p:sldId id="440" r:id="rId128"/>
    <p:sldId id="394" r:id="rId129"/>
    <p:sldId id="396" r:id="rId130"/>
    <p:sldId id="398" r:id="rId131"/>
    <p:sldId id="399" r:id="rId132"/>
    <p:sldId id="395" r:id="rId133"/>
    <p:sldId id="401" r:id="rId134"/>
    <p:sldId id="402" r:id="rId135"/>
    <p:sldId id="424" r:id="rId136"/>
    <p:sldId id="271" r:id="rId137"/>
    <p:sldId id="331" r:id="rId138"/>
    <p:sldId id="430" r:id="rId139"/>
    <p:sldId id="431" r:id="rId140"/>
    <p:sldId id="432" r:id="rId141"/>
    <p:sldId id="264" r:id="rId1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41" autoAdjust="0"/>
    <p:restoredTop sz="92760" autoAdjust="0"/>
  </p:normalViewPr>
  <p:slideViewPr>
    <p:cSldViewPr showGuides="1">
      <p:cViewPr>
        <p:scale>
          <a:sx n="100" d="100"/>
          <a:sy n="100" d="100"/>
        </p:scale>
        <p:origin x="-540" y="11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381A6C-4E26-4F18-98DF-6286AD4D9FCE}" type="datetimeFigureOut">
              <a:rPr lang="en-GB" smtClean="0"/>
              <a:t>30/04/2015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9ADC8-1FAE-4135-8DED-323B6042F062}" type="slidenum">
              <a:rPr lang="en-GB" smtClean="0"/>
              <a:t>‹#›</a:t>
            </a:fld>
            <a:endParaRPr lang="en-GB"/>
          </a:p>
        </p:txBody>
      </p:sp>
    </p:spTree>
    <p:extLst>
      <p:ext uri="{BB962C8B-B14F-4D97-AF65-F5344CB8AC3E}">
        <p14:creationId xmlns:p14="http://schemas.microsoft.com/office/powerpoint/2010/main" val="3625376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1915</a:t>
            </a:r>
            <a:endParaRPr lang="en-GB" dirty="0"/>
          </a:p>
        </p:txBody>
      </p:sp>
      <p:sp>
        <p:nvSpPr>
          <p:cNvPr id="4" name="Slide Number Placeholder 3"/>
          <p:cNvSpPr>
            <a:spLocks noGrp="1"/>
          </p:cNvSpPr>
          <p:nvPr>
            <p:ph type="sldNum" sz="quarter" idx="10"/>
          </p:nvPr>
        </p:nvSpPr>
        <p:spPr/>
        <p:txBody>
          <a:bodyPr/>
          <a:lstStyle/>
          <a:p>
            <a:fld id="{1619ADC8-1FAE-4135-8DED-323B6042F062}" type="slidenum">
              <a:rPr lang="en-GB" smtClean="0"/>
              <a:t>12</a:t>
            </a:fld>
            <a:endParaRPr lang="en-GB"/>
          </a:p>
        </p:txBody>
      </p:sp>
    </p:spTree>
    <p:extLst>
      <p:ext uri="{BB962C8B-B14F-4D97-AF65-F5344CB8AC3E}">
        <p14:creationId xmlns:p14="http://schemas.microsoft.com/office/powerpoint/2010/main" val="2228037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1915</a:t>
            </a:r>
            <a:endParaRPr lang="en-GB" dirty="0"/>
          </a:p>
        </p:txBody>
      </p:sp>
      <p:sp>
        <p:nvSpPr>
          <p:cNvPr id="4" name="Slide Number Placeholder 3"/>
          <p:cNvSpPr>
            <a:spLocks noGrp="1"/>
          </p:cNvSpPr>
          <p:nvPr>
            <p:ph type="sldNum" sz="quarter" idx="10"/>
          </p:nvPr>
        </p:nvSpPr>
        <p:spPr/>
        <p:txBody>
          <a:bodyPr/>
          <a:lstStyle/>
          <a:p>
            <a:fld id="{1619ADC8-1FAE-4135-8DED-323B6042F062}" type="slidenum">
              <a:rPr lang="en-GB" smtClean="0"/>
              <a:t>13</a:t>
            </a:fld>
            <a:endParaRPr lang="en-GB"/>
          </a:p>
        </p:txBody>
      </p:sp>
    </p:spTree>
    <p:extLst>
      <p:ext uri="{BB962C8B-B14F-4D97-AF65-F5344CB8AC3E}">
        <p14:creationId xmlns:p14="http://schemas.microsoft.com/office/powerpoint/2010/main" val="226579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Yang-Mills, 1954</a:t>
            </a:r>
            <a:endParaRPr lang="en-GB" dirty="0"/>
          </a:p>
        </p:txBody>
      </p:sp>
      <p:sp>
        <p:nvSpPr>
          <p:cNvPr id="4" name="Slide Number Placeholder 3"/>
          <p:cNvSpPr>
            <a:spLocks noGrp="1"/>
          </p:cNvSpPr>
          <p:nvPr>
            <p:ph type="sldNum" sz="quarter" idx="10"/>
          </p:nvPr>
        </p:nvSpPr>
        <p:spPr/>
        <p:txBody>
          <a:bodyPr/>
          <a:lstStyle/>
          <a:p>
            <a:fld id="{1619ADC8-1FAE-4135-8DED-323B6042F062}" type="slidenum">
              <a:rPr lang="en-GB" smtClean="0"/>
              <a:t>25</a:t>
            </a:fld>
            <a:endParaRPr lang="en-GB"/>
          </a:p>
        </p:txBody>
      </p:sp>
    </p:spTree>
    <p:extLst>
      <p:ext uri="{BB962C8B-B14F-4D97-AF65-F5344CB8AC3E}">
        <p14:creationId xmlns:p14="http://schemas.microsoft.com/office/powerpoint/2010/main" val="3059110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Yang-Mills, 1954</a:t>
            </a:r>
            <a:endParaRPr lang="en-GB" dirty="0"/>
          </a:p>
        </p:txBody>
      </p:sp>
      <p:sp>
        <p:nvSpPr>
          <p:cNvPr id="4" name="Slide Number Placeholder 3"/>
          <p:cNvSpPr>
            <a:spLocks noGrp="1"/>
          </p:cNvSpPr>
          <p:nvPr>
            <p:ph type="sldNum" sz="quarter" idx="10"/>
          </p:nvPr>
        </p:nvSpPr>
        <p:spPr/>
        <p:txBody>
          <a:bodyPr/>
          <a:lstStyle/>
          <a:p>
            <a:fld id="{1619ADC8-1FAE-4135-8DED-323B6042F062}" type="slidenum">
              <a:rPr lang="en-GB" smtClean="0"/>
              <a:t>26</a:t>
            </a:fld>
            <a:endParaRPr lang="en-GB"/>
          </a:p>
        </p:txBody>
      </p:sp>
    </p:spTree>
    <p:extLst>
      <p:ext uri="{BB962C8B-B14F-4D97-AF65-F5344CB8AC3E}">
        <p14:creationId xmlns:p14="http://schemas.microsoft.com/office/powerpoint/2010/main" val="182540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bg1">
              <a:lumMod val="75000"/>
              <a:lumOff val="25000"/>
              <a:alpha val="5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
        <p:nvSpPr>
          <p:cNvPr id="13" name="Date Placeholder 11"/>
          <p:cNvSpPr>
            <a:spLocks noGrp="1"/>
          </p:cNvSpPr>
          <p:nvPr>
            <p:ph type="dt" sz="half" idx="14"/>
          </p:nvPr>
        </p:nvSpPr>
        <p:spPr>
          <a:xfrm>
            <a:off x="179512" y="6543676"/>
            <a:ext cx="1466850" cy="247650"/>
          </a:xfrm>
          <a:prstGeom prst="rect">
            <a:avLst/>
          </a:prstGeom>
        </p:spPr>
        <p:txBody>
          <a:bodyPr/>
          <a:lstStyle/>
          <a:p>
            <a:fld id="{132D2E8A-B112-4C4B-A718-7F57C7B6BAAC}" type="datetime1">
              <a:rPr lang="en-GB" smtClean="0"/>
              <a:t>30/04/2015</a:t>
            </a:fld>
            <a:endParaRPr lang="en-GB"/>
          </a:p>
        </p:txBody>
      </p:sp>
      <p:sp>
        <p:nvSpPr>
          <p:cNvPr id="14" name="Slide Number Placeholder 18"/>
          <p:cNvSpPr>
            <a:spLocks noGrp="1"/>
          </p:cNvSpPr>
          <p:nvPr>
            <p:ph type="sldNum" sz="quarter" idx="15"/>
          </p:nvPr>
        </p:nvSpPr>
        <p:spPr>
          <a:xfrm>
            <a:off x="8088188" y="6543676"/>
            <a:ext cx="876300" cy="247650"/>
          </a:xfrm>
          <a:prstGeom prst="rect">
            <a:avLst/>
          </a:prstGeom>
        </p:spPr>
        <p:txBody>
          <a:bodyPr/>
          <a:lstStyle/>
          <a:p>
            <a:fld id="{035F0723-42B8-4CAA-8A7D-A426CFC272D6}" type="slidenum">
              <a:rPr lang="en-GB" smtClean="0"/>
              <a:t>‹#›</a:t>
            </a:fld>
            <a:endParaRPr lang="en-GB"/>
          </a:p>
        </p:txBody>
      </p:sp>
      <p:sp>
        <p:nvSpPr>
          <p:cNvPr id="17" name="Footer Placeholder 20"/>
          <p:cNvSpPr>
            <a:spLocks noGrp="1"/>
          </p:cNvSpPr>
          <p:nvPr>
            <p:ph type="ftr" sz="quarter" idx="16"/>
          </p:nvPr>
        </p:nvSpPr>
        <p:spPr>
          <a:xfrm>
            <a:off x="3622248" y="6444952"/>
            <a:ext cx="1885856" cy="391666"/>
          </a:xfrm>
          <a:prstGeom prst="rect">
            <a:avLst/>
          </a:prstGeom>
        </p:spPr>
        <p:txBody>
          <a:bodyPr/>
          <a:lstStyle>
            <a:lvl1pPr algn="ctr">
              <a:defRPr/>
            </a:lvl1pPr>
          </a:lstStyle>
          <a:p>
            <a:r>
              <a:rPr lang="en-GB" smtClean="0"/>
              <a:t>Andrew W. Rose</a:t>
            </a:r>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79512" y="6543676"/>
            <a:ext cx="1466850" cy="247650"/>
          </a:xfrm>
          <a:prstGeom prst="rect">
            <a:avLst/>
          </a:prstGeom>
        </p:spPr>
        <p:txBody>
          <a:bodyPr/>
          <a:lstStyle/>
          <a:p>
            <a:fld id="{D95E4F21-FC85-4D6A-A1AC-EC253CA8E26D}" type="datetime1">
              <a:rPr lang="en-GB" smtClean="0"/>
              <a:t>30/04/2015</a:t>
            </a:fld>
            <a:endParaRPr lang="en-GB"/>
          </a:p>
        </p:txBody>
      </p:sp>
      <p:sp>
        <p:nvSpPr>
          <p:cNvPr id="5" name="Footer Placeholder 4"/>
          <p:cNvSpPr>
            <a:spLocks noGrp="1"/>
          </p:cNvSpPr>
          <p:nvPr>
            <p:ph type="ftr" sz="quarter" idx="11"/>
          </p:nvPr>
        </p:nvSpPr>
        <p:spPr>
          <a:xfrm>
            <a:off x="3400822" y="6453336"/>
            <a:ext cx="2331145" cy="404664"/>
          </a:xfrm>
          <a:prstGeom prst="rect">
            <a:avLst/>
          </a:prstGeom>
        </p:spPr>
        <p:txBody>
          <a:bodyPr/>
          <a:lstStyle/>
          <a:p>
            <a:r>
              <a:rPr lang="en-GB" smtClean="0"/>
              <a:t>Andrew W. Rose</a:t>
            </a:r>
            <a:endParaRPr lang="en-GB" dirty="0"/>
          </a:p>
        </p:txBody>
      </p:sp>
      <p:sp>
        <p:nvSpPr>
          <p:cNvPr id="6" name="Slide Number Placeholder 5"/>
          <p:cNvSpPr>
            <a:spLocks noGrp="1"/>
          </p:cNvSpPr>
          <p:nvPr>
            <p:ph type="sldNum" sz="quarter" idx="12"/>
          </p:nvPr>
        </p:nvSpPr>
        <p:spPr>
          <a:xfrm>
            <a:off x="8088188" y="6543676"/>
            <a:ext cx="876300" cy="247650"/>
          </a:xfrm>
          <a:prstGeom prst="rect">
            <a:avLst/>
          </a:prstGeom>
        </p:spPr>
        <p:txBody>
          <a:bodyPr/>
          <a:lstStyle/>
          <a:p>
            <a:fld id="{035F0723-42B8-4CAA-8A7D-A426CFC272D6}"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79512" y="6543676"/>
            <a:ext cx="1466850" cy="247650"/>
          </a:xfrm>
          <a:prstGeom prst="rect">
            <a:avLst/>
          </a:prstGeom>
        </p:spPr>
        <p:txBody>
          <a:bodyPr/>
          <a:lstStyle/>
          <a:p>
            <a:fld id="{DAB39A57-664E-4D2C-A22D-6FC35317DB5F}" type="datetime1">
              <a:rPr lang="en-GB" smtClean="0"/>
              <a:t>30/04/2015</a:t>
            </a:fld>
            <a:endParaRPr lang="en-GB"/>
          </a:p>
        </p:txBody>
      </p:sp>
      <p:sp>
        <p:nvSpPr>
          <p:cNvPr id="5" name="Footer Placeholder 4"/>
          <p:cNvSpPr>
            <a:spLocks noGrp="1"/>
          </p:cNvSpPr>
          <p:nvPr>
            <p:ph type="ftr" sz="quarter" idx="11"/>
          </p:nvPr>
        </p:nvSpPr>
        <p:spPr>
          <a:xfrm>
            <a:off x="3762548" y="6453336"/>
            <a:ext cx="1611065" cy="404664"/>
          </a:xfrm>
          <a:prstGeom prst="rect">
            <a:avLst/>
          </a:prstGeom>
        </p:spPr>
        <p:txBody>
          <a:bodyPr/>
          <a:lstStyle/>
          <a:p>
            <a:r>
              <a:rPr lang="en-GB" smtClean="0"/>
              <a:t>Andrew W. Rose</a:t>
            </a:r>
            <a:endParaRPr lang="en-GB"/>
          </a:p>
        </p:txBody>
      </p:sp>
      <p:sp>
        <p:nvSpPr>
          <p:cNvPr id="6" name="Slide Number Placeholder 5"/>
          <p:cNvSpPr>
            <a:spLocks noGrp="1"/>
          </p:cNvSpPr>
          <p:nvPr>
            <p:ph type="sldNum" sz="quarter" idx="12"/>
          </p:nvPr>
        </p:nvSpPr>
        <p:spPr>
          <a:xfrm>
            <a:off x="8088188" y="6543676"/>
            <a:ext cx="876300" cy="247650"/>
          </a:xfrm>
          <a:prstGeom prst="rect">
            <a:avLst/>
          </a:prstGeom>
        </p:spPr>
        <p:txBody>
          <a:bodyPr/>
          <a:lstStyle/>
          <a:p>
            <a:fld id="{035F0723-42B8-4CAA-8A7D-A426CFC272D6}"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a:xfrm>
            <a:off x="179512" y="6543676"/>
            <a:ext cx="1466850" cy="247650"/>
          </a:xfrm>
          <a:prstGeom prst="rect">
            <a:avLst/>
          </a:prstGeom>
        </p:spPr>
        <p:txBody>
          <a:bodyPr/>
          <a:lstStyle/>
          <a:p>
            <a:fld id="{D7E3E3D3-E200-4DC5-B9BC-17B413610BEC}" type="datetime1">
              <a:rPr lang="en-GB" smtClean="0"/>
              <a:t>30/04/2015</a:t>
            </a:fld>
            <a:endParaRPr lang="en-GB"/>
          </a:p>
        </p:txBody>
      </p:sp>
      <p:sp>
        <p:nvSpPr>
          <p:cNvPr id="19" name="Slide Number Placeholder 18"/>
          <p:cNvSpPr>
            <a:spLocks noGrp="1"/>
          </p:cNvSpPr>
          <p:nvPr>
            <p:ph type="sldNum" sz="quarter" idx="15"/>
          </p:nvPr>
        </p:nvSpPr>
        <p:spPr>
          <a:xfrm>
            <a:off x="8088188" y="6543676"/>
            <a:ext cx="876300" cy="247650"/>
          </a:xfrm>
          <a:prstGeom prst="rect">
            <a:avLst/>
          </a:prstGeom>
        </p:spPr>
        <p:txBody>
          <a:bodyPr/>
          <a:lstStyle/>
          <a:p>
            <a:fld id="{035F0723-42B8-4CAA-8A7D-A426CFC272D6}" type="slidenum">
              <a:rPr lang="en-GB" smtClean="0"/>
              <a:t>‹#›</a:t>
            </a:fld>
            <a:endParaRPr lang="en-GB"/>
          </a:p>
        </p:txBody>
      </p:sp>
      <p:sp>
        <p:nvSpPr>
          <p:cNvPr id="21" name="Footer Placeholder 20"/>
          <p:cNvSpPr>
            <a:spLocks noGrp="1"/>
          </p:cNvSpPr>
          <p:nvPr>
            <p:ph type="ftr" sz="quarter" idx="16"/>
          </p:nvPr>
        </p:nvSpPr>
        <p:spPr>
          <a:xfrm>
            <a:off x="3581659" y="6444952"/>
            <a:ext cx="1957864" cy="391666"/>
          </a:xfrm>
          <a:prstGeom prst="rect">
            <a:avLst/>
          </a:prstGeom>
        </p:spPr>
        <p:txBody>
          <a:bodyPr/>
          <a:lstStyle>
            <a:lvl1pPr algn="ctr">
              <a:defRPr/>
            </a:lvl1pPr>
          </a:lstStyle>
          <a:p>
            <a:r>
              <a:rPr lang="en-GB" smtClean="0"/>
              <a:t>Andrew W. Rose</a:t>
            </a:r>
            <a:endParaRPr lang="en-GB" dirty="0"/>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Rectangle 12"/>
          <p:cNvSpPr/>
          <p:nvPr/>
        </p:nvSpPr>
        <p:spPr>
          <a:xfrm>
            <a:off x="0" y="0"/>
            <a:ext cx="9144000" cy="1828800"/>
          </a:xfrm>
          <a:prstGeom prst="rect">
            <a:avLst/>
          </a:prstGeom>
          <a:solidFill>
            <a:schemeClr val="bg1">
              <a:lumMod val="75000"/>
              <a:lumOff val="25000"/>
              <a:alpha val="5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
        <p:nvSpPr>
          <p:cNvPr id="10" name="Date Placeholder 11"/>
          <p:cNvSpPr>
            <a:spLocks noGrp="1"/>
          </p:cNvSpPr>
          <p:nvPr>
            <p:ph type="dt" sz="half" idx="14"/>
          </p:nvPr>
        </p:nvSpPr>
        <p:spPr>
          <a:xfrm>
            <a:off x="179512" y="6543676"/>
            <a:ext cx="1466850" cy="247650"/>
          </a:xfrm>
          <a:prstGeom prst="rect">
            <a:avLst/>
          </a:prstGeom>
        </p:spPr>
        <p:txBody>
          <a:bodyPr/>
          <a:lstStyle/>
          <a:p>
            <a:fld id="{0533EA4E-555E-4146-B0A4-B5DA487EAEA5}" type="datetime1">
              <a:rPr lang="en-GB" smtClean="0"/>
              <a:t>30/04/2015</a:t>
            </a:fld>
            <a:endParaRPr lang="en-GB"/>
          </a:p>
        </p:txBody>
      </p:sp>
      <p:sp>
        <p:nvSpPr>
          <p:cNvPr id="15" name="Slide Number Placeholder 18"/>
          <p:cNvSpPr>
            <a:spLocks noGrp="1"/>
          </p:cNvSpPr>
          <p:nvPr>
            <p:ph type="sldNum" sz="quarter" idx="15"/>
          </p:nvPr>
        </p:nvSpPr>
        <p:spPr>
          <a:xfrm>
            <a:off x="8088188" y="6543676"/>
            <a:ext cx="876300" cy="247650"/>
          </a:xfrm>
          <a:prstGeom prst="rect">
            <a:avLst/>
          </a:prstGeom>
        </p:spPr>
        <p:txBody>
          <a:bodyPr/>
          <a:lstStyle/>
          <a:p>
            <a:fld id="{035F0723-42B8-4CAA-8A7D-A426CFC272D6}" type="slidenum">
              <a:rPr lang="en-GB" smtClean="0"/>
              <a:t>‹#›</a:t>
            </a:fld>
            <a:endParaRPr lang="en-GB"/>
          </a:p>
        </p:txBody>
      </p:sp>
      <p:sp>
        <p:nvSpPr>
          <p:cNvPr id="17" name="Footer Placeholder 20"/>
          <p:cNvSpPr>
            <a:spLocks noGrp="1"/>
          </p:cNvSpPr>
          <p:nvPr>
            <p:ph type="ftr" sz="quarter" idx="16"/>
          </p:nvPr>
        </p:nvSpPr>
        <p:spPr>
          <a:xfrm>
            <a:off x="3388808" y="6444952"/>
            <a:ext cx="2348968" cy="391666"/>
          </a:xfrm>
          <a:prstGeom prst="rect">
            <a:avLst/>
          </a:prstGeom>
        </p:spPr>
        <p:txBody>
          <a:bodyPr/>
          <a:lstStyle>
            <a:lvl1pPr algn="ctr">
              <a:defRPr/>
            </a:lvl1pPr>
          </a:lstStyle>
          <a:p>
            <a:r>
              <a:rPr lang="en-GB" smtClean="0"/>
              <a:t>Andrew W. Rose</a:t>
            </a:r>
            <a:endParaRPr lang="en-GB"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9" name="Date Placeholder 11"/>
          <p:cNvSpPr>
            <a:spLocks noGrp="1"/>
          </p:cNvSpPr>
          <p:nvPr>
            <p:ph type="dt" sz="half" idx="15"/>
          </p:nvPr>
        </p:nvSpPr>
        <p:spPr>
          <a:xfrm>
            <a:off x="179512" y="6543676"/>
            <a:ext cx="1466850" cy="247650"/>
          </a:xfrm>
          <a:prstGeom prst="rect">
            <a:avLst/>
          </a:prstGeom>
        </p:spPr>
        <p:txBody>
          <a:bodyPr/>
          <a:lstStyle/>
          <a:p>
            <a:fld id="{DA36DBA7-BB05-4AA3-9D72-D49E5EE54D5B}" type="datetime1">
              <a:rPr lang="en-GB" smtClean="0"/>
              <a:t>30/04/2015</a:t>
            </a:fld>
            <a:endParaRPr lang="en-GB"/>
          </a:p>
        </p:txBody>
      </p:sp>
      <p:sp>
        <p:nvSpPr>
          <p:cNvPr id="11" name="Slide Number Placeholder 18"/>
          <p:cNvSpPr>
            <a:spLocks noGrp="1"/>
          </p:cNvSpPr>
          <p:nvPr>
            <p:ph type="sldNum" sz="quarter" idx="16"/>
          </p:nvPr>
        </p:nvSpPr>
        <p:spPr>
          <a:xfrm>
            <a:off x="8088188" y="6543676"/>
            <a:ext cx="876300" cy="247650"/>
          </a:xfrm>
          <a:prstGeom prst="rect">
            <a:avLst/>
          </a:prstGeom>
        </p:spPr>
        <p:txBody>
          <a:bodyPr/>
          <a:lstStyle/>
          <a:p>
            <a:fld id="{035F0723-42B8-4CAA-8A7D-A426CFC272D6}" type="slidenum">
              <a:rPr lang="en-GB" smtClean="0"/>
              <a:t>‹#›</a:t>
            </a:fld>
            <a:endParaRPr lang="en-GB"/>
          </a:p>
        </p:txBody>
      </p:sp>
      <p:sp>
        <p:nvSpPr>
          <p:cNvPr id="12" name="Footer Placeholder 20"/>
          <p:cNvSpPr>
            <a:spLocks noGrp="1"/>
          </p:cNvSpPr>
          <p:nvPr>
            <p:ph type="ftr" sz="quarter" idx="17"/>
          </p:nvPr>
        </p:nvSpPr>
        <p:spPr>
          <a:xfrm>
            <a:off x="3649544" y="6444952"/>
            <a:ext cx="1813848" cy="391666"/>
          </a:xfrm>
          <a:prstGeom prst="rect">
            <a:avLst/>
          </a:prstGeom>
        </p:spPr>
        <p:txBody>
          <a:bodyPr/>
          <a:lstStyle>
            <a:lvl1pPr algn="ctr">
              <a:defRPr/>
            </a:lvl1pPr>
          </a:lstStyle>
          <a:p>
            <a:r>
              <a:rPr lang="en-GB" smtClean="0"/>
              <a:t>Andrew W. Rose</a:t>
            </a:r>
            <a:endParaRPr lang="en-GB"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15" name="Date Placeholder 11"/>
          <p:cNvSpPr>
            <a:spLocks noGrp="1"/>
          </p:cNvSpPr>
          <p:nvPr>
            <p:ph type="dt" sz="half" idx="16"/>
          </p:nvPr>
        </p:nvSpPr>
        <p:spPr>
          <a:xfrm>
            <a:off x="179512" y="6543676"/>
            <a:ext cx="1466850" cy="247650"/>
          </a:xfrm>
          <a:prstGeom prst="rect">
            <a:avLst/>
          </a:prstGeom>
        </p:spPr>
        <p:txBody>
          <a:bodyPr/>
          <a:lstStyle/>
          <a:p>
            <a:fld id="{C30B4D4E-95A2-4721-9C29-846B34D7E314}" type="datetime1">
              <a:rPr lang="en-GB" smtClean="0"/>
              <a:t>30/04/2015</a:t>
            </a:fld>
            <a:endParaRPr lang="en-GB"/>
          </a:p>
        </p:txBody>
      </p:sp>
      <p:sp>
        <p:nvSpPr>
          <p:cNvPr id="16" name="Slide Number Placeholder 18"/>
          <p:cNvSpPr>
            <a:spLocks noGrp="1"/>
          </p:cNvSpPr>
          <p:nvPr>
            <p:ph type="sldNum" sz="quarter" idx="17"/>
          </p:nvPr>
        </p:nvSpPr>
        <p:spPr>
          <a:xfrm>
            <a:off x="8088188" y="6543676"/>
            <a:ext cx="876300" cy="247650"/>
          </a:xfrm>
          <a:prstGeom prst="rect">
            <a:avLst/>
          </a:prstGeom>
        </p:spPr>
        <p:txBody>
          <a:bodyPr/>
          <a:lstStyle/>
          <a:p>
            <a:fld id="{035F0723-42B8-4CAA-8A7D-A426CFC272D6}" type="slidenum">
              <a:rPr lang="en-GB" smtClean="0"/>
              <a:t>‹#›</a:t>
            </a:fld>
            <a:endParaRPr lang="en-GB"/>
          </a:p>
        </p:txBody>
      </p:sp>
      <p:sp>
        <p:nvSpPr>
          <p:cNvPr id="17" name="Footer Placeholder 20"/>
          <p:cNvSpPr>
            <a:spLocks noGrp="1"/>
          </p:cNvSpPr>
          <p:nvPr>
            <p:ph type="ftr" sz="quarter" idx="18"/>
          </p:nvPr>
        </p:nvSpPr>
        <p:spPr>
          <a:xfrm>
            <a:off x="3704136" y="6444952"/>
            <a:ext cx="1728192" cy="391666"/>
          </a:xfrm>
          <a:prstGeom prst="rect">
            <a:avLst/>
          </a:prstGeom>
        </p:spPr>
        <p:txBody>
          <a:bodyPr/>
          <a:lstStyle>
            <a:lvl1pPr algn="ctr">
              <a:defRPr/>
            </a:lvl1pPr>
          </a:lstStyle>
          <a:p>
            <a:r>
              <a:rPr lang="en-GB" smtClean="0"/>
              <a:t>Andrew W. Rose</a:t>
            </a:r>
            <a:endParaRPr lang="en-GB"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7" name="Date Placeholder 11"/>
          <p:cNvSpPr>
            <a:spLocks noGrp="1"/>
          </p:cNvSpPr>
          <p:nvPr>
            <p:ph type="dt" sz="half" idx="14"/>
          </p:nvPr>
        </p:nvSpPr>
        <p:spPr>
          <a:xfrm>
            <a:off x="179512" y="6543676"/>
            <a:ext cx="1466850" cy="247650"/>
          </a:xfrm>
          <a:prstGeom prst="rect">
            <a:avLst/>
          </a:prstGeom>
        </p:spPr>
        <p:txBody>
          <a:bodyPr/>
          <a:lstStyle/>
          <a:p>
            <a:fld id="{076BAD28-ED41-43E0-8155-AA8EC936806B}" type="datetime1">
              <a:rPr lang="en-GB" smtClean="0"/>
              <a:t>30/04/2015</a:t>
            </a:fld>
            <a:endParaRPr lang="en-GB"/>
          </a:p>
        </p:txBody>
      </p:sp>
      <p:sp>
        <p:nvSpPr>
          <p:cNvPr id="8" name="Slide Number Placeholder 18"/>
          <p:cNvSpPr>
            <a:spLocks noGrp="1"/>
          </p:cNvSpPr>
          <p:nvPr>
            <p:ph type="sldNum" sz="quarter" idx="15"/>
          </p:nvPr>
        </p:nvSpPr>
        <p:spPr>
          <a:xfrm>
            <a:off x="8088188" y="6543676"/>
            <a:ext cx="876300" cy="247650"/>
          </a:xfrm>
          <a:prstGeom prst="rect">
            <a:avLst/>
          </a:prstGeom>
        </p:spPr>
        <p:txBody>
          <a:bodyPr/>
          <a:lstStyle/>
          <a:p>
            <a:fld id="{035F0723-42B8-4CAA-8A7D-A426CFC272D6}" type="slidenum">
              <a:rPr lang="en-GB" smtClean="0"/>
              <a:t>‹#›</a:t>
            </a:fld>
            <a:endParaRPr lang="en-GB"/>
          </a:p>
        </p:txBody>
      </p:sp>
      <p:sp>
        <p:nvSpPr>
          <p:cNvPr id="9" name="Footer Placeholder 20"/>
          <p:cNvSpPr>
            <a:spLocks noGrp="1"/>
          </p:cNvSpPr>
          <p:nvPr>
            <p:ph type="ftr" sz="quarter" idx="16"/>
          </p:nvPr>
        </p:nvSpPr>
        <p:spPr>
          <a:xfrm>
            <a:off x="3704136" y="6444952"/>
            <a:ext cx="1728192" cy="391666"/>
          </a:xfrm>
          <a:prstGeom prst="rect">
            <a:avLst/>
          </a:prstGeom>
        </p:spPr>
        <p:txBody>
          <a:bodyPr/>
          <a:lstStyle>
            <a:lvl1pPr algn="ctr">
              <a:defRPr/>
            </a:lvl1pPr>
          </a:lstStyle>
          <a:p>
            <a:r>
              <a:rPr lang="en-GB" smtClean="0"/>
              <a:t>Andrew W. Rose</a:t>
            </a:r>
            <a:endParaRPr lang="en-GB"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1"/>
          <p:cNvSpPr>
            <a:spLocks noGrp="1"/>
          </p:cNvSpPr>
          <p:nvPr>
            <p:ph type="dt" sz="half" idx="14"/>
          </p:nvPr>
        </p:nvSpPr>
        <p:spPr>
          <a:xfrm>
            <a:off x="179512" y="6543676"/>
            <a:ext cx="1466850" cy="247650"/>
          </a:xfrm>
          <a:prstGeom prst="rect">
            <a:avLst/>
          </a:prstGeom>
        </p:spPr>
        <p:txBody>
          <a:bodyPr/>
          <a:lstStyle/>
          <a:p>
            <a:fld id="{CDD7EBA7-1406-4538-9776-C14E2E7A5BA7}" type="datetime1">
              <a:rPr lang="en-GB" smtClean="0"/>
              <a:t>30/04/2015</a:t>
            </a:fld>
            <a:endParaRPr lang="en-GB"/>
          </a:p>
        </p:txBody>
      </p:sp>
      <p:sp>
        <p:nvSpPr>
          <p:cNvPr id="14" name="Slide Number Placeholder 18"/>
          <p:cNvSpPr>
            <a:spLocks noGrp="1"/>
          </p:cNvSpPr>
          <p:nvPr>
            <p:ph type="sldNum" sz="quarter" idx="15"/>
          </p:nvPr>
        </p:nvSpPr>
        <p:spPr>
          <a:xfrm>
            <a:off x="8088188" y="6543676"/>
            <a:ext cx="876300" cy="247650"/>
          </a:xfrm>
          <a:prstGeom prst="rect">
            <a:avLst/>
          </a:prstGeom>
        </p:spPr>
        <p:txBody>
          <a:bodyPr/>
          <a:lstStyle/>
          <a:p>
            <a:fld id="{035F0723-42B8-4CAA-8A7D-A426CFC272D6}" type="slidenum">
              <a:rPr lang="en-GB" smtClean="0"/>
              <a:t>‹#›</a:t>
            </a:fld>
            <a:endParaRPr lang="en-GB"/>
          </a:p>
        </p:txBody>
      </p:sp>
      <p:sp>
        <p:nvSpPr>
          <p:cNvPr id="15" name="Footer Placeholder 20"/>
          <p:cNvSpPr>
            <a:spLocks noGrp="1"/>
          </p:cNvSpPr>
          <p:nvPr>
            <p:ph type="ftr" sz="quarter" idx="16"/>
          </p:nvPr>
        </p:nvSpPr>
        <p:spPr>
          <a:xfrm>
            <a:off x="3663192" y="6444952"/>
            <a:ext cx="1800200" cy="391666"/>
          </a:xfrm>
          <a:prstGeom prst="rect">
            <a:avLst/>
          </a:prstGeom>
        </p:spPr>
        <p:txBody>
          <a:bodyPr/>
          <a:lstStyle>
            <a:lvl1pPr algn="ctr">
              <a:defRPr/>
            </a:lvl1pPr>
          </a:lstStyle>
          <a:p>
            <a:r>
              <a:rPr lang="en-GB" smtClean="0"/>
              <a:t>Andrew W. Rose</a:t>
            </a:r>
            <a:endParaRPr lang="en-GB"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bg1">
              <a:lumMod val="75000"/>
              <a:lumOff val="25000"/>
              <a:alpha val="5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a:xfrm>
            <a:off x="179512" y="6543676"/>
            <a:ext cx="1466850" cy="247650"/>
          </a:xfrm>
          <a:prstGeom prst="rect">
            <a:avLst/>
          </a:prstGeom>
        </p:spPr>
        <p:txBody>
          <a:bodyPr/>
          <a:lstStyle/>
          <a:p>
            <a:fld id="{FEF5548F-36EE-482B-80B0-3BDD00777265}" type="datetime1">
              <a:rPr lang="en-GB" smtClean="0"/>
              <a:t>30/04/2015</a:t>
            </a:fld>
            <a:endParaRPr lang="en-GB"/>
          </a:p>
        </p:txBody>
      </p:sp>
      <p:sp>
        <p:nvSpPr>
          <p:cNvPr id="18" name="Slide Number Placeholder 17"/>
          <p:cNvSpPr>
            <a:spLocks noGrp="1"/>
          </p:cNvSpPr>
          <p:nvPr>
            <p:ph type="sldNum" sz="quarter" idx="16"/>
          </p:nvPr>
        </p:nvSpPr>
        <p:spPr>
          <a:xfrm>
            <a:off x="8088188" y="6543676"/>
            <a:ext cx="876300" cy="247650"/>
          </a:xfrm>
          <a:prstGeom prst="rect">
            <a:avLst/>
          </a:prstGeom>
        </p:spPr>
        <p:txBody>
          <a:bodyPr/>
          <a:lstStyle/>
          <a:p>
            <a:fld id="{035F0723-42B8-4CAA-8A7D-A426CFC272D6}" type="slidenum">
              <a:rPr lang="en-GB" smtClean="0"/>
              <a:t>‹#›</a:t>
            </a:fld>
            <a:endParaRPr lang="en-GB"/>
          </a:p>
        </p:txBody>
      </p:sp>
      <p:sp>
        <p:nvSpPr>
          <p:cNvPr id="20" name="Footer Placeholder 19"/>
          <p:cNvSpPr>
            <a:spLocks noGrp="1"/>
          </p:cNvSpPr>
          <p:nvPr>
            <p:ph type="ftr" sz="quarter" idx="17"/>
          </p:nvPr>
        </p:nvSpPr>
        <p:spPr>
          <a:xfrm>
            <a:off x="3370423" y="6453336"/>
            <a:ext cx="2403153" cy="404664"/>
          </a:xfrm>
          <a:prstGeom prst="rect">
            <a:avLst/>
          </a:prstGeom>
        </p:spPr>
        <p:txBody>
          <a:bodyPr/>
          <a:lstStyle/>
          <a:p>
            <a:r>
              <a:rPr lang="en-GB" smtClean="0"/>
              <a:t>Andrew W. Rose</a:t>
            </a:r>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bg1">
              <a:lumMod val="75000"/>
              <a:lumOff val="25000"/>
              <a:alpha val="50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a:xfrm>
            <a:off x="179512" y="6543676"/>
            <a:ext cx="1466850" cy="247650"/>
          </a:xfrm>
          <a:prstGeom prst="rect">
            <a:avLst/>
          </a:prstGeom>
        </p:spPr>
        <p:txBody>
          <a:bodyPr/>
          <a:lstStyle/>
          <a:p>
            <a:fld id="{048B20CA-C825-4A93-AE80-21495502476C}" type="datetime1">
              <a:rPr lang="en-GB" smtClean="0"/>
              <a:t>30/04/2015</a:t>
            </a:fld>
            <a:endParaRPr lang="en-GB"/>
          </a:p>
        </p:txBody>
      </p:sp>
      <p:sp>
        <p:nvSpPr>
          <p:cNvPr id="20" name="Slide Number Placeholder 19"/>
          <p:cNvSpPr>
            <a:spLocks noGrp="1"/>
          </p:cNvSpPr>
          <p:nvPr>
            <p:ph type="sldNum" sz="quarter" idx="15"/>
          </p:nvPr>
        </p:nvSpPr>
        <p:spPr>
          <a:xfrm>
            <a:off x="8088188" y="6543676"/>
            <a:ext cx="876300" cy="247650"/>
          </a:xfrm>
          <a:prstGeom prst="rect">
            <a:avLst/>
          </a:prstGeom>
        </p:spPr>
        <p:txBody>
          <a:bodyPr/>
          <a:lstStyle/>
          <a:p>
            <a:fld id="{035F0723-42B8-4CAA-8A7D-A426CFC272D6}" type="slidenum">
              <a:rPr lang="en-GB" smtClean="0"/>
              <a:t>‹#›</a:t>
            </a:fld>
            <a:endParaRPr lang="en-GB"/>
          </a:p>
        </p:txBody>
      </p:sp>
      <p:sp>
        <p:nvSpPr>
          <p:cNvPr id="21" name="Footer Placeholder 20"/>
          <p:cNvSpPr>
            <a:spLocks noGrp="1"/>
          </p:cNvSpPr>
          <p:nvPr>
            <p:ph type="ftr" sz="quarter" idx="16"/>
          </p:nvPr>
        </p:nvSpPr>
        <p:spPr>
          <a:xfrm>
            <a:off x="3559968" y="6452553"/>
            <a:ext cx="2043113" cy="414972"/>
          </a:xfrm>
          <a:prstGeom prst="rect">
            <a:avLst/>
          </a:prstGeom>
        </p:spPr>
        <p:txBody>
          <a:bodyPr/>
          <a:lstStyle/>
          <a:p>
            <a:r>
              <a:rPr lang="en-GB" smtClean="0"/>
              <a:t>Andrew W. Rose</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11"/>
          <p:cNvSpPr>
            <a:spLocks noGrp="1"/>
          </p:cNvSpPr>
          <p:nvPr>
            <p:ph type="dt" sz="half" idx="2"/>
          </p:nvPr>
        </p:nvSpPr>
        <p:spPr>
          <a:xfrm>
            <a:off x="179512" y="6543676"/>
            <a:ext cx="1466850" cy="247650"/>
          </a:xfrm>
          <a:prstGeom prst="rect">
            <a:avLst/>
          </a:prstGeom>
        </p:spPr>
        <p:txBody>
          <a:bodyPr/>
          <a:lstStyle>
            <a:lvl1pPr>
              <a:defRPr sz="1100">
                <a:solidFill>
                  <a:schemeClr val="tx1">
                    <a:lumMod val="50000"/>
                  </a:schemeClr>
                </a:solidFill>
              </a:defRPr>
            </a:lvl1pPr>
          </a:lstStyle>
          <a:p>
            <a:fld id="{6708AE3C-D711-4353-BDAF-4359F9626B42}" type="datetime1">
              <a:rPr lang="en-GB" smtClean="0"/>
              <a:t>30/04/2015</a:t>
            </a:fld>
            <a:endParaRPr lang="en-GB"/>
          </a:p>
        </p:txBody>
      </p:sp>
      <p:sp>
        <p:nvSpPr>
          <p:cNvPr id="8" name="Slide Number Placeholder 18"/>
          <p:cNvSpPr>
            <a:spLocks noGrp="1"/>
          </p:cNvSpPr>
          <p:nvPr>
            <p:ph type="sldNum" sz="quarter" idx="4"/>
          </p:nvPr>
        </p:nvSpPr>
        <p:spPr>
          <a:xfrm>
            <a:off x="8088188" y="6543676"/>
            <a:ext cx="876300" cy="247650"/>
          </a:xfrm>
          <a:prstGeom prst="rect">
            <a:avLst/>
          </a:prstGeom>
        </p:spPr>
        <p:txBody>
          <a:bodyPr/>
          <a:lstStyle>
            <a:lvl1pPr algn="r">
              <a:defRPr sz="1100">
                <a:solidFill>
                  <a:schemeClr val="tx1">
                    <a:lumMod val="50000"/>
                  </a:schemeClr>
                </a:solidFill>
              </a:defRPr>
            </a:lvl1pPr>
          </a:lstStyle>
          <a:p>
            <a:fld id="{035F0723-42B8-4CAA-8A7D-A426CFC272D6}" type="slidenum">
              <a:rPr lang="en-GB" smtClean="0"/>
              <a:pPr/>
              <a:t>‹#›</a:t>
            </a:fld>
            <a:endParaRPr lang="en-GB"/>
          </a:p>
        </p:txBody>
      </p:sp>
      <p:sp>
        <p:nvSpPr>
          <p:cNvPr id="9" name="Footer Placeholder 20"/>
          <p:cNvSpPr>
            <a:spLocks noGrp="1"/>
          </p:cNvSpPr>
          <p:nvPr>
            <p:ph type="ftr" sz="quarter" idx="3"/>
          </p:nvPr>
        </p:nvSpPr>
        <p:spPr>
          <a:xfrm>
            <a:off x="3375160" y="6444952"/>
            <a:ext cx="2376264" cy="391666"/>
          </a:xfrm>
          <a:prstGeom prst="rect">
            <a:avLst/>
          </a:prstGeom>
        </p:spPr>
        <p:txBody>
          <a:bodyPr/>
          <a:lstStyle>
            <a:lvl1pPr algn="ctr">
              <a:defRPr sz="1100">
                <a:solidFill>
                  <a:schemeClr val="tx1">
                    <a:lumMod val="50000"/>
                  </a:schemeClr>
                </a:solidFill>
              </a:defRPr>
            </a:lvl1pPr>
          </a:lstStyle>
          <a:p>
            <a:r>
              <a:rPr lang="en-GB" smtClean="0"/>
              <a:t>Andrew W. Rose</a:t>
            </a:r>
            <a:endParaRPr lang="en-GB" sz="1050"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7.wdp"/></Relationships>
</file>

<file path=ppt/slides/_rels/slide10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microsoft.com/office/2007/relationships/hdphoto" Target="../media/hdphoto8.wdp"/></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xml"/><Relationship Id="rId4" Type="http://schemas.microsoft.com/office/2007/relationships/hdphoto" Target="../media/hdphoto8.wdp"/></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1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bright="-55000" contrast="-30000"/>
                    </a14:imgEffect>
                  </a14:imgLayer>
                </a14:imgProps>
              </a:ext>
            </a:extLst>
          </a:blip>
          <a:srcRect/>
          <a:stretch>
            <a:fillRect l="-5500" r="-6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3572370"/>
            <a:ext cx="5659734" cy="1368798"/>
          </a:xfrm>
        </p:spPr>
        <p:txBody>
          <a:bodyPr/>
          <a:lstStyle/>
          <a:p>
            <a:r>
              <a:rPr lang="en-GB" dirty="0" smtClean="0"/>
              <a:t>Andrew W. Rose</a:t>
            </a:r>
          </a:p>
        </p:txBody>
      </p:sp>
      <p:sp>
        <p:nvSpPr>
          <p:cNvPr id="2" name="Title 1"/>
          <p:cNvSpPr>
            <a:spLocks noGrp="1"/>
          </p:cNvSpPr>
          <p:nvPr>
            <p:ph type="title"/>
          </p:nvPr>
        </p:nvSpPr>
        <p:spPr>
          <a:xfrm>
            <a:off x="352426" y="1133970"/>
            <a:ext cx="8468046" cy="2438399"/>
          </a:xfrm>
        </p:spPr>
        <p:txBody>
          <a:bodyPr>
            <a:noAutofit/>
          </a:bodyPr>
          <a:lstStyle/>
          <a:p>
            <a:r>
              <a:rPr lang="en-GB" sz="5400" dirty="0" smtClean="0">
                <a:solidFill>
                  <a:schemeClr val="tx1"/>
                </a:solidFill>
              </a:rPr>
              <a:t>Small Particles, Big Science:</a:t>
            </a:r>
            <a:br>
              <a:rPr lang="en-GB" sz="5400" dirty="0" smtClean="0">
                <a:solidFill>
                  <a:schemeClr val="tx1"/>
                </a:solidFill>
              </a:rPr>
            </a:br>
            <a:r>
              <a:rPr lang="en-GB" sz="4000" b="0" dirty="0" smtClean="0">
                <a:solidFill>
                  <a:schemeClr val="tx1"/>
                </a:solidFill>
              </a:rPr>
              <a:t>The LHC and the search for the</a:t>
            </a:r>
            <a:br>
              <a:rPr lang="en-GB" sz="4000" b="0" dirty="0" smtClean="0">
                <a:solidFill>
                  <a:schemeClr val="tx1"/>
                </a:solidFill>
              </a:rPr>
            </a:br>
            <a:r>
              <a:rPr lang="en-GB" sz="4000" b="0" dirty="0" smtClean="0">
                <a:solidFill>
                  <a:schemeClr val="tx1"/>
                </a:solidFill>
              </a:rPr>
              <a:t>Theory of Everything</a:t>
            </a:r>
            <a:endParaRPr lang="en-GB" sz="4000" b="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6011862"/>
            <a:ext cx="2999117" cy="789135"/>
          </a:xfrm>
          <a:prstGeom prst="rect">
            <a:avLst/>
          </a:prstGeom>
        </p:spPr>
      </p:pic>
    </p:spTree>
    <p:extLst>
      <p:ext uri="{BB962C8B-B14F-4D97-AF65-F5344CB8AC3E}">
        <p14:creationId xmlns:p14="http://schemas.microsoft.com/office/powerpoint/2010/main" val="5615636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Where are we now?</a:t>
            </a:r>
            <a:endParaRPr lang="en-GB" dirty="0"/>
          </a:p>
        </p:txBody>
      </p:sp>
      <p:sp>
        <p:nvSpPr>
          <p:cNvPr id="7" name="Rounded Rectangle 6"/>
          <p:cNvSpPr/>
          <p:nvPr/>
        </p:nvSpPr>
        <p:spPr>
          <a:xfrm>
            <a:off x="107504" y="5339537"/>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Planetary Motion</a:t>
            </a:r>
            <a:endParaRPr lang="en-GB" sz="1600" dirty="0"/>
          </a:p>
        </p:txBody>
      </p:sp>
      <p:sp>
        <p:nvSpPr>
          <p:cNvPr id="8" name="Rounded Rectangle 7"/>
          <p:cNvSpPr/>
          <p:nvPr/>
        </p:nvSpPr>
        <p:spPr>
          <a:xfrm>
            <a:off x="107504" y="6131625"/>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Earthly Motion</a:t>
            </a:r>
            <a:endParaRPr lang="en-GB" sz="1600" dirty="0"/>
          </a:p>
        </p:txBody>
      </p:sp>
      <p:sp>
        <p:nvSpPr>
          <p:cNvPr id="9" name="Rounded Rectangle 8"/>
          <p:cNvSpPr/>
          <p:nvPr/>
        </p:nvSpPr>
        <p:spPr>
          <a:xfrm>
            <a:off x="1403647" y="5744289"/>
            <a:ext cx="133826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Gravity</a:t>
            </a:r>
          </a:p>
          <a:p>
            <a:pPr algn="ctr"/>
            <a:r>
              <a:rPr lang="en-GB" sz="1600" dirty="0"/>
              <a:t>Eq. of </a:t>
            </a:r>
            <a:r>
              <a:rPr lang="en-GB" sz="1600" dirty="0" smtClean="0"/>
              <a:t>Motion</a:t>
            </a:r>
            <a:endParaRPr lang="en-GB" sz="1600" dirty="0"/>
          </a:p>
        </p:txBody>
      </p:sp>
      <p:cxnSp>
        <p:nvCxnSpPr>
          <p:cNvPr id="11" name="Elbow Connector 10"/>
          <p:cNvCxnSpPr>
            <a:stCxn id="7" idx="3"/>
            <a:endCxn id="9" idx="0"/>
          </p:cNvCxnSpPr>
          <p:nvPr/>
        </p:nvCxnSpPr>
        <p:spPr>
          <a:xfrm>
            <a:off x="1259632" y="5555561"/>
            <a:ext cx="813145" cy="1887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3"/>
            <a:endCxn id="9" idx="2"/>
          </p:cNvCxnSpPr>
          <p:nvPr/>
        </p:nvCxnSpPr>
        <p:spPr>
          <a:xfrm flipV="1">
            <a:off x="1259632" y="6176337"/>
            <a:ext cx="813145" cy="1713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9652" y="6320353"/>
            <a:ext cx="1080120" cy="276999"/>
          </a:xfrm>
          <a:prstGeom prst="rect">
            <a:avLst/>
          </a:prstGeom>
          <a:noFill/>
        </p:spPr>
        <p:txBody>
          <a:bodyPr wrap="square" rtlCol="0">
            <a:spAutoFit/>
          </a:bodyPr>
          <a:lstStyle/>
          <a:p>
            <a:pPr algn="ctr"/>
            <a:r>
              <a:rPr lang="en-GB" sz="1200" dirty="0" smtClean="0"/>
              <a:t>Newton, 1687</a:t>
            </a:r>
            <a:endParaRPr lang="en-GB" sz="1200" dirty="0"/>
          </a:p>
        </p:txBody>
      </p:sp>
      <p:sp>
        <p:nvSpPr>
          <p:cNvPr id="20" name="Rounded Rectangle 19"/>
          <p:cNvSpPr/>
          <p:nvPr/>
        </p:nvSpPr>
        <p:spPr>
          <a:xfrm>
            <a:off x="107504" y="1268760"/>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Electricity</a:t>
            </a:r>
            <a:endParaRPr lang="en-GB" sz="1600" dirty="0"/>
          </a:p>
        </p:txBody>
      </p:sp>
      <p:sp>
        <p:nvSpPr>
          <p:cNvPr id="21" name="Rounded Rectangle 20"/>
          <p:cNvSpPr/>
          <p:nvPr/>
        </p:nvSpPr>
        <p:spPr>
          <a:xfrm>
            <a:off x="107504"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Magnetism</a:t>
            </a:r>
            <a:endParaRPr lang="en-GB" sz="1600" dirty="0"/>
          </a:p>
        </p:txBody>
      </p:sp>
      <p:sp>
        <p:nvSpPr>
          <p:cNvPr id="22" name="Rounded Rectangle 21"/>
          <p:cNvSpPr/>
          <p:nvPr/>
        </p:nvSpPr>
        <p:spPr>
          <a:xfrm>
            <a:off x="1403648" y="1673512"/>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Electro-magnetism</a:t>
            </a:r>
            <a:endParaRPr lang="en-GB" sz="1600" dirty="0"/>
          </a:p>
        </p:txBody>
      </p:sp>
      <p:cxnSp>
        <p:nvCxnSpPr>
          <p:cNvPr id="23" name="Elbow Connector 22"/>
          <p:cNvCxnSpPr>
            <a:stCxn id="20" idx="3"/>
            <a:endCxn id="22" idx="0"/>
          </p:cNvCxnSpPr>
          <p:nvPr/>
        </p:nvCxnSpPr>
        <p:spPr>
          <a:xfrm>
            <a:off x="1259632" y="1484784"/>
            <a:ext cx="720080" cy="188728"/>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Elbow Connector 23"/>
          <p:cNvCxnSpPr>
            <a:stCxn id="21" idx="3"/>
            <a:endCxn id="22" idx="2"/>
          </p:cNvCxnSpPr>
          <p:nvPr/>
        </p:nvCxnSpPr>
        <p:spPr>
          <a:xfrm flipV="1">
            <a:off x="1259632" y="2105560"/>
            <a:ext cx="720080"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439652" y="1268760"/>
            <a:ext cx="1080120" cy="276999"/>
          </a:xfrm>
          <a:prstGeom prst="rect">
            <a:avLst/>
          </a:prstGeom>
          <a:noFill/>
        </p:spPr>
        <p:txBody>
          <a:bodyPr wrap="square" rtlCol="0">
            <a:spAutoFit/>
          </a:bodyPr>
          <a:lstStyle/>
          <a:p>
            <a:pPr algn="ctr"/>
            <a:r>
              <a:rPr lang="en-GB" sz="1200" dirty="0" smtClean="0"/>
              <a:t>Faraday, 1832</a:t>
            </a:r>
            <a:endParaRPr lang="en-GB" sz="1200" dirty="0"/>
          </a:p>
        </p:txBody>
      </p:sp>
      <p:sp>
        <p:nvSpPr>
          <p:cNvPr id="18" name="Rounded Rectangle 17"/>
          <p:cNvSpPr/>
          <p:nvPr/>
        </p:nvSpPr>
        <p:spPr>
          <a:xfrm>
            <a:off x="1403648" y="2492896"/>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Light</a:t>
            </a:r>
            <a:endParaRPr lang="en-GB" sz="1600" dirty="0"/>
          </a:p>
        </p:txBody>
      </p:sp>
      <p:sp>
        <p:nvSpPr>
          <p:cNvPr id="19" name="Rounded Rectangle 18"/>
          <p:cNvSpPr/>
          <p:nvPr/>
        </p:nvSpPr>
        <p:spPr>
          <a:xfrm>
            <a:off x="2705903"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EM theory</a:t>
            </a:r>
            <a:endParaRPr lang="en-GB" sz="1600" dirty="0"/>
          </a:p>
        </p:txBody>
      </p:sp>
      <p:cxnSp>
        <p:nvCxnSpPr>
          <p:cNvPr id="26" name="Elbow Connector 25"/>
          <p:cNvCxnSpPr>
            <a:stCxn id="22" idx="3"/>
            <a:endCxn id="19" idx="0"/>
          </p:cNvCxnSpPr>
          <p:nvPr/>
        </p:nvCxnSpPr>
        <p:spPr>
          <a:xfrm>
            <a:off x="2555776" y="1889536"/>
            <a:ext cx="726191"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7" name="Elbow Connector 26"/>
          <p:cNvCxnSpPr>
            <a:stCxn id="18" idx="3"/>
            <a:endCxn id="19" idx="2"/>
          </p:cNvCxnSpPr>
          <p:nvPr/>
        </p:nvCxnSpPr>
        <p:spPr>
          <a:xfrm flipV="1">
            <a:off x="2555776" y="2492896"/>
            <a:ext cx="726191" cy="216024"/>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2741907" y="1684545"/>
            <a:ext cx="1080120" cy="276999"/>
          </a:xfrm>
          <a:prstGeom prst="rect">
            <a:avLst/>
          </a:prstGeom>
          <a:noFill/>
        </p:spPr>
        <p:txBody>
          <a:bodyPr wrap="square" rtlCol="0">
            <a:spAutoFit/>
          </a:bodyPr>
          <a:lstStyle/>
          <a:p>
            <a:pPr algn="ctr"/>
            <a:r>
              <a:rPr lang="en-GB" sz="1200" dirty="0" smtClean="0"/>
              <a:t>Maxwell, 1873</a:t>
            </a:r>
            <a:endParaRPr lang="en-GB" sz="1200" dirty="0"/>
          </a:p>
        </p:txBody>
      </p:sp>
      <p:sp>
        <p:nvSpPr>
          <p:cNvPr id="32" name="Rounded Rectangle 31"/>
          <p:cNvSpPr/>
          <p:nvPr/>
        </p:nvSpPr>
        <p:spPr>
          <a:xfrm>
            <a:off x="1403648" y="4005064"/>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Space</a:t>
            </a:r>
            <a:endParaRPr lang="en-GB" sz="1600" dirty="0"/>
          </a:p>
        </p:txBody>
      </p:sp>
      <p:sp>
        <p:nvSpPr>
          <p:cNvPr id="33" name="Rounded Rectangle 32"/>
          <p:cNvSpPr/>
          <p:nvPr/>
        </p:nvSpPr>
        <p:spPr>
          <a:xfrm>
            <a:off x="1403648" y="4797152"/>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Time</a:t>
            </a:r>
            <a:endParaRPr lang="en-GB" sz="1600" dirty="0"/>
          </a:p>
        </p:txBody>
      </p:sp>
      <p:sp>
        <p:nvSpPr>
          <p:cNvPr id="34" name="Rounded Rectangle 33"/>
          <p:cNvSpPr/>
          <p:nvPr/>
        </p:nvSpPr>
        <p:spPr>
          <a:xfrm>
            <a:off x="2699792" y="4409816"/>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Special Relativity</a:t>
            </a:r>
            <a:endParaRPr lang="en-GB" sz="1600" dirty="0"/>
          </a:p>
        </p:txBody>
      </p:sp>
      <p:cxnSp>
        <p:nvCxnSpPr>
          <p:cNvPr id="35" name="Elbow Connector 34"/>
          <p:cNvCxnSpPr>
            <a:stCxn id="32" idx="3"/>
            <a:endCxn id="34" idx="0"/>
          </p:cNvCxnSpPr>
          <p:nvPr/>
        </p:nvCxnSpPr>
        <p:spPr>
          <a:xfrm>
            <a:off x="2555776" y="4221088"/>
            <a:ext cx="720080" cy="188728"/>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36" name="Elbow Connector 35"/>
          <p:cNvCxnSpPr>
            <a:stCxn id="33" idx="3"/>
            <a:endCxn id="34" idx="2"/>
          </p:cNvCxnSpPr>
          <p:nvPr/>
        </p:nvCxnSpPr>
        <p:spPr>
          <a:xfrm flipV="1">
            <a:off x="2555776" y="4841864"/>
            <a:ext cx="720080" cy="17131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37" name="TextBox 36"/>
          <p:cNvSpPr txBox="1"/>
          <p:nvPr/>
        </p:nvSpPr>
        <p:spPr>
          <a:xfrm>
            <a:off x="2735796" y="4985880"/>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38" name="Rounded Rectangle 37"/>
          <p:cNvSpPr/>
          <p:nvPr/>
        </p:nvSpPr>
        <p:spPr>
          <a:xfrm>
            <a:off x="3966043" y="5195521"/>
            <a:ext cx="1152128"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72000" rIns="72000" rtlCol="0" anchor="ctr"/>
          <a:lstStyle/>
          <a:p>
            <a:pPr algn="ctr"/>
            <a:r>
              <a:rPr lang="en-GB" sz="1600" dirty="0" smtClean="0"/>
              <a:t>General Relativity</a:t>
            </a:r>
            <a:endParaRPr lang="en-GB" sz="1600" dirty="0"/>
          </a:p>
        </p:txBody>
      </p:sp>
      <p:cxnSp>
        <p:nvCxnSpPr>
          <p:cNvPr id="39" name="Elbow Connector 38"/>
          <p:cNvCxnSpPr>
            <a:stCxn id="9" idx="3"/>
            <a:endCxn id="38" idx="2"/>
          </p:cNvCxnSpPr>
          <p:nvPr/>
        </p:nvCxnSpPr>
        <p:spPr>
          <a:xfrm flipV="1">
            <a:off x="2741907" y="5627569"/>
            <a:ext cx="1800200" cy="33274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34" idx="3"/>
            <a:endCxn id="38" idx="0"/>
          </p:cNvCxnSpPr>
          <p:nvPr/>
        </p:nvCxnSpPr>
        <p:spPr>
          <a:xfrm>
            <a:off x="3851920" y="4625840"/>
            <a:ext cx="690187" cy="569681"/>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47" name="TextBox 46"/>
          <p:cNvSpPr txBox="1"/>
          <p:nvPr/>
        </p:nvSpPr>
        <p:spPr>
          <a:xfrm>
            <a:off x="4002047" y="5960313"/>
            <a:ext cx="1080120" cy="276999"/>
          </a:xfrm>
          <a:prstGeom prst="rect">
            <a:avLst/>
          </a:prstGeom>
          <a:noFill/>
        </p:spPr>
        <p:txBody>
          <a:bodyPr wrap="square" rtlCol="0">
            <a:spAutoFit/>
          </a:bodyPr>
          <a:lstStyle/>
          <a:p>
            <a:pPr algn="ctr"/>
            <a:r>
              <a:rPr lang="en-GB" sz="1200" dirty="0" smtClean="0"/>
              <a:t>Einstein, 1916</a:t>
            </a:r>
            <a:endParaRPr lang="en-GB" sz="1200" dirty="0"/>
          </a:p>
        </p:txBody>
      </p:sp>
      <p:sp>
        <p:nvSpPr>
          <p:cNvPr id="54" name="Rounded Rectangle 53"/>
          <p:cNvSpPr/>
          <p:nvPr/>
        </p:nvSpPr>
        <p:spPr>
          <a:xfrm>
            <a:off x="1403648" y="3212976"/>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Theory</a:t>
            </a:r>
            <a:endParaRPr lang="en-GB" sz="1600" dirty="0"/>
          </a:p>
        </p:txBody>
      </p:sp>
      <p:sp>
        <p:nvSpPr>
          <p:cNvPr id="55" name="Rounded Rectangle 54"/>
          <p:cNvSpPr/>
          <p:nvPr/>
        </p:nvSpPr>
        <p:spPr>
          <a:xfrm>
            <a:off x="2693681" y="3212976"/>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Mechanics</a:t>
            </a:r>
            <a:endParaRPr lang="en-GB" sz="1600" dirty="0"/>
          </a:p>
        </p:txBody>
      </p:sp>
      <p:sp>
        <p:nvSpPr>
          <p:cNvPr id="56" name="TextBox 55"/>
          <p:cNvSpPr txBox="1"/>
          <p:nvPr/>
        </p:nvSpPr>
        <p:spPr>
          <a:xfrm>
            <a:off x="1439652" y="3615113"/>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57" name="TextBox 56"/>
          <p:cNvSpPr txBox="1"/>
          <p:nvPr/>
        </p:nvSpPr>
        <p:spPr>
          <a:xfrm>
            <a:off x="2591780" y="3615113"/>
            <a:ext cx="1368152" cy="276999"/>
          </a:xfrm>
          <a:prstGeom prst="rect">
            <a:avLst/>
          </a:prstGeom>
          <a:noFill/>
        </p:spPr>
        <p:txBody>
          <a:bodyPr wrap="square" rtlCol="0">
            <a:spAutoFit/>
          </a:bodyPr>
          <a:lstStyle/>
          <a:p>
            <a:pPr algn="ctr"/>
            <a:r>
              <a:rPr lang="en-GB" sz="1200" dirty="0" smtClean="0"/>
              <a:t>Heisenberg, 1925</a:t>
            </a:r>
            <a:endParaRPr lang="en-GB" sz="1200" dirty="0"/>
          </a:p>
        </p:txBody>
      </p:sp>
      <p:cxnSp>
        <p:nvCxnSpPr>
          <p:cNvPr id="59" name="Straight Arrow Connector 58"/>
          <p:cNvCxnSpPr>
            <a:stCxn id="54" idx="3"/>
            <a:endCxn id="55" idx="1"/>
          </p:cNvCxnSpPr>
          <p:nvPr/>
        </p:nvCxnSpPr>
        <p:spPr>
          <a:xfrm>
            <a:off x="2555776" y="3429000"/>
            <a:ext cx="137905" cy="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67" name="Rounded Rectangle 66"/>
          <p:cNvSpPr/>
          <p:nvPr/>
        </p:nvSpPr>
        <p:spPr>
          <a:xfrm>
            <a:off x="3959932" y="3789040"/>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Relativistic QM</a:t>
            </a:r>
            <a:endParaRPr lang="en-GB" sz="1600" dirty="0"/>
          </a:p>
        </p:txBody>
      </p:sp>
      <p:cxnSp>
        <p:nvCxnSpPr>
          <p:cNvPr id="68" name="Elbow Connector 67"/>
          <p:cNvCxnSpPr>
            <a:stCxn id="34" idx="3"/>
            <a:endCxn id="67" idx="2"/>
          </p:cNvCxnSpPr>
          <p:nvPr/>
        </p:nvCxnSpPr>
        <p:spPr>
          <a:xfrm flipV="1">
            <a:off x="3851920" y="4221088"/>
            <a:ext cx="690642" cy="40475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72" name="Elbow Connector 71"/>
          <p:cNvCxnSpPr>
            <a:stCxn id="55" idx="3"/>
            <a:endCxn id="67" idx="0"/>
          </p:cNvCxnSpPr>
          <p:nvPr/>
        </p:nvCxnSpPr>
        <p:spPr>
          <a:xfrm>
            <a:off x="3858941" y="3429000"/>
            <a:ext cx="683621" cy="360040"/>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65" name="TextBox 64"/>
          <p:cNvSpPr txBox="1"/>
          <p:nvPr/>
        </p:nvSpPr>
        <p:spPr>
          <a:xfrm>
            <a:off x="3967472" y="3381390"/>
            <a:ext cx="1368152" cy="461665"/>
          </a:xfrm>
          <a:prstGeom prst="rect">
            <a:avLst/>
          </a:prstGeom>
          <a:noFill/>
        </p:spPr>
        <p:txBody>
          <a:bodyPr wrap="square" rtlCol="0">
            <a:spAutoFit/>
          </a:bodyPr>
          <a:lstStyle/>
          <a:p>
            <a:r>
              <a:rPr lang="en-GB" sz="1200" dirty="0" smtClean="0"/>
              <a:t>Klein,</a:t>
            </a:r>
          </a:p>
          <a:p>
            <a:r>
              <a:rPr lang="en-GB" sz="1200" dirty="0" smtClean="0"/>
              <a:t>Gordon, 1926</a:t>
            </a:r>
            <a:endParaRPr lang="en-GB" sz="1200" dirty="0"/>
          </a:p>
        </p:txBody>
      </p:sp>
      <p:sp>
        <p:nvSpPr>
          <p:cNvPr id="43" name="Rounded Rectangle 42"/>
          <p:cNvSpPr/>
          <p:nvPr/>
        </p:nvSpPr>
        <p:spPr>
          <a:xfrm>
            <a:off x="107504" y="2841819"/>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Wave</a:t>
            </a:r>
            <a:endParaRPr lang="en-GB" sz="1600" dirty="0"/>
          </a:p>
        </p:txBody>
      </p:sp>
      <p:sp>
        <p:nvSpPr>
          <p:cNvPr id="44" name="Rounded Rectangle 43"/>
          <p:cNvSpPr/>
          <p:nvPr/>
        </p:nvSpPr>
        <p:spPr>
          <a:xfrm>
            <a:off x="107504" y="3627031"/>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Particle</a:t>
            </a:r>
            <a:endParaRPr lang="en-GB" sz="1600" dirty="0"/>
          </a:p>
        </p:txBody>
      </p:sp>
      <p:cxnSp>
        <p:nvCxnSpPr>
          <p:cNvPr id="45" name="Elbow Connector 44"/>
          <p:cNvCxnSpPr>
            <a:stCxn id="43" idx="3"/>
          </p:cNvCxnSpPr>
          <p:nvPr/>
        </p:nvCxnSpPr>
        <p:spPr>
          <a:xfrm>
            <a:off x="1259632" y="3057843"/>
            <a:ext cx="720080" cy="155133"/>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cxnSp>
        <p:nvCxnSpPr>
          <p:cNvPr id="46" name="Elbow Connector 45"/>
          <p:cNvCxnSpPr>
            <a:stCxn id="44" idx="3"/>
          </p:cNvCxnSpPr>
          <p:nvPr/>
        </p:nvCxnSpPr>
        <p:spPr>
          <a:xfrm flipV="1">
            <a:off x="1259632" y="3645024"/>
            <a:ext cx="720080" cy="198031"/>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2" name="Date Placeholder 1"/>
          <p:cNvSpPr>
            <a:spLocks noGrp="1"/>
          </p:cNvSpPr>
          <p:nvPr>
            <p:ph type="dt" sz="half" idx="14"/>
          </p:nvPr>
        </p:nvSpPr>
        <p:spPr/>
        <p:txBody>
          <a:bodyPr/>
          <a:lstStyle/>
          <a:p>
            <a:fld id="{B4A35116-714E-4732-BAEB-256682E9607A}"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10</a:t>
            </a:fld>
            <a:endParaRPr lang="en-GB"/>
          </a:p>
        </p:txBody>
      </p:sp>
    </p:spTree>
    <p:extLst>
      <p:ext uri="{BB962C8B-B14F-4D97-AF65-F5344CB8AC3E}">
        <p14:creationId xmlns:p14="http://schemas.microsoft.com/office/powerpoint/2010/main" val="32204782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you store O(</a:t>
            </a:r>
            <a:r>
              <a:rPr lang="en-GB" dirty="0" err="1" smtClean="0"/>
              <a:t>Pb</a:t>
            </a:r>
            <a:r>
              <a:rPr lang="en-GB" dirty="0" smtClean="0"/>
              <a:t>/s) data?</a:t>
            </a:r>
            <a:endParaRPr lang="en-GB" dirty="0"/>
          </a:p>
        </p:txBody>
      </p:sp>
      <p:pic>
        <p:nvPicPr>
          <p:cNvPr id="9" name="Content Placeholder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08630" y="2636912"/>
            <a:ext cx="8135370" cy="3600400"/>
          </a:xfrm>
          <a:prstGeom prst="rect">
            <a:avLst/>
          </a:prstGeom>
        </p:spPr>
      </p:pic>
      <p:sp>
        <p:nvSpPr>
          <p:cNvPr id="10" name="TextBox 9"/>
          <p:cNvSpPr txBox="1"/>
          <p:nvPr/>
        </p:nvSpPr>
        <p:spPr>
          <a:xfrm>
            <a:off x="539552" y="1556792"/>
            <a:ext cx="7128792" cy="400110"/>
          </a:xfrm>
          <a:prstGeom prst="rect">
            <a:avLst/>
          </a:prstGeom>
          <a:noFill/>
        </p:spPr>
        <p:txBody>
          <a:bodyPr wrap="square" rtlCol="0">
            <a:spAutoFit/>
          </a:bodyPr>
          <a:lstStyle/>
          <a:p>
            <a:r>
              <a:rPr lang="en-GB" sz="2000" dirty="0" smtClean="0"/>
              <a:t>Answer: You don’t! You have to throw most of it away!</a:t>
            </a:r>
            <a:endParaRPr lang="en-GB" sz="2000" dirty="0"/>
          </a:p>
        </p:txBody>
      </p:sp>
      <p:sp>
        <p:nvSpPr>
          <p:cNvPr id="18" name="Curved Right Arrow 17"/>
          <p:cNvSpPr/>
          <p:nvPr/>
        </p:nvSpPr>
        <p:spPr bwMode="auto">
          <a:xfrm>
            <a:off x="274563" y="3068960"/>
            <a:ext cx="622151" cy="1368152"/>
          </a:xfrm>
          <a:prstGeom prst="curved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entury Gothic" pitchFamily="34" charset="0"/>
            </a:endParaRPr>
          </a:p>
        </p:txBody>
      </p:sp>
      <p:sp>
        <p:nvSpPr>
          <p:cNvPr id="11" name="TextBox 10"/>
          <p:cNvSpPr txBox="1"/>
          <p:nvPr/>
        </p:nvSpPr>
        <p:spPr>
          <a:xfrm>
            <a:off x="9575" y="3284984"/>
            <a:ext cx="1152128" cy="923330"/>
          </a:xfrm>
          <a:prstGeom prst="rect">
            <a:avLst/>
          </a:prstGeom>
          <a:noFill/>
        </p:spPr>
        <p:txBody>
          <a:bodyPr wrap="square" rtlCol="0">
            <a:spAutoFit/>
          </a:bodyPr>
          <a:lstStyle/>
          <a:p>
            <a:pPr algn="ctr"/>
            <a:r>
              <a:rPr lang="en-GB" dirty="0" smtClean="0"/>
              <a:t>Throw away 399/400</a:t>
            </a:r>
            <a:endParaRPr lang="en-GB" dirty="0"/>
          </a:p>
        </p:txBody>
      </p:sp>
      <p:sp>
        <p:nvSpPr>
          <p:cNvPr id="16" name="Rounded Rectangle 15"/>
          <p:cNvSpPr/>
          <p:nvPr/>
        </p:nvSpPr>
        <p:spPr>
          <a:xfrm>
            <a:off x="1935678" y="2743200"/>
            <a:ext cx="1365662" cy="829816"/>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Hardware processing</a:t>
            </a:r>
            <a:endParaRPr lang="en-GB" dirty="0"/>
          </a:p>
        </p:txBody>
      </p:sp>
      <p:sp>
        <p:nvSpPr>
          <p:cNvPr id="22" name="Left Arrow 21"/>
          <p:cNvSpPr/>
          <p:nvPr/>
        </p:nvSpPr>
        <p:spPr bwMode="auto">
          <a:xfrm>
            <a:off x="2987824" y="2743134"/>
            <a:ext cx="1008112" cy="504056"/>
          </a:xfrm>
          <a:prstGeom prst="leftArrow">
            <a:avLst/>
          </a:prstGeom>
          <a:solidFill>
            <a:srgbClr val="92D050"/>
          </a:solid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 Tb/s</a:t>
            </a:r>
          </a:p>
        </p:txBody>
      </p:sp>
      <p:sp>
        <p:nvSpPr>
          <p:cNvPr id="17" name="Rounded Rectangle 16"/>
          <p:cNvSpPr/>
          <p:nvPr/>
        </p:nvSpPr>
        <p:spPr>
          <a:xfrm>
            <a:off x="3635896" y="5073309"/>
            <a:ext cx="3714930" cy="414908"/>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PC farm</a:t>
            </a:r>
            <a:endParaRPr lang="en-GB" dirty="0"/>
          </a:p>
        </p:txBody>
      </p:sp>
      <p:sp>
        <p:nvSpPr>
          <p:cNvPr id="19" name="TextBox 18"/>
          <p:cNvSpPr txBox="1"/>
          <p:nvPr/>
        </p:nvSpPr>
        <p:spPr>
          <a:xfrm>
            <a:off x="4377237" y="5649574"/>
            <a:ext cx="2232248" cy="338554"/>
          </a:xfrm>
          <a:prstGeom prst="rect">
            <a:avLst/>
          </a:prstGeom>
          <a:solidFill>
            <a:schemeClr val="tx1"/>
          </a:solidFill>
        </p:spPr>
        <p:txBody>
          <a:bodyPr wrap="square" rtlCol="0">
            <a:spAutoFit/>
          </a:bodyPr>
          <a:lstStyle/>
          <a:p>
            <a:pPr algn="ctr"/>
            <a:r>
              <a:rPr lang="en-GB" sz="1600" dirty="0" smtClean="0">
                <a:solidFill>
                  <a:schemeClr val="bg1">
                    <a:lumMod val="85000"/>
                    <a:lumOff val="15000"/>
                  </a:schemeClr>
                </a:solidFill>
                <a:latin typeface="Arial" panose="020B0604020202020204" pitchFamily="34" charset="0"/>
                <a:cs typeface="Arial" panose="020B0604020202020204" pitchFamily="34" charset="0"/>
              </a:rPr>
              <a:t>Tape storage</a:t>
            </a:r>
            <a:endParaRPr lang="en-GB" sz="1600" dirty="0">
              <a:solidFill>
                <a:schemeClr val="bg1">
                  <a:lumMod val="85000"/>
                  <a:lumOff val="15000"/>
                </a:schemeClr>
              </a:solidFill>
              <a:latin typeface="Arial" panose="020B0604020202020204" pitchFamily="34" charset="0"/>
              <a:cs typeface="Arial" panose="020B0604020202020204" pitchFamily="34" charset="0"/>
            </a:endParaRPr>
          </a:p>
        </p:txBody>
      </p:sp>
      <p:sp>
        <p:nvSpPr>
          <p:cNvPr id="20" name="TextBox 19"/>
          <p:cNvSpPr txBox="1"/>
          <p:nvPr/>
        </p:nvSpPr>
        <p:spPr>
          <a:xfrm>
            <a:off x="5364089" y="2327147"/>
            <a:ext cx="3672408"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dirty="0" smtClean="0"/>
              <a:t>Store raw data on </a:t>
            </a:r>
            <a:r>
              <a:rPr lang="en-GB" dirty="0"/>
              <a:t>detector for 3.2</a:t>
            </a:r>
            <a:r>
              <a:rPr lang="el-GR" dirty="0"/>
              <a:t>μ</a:t>
            </a:r>
            <a:r>
              <a:rPr lang="en-GB" dirty="0"/>
              <a:t>s</a:t>
            </a:r>
          </a:p>
        </p:txBody>
      </p:sp>
      <p:sp>
        <p:nvSpPr>
          <p:cNvPr id="8" name="Date Placeholder 7"/>
          <p:cNvSpPr>
            <a:spLocks noGrp="1"/>
          </p:cNvSpPr>
          <p:nvPr>
            <p:ph type="dt" sz="half" idx="14"/>
          </p:nvPr>
        </p:nvSpPr>
        <p:spPr/>
        <p:txBody>
          <a:bodyPr/>
          <a:lstStyle/>
          <a:p>
            <a:fld id="{821F21FE-D13E-416F-A90C-CFA420851679}" type="datetime1">
              <a:rPr lang="en-GB" smtClean="0"/>
              <a:t>30/04/2015</a:t>
            </a:fld>
            <a:endParaRPr lang="en-GB"/>
          </a:p>
        </p:txBody>
      </p:sp>
      <p:sp>
        <p:nvSpPr>
          <p:cNvPr id="12" name="Footer Placeholder 11"/>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100</a:t>
            </a:fld>
            <a:endParaRPr lang="en-GB"/>
          </a:p>
        </p:txBody>
      </p:sp>
    </p:spTree>
    <p:extLst>
      <p:ext uri="{BB962C8B-B14F-4D97-AF65-F5344CB8AC3E}">
        <p14:creationId xmlns:p14="http://schemas.microsoft.com/office/powerpoint/2010/main" val="19566297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07582" y="5940516"/>
            <a:ext cx="8712968" cy="620688"/>
          </a:xfrm>
        </p:spPr>
        <p:txBody>
          <a:bodyPr>
            <a:noAutofit/>
          </a:bodyPr>
          <a:lstStyle/>
          <a:p>
            <a:pPr algn="ctr"/>
            <a:r>
              <a:rPr lang="en-GB" sz="2400" dirty="0">
                <a:solidFill>
                  <a:srgbClr val="00FF00"/>
                </a:solidFill>
              </a:rPr>
              <a:t>72Tx+72Rx optical </a:t>
            </a:r>
            <a:r>
              <a:rPr lang="en-GB" sz="2400" dirty="0" smtClean="0">
                <a:solidFill>
                  <a:srgbClr val="00FF00"/>
                </a:solidFill>
              </a:rPr>
              <a:t>links @ 13Gbps = 0.9 + 0.9Tb/s </a:t>
            </a:r>
            <a:r>
              <a:rPr lang="en-GB" sz="2400" dirty="0">
                <a:solidFill>
                  <a:srgbClr val="00FF00"/>
                </a:solidFill>
              </a:rPr>
              <a:t>signal </a:t>
            </a:r>
            <a:r>
              <a:rPr lang="en-GB" sz="2400" dirty="0" smtClean="0">
                <a:solidFill>
                  <a:srgbClr val="00FF00"/>
                </a:solidFill>
              </a:rPr>
              <a:t>processor</a:t>
            </a:r>
            <a:endParaRPr lang="en-GB" sz="2400" dirty="0">
              <a:solidFill>
                <a:srgbClr val="00FF00"/>
              </a:solidFill>
            </a:endParaRPr>
          </a:p>
        </p:txBody>
      </p:sp>
      <p:sp>
        <p:nvSpPr>
          <p:cNvPr id="3" name="Title 2"/>
          <p:cNvSpPr>
            <a:spLocks noGrp="1"/>
          </p:cNvSpPr>
          <p:nvPr>
            <p:ph type="title"/>
          </p:nvPr>
        </p:nvSpPr>
        <p:spPr>
          <a:xfrm>
            <a:off x="352426" y="228600"/>
            <a:ext cx="8108006" cy="1066800"/>
          </a:xfrm>
        </p:spPr>
        <p:txBody>
          <a:bodyPr>
            <a:normAutofit/>
          </a:bodyPr>
          <a:lstStyle/>
          <a:p>
            <a:r>
              <a:rPr lang="en-GB" dirty="0" smtClean="0"/>
              <a:t>The Master-Processor, Virtex-7 (MP7)</a:t>
            </a:r>
            <a:endParaRPr lang="en-GB" dirty="0"/>
          </a:p>
        </p:txBody>
      </p:sp>
      <p:grpSp>
        <p:nvGrpSpPr>
          <p:cNvPr id="8" name="Group 7"/>
          <p:cNvGrpSpPr/>
          <p:nvPr/>
        </p:nvGrpSpPr>
        <p:grpSpPr>
          <a:xfrm>
            <a:off x="1456606" y="1310655"/>
            <a:ext cx="6214920" cy="4520706"/>
            <a:chOff x="4155124" y="1772816"/>
            <a:chExt cx="4917885" cy="3577248"/>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612" t="10606" r="13775" b="6935"/>
            <a:stretch/>
          </p:blipFill>
          <p:spPr>
            <a:xfrm>
              <a:off x="4155124" y="1772816"/>
              <a:ext cx="4917885" cy="3577248"/>
            </a:xfrm>
            <a:prstGeom prst="rect">
              <a:avLst/>
            </a:prstGeom>
          </p:spPr>
        </p:pic>
        <p:pic>
          <p:nvPicPr>
            <p:cNvPr id="4098" name="Picture 2" descr="http://static-numista.com/catalogue/photos/royaume-uni/g148.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460432" y="3352283"/>
              <a:ext cx="420293" cy="41831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2422" y="5435933"/>
            <a:ext cx="1403649" cy="369331"/>
          </a:xfrm>
          <a:prstGeom prst="rect">
            <a:avLst/>
          </a:prstGeom>
        </p:spPr>
      </p:pic>
      <p:sp>
        <p:nvSpPr>
          <p:cNvPr id="9" name="Date Placeholder 8"/>
          <p:cNvSpPr>
            <a:spLocks noGrp="1"/>
          </p:cNvSpPr>
          <p:nvPr>
            <p:ph type="dt" sz="half" idx="14"/>
          </p:nvPr>
        </p:nvSpPr>
        <p:spPr/>
        <p:txBody>
          <a:bodyPr/>
          <a:lstStyle/>
          <a:p>
            <a:fld id="{4F874A02-7807-44B6-80C7-0E4BA40FEF30}" type="datetime1">
              <a:rPr lang="en-GB" smtClean="0"/>
              <a:t>30/04/2015</a:t>
            </a:fld>
            <a:endParaRPr lang="en-GB"/>
          </a:p>
        </p:txBody>
      </p:sp>
      <p:sp>
        <p:nvSpPr>
          <p:cNvPr id="11" name="Footer Placeholder 10"/>
          <p:cNvSpPr>
            <a:spLocks noGrp="1"/>
          </p:cNvSpPr>
          <p:nvPr>
            <p:ph type="ftr" sz="quarter" idx="16"/>
          </p:nvPr>
        </p:nvSpPr>
        <p:spPr/>
        <p:txBody>
          <a:bodyPr/>
          <a:lstStyle/>
          <a:p>
            <a:r>
              <a:rPr lang="en-GB" smtClean="0"/>
              <a:t>Andrew W. Rose</a:t>
            </a:r>
            <a:endParaRPr lang="en-GB" dirty="0"/>
          </a:p>
        </p:txBody>
      </p:sp>
      <p:sp>
        <p:nvSpPr>
          <p:cNvPr id="12" name="Slide Number Placeholder 11"/>
          <p:cNvSpPr>
            <a:spLocks noGrp="1"/>
          </p:cNvSpPr>
          <p:nvPr>
            <p:ph type="sldNum" sz="quarter" idx="15"/>
          </p:nvPr>
        </p:nvSpPr>
        <p:spPr/>
        <p:txBody>
          <a:bodyPr/>
          <a:lstStyle/>
          <a:p>
            <a:fld id="{035F0723-42B8-4CAA-8A7D-A426CFC272D6}" type="slidenum">
              <a:rPr lang="en-GB" smtClean="0"/>
              <a:t>101</a:t>
            </a:fld>
            <a:endParaRPr lang="en-GB"/>
          </a:p>
        </p:txBody>
      </p:sp>
      <p:sp>
        <p:nvSpPr>
          <p:cNvPr id="13" name="TextBox 12"/>
          <p:cNvSpPr txBox="1"/>
          <p:nvPr/>
        </p:nvSpPr>
        <p:spPr>
          <a:xfrm>
            <a:off x="7707386" y="5167899"/>
            <a:ext cx="1442061" cy="261610"/>
          </a:xfrm>
          <a:prstGeom prst="rect">
            <a:avLst/>
          </a:prstGeom>
          <a:noFill/>
        </p:spPr>
        <p:txBody>
          <a:bodyPr wrap="none" lIns="0" rtlCol="0">
            <a:spAutoFit/>
          </a:bodyPr>
          <a:lstStyle/>
          <a:p>
            <a:r>
              <a:rPr lang="en-GB" sz="1100" dirty="0" smtClean="0"/>
              <a:t>Andrew Rose, Greg Iles</a:t>
            </a:r>
            <a:endParaRPr lang="en-GB" sz="1100" dirty="0"/>
          </a:p>
        </p:txBody>
      </p:sp>
    </p:spTree>
    <p:extLst>
      <p:ext uri="{BB962C8B-B14F-4D97-AF65-F5344CB8AC3E}">
        <p14:creationId xmlns:p14="http://schemas.microsoft.com/office/powerpoint/2010/main" val="38002749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you store O(</a:t>
            </a:r>
            <a:r>
              <a:rPr lang="en-GB" dirty="0" err="1" smtClean="0"/>
              <a:t>Pb</a:t>
            </a:r>
            <a:r>
              <a:rPr lang="en-GB" dirty="0" smtClean="0"/>
              <a:t>/s) data?</a:t>
            </a:r>
            <a:endParaRPr lang="en-GB" dirty="0"/>
          </a:p>
        </p:txBody>
      </p:sp>
      <p:pic>
        <p:nvPicPr>
          <p:cNvPr id="9" name="Content Placeholder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08630" y="2636912"/>
            <a:ext cx="8135370" cy="3600400"/>
          </a:xfrm>
          <a:prstGeom prst="rect">
            <a:avLst/>
          </a:prstGeom>
        </p:spPr>
      </p:pic>
      <p:sp>
        <p:nvSpPr>
          <p:cNvPr id="10" name="TextBox 9"/>
          <p:cNvSpPr txBox="1"/>
          <p:nvPr/>
        </p:nvSpPr>
        <p:spPr>
          <a:xfrm>
            <a:off x="539552" y="1556792"/>
            <a:ext cx="7128792" cy="400110"/>
          </a:xfrm>
          <a:prstGeom prst="rect">
            <a:avLst/>
          </a:prstGeom>
          <a:noFill/>
        </p:spPr>
        <p:txBody>
          <a:bodyPr wrap="square" rtlCol="0">
            <a:spAutoFit/>
          </a:bodyPr>
          <a:lstStyle/>
          <a:p>
            <a:r>
              <a:rPr lang="en-GB" sz="2000" dirty="0" smtClean="0"/>
              <a:t>Answer: You don’t! You have to throw most of it away!</a:t>
            </a:r>
            <a:endParaRPr lang="en-GB" sz="2000" dirty="0"/>
          </a:p>
        </p:txBody>
      </p:sp>
      <p:sp>
        <p:nvSpPr>
          <p:cNvPr id="18" name="Curved Right Arrow 17"/>
          <p:cNvSpPr/>
          <p:nvPr/>
        </p:nvSpPr>
        <p:spPr bwMode="auto">
          <a:xfrm>
            <a:off x="274563" y="3068960"/>
            <a:ext cx="622151" cy="1368152"/>
          </a:xfrm>
          <a:prstGeom prst="curved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entury Gothic" pitchFamily="34" charset="0"/>
            </a:endParaRPr>
          </a:p>
        </p:txBody>
      </p:sp>
      <p:sp>
        <p:nvSpPr>
          <p:cNvPr id="11" name="TextBox 10"/>
          <p:cNvSpPr txBox="1"/>
          <p:nvPr/>
        </p:nvSpPr>
        <p:spPr>
          <a:xfrm>
            <a:off x="9575" y="3284984"/>
            <a:ext cx="1152128" cy="923330"/>
          </a:xfrm>
          <a:prstGeom prst="rect">
            <a:avLst/>
          </a:prstGeom>
          <a:noFill/>
        </p:spPr>
        <p:txBody>
          <a:bodyPr wrap="square" rtlCol="0">
            <a:spAutoFit/>
          </a:bodyPr>
          <a:lstStyle/>
          <a:p>
            <a:pPr algn="ctr"/>
            <a:r>
              <a:rPr lang="en-GB" dirty="0" smtClean="0"/>
              <a:t>Throw away 399/400</a:t>
            </a:r>
            <a:endParaRPr lang="en-GB" dirty="0"/>
          </a:p>
        </p:txBody>
      </p:sp>
      <p:sp>
        <p:nvSpPr>
          <p:cNvPr id="16" name="Rounded Rectangle 15"/>
          <p:cNvSpPr/>
          <p:nvPr/>
        </p:nvSpPr>
        <p:spPr>
          <a:xfrm>
            <a:off x="1935678" y="2743200"/>
            <a:ext cx="1365662" cy="829816"/>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Hardware processing</a:t>
            </a:r>
            <a:endParaRPr lang="en-GB" dirty="0"/>
          </a:p>
        </p:txBody>
      </p:sp>
      <p:sp>
        <p:nvSpPr>
          <p:cNvPr id="22" name="Left Arrow 21"/>
          <p:cNvSpPr/>
          <p:nvPr/>
        </p:nvSpPr>
        <p:spPr bwMode="auto">
          <a:xfrm>
            <a:off x="2987824" y="2743134"/>
            <a:ext cx="1008112" cy="504056"/>
          </a:xfrm>
          <a:prstGeom prst="leftArrow">
            <a:avLst/>
          </a:prstGeom>
          <a:solidFill>
            <a:srgbClr val="92D050"/>
          </a:solid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 Tb/s</a:t>
            </a:r>
          </a:p>
        </p:txBody>
      </p:sp>
      <p:sp>
        <p:nvSpPr>
          <p:cNvPr id="17" name="Rounded Rectangle 16"/>
          <p:cNvSpPr/>
          <p:nvPr/>
        </p:nvSpPr>
        <p:spPr>
          <a:xfrm>
            <a:off x="3635896" y="5073309"/>
            <a:ext cx="3714930" cy="414908"/>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PC farm</a:t>
            </a:r>
            <a:endParaRPr lang="en-GB" dirty="0"/>
          </a:p>
        </p:txBody>
      </p:sp>
      <p:sp>
        <p:nvSpPr>
          <p:cNvPr id="19" name="TextBox 18"/>
          <p:cNvSpPr txBox="1"/>
          <p:nvPr/>
        </p:nvSpPr>
        <p:spPr>
          <a:xfrm>
            <a:off x="4377237" y="5649574"/>
            <a:ext cx="2232248" cy="338554"/>
          </a:xfrm>
          <a:prstGeom prst="rect">
            <a:avLst/>
          </a:prstGeom>
          <a:solidFill>
            <a:schemeClr val="tx1"/>
          </a:solidFill>
        </p:spPr>
        <p:txBody>
          <a:bodyPr wrap="square" rtlCol="0">
            <a:spAutoFit/>
          </a:bodyPr>
          <a:lstStyle/>
          <a:p>
            <a:pPr algn="ctr"/>
            <a:r>
              <a:rPr lang="en-GB" sz="1600" dirty="0" smtClean="0">
                <a:solidFill>
                  <a:schemeClr val="bg1">
                    <a:lumMod val="85000"/>
                    <a:lumOff val="15000"/>
                  </a:schemeClr>
                </a:solidFill>
                <a:latin typeface="Arial" panose="020B0604020202020204" pitchFamily="34" charset="0"/>
                <a:cs typeface="Arial" panose="020B0604020202020204" pitchFamily="34" charset="0"/>
              </a:rPr>
              <a:t>Tape storage</a:t>
            </a:r>
            <a:endParaRPr lang="en-GB" sz="1600" dirty="0">
              <a:solidFill>
                <a:schemeClr val="bg1">
                  <a:lumMod val="85000"/>
                  <a:lumOff val="15000"/>
                </a:schemeClr>
              </a:solidFill>
              <a:latin typeface="Arial" panose="020B0604020202020204" pitchFamily="34" charset="0"/>
              <a:cs typeface="Arial" panose="020B0604020202020204" pitchFamily="34" charset="0"/>
            </a:endParaRPr>
          </a:p>
        </p:txBody>
      </p:sp>
      <p:sp>
        <p:nvSpPr>
          <p:cNvPr id="20" name="TextBox 19"/>
          <p:cNvSpPr txBox="1"/>
          <p:nvPr/>
        </p:nvSpPr>
        <p:spPr>
          <a:xfrm>
            <a:off x="5364089" y="2327147"/>
            <a:ext cx="3672408"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dirty="0" smtClean="0"/>
              <a:t>Store raw data on </a:t>
            </a:r>
            <a:r>
              <a:rPr lang="en-GB" dirty="0"/>
              <a:t>detector for 3.2</a:t>
            </a:r>
            <a:r>
              <a:rPr lang="el-GR" dirty="0"/>
              <a:t>μ</a:t>
            </a:r>
            <a:r>
              <a:rPr lang="en-GB" dirty="0"/>
              <a:t>s</a:t>
            </a:r>
          </a:p>
        </p:txBody>
      </p:sp>
      <p:sp>
        <p:nvSpPr>
          <p:cNvPr id="3" name="Right Arrow 2"/>
          <p:cNvSpPr/>
          <p:nvPr/>
        </p:nvSpPr>
        <p:spPr bwMode="auto">
          <a:xfrm rot="19800000">
            <a:off x="2934555" y="3214257"/>
            <a:ext cx="3010255" cy="504056"/>
          </a:xfrm>
          <a:prstGeom prst="righ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100kHz</a:t>
            </a:r>
          </a:p>
        </p:txBody>
      </p:sp>
      <p:sp>
        <p:nvSpPr>
          <p:cNvPr id="8" name="Date Placeholder 7"/>
          <p:cNvSpPr>
            <a:spLocks noGrp="1"/>
          </p:cNvSpPr>
          <p:nvPr>
            <p:ph type="dt" sz="half" idx="14"/>
          </p:nvPr>
        </p:nvSpPr>
        <p:spPr/>
        <p:txBody>
          <a:bodyPr/>
          <a:lstStyle/>
          <a:p>
            <a:fld id="{821F21FE-D13E-416F-A90C-CFA420851679}" type="datetime1">
              <a:rPr lang="en-GB" smtClean="0"/>
              <a:t>30/04/2015</a:t>
            </a:fld>
            <a:endParaRPr lang="en-GB"/>
          </a:p>
        </p:txBody>
      </p:sp>
      <p:sp>
        <p:nvSpPr>
          <p:cNvPr id="12" name="Footer Placeholder 11"/>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102</a:t>
            </a:fld>
            <a:endParaRPr lang="en-GB"/>
          </a:p>
        </p:txBody>
      </p:sp>
    </p:spTree>
    <p:extLst>
      <p:ext uri="{BB962C8B-B14F-4D97-AF65-F5344CB8AC3E}">
        <p14:creationId xmlns:p14="http://schemas.microsoft.com/office/powerpoint/2010/main" val="2487420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you store O(</a:t>
            </a:r>
            <a:r>
              <a:rPr lang="en-GB" dirty="0" err="1" smtClean="0"/>
              <a:t>Pb</a:t>
            </a:r>
            <a:r>
              <a:rPr lang="en-GB" dirty="0" smtClean="0"/>
              <a:t>/s) data?</a:t>
            </a:r>
            <a:endParaRPr lang="en-GB" dirty="0"/>
          </a:p>
        </p:txBody>
      </p:sp>
      <p:pic>
        <p:nvPicPr>
          <p:cNvPr id="9" name="Content Placeholder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08630" y="2636912"/>
            <a:ext cx="8135370" cy="3600400"/>
          </a:xfrm>
          <a:prstGeom prst="rect">
            <a:avLst/>
          </a:prstGeom>
        </p:spPr>
      </p:pic>
      <p:sp>
        <p:nvSpPr>
          <p:cNvPr id="10" name="TextBox 9"/>
          <p:cNvSpPr txBox="1"/>
          <p:nvPr/>
        </p:nvSpPr>
        <p:spPr>
          <a:xfrm>
            <a:off x="539552" y="1556792"/>
            <a:ext cx="7128792" cy="400110"/>
          </a:xfrm>
          <a:prstGeom prst="rect">
            <a:avLst/>
          </a:prstGeom>
          <a:noFill/>
        </p:spPr>
        <p:txBody>
          <a:bodyPr wrap="square" rtlCol="0">
            <a:spAutoFit/>
          </a:bodyPr>
          <a:lstStyle/>
          <a:p>
            <a:r>
              <a:rPr lang="en-GB" sz="2000" dirty="0" smtClean="0"/>
              <a:t>Answer: You don’t! You have to throw most of it away!</a:t>
            </a:r>
            <a:endParaRPr lang="en-GB" sz="2000" dirty="0"/>
          </a:p>
        </p:txBody>
      </p:sp>
      <p:sp>
        <p:nvSpPr>
          <p:cNvPr id="18" name="Curved Right Arrow 17"/>
          <p:cNvSpPr/>
          <p:nvPr/>
        </p:nvSpPr>
        <p:spPr bwMode="auto">
          <a:xfrm>
            <a:off x="274563" y="3068960"/>
            <a:ext cx="622151" cy="1368152"/>
          </a:xfrm>
          <a:prstGeom prst="curved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entury Gothic" pitchFamily="34" charset="0"/>
            </a:endParaRPr>
          </a:p>
        </p:txBody>
      </p:sp>
      <p:sp>
        <p:nvSpPr>
          <p:cNvPr id="11" name="TextBox 10"/>
          <p:cNvSpPr txBox="1"/>
          <p:nvPr/>
        </p:nvSpPr>
        <p:spPr>
          <a:xfrm>
            <a:off x="9575" y="3284984"/>
            <a:ext cx="1152128" cy="923330"/>
          </a:xfrm>
          <a:prstGeom prst="rect">
            <a:avLst/>
          </a:prstGeom>
          <a:noFill/>
        </p:spPr>
        <p:txBody>
          <a:bodyPr wrap="square" rtlCol="0">
            <a:spAutoFit/>
          </a:bodyPr>
          <a:lstStyle/>
          <a:p>
            <a:pPr algn="ctr"/>
            <a:r>
              <a:rPr lang="en-GB" dirty="0" smtClean="0"/>
              <a:t>Throw away 399/400</a:t>
            </a:r>
            <a:endParaRPr lang="en-GB" dirty="0"/>
          </a:p>
        </p:txBody>
      </p:sp>
      <p:sp>
        <p:nvSpPr>
          <p:cNvPr id="20" name="Rounded Rectangle 19"/>
          <p:cNvSpPr/>
          <p:nvPr/>
        </p:nvSpPr>
        <p:spPr>
          <a:xfrm>
            <a:off x="1935678" y="2743200"/>
            <a:ext cx="1365662" cy="829816"/>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Hardware processing</a:t>
            </a:r>
            <a:endParaRPr lang="en-GB" dirty="0"/>
          </a:p>
        </p:txBody>
      </p:sp>
      <p:sp>
        <p:nvSpPr>
          <p:cNvPr id="19" name="Left Arrow 18"/>
          <p:cNvSpPr/>
          <p:nvPr/>
        </p:nvSpPr>
        <p:spPr bwMode="auto">
          <a:xfrm>
            <a:off x="2987824" y="2743134"/>
            <a:ext cx="1008112" cy="504056"/>
          </a:xfrm>
          <a:prstGeom prst="leftArrow">
            <a:avLst/>
          </a:prstGeom>
          <a:solidFill>
            <a:srgbClr val="92D050"/>
          </a:solid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 Tb/s</a:t>
            </a:r>
          </a:p>
        </p:txBody>
      </p:sp>
      <p:sp>
        <p:nvSpPr>
          <p:cNvPr id="23" name="Rounded Rectangle 22"/>
          <p:cNvSpPr/>
          <p:nvPr/>
        </p:nvSpPr>
        <p:spPr>
          <a:xfrm>
            <a:off x="3635896" y="5073309"/>
            <a:ext cx="3714930" cy="414908"/>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PC farm</a:t>
            </a:r>
            <a:endParaRPr lang="en-GB" dirty="0"/>
          </a:p>
        </p:txBody>
      </p:sp>
      <p:sp>
        <p:nvSpPr>
          <p:cNvPr id="22" name="Left Arrow 21"/>
          <p:cNvSpPr/>
          <p:nvPr/>
        </p:nvSpPr>
        <p:spPr bwMode="auto">
          <a:xfrm rot="16200000">
            <a:off x="4863225" y="3677834"/>
            <a:ext cx="2369877" cy="504056"/>
          </a:xfrm>
          <a:prstGeom prst="leftArrow">
            <a:avLst/>
          </a:prstGeom>
          <a:solidFill>
            <a:srgbClr val="92D050"/>
          </a:solid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100 Gb/s</a:t>
            </a:r>
          </a:p>
        </p:txBody>
      </p:sp>
      <p:sp>
        <p:nvSpPr>
          <p:cNvPr id="24" name="TextBox 23"/>
          <p:cNvSpPr txBox="1"/>
          <p:nvPr/>
        </p:nvSpPr>
        <p:spPr>
          <a:xfrm>
            <a:off x="4377237" y="5649574"/>
            <a:ext cx="2232248" cy="338554"/>
          </a:xfrm>
          <a:prstGeom prst="rect">
            <a:avLst/>
          </a:prstGeom>
          <a:solidFill>
            <a:schemeClr val="tx1"/>
          </a:solidFill>
        </p:spPr>
        <p:txBody>
          <a:bodyPr wrap="square" rtlCol="0">
            <a:spAutoFit/>
          </a:bodyPr>
          <a:lstStyle/>
          <a:p>
            <a:pPr algn="ctr"/>
            <a:r>
              <a:rPr lang="en-GB" sz="1600" dirty="0" smtClean="0">
                <a:solidFill>
                  <a:schemeClr val="bg1">
                    <a:lumMod val="85000"/>
                    <a:lumOff val="15000"/>
                  </a:schemeClr>
                </a:solidFill>
                <a:latin typeface="Arial" panose="020B0604020202020204" pitchFamily="34" charset="0"/>
                <a:cs typeface="Arial" panose="020B0604020202020204" pitchFamily="34" charset="0"/>
              </a:rPr>
              <a:t>Tape storage</a:t>
            </a:r>
            <a:endParaRPr lang="en-GB" sz="1600" dirty="0">
              <a:solidFill>
                <a:schemeClr val="bg1">
                  <a:lumMod val="85000"/>
                  <a:lumOff val="15000"/>
                </a:schemeClr>
              </a:solidFill>
              <a:latin typeface="Arial" panose="020B0604020202020204" pitchFamily="34" charset="0"/>
              <a:cs typeface="Arial" panose="020B0604020202020204" pitchFamily="34" charset="0"/>
            </a:endParaRPr>
          </a:p>
        </p:txBody>
      </p:sp>
      <p:sp>
        <p:nvSpPr>
          <p:cNvPr id="25" name="TextBox 24"/>
          <p:cNvSpPr txBox="1"/>
          <p:nvPr/>
        </p:nvSpPr>
        <p:spPr>
          <a:xfrm>
            <a:off x="5364089" y="2327147"/>
            <a:ext cx="3672408"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dirty="0" smtClean="0"/>
              <a:t>Store raw data on </a:t>
            </a:r>
            <a:r>
              <a:rPr lang="en-GB" dirty="0"/>
              <a:t>detector for 3.2</a:t>
            </a:r>
            <a:r>
              <a:rPr lang="el-GR" dirty="0"/>
              <a:t>μ</a:t>
            </a:r>
            <a:r>
              <a:rPr lang="en-GB" dirty="0"/>
              <a:t>s</a:t>
            </a:r>
          </a:p>
        </p:txBody>
      </p:sp>
      <p:sp>
        <p:nvSpPr>
          <p:cNvPr id="21" name="Right Arrow 20"/>
          <p:cNvSpPr/>
          <p:nvPr/>
        </p:nvSpPr>
        <p:spPr bwMode="auto">
          <a:xfrm rot="19800000">
            <a:off x="2934555" y="3214257"/>
            <a:ext cx="3010255" cy="504056"/>
          </a:xfrm>
          <a:prstGeom prst="righ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100kHz</a:t>
            </a:r>
          </a:p>
        </p:txBody>
      </p:sp>
      <p:sp>
        <p:nvSpPr>
          <p:cNvPr id="3" name="Date Placeholder 2"/>
          <p:cNvSpPr>
            <a:spLocks noGrp="1"/>
          </p:cNvSpPr>
          <p:nvPr>
            <p:ph type="dt" sz="half" idx="14"/>
          </p:nvPr>
        </p:nvSpPr>
        <p:spPr/>
        <p:txBody>
          <a:bodyPr/>
          <a:lstStyle/>
          <a:p>
            <a:fld id="{4D6BF4DF-2193-4878-A299-6FE26B6B43BB}"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103</a:t>
            </a:fld>
            <a:endParaRPr lang="en-GB"/>
          </a:p>
        </p:txBody>
      </p:sp>
    </p:spTree>
    <p:extLst>
      <p:ext uri="{BB962C8B-B14F-4D97-AF65-F5344CB8AC3E}">
        <p14:creationId xmlns:p14="http://schemas.microsoft.com/office/powerpoint/2010/main" val="16253277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you store O(</a:t>
            </a:r>
            <a:r>
              <a:rPr lang="en-GB" dirty="0" err="1" smtClean="0"/>
              <a:t>Pb</a:t>
            </a:r>
            <a:r>
              <a:rPr lang="en-GB" dirty="0" smtClean="0"/>
              <a:t>/s) data?</a:t>
            </a:r>
            <a:endParaRPr lang="en-GB" dirty="0"/>
          </a:p>
        </p:txBody>
      </p:sp>
      <p:pic>
        <p:nvPicPr>
          <p:cNvPr id="9" name="Content Placeholder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08630" y="2636912"/>
            <a:ext cx="8135370" cy="3600400"/>
          </a:xfrm>
          <a:prstGeom prst="rect">
            <a:avLst/>
          </a:prstGeom>
        </p:spPr>
      </p:pic>
      <p:sp>
        <p:nvSpPr>
          <p:cNvPr id="10" name="TextBox 9"/>
          <p:cNvSpPr txBox="1"/>
          <p:nvPr/>
        </p:nvSpPr>
        <p:spPr>
          <a:xfrm>
            <a:off x="539552" y="1556792"/>
            <a:ext cx="7128792" cy="400110"/>
          </a:xfrm>
          <a:prstGeom prst="rect">
            <a:avLst/>
          </a:prstGeom>
          <a:noFill/>
        </p:spPr>
        <p:txBody>
          <a:bodyPr wrap="square" rtlCol="0">
            <a:spAutoFit/>
          </a:bodyPr>
          <a:lstStyle/>
          <a:p>
            <a:r>
              <a:rPr lang="en-GB" sz="2000" dirty="0" smtClean="0"/>
              <a:t>Answer: You don’t! You have to throw most of it away!</a:t>
            </a:r>
            <a:endParaRPr lang="en-GB" sz="2000" dirty="0"/>
          </a:p>
        </p:txBody>
      </p:sp>
      <p:sp>
        <p:nvSpPr>
          <p:cNvPr id="20" name="Curved Right Arrow 19"/>
          <p:cNvSpPr/>
          <p:nvPr/>
        </p:nvSpPr>
        <p:spPr bwMode="auto">
          <a:xfrm>
            <a:off x="274563" y="4437112"/>
            <a:ext cx="622151" cy="1368152"/>
          </a:xfrm>
          <a:prstGeom prst="curved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entury Gothic" pitchFamily="34" charset="0"/>
            </a:endParaRPr>
          </a:p>
        </p:txBody>
      </p:sp>
      <p:sp>
        <p:nvSpPr>
          <p:cNvPr id="18" name="Curved Right Arrow 17"/>
          <p:cNvSpPr/>
          <p:nvPr/>
        </p:nvSpPr>
        <p:spPr bwMode="auto">
          <a:xfrm>
            <a:off x="274563" y="3068960"/>
            <a:ext cx="622151" cy="1368152"/>
          </a:xfrm>
          <a:prstGeom prst="curved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entury Gothic" pitchFamily="34" charset="0"/>
            </a:endParaRPr>
          </a:p>
        </p:txBody>
      </p:sp>
      <p:sp>
        <p:nvSpPr>
          <p:cNvPr id="11" name="TextBox 10"/>
          <p:cNvSpPr txBox="1"/>
          <p:nvPr/>
        </p:nvSpPr>
        <p:spPr>
          <a:xfrm>
            <a:off x="9575" y="3284984"/>
            <a:ext cx="1152128" cy="923330"/>
          </a:xfrm>
          <a:prstGeom prst="rect">
            <a:avLst/>
          </a:prstGeom>
          <a:noFill/>
        </p:spPr>
        <p:txBody>
          <a:bodyPr wrap="square" rtlCol="0">
            <a:spAutoFit/>
          </a:bodyPr>
          <a:lstStyle/>
          <a:p>
            <a:pPr algn="ctr"/>
            <a:r>
              <a:rPr lang="en-GB" dirty="0" smtClean="0"/>
              <a:t>Throw away 399/400</a:t>
            </a:r>
            <a:endParaRPr lang="en-GB" dirty="0"/>
          </a:p>
        </p:txBody>
      </p:sp>
      <p:sp>
        <p:nvSpPr>
          <p:cNvPr id="12" name="TextBox 11"/>
          <p:cNvSpPr txBox="1"/>
          <p:nvPr/>
        </p:nvSpPr>
        <p:spPr>
          <a:xfrm>
            <a:off x="-44177" y="4653136"/>
            <a:ext cx="1259632" cy="923330"/>
          </a:xfrm>
          <a:prstGeom prst="rect">
            <a:avLst/>
          </a:prstGeom>
          <a:noFill/>
        </p:spPr>
        <p:txBody>
          <a:bodyPr wrap="square" rtlCol="0">
            <a:spAutoFit/>
          </a:bodyPr>
          <a:lstStyle/>
          <a:p>
            <a:pPr algn="ctr"/>
            <a:r>
              <a:rPr lang="en-GB" dirty="0" smtClean="0"/>
              <a:t>Throw away 997/1000</a:t>
            </a:r>
            <a:endParaRPr lang="en-GB" dirty="0"/>
          </a:p>
        </p:txBody>
      </p:sp>
      <p:sp>
        <p:nvSpPr>
          <p:cNvPr id="23" name="Rounded Rectangle 22"/>
          <p:cNvSpPr/>
          <p:nvPr/>
        </p:nvSpPr>
        <p:spPr>
          <a:xfrm>
            <a:off x="1935678" y="2743200"/>
            <a:ext cx="1365662" cy="829816"/>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Hardware processing</a:t>
            </a:r>
            <a:endParaRPr lang="en-GB" dirty="0"/>
          </a:p>
        </p:txBody>
      </p:sp>
      <p:sp>
        <p:nvSpPr>
          <p:cNvPr id="19" name="Left Arrow 18"/>
          <p:cNvSpPr/>
          <p:nvPr/>
        </p:nvSpPr>
        <p:spPr bwMode="auto">
          <a:xfrm>
            <a:off x="2987824" y="2743134"/>
            <a:ext cx="1008112" cy="504056"/>
          </a:xfrm>
          <a:prstGeom prst="leftArrow">
            <a:avLst/>
          </a:prstGeom>
          <a:solidFill>
            <a:srgbClr val="92D050"/>
          </a:solid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 Tb/s</a:t>
            </a:r>
          </a:p>
        </p:txBody>
      </p:sp>
      <p:sp>
        <p:nvSpPr>
          <p:cNvPr id="24" name="Rounded Rectangle 23"/>
          <p:cNvSpPr/>
          <p:nvPr/>
        </p:nvSpPr>
        <p:spPr>
          <a:xfrm>
            <a:off x="3635896" y="5073309"/>
            <a:ext cx="3714930" cy="414908"/>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PC farm</a:t>
            </a:r>
            <a:endParaRPr lang="en-GB" dirty="0"/>
          </a:p>
        </p:txBody>
      </p:sp>
      <p:sp>
        <p:nvSpPr>
          <p:cNvPr id="22" name="Left Arrow 21"/>
          <p:cNvSpPr/>
          <p:nvPr/>
        </p:nvSpPr>
        <p:spPr bwMode="auto">
          <a:xfrm rot="16200000">
            <a:off x="4863225" y="3677834"/>
            <a:ext cx="2369877" cy="504056"/>
          </a:xfrm>
          <a:prstGeom prst="leftArrow">
            <a:avLst/>
          </a:prstGeom>
          <a:solidFill>
            <a:srgbClr val="92D050"/>
          </a:solid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100 Gb/s</a:t>
            </a:r>
          </a:p>
        </p:txBody>
      </p:sp>
      <p:sp>
        <p:nvSpPr>
          <p:cNvPr id="25" name="TextBox 24"/>
          <p:cNvSpPr txBox="1"/>
          <p:nvPr/>
        </p:nvSpPr>
        <p:spPr>
          <a:xfrm>
            <a:off x="4377237" y="5649574"/>
            <a:ext cx="2232248" cy="338554"/>
          </a:xfrm>
          <a:prstGeom prst="rect">
            <a:avLst/>
          </a:prstGeom>
          <a:solidFill>
            <a:schemeClr val="tx1"/>
          </a:solidFill>
        </p:spPr>
        <p:txBody>
          <a:bodyPr wrap="square" rtlCol="0">
            <a:spAutoFit/>
          </a:bodyPr>
          <a:lstStyle/>
          <a:p>
            <a:pPr algn="ctr"/>
            <a:r>
              <a:rPr lang="en-GB" sz="1600" dirty="0" smtClean="0">
                <a:solidFill>
                  <a:schemeClr val="bg1">
                    <a:lumMod val="85000"/>
                    <a:lumOff val="15000"/>
                  </a:schemeClr>
                </a:solidFill>
                <a:latin typeface="Arial" panose="020B0604020202020204" pitchFamily="34" charset="0"/>
                <a:cs typeface="Arial" panose="020B0604020202020204" pitchFamily="34" charset="0"/>
              </a:rPr>
              <a:t>Tape storage</a:t>
            </a:r>
            <a:endParaRPr lang="en-GB" sz="1600" dirty="0">
              <a:solidFill>
                <a:schemeClr val="bg1">
                  <a:lumMod val="85000"/>
                  <a:lumOff val="15000"/>
                </a:schemeClr>
              </a:solidFill>
              <a:latin typeface="Arial" panose="020B0604020202020204" pitchFamily="34" charset="0"/>
              <a:cs typeface="Arial" panose="020B0604020202020204" pitchFamily="34" charset="0"/>
            </a:endParaRPr>
          </a:p>
        </p:txBody>
      </p:sp>
      <p:sp>
        <p:nvSpPr>
          <p:cNvPr id="13" name="Down Arrow 12"/>
          <p:cNvSpPr/>
          <p:nvPr/>
        </p:nvSpPr>
        <p:spPr bwMode="auto">
          <a:xfrm>
            <a:off x="5124314" y="5193196"/>
            <a:ext cx="1860333" cy="756084"/>
          </a:xfrm>
          <a:prstGeom prst="down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300Hz</a:t>
            </a:r>
          </a:p>
          <a:p>
            <a:pPr marL="0" marR="0" indent="0" algn="ctr" defTabSz="914400" rtl="0" eaLnBrk="0" fontAlgn="base" latinLnBrk="0" hangingPunct="0">
              <a:lnSpc>
                <a:spcPct val="100000"/>
              </a:lnSpc>
              <a:spcBef>
                <a:spcPct val="0"/>
              </a:spcBef>
              <a:spcAft>
                <a:spcPct val="0"/>
              </a:spcAft>
              <a:buClrTx/>
              <a:buSzTx/>
              <a:buFontTx/>
              <a:buNone/>
              <a:tabLst/>
            </a:pPr>
            <a:r>
              <a:rPr lang="en-GB" sz="1600" dirty="0" smtClean="0">
                <a:solidFill>
                  <a:schemeClr val="tx1"/>
                </a:solidFill>
                <a:latin typeface="Century Gothic" pitchFamily="34" charset="0"/>
              </a:rPr>
              <a:t>0.5GB/s</a:t>
            </a:r>
            <a:endParaRPr kumimoji="0" lang="en-GB" sz="1600" b="0" i="0" u="none" strike="noStrike" cap="none" normalizeH="0" baseline="0" dirty="0" smtClean="0">
              <a:ln>
                <a:noFill/>
              </a:ln>
              <a:solidFill>
                <a:schemeClr val="tx1"/>
              </a:solidFill>
              <a:effectLst/>
              <a:latin typeface="Century Gothic" pitchFamily="34" charset="0"/>
            </a:endParaRPr>
          </a:p>
        </p:txBody>
      </p:sp>
      <p:sp>
        <p:nvSpPr>
          <p:cNvPr id="26" name="TextBox 25"/>
          <p:cNvSpPr txBox="1"/>
          <p:nvPr/>
        </p:nvSpPr>
        <p:spPr>
          <a:xfrm>
            <a:off x="5364089" y="2327147"/>
            <a:ext cx="3672408"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dirty="0" smtClean="0"/>
              <a:t>Store raw data on </a:t>
            </a:r>
            <a:r>
              <a:rPr lang="en-GB" dirty="0"/>
              <a:t>detector for 3.2</a:t>
            </a:r>
            <a:r>
              <a:rPr lang="el-GR" dirty="0"/>
              <a:t>μ</a:t>
            </a:r>
            <a:r>
              <a:rPr lang="en-GB" dirty="0"/>
              <a:t>s</a:t>
            </a:r>
          </a:p>
        </p:txBody>
      </p:sp>
      <p:sp>
        <p:nvSpPr>
          <p:cNvPr id="21" name="Right Arrow 20"/>
          <p:cNvSpPr/>
          <p:nvPr/>
        </p:nvSpPr>
        <p:spPr bwMode="auto">
          <a:xfrm rot="19800000">
            <a:off x="2934555" y="3214257"/>
            <a:ext cx="3010255" cy="504056"/>
          </a:xfrm>
          <a:prstGeom prst="righ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100kHz</a:t>
            </a:r>
          </a:p>
        </p:txBody>
      </p:sp>
      <p:sp>
        <p:nvSpPr>
          <p:cNvPr id="3" name="Date Placeholder 2"/>
          <p:cNvSpPr>
            <a:spLocks noGrp="1"/>
          </p:cNvSpPr>
          <p:nvPr>
            <p:ph type="dt" sz="half" idx="14"/>
          </p:nvPr>
        </p:nvSpPr>
        <p:spPr/>
        <p:txBody>
          <a:bodyPr/>
          <a:lstStyle/>
          <a:p>
            <a:fld id="{855E47FE-4B0F-457F-9C9D-F1F6265F7DB6}"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104</a:t>
            </a:fld>
            <a:endParaRPr lang="en-GB"/>
          </a:p>
        </p:txBody>
      </p:sp>
    </p:spTree>
    <p:extLst>
      <p:ext uri="{BB962C8B-B14F-4D97-AF65-F5344CB8AC3E}">
        <p14:creationId xmlns:p14="http://schemas.microsoft.com/office/powerpoint/2010/main" val="153445575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08630" y="2636912"/>
            <a:ext cx="8135370" cy="3600400"/>
          </a:xfrm>
          <a:prstGeom prst="rect">
            <a:avLst/>
          </a:prstGeom>
        </p:spPr>
      </p:pic>
      <p:sp>
        <p:nvSpPr>
          <p:cNvPr id="27" name="TextBox 26"/>
          <p:cNvSpPr txBox="1"/>
          <p:nvPr/>
        </p:nvSpPr>
        <p:spPr>
          <a:xfrm>
            <a:off x="5364089" y="2327147"/>
            <a:ext cx="3672408"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dirty="0" smtClean="0"/>
              <a:t>Store raw data on </a:t>
            </a:r>
            <a:r>
              <a:rPr lang="en-GB" dirty="0"/>
              <a:t>detector for 3.2</a:t>
            </a:r>
            <a:r>
              <a:rPr lang="el-GR" dirty="0"/>
              <a:t>μ</a:t>
            </a:r>
            <a:r>
              <a:rPr lang="en-GB" dirty="0"/>
              <a:t>s</a:t>
            </a:r>
          </a:p>
        </p:txBody>
      </p:sp>
      <p:sp>
        <p:nvSpPr>
          <p:cNvPr id="26" name="TextBox 25"/>
          <p:cNvSpPr txBox="1"/>
          <p:nvPr/>
        </p:nvSpPr>
        <p:spPr>
          <a:xfrm>
            <a:off x="4377237" y="5649574"/>
            <a:ext cx="2232248" cy="338554"/>
          </a:xfrm>
          <a:prstGeom prst="rect">
            <a:avLst/>
          </a:prstGeom>
          <a:solidFill>
            <a:schemeClr val="tx1"/>
          </a:solidFill>
        </p:spPr>
        <p:txBody>
          <a:bodyPr wrap="square" rtlCol="0">
            <a:spAutoFit/>
          </a:bodyPr>
          <a:lstStyle/>
          <a:p>
            <a:pPr algn="ctr"/>
            <a:r>
              <a:rPr lang="en-GB" sz="1600" dirty="0" smtClean="0">
                <a:solidFill>
                  <a:schemeClr val="bg1">
                    <a:lumMod val="85000"/>
                    <a:lumOff val="15000"/>
                  </a:schemeClr>
                </a:solidFill>
                <a:latin typeface="Arial" panose="020B0604020202020204" pitchFamily="34" charset="0"/>
                <a:cs typeface="Arial" panose="020B0604020202020204" pitchFamily="34" charset="0"/>
              </a:rPr>
              <a:t>Tape storage</a:t>
            </a:r>
            <a:endParaRPr lang="en-GB" sz="1600" dirty="0">
              <a:solidFill>
                <a:schemeClr val="bg1">
                  <a:lumMod val="85000"/>
                  <a:lumOff val="15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GB" dirty="0" smtClean="0"/>
              <a:t>How do you store O(</a:t>
            </a:r>
            <a:r>
              <a:rPr lang="en-GB" dirty="0" err="1" smtClean="0"/>
              <a:t>Pb</a:t>
            </a:r>
            <a:r>
              <a:rPr lang="en-GB" dirty="0" smtClean="0"/>
              <a:t>/s) data?</a:t>
            </a:r>
            <a:endParaRPr lang="en-GB" dirty="0"/>
          </a:p>
        </p:txBody>
      </p:sp>
      <p:sp>
        <p:nvSpPr>
          <p:cNvPr id="10" name="TextBox 9"/>
          <p:cNvSpPr txBox="1"/>
          <p:nvPr/>
        </p:nvSpPr>
        <p:spPr>
          <a:xfrm>
            <a:off x="539552" y="1556792"/>
            <a:ext cx="7128792" cy="400110"/>
          </a:xfrm>
          <a:prstGeom prst="rect">
            <a:avLst/>
          </a:prstGeom>
          <a:noFill/>
        </p:spPr>
        <p:txBody>
          <a:bodyPr wrap="square" rtlCol="0">
            <a:spAutoFit/>
          </a:bodyPr>
          <a:lstStyle/>
          <a:p>
            <a:r>
              <a:rPr lang="en-GB" sz="2000" dirty="0" smtClean="0"/>
              <a:t>Answer: You don’t! You have to throw most of it away!</a:t>
            </a:r>
            <a:endParaRPr lang="en-GB" sz="2000" dirty="0"/>
          </a:p>
        </p:txBody>
      </p:sp>
      <p:sp>
        <p:nvSpPr>
          <p:cNvPr id="20" name="Curved Right Arrow 19"/>
          <p:cNvSpPr/>
          <p:nvPr/>
        </p:nvSpPr>
        <p:spPr bwMode="auto">
          <a:xfrm>
            <a:off x="274563" y="4437112"/>
            <a:ext cx="622151" cy="1368152"/>
          </a:xfrm>
          <a:prstGeom prst="curved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entury Gothic" pitchFamily="34" charset="0"/>
            </a:endParaRPr>
          </a:p>
        </p:txBody>
      </p:sp>
      <p:sp>
        <p:nvSpPr>
          <p:cNvPr id="18" name="Curved Right Arrow 17"/>
          <p:cNvSpPr/>
          <p:nvPr/>
        </p:nvSpPr>
        <p:spPr bwMode="auto">
          <a:xfrm>
            <a:off x="274563" y="3068960"/>
            <a:ext cx="622151" cy="1368152"/>
          </a:xfrm>
          <a:prstGeom prst="curved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entury Gothic" pitchFamily="34" charset="0"/>
            </a:endParaRPr>
          </a:p>
        </p:txBody>
      </p:sp>
      <p:sp>
        <p:nvSpPr>
          <p:cNvPr id="11" name="TextBox 10"/>
          <p:cNvSpPr txBox="1"/>
          <p:nvPr/>
        </p:nvSpPr>
        <p:spPr>
          <a:xfrm>
            <a:off x="9575" y="3284984"/>
            <a:ext cx="1152128" cy="923330"/>
          </a:xfrm>
          <a:prstGeom prst="rect">
            <a:avLst/>
          </a:prstGeom>
          <a:noFill/>
        </p:spPr>
        <p:txBody>
          <a:bodyPr wrap="square" rtlCol="0">
            <a:spAutoFit/>
          </a:bodyPr>
          <a:lstStyle/>
          <a:p>
            <a:pPr algn="ctr"/>
            <a:r>
              <a:rPr lang="en-GB" dirty="0" smtClean="0"/>
              <a:t>Throw away 399/400</a:t>
            </a:r>
            <a:endParaRPr lang="en-GB" dirty="0"/>
          </a:p>
        </p:txBody>
      </p:sp>
      <p:sp>
        <p:nvSpPr>
          <p:cNvPr id="12" name="TextBox 11"/>
          <p:cNvSpPr txBox="1"/>
          <p:nvPr/>
        </p:nvSpPr>
        <p:spPr>
          <a:xfrm>
            <a:off x="-44177" y="4653136"/>
            <a:ext cx="1259632" cy="923330"/>
          </a:xfrm>
          <a:prstGeom prst="rect">
            <a:avLst/>
          </a:prstGeom>
          <a:noFill/>
        </p:spPr>
        <p:txBody>
          <a:bodyPr wrap="square" rtlCol="0">
            <a:spAutoFit/>
          </a:bodyPr>
          <a:lstStyle/>
          <a:p>
            <a:pPr algn="ctr"/>
            <a:r>
              <a:rPr lang="en-GB" dirty="0" smtClean="0"/>
              <a:t>Throw away 997/1000</a:t>
            </a:r>
            <a:endParaRPr lang="en-GB" dirty="0"/>
          </a:p>
        </p:txBody>
      </p:sp>
      <p:sp>
        <p:nvSpPr>
          <p:cNvPr id="21" name="Right Arrow 20"/>
          <p:cNvSpPr/>
          <p:nvPr/>
        </p:nvSpPr>
        <p:spPr bwMode="auto">
          <a:xfrm rot="19800000">
            <a:off x="2934555" y="3214257"/>
            <a:ext cx="3010255" cy="504056"/>
          </a:xfrm>
          <a:prstGeom prst="righ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100kHz</a:t>
            </a:r>
          </a:p>
        </p:txBody>
      </p:sp>
      <p:sp>
        <p:nvSpPr>
          <p:cNvPr id="23" name="Rounded Rectangle 22"/>
          <p:cNvSpPr/>
          <p:nvPr/>
        </p:nvSpPr>
        <p:spPr>
          <a:xfrm>
            <a:off x="1935678" y="2743200"/>
            <a:ext cx="1365662" cy="829816"/>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Hardware processing</a:t>
            </a:r>
            <a:endParaRPr lang="en-GB" dirty="0"/>
          </a:p>
        </p:txBody>
      </p:sp>
      <p:sp>
        <p:nvSpPr>
          <p:cNvPr id="19" name="Left Arrow 18"/>
          <p:cNvSpPr/>
          <p:nvPr/>
        </p:nvSpPr>
        <p:spPr bwMode="auto">
          <a:xfrm>
            <a:off x="2987824" y="2743134"/>
            <a:ext cx="1008112" cy="504056"/>
          </a:xfrm>
          <a:prstGeom prst="leftArrow">
            <a:avLst/>
          </a:prstGeom>
          <a:solidFill>
            <a:srgbClr val="92D050"/>
          </a:solid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 Tb/s</a:t>
            </a:r>
          </a:p>
        </p:txBody>
      </p:sp>
      <p:sp>
        <p:nvSpPr>
          <p:cNvPr id="24" name="Rounded Rectangle 23"/>
          <p:cNvSpPr/>
          <p:nvPr/>
        </p:nvSpPr>
        <p:spPr>
          <a:xfrm>
            <a:off x="3635896" y="5073309"/>
            <a:ext cx="3714930" cy="414908"/>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PC farm</a:t>
            </a:r>
            <a:endParaRPr lang="en-GB" dirty="0"/>
          </a:p>
        </p:txBody>
      </p:sp>
      <p:sp>
        <p:nvSpPr>
          <p:cNvPr id="13" name="Down Arrow 12"/>
          <p:cNvSpPr/>
          <p:nvPr/>
        </p:nvSpPr>
        <p:spPr bwMode="auto">
          <a:xfrm>
            <a:off x="5124314" y="5193196"/>
            <a:ext cx="1860333" cy="756084"/>
          </a:xfrm>
          <a:prstGeom prst="down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300Hz</a:t>
            </a:r>
          </a:p>
          <a:p>
            <a:pPr marL="0" marR="0" indent="0" algn="ctr" defTabSz="914400" rtl="0" eaLnBrk="0" fontAlgn="base" latinLnBrk="0" hangingPunct="0">
              <a:lnSpc>
                <a:spcPct val="100000"/>
              </a:lnSpc>
              <a:spcBef>
                <a:spcPct val="0"/>
              </a:spcBef>
              <a:spcAft>
                <a:spcPct val="0"/>
              </a:spcAft>
              <a:buClrTx/>
              <a:buSzTx/>
              <a:buFontTx/>
              <a:buNone/>
              <a:tabLst/>
            </a:pPr>
            <a:r>
              <a:rPr lang="en-GB" sz="1600" dirty="0" smtClean="0">
                <a:solidFill>
                  <a:schemeClr val="tx1"/>
                </a:solidFill>
                <a:latin typeface="Century Gothic" pitchFamily="34" charset="0"/>
              </a:rPr>
              <a:t>0.5GB/s</a:t>
            </a:r>
            <a:endParaRPr kumimoji="0" lang="en-GB" sz="1600" b="0" i="0" u="none" strike="noStrike" cap="none" normalizeH="0" baseline="0" dirty="0" smtClean="0">
              <a:ln>
                <a:noFill/>
              </a:ln>
              <a:solidFill>
                <a:schemeClr val="tx1"/>
              </a:solidFill>
              <a:effectLst/>
              <a:latin typeface="Century Gothic" pitchFamily="34" charset="0"/>
            </a:endParaRPr>
          </a:p>
        </p:txBody>
      </p:sp>
      <p:sp>
        <p:nvSpPr>
          <p:cNvPr id="22" name="Left Arrow 21"/>
          <p:cNvSpPr/>
          <p:nvPr/>
        </p:nvSpPr>
        <p:spPr bwMode="auto">
          <a:xfrm rot="16200000">
            <a:off x="4863225" y="3677834"/>
            <a:ext cx="2369877" cy="504056"/>
          </a:xfrm>
          <a:prstGeom prst="leftArrow">
            <a:avLst/>
          </a:prstGeom>
          <a:solidFill>
            <a:srgbClr val="92D050"/>
          </a:solid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100 Gb/s</a:t>
            </a:r>
          </a:p>
        </p:txBody>
      </p:sp>
      <p:pic>
        <p:nvPicPr>
          <p:cNvPr id="25" name="Picture 2" descr="http://wlcg.web.cern.ch/sites/wlcg.web.cern.ch/files/WLCG-snapshot-28112013.jpg"/>
          <p:cNvPicPr>
            <a:picLocks noChangeAspect="1" noChangeArrowheads="1"/>
          </p:cNvPicPr>
          <p:nvPr/>
        </p:nvPicPr>
        <p:blipFill rotWithShape="1">
          <a:blip r:embed="rId3">
            <a:extLst>
              <a:ext uri="{28A0092B-C50C-407E-A947-70E740481C1C}">
                <a14:useLocalDpi xmlns:a14="http://schemas.microsoft.com/office/drawing/2010/main" val="0"/>
              </a:ext>
            </a:extLst>
          </a:blip>
          <a:srcRect l="26936" t="6786" r="26829" b="8809"/>
          <a:stretch/>
        </p:blipFill>
        <p:spPr bwMode="auto">
          <a:xfrm>
            <a:off x="15200" y="1949143"/>
            <a:ext cx="4824536" cy="490308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raykepper.com/wp-content/uploads/2013/08/large-curved-blue-arr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099866" y="5016329"/>
            <a:ext cx="3007186" cy="20249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0866" y="4574953"/>
            <a:ext cx="1820495" cy="1477328"/>
          </a:xfrm>
          <a:prstGeom prst="rect">
            <a:avLst/>
          </a:prstGeom>
          <a:noFill/>
        </p:spPr>
        <p:txBody>
          <a:bodyPr wrap="square" rtlCol="0">
            <a:spAutoFit/>
          </a:bodyPr>
          <a:lstStyle/>
          <a:p>
            <a:pPr algn="ctr"/>
            <a:r>
              <a:rPr lang="en-GB" b="1" dirty="0" smtClean="0"/>
              <a:t>Worldwide LHC computing grid</a:t>
            </a:r>
          </a:p>
          <a:p>
            <a:pPr algn="ctr"/>
            <a:r>
              <a:rPr lang="en-GB" dirty="0" smtClean="0"/>
              <a:t>“Physicists analysing data”</a:t>
            </a:r>
          </a:p>
          <a:p>
            <a:pPr algn="ctr"/>
            <a:endParaRPr lang="en-GB" dirty="0"/>
          </a:p>
        </p:txBody>
      </p:sp>
      <p:sp>
        <p:nvSpPr>
          <p:cNvPr id="3" name="Date Placeholder 2"/>
          <p:cNvSpPr>
            <a:spLocks noGrp="1"/>
          </p:cNvSpPr>
          <p:nvPr>
            <p:ph type="dt" sz="half" idx="14"/>
          </p:nvPr>
        </p:nvSpPr>
        <p:spPr/>
        <p:txBody>
          <a:bodyPr/>
          <a:lstStyle/>
          <a:p>
            <a:fld id="{1EE78AE4-964E-4677-9643-0199F223FBF1}"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105</a:t>
            </a:fld>
            <a:endParaRPr lang="en-GB"/>
          </a:p>
        </p:txBody>
      </p:sp>
    </p:spTree>
    <p:extLst>
      <p:ext uri="{BB962C8B-B14F-4D97-AF65-F5344CB8AC3E}">
        <p14:creationId xmlns:p14="http://schemas.microsoft.com/office/powerpoint/2010/main" val="42645029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GB" dirty="0"/>
          </a:p>
        </p:txBody>
      </p:sp>
      <p:sp>
        <p:nvSpPr>
          <p:cNvPr id="6" name="Title 5"/>
          <p:cNvSpPr>
            <a:spLocks noGrp="1"/>
          </p:cNvSpPr>
          <p:nvPr>
            <p:ph type="title"/>
          </p:nvPr>
        </p:nvSpPr>
        <p:spPr/>
        <p:txBody>
          <a:bodyPr>
            <a:normAutofit fontScale="90000"/>
          </a:bodyPr>
          <a:lstStyle/>
          <a:p>
            <a:r>
              <a:rPr lang="en-GB" dirty="0" smtClean="0"/>
              <a:t>First observation of a 125GeV particle decaying to two photons</a:t>
            </a:r>
            <a:endParaRPr lang="en-GB" dirty="0"/>
          </a:p>
        </p:txBody>
      </p:sp>
      <p:pic>
        <p:nvPicPr>
          <p:cNvPr id="1026" name="Picture 2" descr="http://cms.web.cern.ch/sites/cms.web.cern.ch/files/styles/large/public/field/image/gammagamma_run194108_evt564224000_ispy_3d-annotated-2.png?itok=ytu1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78" y="1268760"/>
            <a:ext cx="8710077" cy="5583536"/>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4"/>
          </p:nvPr>
        </p:nvSpPr>
        <p:spPr/>
        <p:txBody>
          <a:bodyPr/>
          <a:lstStyle/>
          <a:p>
            <a:fld id="{37AE4064-7E1F-4CA4-AC6E-85088CD1B12C}"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106</a:t>
            </a:fld>
            <a:endParaRPr lang="en-GB"/>
          </a:p>
        </p:txBody>
      </p:sp>
    </p:spTree>
    <p:extLst>
      <p:ext uri="{BB962C8B-B14F-4D97-AF65-F5344CB8AC3E}">
        <p14:creationId xmlns:p14="http://schemas.microsoft.com/office/powerpoint/2010/main" val="56564956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GB" dirty="0"/>
          </a:p>
        </p:txBody>
      </p:sp>
      <p:pic>
        <p:nvPicPr>
          <p:cNvPr id="2050" name="Picture 2" descr="&amp;lt;strong&amp;gt;Figure 2.&amp;lt;/strong&amp;gt; Event recorded with the CMS detector in 2012 at a proton-proton centre-of-mass energy of 8 TeV. The event shows characteristics expected from the decay of the SM Higgs boson to a pair of Z bosons, one of which subsequently decays to a pair of electrons (green lines and green towers) and the other Z decays to a pair of muons (red lines). The event could also be due to known standard model background processes.&amp;lt;br /&amp;gt;&amp;lt;a href=&amp;quot;https://cdsweb.cern.ch/record/1459462/&amp;quot;&amp;gt;DOWNLOAD high-resolution images&amp;lt;/a&amp;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36" y="1196753"/>
            <a:ext cx="8846260" cy="566124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normAutofit fontScale="90000"/>
          </a:bodyPr>
          <a:lstStyle/>
          <a:p>
            <a:r>
              <a:rPr lang="en-GB" dirty="0" smtClean="0"/>
              <a:t>First observation of a 125GeV particle decaying to two Z-bosons</a:t>
            </a:r>
            <a:endParaRPr lang="en-GB" dirty="0"/>
          </a:p>
        </p:txBody>
      </p:sp>
      <p:sp>
        <p:nvSpPr>
          <p:cNvPr id="7" name="Date Placeholder 6"/>
          <p:cNvSpPr>
            <a:spLocks noGrp="1"/>
          </p:cNvSpPr>
          <p:nvPr>
            <p:ph type="dt" sz="half" idx="14"/>
          </p:nvPr>
        </p:nvSpPr>
        <p:spPr/>
        <p:txBody>
          <a:bodyPr/>
          <a:lstStyle/>
          <a:p>
            <a:fld id="{1EC60AD3-163B-4D95-B5A1-96F7120244EB}"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107</a:t>
            </a:fld>
            <a:endParaRPr lang="en-GB"/>
          </a:p>
        </p:txBody>
      </p:sp>
    </p:spTree>
    <p:extLst>
      <p:ext uri="{BB962C8B-B14F-4D97-AF65-F5344CB8AC3E}">
        <p14:creationId xmlns:p14="http://schemas.microsoft.com/office/powerpoint/2010/main" val="21090028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2426" y="242248"/>
            <a:ext cx="6955878" cy="1040160"/>
          </a:xfrm>
        </p:spPr>
        <p:txBody>
          <a:bodyPr>
            <a:noAutofit/>
          </a:bodyPr>
          <a:lstStyle/>
          <a:p>
            <a:r>
              <a:rPr lang="en-GB" dirty="0"/>
              <a:t>Congratulations – it’s a boson</a:t>
            </a:r>
          </a:p>
        </p:txBody>
      </p:sp>
      <p:pic>
        <p:nvPicPr>
          <p:cNvPr id="11" name="Picture 4" descr="http://news.sciencemag.org/sites/default/files/styles/thumb_article_l/public/article_images/sn-higgs-combined.jpg?itok=mapTG-Uh"/>
          <p:cNvPicPr>
            <a:picLocks noChangeAspect="1" noChangeArrowheads="1"/>
          </p:cNvPicPr>
          <p:nvPr/>
        </p:nvPicPr>
        <p:blipFill rotWithShape="1">
          <a:blip r:embed="rId2">
            <a:extLst>
              <a:ext uri="{28A0092B-C50C-407E-A947-70E740481C1C}">
                <a14:useLocalDpi xmlns:a14="http://schemas.microsoft.com/office/drawing/2010/main" val="0"/>
              </a:ext>
            </a:extLst>
          </a:blip>
          <a:srcRect t="2439" b="47044"/>
          <a:stretch/>
        </p:blipFill>
        <p:spPr bwMode="auto">
          <a:xfrm>
            <a:off x="0" y="1988840"/>
            <a:ext cx="4572000" cy="42613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Nobel_medal_dsc0617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55" b="98491" l="1894" r="98864"/>
                    </a14:imgEffect>
                  </a14:imgLayer>
                </a14:imgProps>
              </a:ext>
              <a:ext uri="{28A0092B-C50C-407E-A947-70E740481C1C}">
                <a14:useLocalDpi xmlns:a14="http://schemas.microsoft.com/office/drawing/2010/main" val="0"/>
              </a:ext>
            </a:extLst>
          </a:blip>
          <a:srcRect/>
          <a:stretch>
            <a:fillRect/>
          </a:stretch>
        </p:blipFill>
        <p:spPr bwMode="auto">
          <a:xfrm>
            <a:off x="6620116" y="0"/>
            <a:ext cx="2556501" cy="2564904"/>
          </a:xfrm>
          <a:prstGeom prst="rect">
            <a:avLst/>
          </a:prstGeom>
          <a:noFill/>
          <a:ln w="22225">
            <a:noFill/>
            <a:miter lim="800000"/>
            <a:headEnd/>
            <a:tailEnd/>
          </a:ln>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4"/>
          </p:nvPr>
        </p:nvSpPr>
        <p:spPr/>
        <p:txBody>
          <a:bodyPr/>
          <a:lstStyle/>
          <a:p>
            <a:fld id="{20C30570-C70E-41D0-9B4D-B4165F5E79E2}"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108</a:t>
            </a:fld>
            <a:endParaRPr lang="en-GB"/>
          </a:p>
        </p:txBody>
      </p:sp>
    </p:spTree>
    <p:extLst>
      <p:ext uri="{BB962C8B-B14F-4D97-AF65-F5344CB8AC3E}">
        <p14:creationId xmlns:p14="http://schemas.microsoft.com/office/powerpoint/2010/main" val="2164712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2426" y="242248"/>
            <a:ext cx="6955878" cy="1040160"/>
          </a:xfrm>
        </p:spPr>
        <p:txBody>
          <a:bodyPr>
            <a:noAutofit/>
          </a:bodyPr>
          <a:lstStyle/>
          <a:p>
            <a:r>
              <a:rPr lang="en-GB" dirty="0"/>
              <a:t>Congratulations – it’s a boson</a:t>
            </a:r>
          </a:p>
        </p:txBody>
      </p:sp>
      <p:pic>
        <p:nvPicPr>
          <p:cNvPr id="1028" name="Picture 4" descr="http://news.sciencemag.org/sites/default/files/styles/thumb_article_l/public/article_images/sn-higgs-combined.jpg?itok=mapTG-Uh"/>
          <p:cNvPicPr>
            <a:picLocks noChangeAspect="1" noChangeArrowheads="1"/>
          </p:cNvPicPr>
          <p:nvPr/>
        </p:nvPicPr>
        <p:blipFill rotWithShape="1">
          <a:blip r:embed="rId2">
            <a:extLst>
              <a:ext uri="{28A0092B-C50C-407E-A947-70E740481C1C}">
                <a14:useLocalDpi xmlns:a14="http://schemas.microsoft.com/office/drawing/2010/main" val="0"/>
              </a:ext>
            </a:extLst>
          </a:blip>
          <a:srcRect t="52606" r="-446" b="-3348"/>
          <a:stretch/>
        </p:blipFill>
        <p:spPr bwMode="auto">
          <a:xfrm>
            <a:off x="4571999" y="1988840"/>
            <a:ext cx="4572001" cy="4261316"/>
          </a:xfrm>
          <a:prstGeom prst="rect">
            <a:avLst/>
          </a:prstGeom>
          <a:solidFill>
            <a:schemeClr val="tx1"/>
          </a:solidFill>
        </p:spPr>
      </p:pic>
      <p:pic>
        <p:nvPicPr>
          <p:cNvPr id="11" name="Picture 4" descr="http://news.sciencemag.org/sites/default/files/styles/thumb_article_l/public/article_images/sn-higgs-combined.jpg?itok=mapTG-Uh"/>
          <p:cNvPicPr>
            <a:picLocks noChangeAspect="1" noChangeArrowheads="1"/>
          </p:cNvPicPr>
          <p:nvPr/>
        </p:nvPicPr>
        <p:blipFill rotWithShape="1">
          <a:blip r:embed="rId2">
            <a:extLst>
              <a:ext uri="{28A0092B-C50C-407E-A947-70E740481C1C}">
                <a14:useLocalDpi xmlns:a14="http://schemas.microsoft.com/office/drawing/2010/main" val="0"/>
              </a:ext>
            </a:extLst>
          </a:blip>
          <a:srcRect t="2439" b="47044"/>
          <a:stretch/>
        </p:blipFill>
        <p:spPr bwMode="auto">
          <a:xfrm>
            <a:off x="0" y="1988840"/>
            <a:ext cx="4572000" cy="42613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Nobel_medal_dsc0617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55" b="98491" l="1894" r="98864"/>
                    </a14:imgEffect>
                  </a14:imgLayer>
                </a14:imgProps>
              </a:ext>
              <a:ext uri="{28A0092B-C50C-407E-A947-70E740481C1C}">
                <a14:useLocalDpi xmlns:a14="http://schemas.microsoft.com/office/drawing/2010/main" val="0"/>
              </a:ext>
            </a:extLst>
          </a:blip>
          <a:srcRect/>
          <a:stretch>
            <a:fillRect/>
          </a:stretch>
        </p:blipFill>
        <p:spPr bwMode="auto">
          <a:xfrm>
            <a:off x="6620116" y="0"/>
            <a:ext cx="2556501" cy="2564904"/>
          </a:xfrm>
          <a:prstGeom prst="rect">
            <a:avLst/>
          </a:prstGeom>
          <a:noFill/>
          <a:ln w="22225">
            <a:noFill/>
            <a:miter lim="800000"/>
            <a:headEnd/>
            <a:tailEnd/>
          </a:ln>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4"/>
          </p:nvPr>
        </p:nvSpPr>
        <p:spPr/>
        <p:txBody>
          <a:bodyPr/>
          <a:lstStyle/>
          <a:p>
            <a:fld id="{340058E6-A709-4C2F-9AC9-0BCE076CFD87}"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109</a:t>
            </a:fld>
            <a:endParaRPr lang="en-GB"/>
          </a:p>
        </p:txBody>
      </p:sp>
    </p:spTree>
    <p:extLst>
      <p:ext uri="{BB962C8B-B14F-4D97-AF65-F5344CB8AC3E}">
        <p14:creationId xmlns:p14="http://schemas.microsoft.com/office/powerpoint/2010/main" val="1473205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solidFill>
                  <a:schemeClr val="tx1"/>
                </a:solidFill>
              </a:rPr>
              <a:t>All about</a:t>
            </a:r>
            <a:br>
              <a:rPr lang="en-GB" dirty="0" smtClean="0">
                <a:solidFill>
                  <a:schemeClr val="tx1"/>
                </a:solidFill>
              </a:rPr>
            </a:br>
            <a:r>
              <a:rPr lang="en-GB" dirty="0" smtClean="0">
                <a:solidFill>
                  <a:schemeClr val="tx1"/>
                </a:solidFill>
              </a:rPr>
              <a:t>symmetry</a:t>
            </a:r>
            <a:endParaRPr lang="en-GB" dirty="0">
              <a:solidFill>
                <a:schemeClr val="tx1"/>
              </a:solidFill>
            </a:endParaRPr>
          </a:p>
        </p:txBody>
      </p:sp>
      <p:sp>
        <p:nvSpPr>
          <p:cNvPr id="7" name="TextBox 6"/>
          <p:cNvSpPr txBox="1"/>
          <p:nvPr/>
        </p:nvSpPr>
        <p:spPr>
          <a:xfrm>
            <a:off x="7092280" y="116632"/>
            <a:ext cx="2051720" cy="523220"/>
          </a:xfrm>
          <a:prstGeom prst="rect">
            <a:avLst/>
          </a:prstGeom>
          <a:noFill/>
        </p:spPr>
        <p:txBody>
          <a:bodyPr wrap="square" rtlCol="0">
            <a:spAutoFit/>
          </a:bodyPr>
          <a:lstStyle/>
          <a:p>
            <a:pPr algn="r"/>
            <a:r>
              <a:rPr lang="en-GB" sz="1400" dirty="0" smtClean="0"/>
              <a:t>Ceiling of the</a:t>
            </a:r>
          </a:p>
          <a:p>
            <a:pPr algn="r"/>
            <a:r>
              <a:rPr lang="en-GB" sz="1400" dirty="0" smtClean="0"/>
              <a:t>Isfahan </a:t>
            </a:r>
            <a:r>
              <a:rPr lang="en-GB" sz="1400" dirty="0" err="1" smtClean="0"/>
              <a:t>Lotfollah</a:t>
            </a:r>
            <a:r>
              <a:rPr lang="en-GB" sz="1400" dirty="0" smtClean="0"/>
              <a:t> Mosque</a:t>
            </a:r>
            <a:endParaRPr lang="en-GB" sz="1400" dirty="0"/>
          </a:p>
        </p:txBody>
      </p:sp>
      <p:sp>
        <p:nvSpPr>
          <p:cNvPr id="2" name="Date Placeholder 1"/>
          <p:cNvSpPr>
            <a:spLocks noGrp="1"/>
          </p:cNvSpPr>
          <p:nvPr>
            <p:ph type="dt" sz="half" idx="14"/>
          </p:nvPr>
        </p:nvSpPr>
        <p:spPr/>
        <p:txBody>
          <a:bodyPr/>
          <a:lstStyle/>
          <a:p>
            <a:fld id="{56064911-5B18-44B2-B992-697F771EFFC5}"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11</a:t>
            </a:fld>
            <a:endParaRPr lang="en-GB"/>
          </a:p>
        </p:txBody>
      </p:sp>
    </p:spTree>
    <p:extLst>
      <p:ext uri="{BB962C8B-B14F-4D97-AF65-F5344CB8AC3E}">
        <p14:creationId xmlns:p14="http://schemas.microsoft.com/office/powerpoint/2010/main" val="11055669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2426" y="228600"/>
            <a:ext cx="6739854" cy="1053852"/>
          </a:xfrm>
        </p:spPr>
        <p:txBody>
          <a:bodyPr>
            <a:noAutofit/>
          </a:bodyPr>
          <a:lstStyle/>
          <a:p>
            <a:r>
              <a:rPr lang="en-GB" dirty="0"/>
              <a:t>Congratulations – it’s a boson</a:t>
            </a:r>
          </a:p>
        </p:txBody>
      </p:sp>
      <p:pic>
        <p:nvPicPr>
          <p:cNvPr id="1030" name="Picture 6" descr="https://vixra.files.wordpress.com/2012/07/vixraglobalhiggs.png"/>
          <p:cNvPicPr>
            <a:picLocks noChangeAspect="1" noChangeArrowheads="1"/>
          </p:cNvPicPr>
          <p:nvPr/>
        </p:nvPicPr>
        <p:blipFill rotWithShape="1">
          <a:blip r:embed="rId2">
            <a:extLst>
              <a:ext uri="{28A0092B-C50C-407E-A947-70E740481C1C}">
                <a14:useLocalDpi xmlns:a14="http://schemas.microsoft.com/office/drawing/2010/main" val="0"/>
              </a:ext>
            </a:extLst>
          </a:blip>
          <a:srcRect t="23210"/>
          <a:stretch/>
        </p:blipFill>
        <p:spPr bwMode="auto">
          <a:xfrm>
            <a:off x="0" y="1992057"/>
            <a:ext cx="9144000" cy="40527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Nobel_medal_dsc0617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55" b="98491" l="1894" r="98864"/>
                    </a14:imgEffect>
                  </a14:imgLayer>
                </a14:imgProps>
              </a:ext>
              <a:ext uri="{28A0092B-C50C-407E-A947-70E740481C1C}">
                <a14:useLocalDpi xmlns:a14="http://schemas.microsoft.com/office/drawing/2010/main" val="0"/>
              </a:ext>
            </a:extLst>
          </a:blip>
          <a:srcRect/>
          <a:stretch>
            <a:fillRect/>
          </a:stretch>
        </p:blipFill>
        <p:spPr bwMode="auto">
          <a:xfrm>
            <a:off x="6620116" y="0"/>
            <a:ext cx="2556501" cy="2564904"/>
          </a:xfrm>
          <a:prstGeom prst="rect">
            <a:avLst/>
          </a:prstGeom>
          <a:noFill/>
          <a:ln w="22225">
            <a:no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75656" y="1992057"/>
            <a:ext cx="216024" cy="78043"/>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559316" y="2070100"/>
            <a:ext cx="4870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4"/>
          </p:nvPr>
        </p:nvSpPr>
        <p:spPr/>
        <p:txBody>
          <a:bodyPr/>
          <a:lstStyle/>
          <a:p>
            <a:fld id="{94A6340D-8BEE-4D7C-B9B2-3B1CF0F88419}"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110</a:t>
            </a:fld>
            <a:endParaRPr lang="en-GB"/>
          </a:p>
        </p:txBody>
      </p:sp>
    </p:spTree>
    <p:extLst>
      <p:ext uri="{BB962C8B-B14F-4D97-AF65-F5344CB8AC3E}">
        <p14:creationId xmlns:p14="http://schemas.microsoft.com/office/powerpoint/2010/main" val="7150912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pPr marL="285750" indent="-285750" defTabSz="304800">
              <a:buFont typeface="Arial" panose="020B0604020202020204" pitchFamily="34" charset="0"/>
              <a:buChar char="•"/>
            </a:pPr>
            <a:r>
              <a:rPr lang="en-GB" dirty="0" smtClean="0"/>
              <a:t>ATLAS:	3,321 </a:t>
            </a:r>
            <a:endParaRPr lang="en-GB" dirty="0"/>
          </a:p>
          <a:p>
            <a:pPr marL="285750" indent="-285750" defTabSz="304800">
              <a:buFont typeface="Arial" panose="020B0604020202020204" pitchFamily="34" charset="0"/>
              <a:buChar char="•"/>
            </a:pPr>
            <a:r>
              <a:rPr lang="en-GB" dirty="0" smtClean="0"/>
              <a:t>CMS:		3,070</a:t>
            </a:r>
            <a:endParaRPr lang="en-GB" dirty="0"/>
          </a:p>
          <a:p>
            <a:pPr marL="285750" indent="-285750" defTabSz="304800">
              <a:buFont typeface="Arial" panose="020B0604020202020204" pitchFamily="34" charset="0"/>
              <a:buChar char="•"/>
            </a:pPr>
            <a:r>
              <a:rPr lang="en-GB" dirty="0" smtClean="0"/>
              <a:t>ALICE:	1,022</a:t>
            </a:r>
            <a:endParaRPr lang="en-GB" dirty="0"/>
          </a:p>
          <a:p>
            <a:pPr marL="285750" indent="-285750" defTabSz="304800">
              <a:buFont typeface="Arial" panose="020B0604020202020204" pitchFamily="34" charset="0"/>
              <a:buChar char="•"/>
            </a:pPr>
            <a:r>
              <a:rPr lang="en-GB" dirty="0" err="1" smtClean="0"/>
              <a:t>LHCb</a:t>
            </a:r>
            <a:r>
              <a:rPr lang="en-GB" dirty="0" smtClean="0"/>
              <a:t>:		992</a:t>
            </a:r>
            <a:endParaRPr lang="en-GB" dirty="0"/>
          </a:p>
          <a:p>
            <a:pPr marL="285750" indent="-285750" defTabSz="304800">
              <a:buFont typeface="Arial" panose="020B0604020202020204" pitchFamily="34" charset="0"/>
              <a:buChar char="•"/>
            </a:pPr>
            <a:r>
              <a:rPr lang="en-GB" dirty="0" smtClean="0"/>
              <a:t>TOTEM:	52</a:t>
            </a:r>
            <a:endParaRPr lang="en-GB" dirty="0"/>
          </a:p>
          <a:p>
            <a:pPr marL="285750" indent="-285750" defTabSz="304800">
              <a:buFont typeface="Arial" panose="020B0604020202020204" pitchFamily="34" charset="0"/>
              <a:buChar char="•"/>
            </a:pPr>
            <a:r>
              <a:rPr lang="en-GB" dirty="0" err="1" smtClean="0"/>
              <a:t>LHCf</a:t>
            </a:r>
            <a:r>
              <a:rPr lang="en-GB" dirty="0" smtClean="0"/>
              <a:t>:		29</a:t>
            </a:r>
          </a:p>
          <a:p>
            <a:pPr marL="285750" indent="-285750" defTabSz="304800">
              <a:buFont typeface="Arial" panose="020B0604020202020204" pitchFamily="34" charset="0"/>
              <a:buChar char="•"/>
            </a:pPr>
            <a:r>
              <a:rPr lang="en-GB" dirty="0" smtClean="0"/>
              <a:t>TOTAL:	8,486</a:t>
            </a:r>
            <a:endParaRPr lang="en-GB" dirty="0"/>
          </a:p>
          <a:p>
            <a:endParaRPr lang="en-GB" dirty="0"/>
          </a:p>
        </p:txBody>
      </p:sp>
      <p:sp>
        <p:nvSpPr>
          <p:cNvPr id="6" name="Title 5"/>
          <p:cNvSpPr>
            <a:spLocks noGrp="1"/>
          </p:cNvSpPr>
          <p:nvPr>
            <p:ph type="title"/>
          </p:nvPr>
        </p:nvSpPr>
        <p:spPr>
          <a:xfrm>
            <a:off x="352426" y="228600"/>
            <a:ext cx="8468046" cy="1066800"/>
          </a:xfrm>
        </p:spPr>
        <p:txBody>
          <a:bodyPr>
            <a:noAutofit/>
          </a:bodyPr>
          <a:lstStyle/>
          <a:p>
            <a:r>
              <a:rPr lang="en-GB" dirty="0"/>
              <a:t>Collaboration publications (2008-2015)</a:t>
            </a:r>
          </a:p>
        </p:txBody>
      </p:sp>
      <p:sp>
        <p:nvSpPr>
          <p:cNvPr id="5" name="TextBox 4"/>
          <p:cNvSpPr txBox="1"/>
          <p:nvPr/>
        </p:nvSpPr>
        <p:spPr>
          <a:xfrm>
            <a:off x="2987824" y="3165237"/>
            <a:ext cx="3168352" cy="523220"/>
          </a:xfrm>
          <a:prstGeom prst="rect">
            <a:avLst/>
          </a:prstGeom>
          <a:noFill/>
        </p:spPr>
        <p:txBody>
          <a:bodyPr wrap="square" rtlCol="0">
            <a:spAutoFit/>
          </a:bodyPr>
          <a:lstStyle/>
          <a:p>
            <a:r>
              <a:rPr lang="en-GB" sz="2800" dirty="0" smtClean="0"/>
              <a:t>… and counting…</a:t>
            </a:r>
            <a:endParaRPr lang="en-GB" sz="2800" dirty="0"/>
          </a:p>
        </p:txBody>
      </p:sp>
      <p:cxnSp>
        <p:nvCxnSpPr>
          <p:cNvPr id="14" name="Straight Connector 13"/>
          <p:cNvCxnSpPr/>
          <p:nvPr/>
        </p:nvCxnSpPr>
        <p:spPr>
          <a:xfrm flipH="1">
            <a:off x="683568" y="4005064"/>
            <a:ext cx="1584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4"/>
          </p:nvPr>
        </p:nvSpPr>
        <p:spPr/>
        <p:txBody>
          <a:bodyPr/>
          <a:lstStyle/>
          <a:p>
            <a:fld id="{7943562D-7DC0-48AE-A1B6-6B569B60B31F}"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111</a:t>
            </a:fld>
            <a:endParaRPr lang="en-GB"/>
          </a:p>
        </p:txBody>
      </p:sp>
    </p:spTree>
    <p:extLst>
      <p:ext uri="{BB962C8B-B14F-4D97-AF65-F5344CB8AC3E}">
        <p14:creationId xmlns:p14="http://schemas.microsoft.com/office/powerpoint/2010/main" val="20743612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GB"/>
          </a:p>
        </p:txBody>
      </p:sp>
      <p:sp>
        <p:nvSpPr>
          <p:cNvPr id="7" name="Title 6"/>
          <p:cNvSpPr>
            <a:spLocks noGrp="1"/>
          </p:cNvSpPr>
          <p:nvPr>
            <p:ph type="title"/>
          </p:nvPr>
        </p:nvSpPr>
        <p:spPr/>
        <p:txBody>
          <a:bodyPr/>
          <a:lstStyle/>
          <a:p>
            <a:r>
              <a:rPr lang="en-GB" dirty="0" smtClean="0"/>
              <a:t>The future</a:t>
            </a:r>
            <a:endParaRPr lang="en-GB" dirty="0"/>
          </a:p>
        </p:txBody>
      </p:sp>
      <p:sp>
        <p:nvSpPr>
          <p:cNvPr id="9" name="TextBox 8"/>
          <p:cNvSpPr txBox="1"/>
          <p:nvPr/>
        </p:nvSpPr>
        <p:spPr>
          <a:xfrm>
            <a:off x="6876256" y="116632"/>
            <a:ext cx="2267744" cy="523220"/>
          </a:xfrm>
          <a:prstGeom prst="rect">
            <a:avLst/>
          </a:prstGeom>
          <a:noFill/>
        </p:spPr>
        <p:txBody>
          <a:bodyPr wrap="square" rtlCol="0">
            <a:spAutoFit/>
          </a:bodyPr>
          <a:lstStyle/>
          <a:p>
            <a:pPr algn="r"/>
            <a:r>
              <a:rPr lang="en-GB" sz="1400" dirty="0" smtClean="0"/>
              <a:t>Metropolis, Fritz Lang, 1927</a:t>
            </a:r>
          </a:p>
          <a:p>
            <a:pPr algn="r"/>
            <a:r>
              <a:rPr lang="en-GB" sz="1400" dirty="0" smtClean="0"/>
              <a:t>Set in the 2020’s</a:t>
            </a:r>
            <a:endParaRPr lang="en-GB" sz="1400" dirty="0"/>
          </a:p>
        </p:txBody>
      </p:sp>
      <p:sp>
        <p:nvSpPr>
          <p:cNvPr id="3" name="Date Placeholder 2"/>
          <p:cNvSpPr>
            <a:spLocks noGrp="1"/>
          </p:cNvSpPr>
          <p:nvPr>
            <p:ph type="dt" sz="half" idx="14"/>
          </p:nvPr>
        </p:nvSpPr>
        <p:spPr/>
        <p:txBody>
          <a:bodyPr/>
          <a:lstStyle/>
          <a:p>
            <a:fld id="{5A9C3055-9EE1-4D3F-8761-5CD615925C0F}"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112</a:t>
            </a:fld>
            <a:endParaRPr lang="en-GB"/>
          </a:p>
        </p:txBody>
      </p:sp>
    </p:spTree>
    <p:extLst>
      <p:ext uri="{BB962C8B-B14F-4D97-AF65-F5344CB8AC3E}">
        <p14:creationId xmlns:p14="http://schemas.microsoft.com/office/powerpoint/2010/main" val="95899451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915816" y="1282408"/>
            <a:ext cx="6120680" cy="273630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p:txBody>
          <a:bodyPr/>
          <a:lstStyle/>
          <a:p>
            <a:r>
              <a:rPr lang="en-GB" dirty="0" smtClean="0"/>
              <a:t>The HL-LHC</a:t>
            </a:r>
            <a:endParaRPr lang="en-GB" dirty="0"/>
          </a:p>
        </p:txBody>
      </p:sp>
      <p:sp>
        <p:nvSpPr>
          <p:cNvPr id="15" name="Rectangle 14"/>
          <p:cNvSpPr/>
          <p:nvPr/>
        </p:nvSpPr>
        <p:spPr>
          <a:xfrm>
            <a:off x="2915816" y="2530397"/>
            <a:ext cx="6120679" cy="1070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Content Placeholder 10"/>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153126" y="1409932"/>
            <a:ext cx="5724756" cy="2573478"/>
          </a:xfrm>
        </p:spPr>
      </p:pic>
      <p:sp>
        <p:nvSpPr>
          <p:cNvPr id="16" name="TextBox 15"/>
          <p:cNvSpPr txBox="1"/>
          <p:nvPr/>
        </p:nvSpPr>
        <p:spPr>
          <a:xfrm>
            <a:off x="395536" y="2122241"/>
            <a:ext cx="2304256" cy="923330"/>
          </a:xfrm>
          <a:prstGeom prst="rect">
            <a:avLst/>
          </a:prstGeom>
          <a:noFill/>
        </p:spPr>
        <p:txBody>
          <a:bodyPr wrap="square" rtlCol="0">
            <a:spAutoFit/>
          </a:bodyPr>
          <a:lstStyle/>
          <a:p>
            <a:r>
              <a:rPr lang="en-GB" dirty="0" smtClean="0"/>
              <a:t>LHC Run-2</a:t>
            </a:r>
          </a:p>
          <a:p>
            <a:r>
              <a:rPr lang="en-GB" dirty="0" smtClean="0"/>
              <a:t>L = O(10</a:t>
            </a:r>
            <a:r>
              <a:rPr lang="en-GB" baseline="30000" dirty="0" smtClean="0"/>
              <a:t>34</a:t>
            </a:r>
            <a:r>
              <a:rPr lang="en-GB" dirty="0" smtClean="0"/>
              <a:t>) cm</a:t>
            </a:r>
            <a:r>
              <a:rPr lang="en-GB" baseline="30000" dirty="0" smtClean="0"/>
              <a:t>-2</a:t>
            </a:r>
            <a:r>
              <a:rPr lang="en-GB" dirty="0" smtClean="0"/>
              <a:t>s</a:t>
            </a:r>
            <a:r>
              <a:rPr lang="en-GB" baseline="30000" dirty="0" smtClean="0"/>
              <a:t>-1</a:t>
            </a:r>
            <a:endParaRPr lang="en-GB" dirty="0" smtClean="0"/>
          </a:p>
          <a:p>
            <a:r>
              <a:rPr lang="en-GB" dirty="0" smtClean="0"/>
              <a:t>O(10) interactions/</a:t>
            </a:r>
            <a:r>
              <a:rPr lang="en-GB" dirty="0" err="1" smtClean="0"/>
              <a:t>bx</a:t>
            </a:r>
            <a:endParaRPr lang="en-GB" dirty="0"/>
          </a:p>
        </p:txBody>
      </p:sp>
      <p:sp>
        <p:nvSpPr>
          <p:cNvPr id="4" name="Date Placeholder 3"/>
          <p:cNvSpPr>
            <a:spLocks noGrp="1"/>
          </p:cNvSpPr>
          <p:nvPr>
            <p:ph type="dt" sz="half" idx="15"/>
          </p:nvPr>
        </p:nvSpPr>
        <p:spPr/>
        <p:txBody>
          <a:bodyPr/>
          <a:lstStyle/>
          <a:p>
            <a:fld id="{95CD9945-9E71-49F4-B50E-E498E912B116}" type="datetime1">
              <a:rPr lang="en-GB" smtClean="0"/>
              <a:t>30/04/2015</a:t>
            </a:fld>
            <a:endParaRPr lang="en-GB"/>
          </a:p>
        </p:txBody>
      </p:sp>
      <p:sp>
        <p:nvSpPr>
          <p:cNvPr id="5" name="Footer Placeholder 4"/>
          <p:cNvSpPr>
            <a:spLocks noGrp="1"/>
          </p:cNvSpPr>
          <p:nvPr>
            <p:ph type="ftr" sz="quarter" idx="17"/>
          </p:nvPr>
        </p:nvSpPr>
        <p:spPr/>
        <p:txBody>
          <a:bodyPr/>
          <a:lstStyle/>
          <a:p>
            <a:r>
              <a:rPr lang="en-GB" smtClean="0"/>
              <a:t>Andrew W. Rose</a:t>
            </a:r>
            <a:endParaRPr lang="en-GB" dirty="0"/>
          </a:p>
        </p:txBody>
      </p:sp>
      <p:sp>
        <p:nvSpPr>
          <p:cNvPr id="6" name="Slide Number Placeholder 5"/>
          <p:cNvSpPr>
            <a:spLocks noGrp="1"/>
          </p:cNvSpPr>
          <p:nvPr>
            <p:ph type="sldNum" sz="quarter" idx="16"/>
          </p:nvPr>
        </p:nvSpPr>
        <p:spPr/>
        <p:txBody>
          <a:bodyPr/>
          <a:lstStyle/>
          <a:p>
            <a:fld id="{035F0723-42B8-4CAA-8A7D-A426CFC272D6}" type="slidenum">
              <a:rPr lang="en-GB" smtClean="0"/>
              <a:t>113</a:t>
            </a:fld>
            <a:endParaRPr lang="en-GB"/>
          </a:p>
        </p:txBody>
      </p:sp>
    </p:spTree>
    <p:extLst>
      <p:ext uri="{BB962C8B-B14F-4D97-AF65-F5344CB8AC3E}">
        <p14:creationId xmlns:p14="http://schemas.microsoft.com/office/powerpoint/2010/main" val="133929480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915816" y="1282408"/>
            <a:ext cx="6120680" cy="547260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p:txBody>
          <a:bodyPr/>
          <a:lstStyle/>
          <a:p>
            <a:r>
              <a:rPr lang="en-GB" dirty="0" smtClean="0"/>
              <a:t>The HL-LHC</a:t>
            </a:r>
            <a:endParaRPr lang="en-GB" dirty="0"/>
          </a:p>
        </p:txBody>
      </p:sp>
      <p:sp>
        <p:nvSpPr>
          <p:cNvPr id="14" name="Rectangle 13"/>
          <p:cNvSpPr/>
          <p:nvPr/>
        </p:nvSpPr>
        <p:spPr>
          <a:xfrm>
            <a:off x="2915816" y="5170840"/>
            <a:ext cx="6120679" cy="1070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915816" y="2530397"/>
            <a:ext cx="6120679" cy="1070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Content Placeholder 11"/>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2987978" y="4064396"/>
            <a:ext cx="5976510" cy="2690620"/>
          </a:xfrm>
        </p:spPr>
      </p:pic>
      <p:pic>
        <p:nvPicPr>
          <p:cNvPr id="11" name="Content Placeholder 10"/>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153126" y="1409932"/>
            <a:ext cx="5724756" cy="2573478"/>
          </a:xfrm>
        </p:spPr>
      </p:pic>
      <p:sp>
        <p:nvSpPr>
          <p:cNvPr id="16" name="TextBox 15"/>
          <p:cNvSpPr txBox="1"/>
          <p:nvPr/>
        </p:nvSpPr>
        <p:spPr>
          <a:xfrm>
            <a:off x="395536" y="2122241"/>
            <a:ext cx="2304256" cy="923330"/>
          </a:xfrm>
          <a:prstGeom prst="rect">
            <a:avLst/>
          </a:prstGeom>
          <a:noFill/>
        </p:spPr>
        <p:txBody>
          <a:bodyPr wrap="square" rtlCol="0">
            <a:spAutoFit/>
          </a:bodyPr>
          <a:lstStyle/>
          <a:p>
            <a:r>
              <a:rPr lang="en-GB" dirty="0" smtClean="0"/>
              <a:t>LHC Run-2</a:t>
            </a:r>
          </a:p>
          <a:p>
            <a:r>
              <a:rPr lang="en-GB" dirty="0" smtClean="0"/>
              <a:t>L = O(10</a:t>
            </a:r>
            <a:r>
              <a:rPr lang="en-GB" baseline="30000" dirty="0" smtClean="0"/>
              <a:t>34</a:t>
            </a:r>
            <a:r>
              <a:rPr lang="en-GB" dirty="0" smtClean="0"/>
              <a:t>) cm</a:t>
            </a:r>
            <a:r>
              <a:rPr lang="en-GB" baseline="30000" dirty="0" smtClean="0"/>
              <a:t>-2</a:t>
            </a:r>
            <a:r>
              <a:rPr lang="en-GB" dirty="0" smtClean="0"/>
              <a:t>s</a:t>
            </a:r>
            <a:r>
              <a:rPr lang="en-GB" baseline="30000" dirty="0" smtClean="0"/>
              <a:t>-1</a:t>
            </a:r>
            <a:endParaRPr lang="en-GB" dirty="0" smtClean="0"/>
          </a:p>
          <a:p>
            <a:r>
              <a:rPr lang="en-GB" dirty="0" smtClean="0"/>
              <a:t>O(10) interactions/</a:t>
            </a:r>
            <a:r>
              <a:rPr lang="en-GB" dirty="0" err="1" smtClean="0"/>
              <a:t>bx</a:t>
            </a:r>
            <a:endParaRPr lang="en-GB" dirty="0"/>
          </a:p>
        </p:txBody>
      </p:sp>
      <p:sp>
        <p:nvSpPr>
          <p:cNvPr id="17" name="TextBox 16"/>
          <p:cNvSpPr txBox="1"/>
          <p:nvPr/>
        </p:nvSpPr>
        <p:spPr>
          <a:xfrm>
            <a:off x="395536" y="4762684"/>
            <a:ext cx="2304256" cy="923330"/>
          </a:xfrm>
          <a:prstGeom prst="rect">
            <a:avLst/>
          </a:prstGeom>
          <a:noFill/>
        </p:spPr>
        <p:txBody>
          <a:bodyPr wrap="square" rtlCol="0">
            <a:spAutoFit/>
          </a:bodyPr>
          <a:lstStyle/>
          <a:p>
            <a:r>
              <a:rPr lang="en-GB" dirty="0" smtClean="0"/>
              <a:t>LHC Run-3</a:t>
            </a:r>
          </a:p>
          <a:p>
            <a:r>
              <a:rPr lang="en-GB" dirty="0" smtClean="0"/>
              <a:t>L = O(10</a:t>
            </a:r>
            <a:r>
              <a:rPr lang="en-GB" baseline="30000" dirty="0" smtClean="0"/>
              <a:t>35</a:t>
            </a:r>
            <a:r>
              <a:rPr lang="en-GB" dirty="0" smtClean="0"/>
              <a:t>) cm</a:t>
            </a:r>
            <a:r>
              <a:rPr lang="en-GB" baseline="30000" dirty="0" smtClean="0"/>
              <a:t>-2</a:t>
            </a:r>
            <a:r>
              <a:rPr lang="en-GB" dirty="0" smtClean="0"/>
              <a:t>s</a:t>
            </a:r>
            <a:r>
              <a:rPr lang="en-GB" baseline="30000" dirty="0" smtClean="0"/>
              <a:t>-1</a:t>
            </a:r>
            <a:endParaRPr lang="en-GB" dirty="0" smtClean="0"/>
          </a:p>
          <a:p>
            <a:r>
              <a:rPr lang="en-GB" dirty="0" smtClean="0"/>
              <a:t>O(100) interactions/</a:t>
            </a:r>
            <a:r>
              <a:rPr lang="en-GB" dirty="0" err="1" smtClean="0"/>
              <a:t>bx</a:t>
            </a:r>
            <a:endParaRPr lang="en-GB" dirty="0"/>
          </a:p>
        </p:txBody>
      </p:sp>
      <p:sp>
        <p:nvSpPr>
          <p:cNvPr id="4" name="Date Placeholder 3"/>
          <p:cNvSpPr>
            <a:spLocks noGrp="1"/>
          </p:cNvSpPr>
          <p:nvPr>
            <p:ph type="dt" sz="half" idx="15"/>
          </p:nvPr>
        </p:nvSpPr>
        <p:spPr/>
        <p:txBody>
          <a:bodyPr/>
          <a:lstStyle/>
          <a:p>
            <a:fld id="{79989B5C-328D-4077-B827-793A81B041F7}" type="datetime1">
              <a:rPr lang="en-GB" smtClean="0"/>
              <a:t>30/04/2015</a:t>
            </a:fld>
            <a:endParaRPr lang="en-GB"/>
          </a:p>
        </p:txBody>
      </p:sp>
      <p:sp>
        <p:nvSpPr>
          <p:cNvPr id="5" name="Footer Placeholder 4"/>
          <p:cNvSpPr>
            <a:spLocks noGrp="1"/>
          </p:cNvSpPr>
          <p:nvPr>
            <p:ph type="ftr" sz="quarter" idx="17"/>
          </p:nvPr>
        </p:nvSpPr>
        <p:spPr/>
        <p:txBody>
          <a:bodyPr/>
          <a:lstStyle/>
          <a:p>
            <a:r>
              <a:rPr lang="en-GB" smtClean="0"/>
              <a:t>Andrew W. Rose</a:t>
            </a:r>
            <a:endParaRPr lang="en-GB" dirty="0"/>
          </a:p>
        </p:txBody>
      </p:sp>
      <p:sp>
        <p:nvSpPr>
          <p:cNvPr id="6" name="Slide Number Placeholder 5"/>
          <p:cNvSpPr>
            <a:spLocks noGrp="1"/>
          </p:cNvSpPr>
          <p:nvPr>
            <p:ph type="sldNum" sz="quarter" idx="16"/>
          </p:nvPr>
        </p:nvSpPr>
        <p:spPr/>
        <p:txBody>
          <a:bodyPr/>
          <a:lstStyle/>
          <a:p>
            <a:fld id="{035F0723-42B8-4CAA-8A7D-A426CFC272D6}" type="slidenum">
              <a:rPr lang="en-GB" smtClean="0"/>
              <a:t>114</a:t>
            </a:fld>
            <a:endParaRPr lang="en-GB"/>
          </a:p>
        </p:txBody>
      </p:sp>
    </p:spTree>
    <p:extLst>
      <p:ext uri="{BB962C8B-B14F-4D97-AF65-F5344CB8AC3E}">
        <p14:creationId xmlns:p14="http://schemas.microsoft.com/office/powerpoint/2010/main" val="60596512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3"/>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9881" y="1533525"/>
            <a:ext cx="8000426"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AutoShape 4"/>
          <p:cNvSpPr>
            <a:spLocks/>
          </p:cNvSpPr>
          <p:nvPr/>
        </p:nvSpPr>
        <p:spPr bwMode="auto">
          <a:xfrm>
            <a:off x="-36513" y="4868614"/>
            <a:ext cx="2663826" cy="432594"/>
          </a:xfrm>
          <a:prstGeom prst="accentCallout1">
            <a:avLst>
              <a:gd name="adj1" fmla="val 13213"/>
              <a:gd name="adj2" fmla="val 102861"/>
              <a:gd name="adj3" fmla="val -304770"/>
              <a:gd name="adj4" fmla="val 135282"/>
            </a:avLst>
          </a:prstGeom>
          <a:solidFill>
            <a:schemeClr val="bg1">
              <a:alpha val="80000"/>
            </a:schemeClr>
          </a:solidFill>
          <a:ln w="9525">
            <a:solidFill>
              <a:schemeClr val="tx1"/>
            </a:solidFill>
            <a:miter lim="800000"/>
            <a:headEnd/>
            <a:tailEnd/>
          </a:ln>
          <a:effectLst/>
          <a:extLst/>
        </p:spPr>
        <p:txBody>
          <a:bodyPr lIns="36000" tIns="0" rIns="36000" bIns="0"/>
          <a:lstStyle/>
          <a:p>
            <a:pPr algn="r"/>
            <a:r>
              <a:rPr lang="en-GB" sz="1600" dirty="0"/>
              <a:t>~65M Silicon Pixels</a:t>
            </a:r>
          </a:p>
          <a:p>
            <a:pPr algn="r"/>
            <a:r>
              <a:rPr lang="en-GB" sz="1600" dirty="0" smtClean="0"/>
              <a:t>≡ </a:t>
            </a:r>
            <a:r>
              <a:rPr lang="en-GB" sz="1600" dirty="0"/>
              <a:t>21 </a:t>
            </a:r>
            <a:r>
              <a:rPr lang="en-GB" sz="1600" dirty="0" err="1"/>
              <a:t>PBit</a:t>
            </a:r>
            <a:r>
              <a:rPr lang="en-GB" sz="1600" dirty="0"/>
              <a:t> per </a:t>
            </a:r>
            <a:r>
              <a:rPr lang="en-GB" sz="1600" dirty="0" smtClean="0"/>
              <a:t>second</a:t>
            </a:r>
            <a:endParaRPr lang="en-US" sz="1600" dirty="0"/>
          </a:p>
        </p:txBody>
      </p:sp>
      <p:sp>
        <p:nvSpPr>
          <p:cNvPr id="8199" name="AutoShape 5"/>
          <p:cNvSpPr>
            <a:spLocks/>
          </p:cNvSpPr>
          <p:nvPr/>
        </p:nvSpPr>
        <p:spPr bwMode="auto">
          <a:xfrm>
            <a:off x="179388" y="5732463"/>
            <a:ext cx="2663825" cy="504849"/>
          </a:xfrm>
          <a:prstGeom prst="accentCallout1">
            <a:avLst>
              <a:gd name="adj1" fmla="val 13213"/>
              <a:gd name="adj2" fmla="val 102861"/>
              <a:gd name="adj3" fmla="val -407287"/>
              <a:gd name="adj4" fmla="val 131885"/>
            </a:avLst>
          </a:prstGeom>
          <a:solidFill>
            <a:schemeClr val="bg1">
              <a:alpha val="80000"/>
            </a:schemeClr>
          </a:solidFill>
          <a:ln w="9525">
            <a:solidFill>
              <a:schemeClr val="tx1"/>
            </a:solidFill>
            <a:miter lim="800000"/>
            <a:headEnd/>
            <a:tailEnd/>
          </a:ln>
          <a:effectLst/>
          <a:extLst/>
        </p:spPr>
        <p:txBody>
          <a:bodyPr lIns="36000" tIns="0" rIns="36000" bIns="0"/>
          <a:lstStyle/>
          <a:p>
            <a:pPr algn="r"/>
            <a:r>
              <a:rPr lang="en-GB" sz="1600" dirty="0"/>
              <a:t>~10M Silicon </a:t>
            </a:r>
            <a:r>
              <a:rPr lang="en-GB" sz="1600" dirty="0" smtClean="0"/>
              <a:t>Strips</a:t>
            </a:r>
            <a:endParaRPr lang="en-GB" sz="1600" dirty="0"/>
          </a:p>
          <a:p>
            <a:pPr algn="r"/>
            <a:r>
              <a:rPr lang="en-GB" sz="1600" dirty="0" smtClean="0"/>
              <a:t>≡ </a:t>
            </a:r>
            <a:r>
              <a:rPr lang="en-GB" sz="1600" dirty="0"/>
              <a:t>4 </a:t>
            </a:r>
            <a:r>
              <a:rPr lang="en-GB" sz="1600" dirty="0" err="1"/>
              <a:t>PBit</a:t>
            </a:r>
            <a:r>
              <a:rPr lang="en-GB" sz="1600" dirty="0"/>
              <a:t> per </a:t>
            </a:r>
            <a:r>
              <a:rPr lang="en-GB" sz="1600" dirty="0" smtClean="0"/>
              <a:t>second</a:t>
            </a:r>
            <a:endParaRPr lang="en-US" sz="1600" dirty="0"/>
          </a:p>
        </p:txBody>
      </p:sp>
      <p:sp>
        <p:nvSpPr>
          <p:cNvPr id="8200" name="AutoShape 6"/>
          <p:cNvSpPr>
            <a:spLocks/>
          </p:cNvSpPr>
          <p:nvPr/>
        </p:nvSpPr>
        <p:spPr bwMode="auto">
          <a:xfrm>
            <a:off x="4716016" y="415341"/>
            <a:ext cx="3024187" cy="432593"/>
          </a:xfrm>
          <a:prstGeom prst="accentCallout1">
            <a:avLst>
              <a:gd name="adj1" fmla="val 84773"/>
              <a:gd name="adj2" fmla="val -1889"/>
              <a:gd name="adj3" fmla="val 661285"/>
              <a:gd name="adj4" fmla="val -38738"/>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smtClean="0"/>
              <a:t>~80k </a:t>
            </a:r>
            <a:r>
              <a:rPr lang="en-GB" sz="1600" dirty="0"/>
              <a:t>PbWO</a:t>
            </a:r>
            <a:r>
              <a:rPr lang="en-GB" sz="1600" baseline="-25000" dirty="0"/>
              <a:t>4 </a:t>
            </a:r>
            <a:r>
              <a:rPr lang="en-GB" sz="1600" dirty="0"/>
              <a:t>Ecal Crystals</a:t>
            </a:r>
          </a:p>
          <a:p>
            <a:r>
              <a:rPr lang="en-GB" sz="1600" dirty="0" smtClean="0"/>
              <a:t>≡ 40 </a:t>
            </a:r>
            <a:r>
              <a:rPr lang="en-GB" sz="1600" dirty="0" err="1" smtClean="0"/>
              <a:t>TBit</a:t>
            </a:r>
            <a:r>
              <a:rPr lang="en-GB" sz="1600" dirty="0" smtClean="0"/>
              <a:t> per second</a:t>
            </a:r>
            <a:endParaRPr lang="en-US" sz="1600" dirty="0"/>
          </a:p>
        </p:txBody>
      </p:sp>
      <p:sp>
        <p:nvSpPr>
          <p:cNvPr id="8201" name="AutoShape 7"/>
          <p:cNvSpPr>
            <a:spLocks/>
          </p:cNvSpPr>
          <p:nvPr/>
        </p:nvSpPr>
        <p:spPr bwMode="auto">
          <a:xfrm>
            <a:off x="4932040" y="1180748"/>
            <a:ext cx="4211960" cy="504056"/>
          </a:xfrm>
          <a:prstGeom prst="accentCallout1">
            <a:avLst>
              <a:gd name="adj1" fmla="val 87230"/>
              <a:gd name="adj2" fmla="val -1334"/>
              <a:gd name="adj3" fmla="val 397832"/>
              <a:gd name="adj4" fmla="val -26195"/>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a:t>
            </a:r>
            <a:r>
              <a:rPr lang="en-GB" sz="1600" dirty="0" smtClean="0"/>
              <a:t>15k </a:t>
            </a:r>
            <a:r>
              <a:rPr lang="en-GB" sz="1600" dirty="0"/>
              <a:t>channel Brass/Plastic sampling HCAL</a:t>
            </a:r>
          </a:p>
          <a:p>
            <a:r>
              <a:rPr lang="en-GB" sz="1600" dirty="0" smtClean="0"/>
              <a:t>≡ 10 </a:t>
            </a:r>
            <a:r>
              <a:rPr lang="en-GB" sz="1600" dirty="0" err="1" smtClean="0"/>
              <a:t>TBit</a:t>
            </a:r>
            <a:r>
              <a:rPr lang="en-GB" sz="1600" dirty="0" smtClean="0"/>
              <a:t> per second</a:t>
            </a:r>
            <a:endParaRPr lang="en-US" sz="1600" dirty="0"/>
          </a:p>
        </p:txBody>
      </p:sp>
      <p:sp>
        <p:nvSpPr>
          <p:cNvPr id="8202" name="AutoShape 8"/>
          <p:cNvSpPr>
            <a:spLocks/>
          </p:cNvSpPr>
          <p:nvPr/>
        </p:nvSpPr>
        <p:spPr bwMode="auto">
          <a:xfrm>
            <a:off x="5508625" y="1844675"/>
            <a:ext cx="3635375" cy="574675"/>
          </a:xfrm>
          <a:prstGeom prst="accentCallout1">
            <a:avLst>
              <a:gd name="adj1" fmla="val 86187"/>
              <a:gd name="adj2" fmla="val -2097"/>
              <a:gd name="adj3" fmla="val 152486"/>
              <a:gd name="adj4" fmla="val -18296"/>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~568k RPC/DT/CSC Muon channels</a:t>
            </a:r>
          </a:p>
          <a:p>
            <a:r>
              <a:rPr lang="en-GB" sz="1600" dirty="0"/>
              <a:t>≡ 23 </a:t>
            </a:r>
            <a:r>
              <a:rPr lang="en-GB" sz="1600" dirty="0" err="1"/>
              <a:t>TBit</a:t>
            </a:r>
            <a:r>
              <a:rPr lang="en-GB" sz="1600" dirty="0"/>
              <a:t> per </a:t>
            </a:r>
            <a:r>
              <a:rPr lang="en-GB" sz="1600" dirty="0" smtClean="0"/>
              <a:t>second</a:t>
            </a:r>
            <a:endParaRPr lang="en-US" sz="1600" dirty="0"/>
          </a:p>
        </p:txBody>
      </p:sp>
      <p:sp>
        <p:nvSpPr>
          <p:cNvPr id="8203" name="AutoShape 9"/>
          <p:cNvSpPr>
            <a:spLocks/>
          </p:cNvSpPr>
          <p:nvPr/>
        </p:nvSpPr>
        <p:spPr bwMode="auto">
          <a:xfrm>
            <a:off x="5983288" y="6453188"/>
            <a:ext cx="3160712" cy="260350"/>
          </a:xfrm>
          <a:prstGeom prst="accentCallout1">
            <a:avLst>
              <a:gd name="adj1" fmla="val 43903"/>
              <a:gd name="adj2" fmla="val -2412"/>
              <a:gd name="adj3" fmla="val -190245"/>
              <a:gd name="adj4" fmla="val -46810"/>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~3500 physicists/engineers</a:t>
            </a:r>
            <a:endParaRPr lang="en-US" sz="1600" dirty="0"/>
          </a:p>
        </p:txBody>
      </p:sp>
      <p:sp>
        <p:nvSpPr>
          <p:cNvPr id="8204" name="Rectangle 11"/>
          <p:cNvSpPr>
            <a:spLocks noGrp="1" noChangeArrowheads="1"/>
          </p:cNvSpPr>
          <p:nvPr>
            <p:ph type="title"/>
          </p:nvPr>
        </p:nvSpPr>
        <p:spPr>
          <a:noFill/>
        </p:spPr>
        <p:txBody>
          <a:bodyPr/>
          <a:lstStyle/>
          <a:p>
            <a:pPr eaLnBrk="1" hangingPunct="1"/>
            <a:r>
              <a:rPr lang="en-GB" dirty="0" smtClean="0"/>
              <a:t>The CMS detector</a:t>
            </a:r>
            <a:endParaRPr lang="en-US" dirty="0" smtClean="0"/>
          </a:p>
        </p:txBody>
      </p:sp>
      <p:sp>
        <p:nvSpPr>
          <p:cNvPr id="2" name="TextBox 1"/>
          <p:cNvSpPr txBox="1"/>
          <p:nvPr/>
        </p:nvSpPr>
        <p:spPr>
          <a:xfrm>
            <a:off x="467246" y="1157235"/>
            <a:ext cx="3672706" cy="369332"/>
          </a:xfrm>
          <a:prstGeom prst="rect">
            <a:avLst/>
          </a:prstGeom>
          <a:noFill/>
        </p:spPr>
        <p:txBody>
          <a:bodyPr wrap="square" rtlCol="0">
            <a:spAutoFit/>
          </a:bodyPr>
          <a:lstStyle/>
          <a:p>
            <a:pPr algn="ctr"/>
            <a:r>
              <a:rPr lang="en-GB" dirty="0" smtClean="0"/>
              <a:t>Damage after Run-2</a:t>
            </a:r>
            <a:endParaRPr lang="en-GB" dirty="0"/>
          </a:p>
        </p:txBody>
      </p:sp>
      <p:sp>
        <p:nvSpPr>
          <p:cNvPr id="15" name="TextBox 14"/>
          <p:cNvSpPr txBox="1"/>
          <p:nvPr/>
        </p:nvSpPr>
        <p:spPr>
          <a:xfrm>
            <a:off x="1161038" y="5523222"/>
            <a:ext cx="1727597" cy="923330"/>
          </a:xfrm>
          <a:prstGeom prst="rect">
            <a:avLst/>
          </a:prstGeom>
          <a:solidFill>
            <a:srgbClr val="FF0000">
              <a:alpha val="80000"/>
            </a:srgbClr>
          </a:solidFill>
          <a:ln w="38100">
            <a:solidFill>
              <a:srgbClr val="FF0000"/>
            </a:solidFill>
          </a:ln>
        </p:spPr>
        <p:txBody>
          <a:bodyPr wrap="square" rtlCol="0">
            <a:spAutoFit/>
          </a:bodyPr>
          <a:lstStyle/>
          <a:p>
            <a:pPr algn="ctr"/>
            <a:r>
              <a:rPr lang="en-GB" dirty="0" smtClean="0">
                <a:solidFill>
                  <a:srgbClr val="FFFF00"/>
                </a:solidFill>
              </a:rPr>
              <a:t>Pixel </a:t>
            </a:r>
            <a:r>
              <a:rPr lang="en-GB" dirty="0">
                <a:solidFill>
                  <a:srgbClr val="FFFF00"/>
                </a:solidFill>
              </a:rPr>
              <a:t>and strip </a:t>
            </a:r>
            <a:r>
              <a:rPr lang="en-GB" dirty="0" smtClean="0">
                <a:solidFill>
                  <a:srgbClr val="FFFF00"/>
                </a:solidFill>
              </a:rPr>
              <a:t>trackers will </a:t>
            </a:r>
            <a:r>
              <a:rPr lang="en-GB" dirty="0">
                <a:solidFill>
                  <a:srgbClr val="FFFF00"/>
                </a:solidFill>
              </a:rPr>
              <a:t>be completely </a:t>
            </a:r>
            <a:r>
              <a:rPr lang="en-GB" dirty="0" smtClean="0">
                <a:solidFill>
                  <a:srgbClr val="FFFF00"/>
                </a:solidFill>
              </a:rPr>
              <a:t>fried</a:t>
            </a:r>
            <a:endParaRPr lang="en-GB" dirty="0">
              <a:solidFill>
                <a:srgbClr val="FFFF00"/>
              </a:solidFill>
            </a:endParaRPr>
          </a:p>
        </p:txBody>
      </p:sp>
      <p:sp>
        <p:nvSpPr>
          <p:cNvPr id="17" name="TextBox 16"/>
          <p:cNvSpPr txBox="1"/>
          <p:nvPr/>
        </p:nvSpPr>
        <p:spPr>
          <a:xfrm>
            <a:off x="7563644" y="3140968"/>
            <a:ext cx="1544859" cy="1200329"/>
          </a:xfrm>
          <a:prstGeom prst="rect">
            <a:avLst/>
          </a:prstGeom>
          <a:solidFill>
            <a:srgbClr val="FF0000">
              <a:alpha val="80000"/>
            </a:srgbClr>
          </a:solidFill>
          <a:ln w="38100">
            <a:solidFill>
              <a:srgbClr val="FF0000"/>
            </a:solidFill>
          </a:ln>
        </p:spPr>
        <p:txBody>
          <a:bodyPr wrap="square" rtlCol="0">
            <a:spAutoFit/>
          </a:bodyPr>
          <a:lstStyle/>
          <a:p>
            <a:pPr algn="ctr"/>
            <a:r>
              <a:rPr lang="en-GB" dirty="0" smtClean="0">
                <a:solidFill>
                  <a:srgbClr val="FFFF00"/>
                </a:solidFill>
              </a:rPr>
              <a:t>Endcap Ecal &amp; Hcal will be completely fried</a:t>
            </a:r>
            <a:endParaRPr lang="en-GB" dirty="0">
              <a:solidFill>
                <a:srgbClr val="FFFF00"/>
              </a:solidFill>
            </a:endParaRPr>
          </a:p>
        </p:txBody>
      </p:sp>
      <p:sp>
        <p:nvSpPr>
          <p:cNvPr id="6" name="Date Placeholder 5"/>
          <p:cNvSpPr>
            <a:spLocks noGrp="1"/>
          </p:cNvSpPr>
          <p:nvPr>
            <p:ph type="dt" sz="half" idx="14"/>
          </p:nvPr>
        </p:nvSpPr>
        <p:spPr/>
        <p:txBody>
          <a:bodyPr/>
          <a:lstStyle/>
          <a:p>
            <a:fld id="{23DAEFBE-04DA-41E6-95DF-0BADBEF8792C}"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115</a:t>
            </a:fld>
            <a:endParaRPr lang="en-GB"/>
          </a:p>
        </p:txBody>
      </p:sp>
    </p:spTree>
    <p:extLst>
      <p:ext uri="{BB962C8B-B14F-4D97-AF65-F5344CB8AC3E}">
        <p14:creationId xmlns:p14="http://schemas.microsoft.com/office/powerpoint/2010/main" val="113277144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3"/>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9881" y="1533525"/>
            <a:ext cx="8000426"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AutoShape 4"/>
          <p:cNvSpPr>
            <a:spLocks/>
          </p:cNvSpPr>
          <p:nvPr/>
        </p:nvSpPr>
        <p:spPr bwMode="auto">
          <a:xfrm>
            <a:off x="-36513" y="4868614"/>
            <a:ext cx="2663826" cy="432594"/>
          </a:xfrm>
          <a:prstGeom prst="accentCallout1">
            <a:avLst>
              <a:gd name="adj1" fmla="val 13213"/>
              <a:gd name="adj2" fmla="val 102861"/>
              <a:gd name="adj3" fmla="val -304770"/>
              <a:gd name="adj4" fmla="val 135282"/>
            </a:avLst>
          </a:prstGeom>
          <a:solidFill>
            <a:schemeClr val="bg1">
              <a:alpha val="80000"/>
            </a:schemeClr>
          </a:solidFill>
          <a:ln w="9525">
            <a:solidFill>
              <a:schemeClr val="tx1"/>
            </a:solidFill>
            <a:miter lim="800000"/>
            <a:headEnd/>
            <a:tailEnd/>
          </a:ln>
          <a:effectLst/>
          <a:extLst/>
        </p:spPr>
        <p:txBody>
          <a:bodyPr lIns="36000" tIns="0" rIns="36000" bIns="0"/>
          <a:lstStyle/>
          <a:p>
            <a:pPr algn="r"/>
            <a:r>
              <a:rPr lang="en-GB" sz="1600" dirty="0"/>
              <a:t>~65M Silicon Pixels</a:t>
            </a:r>
          </a:p>
          <a:p>
            <a:pPr algn="r"/>
            <a:r>
              <a:rPr lang="en-GB" sz="1600" dirty="0" smtClean="0"/>
              <a:t>≡ </a:t>
            </a:r>
            <a:r>
              <a:rPr lang="en-GB" sz="1600" dirty="0"/>
              <a:t>21 </a:t>
            </a:r>
            <a:r>
              <a:rPr lang="en-GB" sz="1600" dirty="0" err="1"/>
              <a:t>PBit</a:t>
            </a:r>
            <a:r>
              <a:rPr lang="en-GB" sz="1600" dirty="0"/>
              <a:t> per </a:t>
            </a:r>
            <a:r>
              <a:rPr lang="en-GB" sz="1600" dirty="0" smtClean="0"/>
              <a:t>second</a:t>
            </a:r>
            <a:endParaRPr lang="en-US" sz="1600" dirty="0"/>
          </a:p>
        </p:txBody>
      </p:sp>
      <p:sp>
        <p:nvSpPr>
          <p:cNvPr id="8199" name="AutoShape 5"/>
          <p:cNvSpPr>
            <a:spLocks/>
          </p:cNvSpPr>
          <p:nvPr/>
        </p:nvSpPr>
        <p:spPr bwMode="auto">
          <a:xfrm>
            <a:off x="179388" y="5732463"/>
            <a:ext cx="2663825" cy="504849"/>
          </a:xfrm>
          <a:prstGeom prst="accentCallout1">
            <a:avLst>
              <a:gd name="adj1" fmla="val 13213"/>
              <a:gd name="adj2" fmla="val 102861"/>
              <a:gd name="adj3" fmla="val -407287"/>
              <a:gd name="adj4" fmla="val 131885"/>
            </a:avLst>
          </a:prstGeom>
          <a:solidFill>
            <a:schemeClr val="bg1">
              <a:alpha val="80000"/>
            </a:schemeClr>
          </a:solidFill>
          <a:ln w="9525">
            <a:solidFill>
              <a:schemeClr val="tx1"/>
            </a:solidFill>
            <a:miter lim="800000"/>
            <a:headEnd/>
            <a:tailEnd/>
          </a:ln>
          <a:effectLst/>
          <a:extLst/>
        </p:spPr>
        <p:txBody>
          <a:bodyPr lIns="36000" tIns="0" rIns="36000" bIns="0"/>
          <a:lstStyle/>
          <a:p>
            <a:pPr algn="r"/>
            <a:r>
              <a:rPr lang="en-GB" sz="1600" dirty="0"/>
              <a:t>~10M Silicon </a:t>
            </a:r>
            <a:r>
              <a:rPr lang="en-GB" sz="1600" dirty="0" smtClean="0"/>
              <a:t>Strips</a:t>
            </a:r>
            <a:endParaRPr lang="en-GB" sz="1600" dirty="0"/>
          </a:p>
          <a:p>
            <a:pPr algn="r"/>
            <a:r>
              <a:rPr lang="en-GB" sz="1600" dirty="0" smtClean="0"/>
              <a:t>≡ </a:t>
            </a:r>
            <a:r>
              <a:rPr lang="en-GB" sz="1600" dirty="0"/>
              <a:t>4 </a:t>
            </a:r>
            <a:r>
              <a:rPr lang="en-GB" sz="1600" dirty="0" err="1"/>
              <a:t>PBit</a:t>
            </a:r>
            <a:r>
              <a:rPr lang="en-GB" sz="1600" dirty="0"/>
              <a:t> per </a:t>
            </a:r>
            <a:r>
              <a:rPr lang="en-GB" sz="1600" dirty="0" smtClean="0"/>
              <a:t>second</a:t>
            </a:r>
            <a:endParaRPr lang="en-US" sz="1600" dirty="0"/>
          </a:p>
        </p:txBody>
      </p:sp>
      <p:sp>
        <p:nvSpPr>
          <p:cNvPr id="8200" name="AutoShape 6"/>
          <p:cNvSpPr>
            <a:spLocks/>
          </p:cNvSpPr>
          <p:nvPr/>
        </p:nvSpPr>
        <p:spPr bwMode="auto">
          <a:xfrm>
            <a:off x="4716016" y="415341"/>
            <a:ext cx="3024187" cy="432593"/>
          </a:xfrm>
          <a:prstGeom prst="accentCallout1">
            <a:avLst>
              <a:gd name="adj1" fmla="val 84773"/>
              <a:gd name="adj2" fmla="val -1889"/>
              <a:gd name="adj3" fmla="val 661285"/>
              <a:gd name="adj4" fmla="val -38738"/>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smtClean="0"/>
              <a:t>~80k </a:t>
            </a:r>
            <a:r>
              <a:rPr lang="en-GB" sz="1600" dirty="0"/>
              <a:t>PbWO</a:t>
            </a:r>
            <a:r>
              <a:rPr lang="en-GB" sz="1600" baseline="-25000" dirty="0"/>
              <a:t>4 </a:t>
            </a:r>
            <a:r>
              <a:rPr lang="en-GB" sz="1600" dirty="0"/>
              <a:t>Ecal Crystals</a:t>
            </a:r>
          </a:p>
          <a:p>
            <a:r>
              <a:rPr lang="en-GB" sz="1600" dirty="0" smtClean="0"/>
              <a:t>≡ 40 </a:t>
            </a:r>
            <a:r>
              <a:rPr lang="en-GB" sz="1600" dirty="0" err="1" smtClean="0"/>
              <a:t>TBit</a:t>
            </a:r>
            <a:r>
              <a:rPr lang="en-GB" sz="1600" dirty="0" smtClean="0"/>
              <a:t> per second</a:t>
            </a:r>
            <a:endParaRPr lang="en-US" sz="1600" dirty="0"/>
          </a:p>
        </p:txBody>
      </p:sp>
      <p:sp>
        <p:nvSpPr>
          <p:cNvPr id="8201" name="AutoShape 7"/>
          <p:cNvSpPr>
            <a:spLocks/>
          </p:cNvSpPr>
          <p:nvPr/>
        </p:nvSpPr>
        <p:spPr bwMode="auto">
          <a:xfrm>
            <a:off x="4932040" y="1180748"/>
            <a:ext cx="4211960" cy="504056"/>
          </a:xfrm>
          <a:prstGeom prst="accentCallout1">
            <a:avLst>
              <a:gd name="adj1" fmla="val 87230"/>
              <a:gd name="adj2" fmla="val -1334"/>
              <a:gd name="adj3" fmla="val 397832"/>
              <a:gd name="adj4" fmla="val -26195"/>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a:t>
            </a:r>
            <a:r>
              <a:rPr lang="en-GB" sz="1600" dirty="0" smtClean="0"/>
              <a:t>15k </a:t>
            </a:r>
            <a:r>
              <a:rPr lang="en-GB" sz="1600" dirty="0"/>
              <a:t>channel Brass/Plastic sampling HCAL</a:t>
            </a:r>
          </a:p>
          <a:p>
            <a:r>
              <a:rPr lang="en-GB" sz="1600" dirty="0" smtClean="0"/>
              <a:t>≡ 10 </a:t>
            </a:r>
            <a:r>
              <a:rPr lang="en-GB" sz="1600" dirty="0" err="1" smtClean="0"/>
              <a:t>TBit</a:t>
            </a:r>
            <a:r>
              <a:rPr lang="en-GB" sz="1600" dirty="0" smtClean="0"/>
              <a:t> per second</a:t>
            </a:r>
            <a:endParaRPr lang="en-US" sz="1600" dirty="0"/>
          </a:p>
        </p:txBody>
      </p:sp>
      <p:sp>
        <p:nvSpPr>
          <p:cNvPr id="8202" name="AutoShape 8"/>
          <p:cNvSpPr>
            <a:spLocks/>
          </p:cNvSpPr>
          <p:nvPr/>
        </p:nvSpPr>
        <p:spPr bwMode="auto">
          <a:xfrm>
            <a:off x="5508625" y="1844675"/>
            <a:ext cx="3635375" cy="574675"/>
          </a:xfrm>
          <a:prstGeom prst="accentCallout1">
            <a:avLst>
              <a:gd name="adj1" fmla="val 86187"/>
              <a:gd name="adj2" fmla="val -2097"/>
              <a:gd name="adj3" fmla="val 152486"/>
              <a:gd name="adj4" fmla="val -18296"/>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~568k RPC/DT/CSC Muon channels</a:t>
            </a:r>
          </a:p>
          <a:p>
            <a:r>
              <a:rPr lang="en-GB" sz="1600" dirty="0"/>
              <a:t>≡ 23 </a:t>
            </a:r>
            <a:r>
              <a:rPr lang="en-GB" sz="1600" dirty="0" err="1"/>
              <a:t>TBit</a:t>
            </a:r>
            <a:r>
              <a:rPr lang="en-GB" sz="1600" dirty="0"/>
              <a:t> per </a:t>
            </a:r>
            <a:r>
              <a:rPr lang="en-GB" sz="1600" dirty="0" smtClean="0"/>
              <a:t>second</a:t>
            </a:r>
            <a:endParaRPr lang="en-US" sz="1600" dirty="0"/>
          </a:p>
        </p:txBody>
      </p:sp>
      <p:sp>
        <p:nvSpPr>
          <p:cNvPr id="8203" name="AutoShape 9"/>
          <p:cNvSpPr>
            <a:spLocks/>
          </p:cNvSpPr>
          <p:nvPr/>
        </p:nvSpPr>
        <p:spPr bwMode="auto">
          <a:xfrm>
            <a:off x="5983288" y="6453188"/>
            <a:ext cx="3160712" cy="260350"/>
          </a:xfrm>
          <a:prstGeom prst="accentCallout1">
            <a:avLst>
              <a:gd name="adj1" fmla="val 43903"/>
              <a:gd name="adj2" fmla="val -2412"/>
              <a:gd name="adj3" fmla="val -190245"/>
              <a:gd name="adj4" fmla="val -46810"/>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~3500 physicists/engineers</a:t>
            </a:r>
            <a:endParaRPr lang="en-US" sz="1600" dirty="0"/>
          </a:p>
        </p:txBody>
      </p:sp>
      <p:sp>
        <p:nvSpPr>
          <p:cNvPr id="8204" name="Rectangle 11"/>
          <p:cNvSpPr>
            <a:spLocks noGrp="1" noChangeArrowheads="1"/>
          </p:cNvSpPr>
          <p:nvPr>
            <p:ph type="title"/>
          </p:nvPr>
        </p:nvSpPr>
        <p:spPr>
          <a:noFill/>
        </p:spPr>
        <p:txBody>
          <a:bodyPr/>
          <a:lstStyle/>
          <a:p>
            <a:pPr eaLnBrk="1" hangingPunct="1"/>
            <a:r>
              <a:rPr lang="en-GB" dirty="0" smtClean="0"/>
              <a:t>The CMS detector</a:t>
            </a:r>
            <a:endParaRPr lang="en-US" dirty="0" smtClean="0"/>
          </a:p>
        </p:txBody>
      </p:sp>
      <p:sp>
        <p:nvSpPr>
          <p:cNvPr id="2" name="TextBox 1"/>
          <p:cNvSpPr txBox="1"/>
          <p:nvPr/>
        </p:nvSpPr>
        <p:spPr>
          <a:xfrm>
            <a:off x="467246" y="1157235"/>
            <a:ext cx="3672706" cy="369332"/>
          </a:xfrm>
          <a:prstGeom prst="rect">
            <a:avLst/>
          </a:prstGeom>
          <a:noFill/>
        </p:spPr>
        <p:txBody>
          <a:bodyPr wrap="square" rtlCol="0">
            <a:spAutoFit/>
          </a:bodyPr>
          <a:lstStyle/>
          <a:p>
            <a:pPr algn="ctr"/>
            <a:r>
              <a:rPr lang="en-GB" dirty="0" smtClean="0"/>
              <a:t>Upgrades relevant to triggering</a:t>
            </a:r>
            <a:endParaRPr lang="en-GB" dirty="0"/>
          </a:p>
        </p:txBody>
      </p:sp>
      <p:sp>
        <p:nvSpPr>
          <p:cNvPr id="15" name="TextBox 14"/>
          <p:cNvSpPr txBox="1"/>
          <p:nvPr/>
        </p:nvSpPr>
        <p:spPr>
          <a:xfrm>
            <a:off x="1161038" y="5523222"/>
            <a:ext cx="1727597" cy="923330"/>
          </a:xfrm>
          <a:prstGeom prst="rect">
            <a:avLst/>
          </a:prstGeom>
          <a:solidFill>
            <a:srgbClr val="FF0000">
              <a:alpha val="80000"/>
            </a:srgbClr>
          </a:solidFill>
          <a:ln w="38100">
            <a:solidFill>
              <a:srgbClr val="FF0000"/>
            </a:solidFill>
          </a:ln>
        </p:spPr>
        <p:txBody>
          <a:bodyPr wrap="square" rtlCol="0">
            <a:spAutoFit/>
          </a:bodyPr>
          <a:lstStyle/>
          <a:p>
            <a:pPr algn="ctr"/>
            <a:r>
              <a:rPr lang="en-GB" dirty="0" smtClean="0">
                <a:solidFill>
                  <a:srgbClr val="FFFF00"/>
                </a:solidFill>
              </a:rPr>
              <a:t>Tracking included in trigger</a:t>
            </a:r>
            <a:endParaRPr lang="en-GB" dirty="0">
              <a:solidFill>
                <a:srgbClr val="FFFF00"/>
              </a:solidFill>
            </a:endParaRPr>
          </a:p>
        </p:txBody>
      </p:sp>
      <p:sp>
        <p:nvSpPr>
          <p:cNvPr id="16" name="TextBox 15"/>
          <p:cNvSpPr txBox="1"/>
          <p:nvPr/>
        </p:nvSpPr>
        <p:spPr>
          <a:xfrm>
            <a:off x="4716016" y="308471"/>
            <a:ext cx="2282052" cy="646331"/>
          </a:xfrm>
          <a:prstGeom prst="rect">
            <a:avLst/>
          </a:prstGeom>
          <a:solidFill>
            <a:srgbClr val="FF0000">
              <a:alpha val="80000"/>
            </a:srgbClr>
          </a:solidFill>
          <a:ln w="38100">
            <a:solidFill>
              <a:srgbClr val="FF0000"/>
            </a:solidFill>
          </a:ln>
        </p:spPr>
        <p:txBody>
          <a:bodyPr wrap="square" rtlCol="0">
            <a:spAutoFit/>
          </a:bodyPr>
          <a:lstStyle/>
          <a:p>
            <a:pPr algn="ctr"/>
            <a:r>
              <a:rPr lang="en-GB" dirty="0" smtClean="0">
                <a:solidFill>
                  <a:srgbClr val="FFFF00"/>
                </a:solidFill>
              </a:rPr>
              <a:t>Full granularity </a:t>
            </a:r>
            <a:r>
              <a:rPr lang="en-GB" dirty="0" err="1" smtClean="0">
                <a:solidFill>
                  <a:srgbClr val="FFFF00"/>
                </a:solidFill>
              </a:rPr>
              <a:t>Ecal</a:t>
            </a:r>
            <a:r>
              <a:rPr lang="en-GB" dirty="0" smtClean="0">
                <a:solidFill>
                  <a:srgbClr val="FFFF00"/>
                </a:solidFill>
              </a:rPr>
              <a:t> included in trigger </a:t>
            </a:r>
            <a:endParaRPr lang="en-GB" dirty="0">
              <a:solidFill>
                <a:srgbClr val="FFFF00"/>
              </a:solidFill>
            </a:endParaRPr>
          </a:p>
        </p:txBody>
      </p:sp>
      <p:sp>
        <p:nvSpPr>
          <p:cNvPr id="17" name="TextBox 16"/>
          <p:cNvSpPr txBox="1"/>
          <p:nvPr/>
        </p:nvSpPr>
        <p:spPr>
          <a:xfrm>
            <a:off x="7563644" y="3140968"/>
            <a:ext cx="1544859" cy="1200329"/>
          </a:xfrm>
          <a:prstGeom prst="rect">
            <a:avLst/>
          </a:prstGeom>
          <a:solidFill>
            <a:srgbClr val="FF0000">
              <a:alpha val="80000"/>
            </a:srgbClr>
          </a:solidFill>
          <a:ln w="38100">
            <a:solidFill>
              <a:srgbClr val="FF0000"/>
            </a:solidFill>
          </a:ln>
        </p:spPr>
        <p:txBody>
          <a:bodyPr wrap="square" rtlCol="0">
            <a:spAutoFit/>
          </a:bodyPr>
          <a:lstStyle/>
          <a:p>
            <a:pPr algn="ctr"/>
            <a:r>
              <a:rPr lang="en-GB" dirty="0" smtClean="0">
                <a:solidFill>
                  <a:srgbClr val="FFFF00"/>
                </a:solidFill>
              </a:rPr>
              <a:t>Complete replacement of </a:t>
            </a:r>
            <a:r>
              <a:rPr lang="en-GB" dirty="0" err="1" smtClean="0">
                <a:solidFill>
                  <a:srgbClr val="FFFF00"/>
                </a:solidFill>
              </a:rPr>
              <a:t>endcap</a:t>
            </a:r>
            <a:r>
              <a:rPr lang="en-GB" dirty="0" smtClean="0">
                <a:solidFill>
                  <a:srgbClr val="FFFF00"/>
                </a:solidFill>
              </a:rPr>
              <a:t> </a:t>
            </a:r>
            <a:r>
              <a:rPr lang="en-GB" dirty="0" err="1" smtClean="0">
                <a:solidFill>
                  <a:srgbClr val="FFFF00"/>
                </a:solidFill>
              </a:rPr>
              <a:t>Ecal</a:t>
            </a:r>
            <a:r>
              <a:rPr lang="en-GB" dirty="0" smtClean="0">
                <a:solidFill>
                  <a:srgbClr val="FFFF00"/>
                </a:solidFill>
              </a:rPr>
              <a:t> &amp; </a:t>
            </a:r>
            <a:r>
              <a:rPr lang="en-GB" dirty="0" err="1" smtClean="0">
                <a:solidFill>
                  <a:srgbClr val="FFFF00"/>
                </a:solidFill>
              </a:rPr>
              <a:t>Hcal</a:t>
            </a:r>
            <a:endParaRPr lang="en-GB" dirty="0">
              <a:solidFill>
                <a:srgbClr val="FFFF00"/>
              </a:solidFill>
            </a:endParaRPr>
          </a:p>
        </p:txBody>
      </p:sp>
      <p:sp>
        <p:nvSpPr>
          <p:cNvPr id="6" name="Date Placeholder 5"/>
          <p:cNvSpPr>
            <a:spLocks noGrp="1"/>
          </p:cNvSpPr>
          <p:nvPr>
            <p:ph type="dt" sz="half" idx="14"/>
          </p:nvPr>
        </p:nvSpPr>
        <p:spPr/>
        <p:txBody>
          <a:bodyPr/>
          <a:lstStyle/>
          <a:p>
            <a:fld id="{23DAEFBE-04DA-41E6-95DF-0BADBEF8792C}"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116</a:t>
            </a:fld>
            <a:endParaRPr lang="en-GB"/>
          </a:p>
        </p:txBody>
      </p:sp>
    </p:spTree>
    <p:extLst>
      <p:ext uri="{BB962C8B-B14F-4D97-AF65-F5344CB8AC3E}">
        <p14:creationId xmlns:p14="http://schemas.microsoft.com/office/powerpoint/2010/main" val="3459796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dirty="0" smtClean="0"/>
              <a:t>Big Data:</a:t>
            </a:r>
            <a:br>
              <a:rPr lang="en-GB" dirty="0" smtClean="0"/>
            </a:br>
            <a:r>
              <a:rPr lang="en-GB" dirty="0" smtClean="0"/>
              <a:t>Tracking trigger</a:t>
            </a:r>
            <a:endParaRPr lang="en-GB" dirty="0"/>
          </a:p>
        </p:txBody>
      </p:sp>
      <p:pic>
        <p:nvPicPr>
          <p:cNvPr id="7" name="Content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78" y="1302177"/>
            <a:ext cx="8233478" cy="5439192"/>
          </a:xfrm>
          <a:prstGeom prst="rect">
            <a:avLst/>
          </a:prstGeom>
        </p:spPr>
      </p:pic>
      <p:sp>
        <p:nvSpPr>
          <p:cNvPr id="8" name="Left Arrow 7"/>
          <p:cNvSpPr/>
          <p:nvPr/>
        </p:nvSpPr>
        <p:spPr bwMode="auto">
          <a:xfrm>
            <a:off x="899592" y="4984795"/>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Gb/s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9" name="Left Arrow 8"/>
          <p:cNvSpPr/>
          <p:nvPr/>
        </p:nvSpPr>
        <p:spPr bwMode="auto">
          <a:xfrm>
            <a:off x="899592" y="3736082"/>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Tb/s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0" name="Left Arrow 9"/>
          <p:cNvSpPr/>
          <p:nvPr/>
        </p:nvSpPr>
        <p:spPr bwMode="auto">
          <a:xfrm>
            <a:off x="899592" y="2474428"/>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Pb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1" name="Left Arrow 10"/>
          <p:cNvSpPr/>
          <p:nvPr/>
        </p:nvSpPr>
        <p:spPr bwMode="auto">
          <a:xfrm>
            <a:off x="899592" y="122513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Eb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cxnSp>
        <p:nvCxnSpPr>
          <p:cNvPr id="12" name="Straight Connector 11"/>
          <p:cNvCxnSpPr/>
          <p:nvPr/>
        </p:nvCxnSpPr>
        <p:spPr>
          <a:xfrm>
            <a:off x="880542" y="3242339"/>
            <a:ext cx="7128792"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13" name="Left Arrow 12"/>
          <p:cNvSpPr/>
          <p:nvPr/>
        </p:nvSpPr>
        <p:spPr bwMode="auto">
          <a:xfrm flipH="1">
            <a:off x="7111330" y="488440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PB/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4" name="Left Arrow 13"/>
          <p:cNvSpPr/>
          <p:nvPr/>
        </p:nvSpPr>
        <p:spPr bwMode="auto">
          <a:xfrm flipH="1">
            <a:off x="7111330" y="363569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EB/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5" name="Left Arrow 14"/>
          <p:cNvSpPr/>
          <p:nvPr/>
        </p:nvSpPr>
        <p:spPr bwMode="auto">
          <a:xfrm flipH="1">
            <a:off x="7111330" y="2374039"/>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ZB/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6" name="Left Arrow 15"/>
          <p:cNvSpPr/>
          <p:nvPr/>
        </p:nvSpPr>
        <p:spPr bwMode="auto">
          <a:xfrm flipH="1">
            <a:off x="7111330" y="613794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TB/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7" name="Left Arrow 16"/>
          <p:cNvSpPr/>
          <p:nvPr/>
        </p:nvSpPr>
        <p:spPr bwMode="auto">
          <a:xfrm flipH="1">
            <a:off x="7111330" y="1124744"/>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YB/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8" name="Left-Right Arrow 17"/>
          <p:cNvSpPr/>
          <p:nvPr/>
        </p:nvSpPr>
        <p:spPr>
          <a:xfrm>
            <a:off x="3563888" y="3009548"/>
            <a:ext cx="2016224" cy="484632"/>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0" fontAlgn="base" hangingPunct="0">
              <a:spcBef>
                <a:spcPct val="0"/>
              </a:spcBef>
              <a:spcAft>
                <a:spcPct val="0"/>
              </a:spcAft>
            </a:pPr>
            <a:r>
              <a:rPr lang="en-GB" sz="1200" dirty="0" smtClean="0">
                <a:solidFill>
                  <a:schemeClr val="tx1"/>
                </a:solidFill>
                <a:latin typeface="Century Gothic" pitchFamily="34" charset="0"/>
              </a:rPr>
              <a:t>Tracking Trigger</a:t>
            </a:r>
            <a:endParaRPr lang="en-GB" sz="1200" dirty="0">
              <a:solidFill>
                <a:schemeClr val="tx1"/>
              </a:solidFill>
              <a:latin typeface="Century Gothic" pitchFamily="34" charset="0"/>
            </a:endParaRPr>
          </a:p>
        </p:txBody>
      </p:sp>
      <p:sp>
        <p:nvSpPr>
          <p:cNvPr id="2" name="Content Placeholder 1"/>
          <p:cNvSpPr>
            <a:spLocks noGrp="1"/>
          </p:cNvSpPr>
          <p:nvPr>
            <p:ph sz="quarter" idx="13"/>
          </p:nvPr>
        </p:nvSpPr>
        <p:spPr>
          <a:xfrm>
            <a:off x="1948648" y="1772816"/>
            <a:ext cx="5227686" cy="456075"/>
          </a:xfrm>
        </p:spPr>
        <p:txBody>
          <a:bodyPr/>
          <a:lstStyle/>
          <a:p>
            <a:pPr algn="ctr"/>
            <a:r>
              <a:rPr lang="en-GB" dirty="0" smtClean="0">
                <a:solidFill>
                  <a:schemeClr val="bg1"/>
                </a:solidFill>
              </a:rPr>
              <a:t>15,000 modules @ 5Gb/s = 75Tb/s = 296 EB/</a:t>
            </a:r>
            <a:r>
              <a:rPr lang="en-GB" dirty="0" err="1" smtClean="0">
                <a:solidFill>
                  <a:schemeClr val="bg1"/>
                </a:solidFill>
              </a:rPr>
              <a:t>yr</a:t>
            </a:r>
            <a:endParaRPr lang="en-GB" dirty="0">
              <a:solidFill>
                <a:schemeClr val="bg1"/>
              </a:solidFill>
            </a:endParaRPr>
          </a:p>
        </p:txBody>
      </p:sp>
      <p:sp>
        <p:nvSpPr>
          <p:cNvPr id="3" name="Date Placeholder 2"/>
          <p:cNvSpPr>
            <a:spLocks noGrp="1"/>
          </p:cNvSpPr>
          <p:nvPr>
            <p:ph type="dt" sz="half" idx="14"/>
          </p:nvPr>
        </p:nvSpPr>
        <p:spPr/>
        <p:txBody>
          <a:bodyPr/>
          <a:lstStyle/>
          <a:p>
            <a:fld id="{F0729681-08E0-4711-9094-9DF6FC09C7A1}"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117</a:t>
            </a:fld>
            <a:endParaRPr lang="en-GB"/>
          </a:p>
        </p:txBody>
      </p:sp>
    </p:spTree>
    <p:extLst>
      <p:ext uri="{BB962C8B-B14F-4D97-AF65-F5344CB8AC3E}">
        <p14:creationId xmlns:p14="http://schemas.microsoft.com/office/powerpoint/2010/main" val="38605754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GB" dirty="0" smtClean="0"/>
              <a:t>Big Data:</a:t>
            </a:r>
            <a:br>
              <a:rPr lang="en-GB" dirty="0" smtClean="0"/>
            </a:br>
            <a:r>
              <a:rPr lang="en-GB" dirty="0" smtClean="0"/>
              <a:t>Full granularity </a:t>
            </a:r>
            <a:r>
              <a:rPr lang="en-GB" dirty="0" err="1" smtClean="0"/>
              <a:t>Ecal</a:t>
            </a:r>
            <a:endParaRPr lang="en-GB" dirty="0"/>
          </a:p>
        </p:txBody>
      </p:sp>
      <p:pic>
        <p:nvPicPr>
          <p:cNvPr id="7" name="Content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78" y="1302177"/>
            <a:ext cx="8233478" cy="5439192"/>
          </a:xfrm>
          <a:prstGeom prst="rect">
            <a:avLst/>
          </a:prstGeom>
        </p:spPr>
      </p:pic>
      <p:sp>
        <p:nvSpPr>
          <p:cNvPr id="8" name="Left Arrow 7"/>
          <p:cNvSpPr/>
          <p:nvPr/>
        </p:nvSpPr>
        <p:spPr bwMode="auto">
          <a:xfrm>
            <a:off x="899592" y="4984795"/>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Gb/s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9" name="Left Arrow 8"/>
          <p:cNvSpPr/>
          <p:nvPr/>
        </p:nvSpPr>
        <p:spPr bwMode="auto">
          <a:xfrm>
            <a:off x="899592" y="3736082"/>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Tb/s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0" name="Left Arrow 9"/>
          <p:cNvSpPr/>
          <p:nvPr/>
        </p:nvSpPr>
        <p:spPr bwMode="auto">
          <a:xfrm>
            <a:off x="899592" y="2474428"/>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Pb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1" name="Left Arrow 10"/>
          <p:cNvSpPr/>
          <p:nvPr/>
        </p:nvSpPr>
        <p:spPr bwMode="auto">
          <a:xfrm>
            <a:off x="899592" y="122513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Eb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cxnSp>
        <p:nvCxnSpPr>
          <p:cNvPr id="12" name="Straight Connector 11"/>
          <p:cNvCxnSpPr/>
          <p:nvPr/>
        </p:nvCxnSpPr>
        <p:spPr>
          <a:xfrm>
            <a:off x="880542" y="3216095"/>
            <a:ext cx="7128792"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13" name="Left Arrow 12"/>
          <p:cNvSpPr/>
          <p:nvPr/>
        </p:nvSpPr>
        <p:spPr bwMode="auto">
          <a:xfrm flipH="1">
            <a:off x="7111330" y="488440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PB/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4" name="Left Arrow 13"/>
          <p:cNvSpPr/>
          <p:nvPr/>
        </p:nvSpPr>
        <p:spPr bwMode="auto">
          <a:xfrm flipH="1">
            <a:off x="7111330" y="363569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EB/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5" name="Left Arrow 14"/>
          <p:cNvSpPr/>
          <p:nvPr/>
        </p:nvSpPr>
        <p:spPr bwMode="auto">
          <a:xfrm flipH="1">
            <a:off x="7111330" y="2374039"/>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ZB/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6" name="Left Arrow 15"/>
          <p:cNvSpPr/>
          <p:nvPr/>
        </p:nvSpPr>
        <p:spPr bwMode="auto">
          <a:xfrm flipH="1">
            <a:off x="7111330" y="613794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TB/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7" name="Left Arrow 16"/>
          <p:cNvSpPr/>
          <p:nvPr/>
        </p:nvSpPr>
        <p:spPr bwMode="auto">
          <a:xfrm flipH="1">
            <a:off x="7111330" y="1124744"/>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YB/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8" name="Left-Right Arrow 17"/>
          <p:cNvSpPr/>
          <p:nvPr/>
        </p:nvSpPr>
        <p:spPr>
          <a:xfrm>
            <a:off x="3563888" y="2983304"/>
            <a:ext cx="2016224" cy="484632"/>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0" fontAlgn="base" hangingPunct="0">
              <a:spcBef>
                <a:spcPct val="0"/>
              </a:spcBef>
              <a:spcAft>
                <a:spcPct val="0"/>
              </a:spcAft>
            </a:pPr>
            <a:r>
              <a:rPr lang="en-GB" sz="1200" dirty="0" smtClean="0">
                <a:solidFill>
                  <a:schemeClr val="tx1"/>
                </a:solidFill>
                <a:latin typeface="Century Gothic" pitchFamily="34" charset="0"/>
              </a:rPr>
              <a:t>Full Granularity </a:t>
            </a:r>
            <a:r>
              <a:rPr lang="en-GB" sz="1200" dirty="0" err="1" smtClean="0">
                <a:solidFill>
                  <a:schemeClr val="tx1"/>
                </a:solidFill>
                <a:latin typeface="Century Gothic" pitchFamily="34" charset="0"/>
              </a:rPr>
              <a:t>Ecal</a:t>
            </a:r>
            <a:endParaRPr lang="en-GB" sz="1200" dirty="0">
              <a:solidFill>
                <a:schemeClr val="tx1"/>
              </a:solidFill>
              <a:latin typeface="Century Gothic" pitchFamily="34" charset="0"/>
            </a:endParaRPr>
          </a:p>
        </p:txBody>
      </p:sp>
      <p:sp>
        <p:nvSpPr>
          <p:cNvPr id="2" name="Content Placeholder 1"/>
          <p:cNvSpPr>
            <a:spLocks noGrp="1"/>
          </p:cNvSpPr>
          <p:nvPr>
            <p:ph sz="quarter" idx="13"/>
          </p:nvPr>
        </p:nvSpPr>
        <p:spPr>
          <a:xfrm>
            <a:off x="1948648" y="1772816"/>
            <a:ext cx="5227686" cy="456075"/>
          </a:xfrm>
        </p:spPr>
        <p:txBody>
          <a:bodyPr/>
          <a:lstStyle/>
          <a:p>
            <a:pPr algn="ctr"/>
            <a:r>
              <a:rPr lang="en-GB" dirty="0" smtClean="0">
                <a:solidFill>
                  <a:schemeClr val="bg1"/>
                </a:solidFill>
              </a:rPr>
              <a:t>61,200 crystals @ 1.6Gb/s = 97.92Tb/s = 386 EB/</a:t>
            </a:r>
            <a:r>
              <a:rPr lang="en-GB" dirty="0" err="1" smtClean="0">
                <a:solidFill>
                  <a:schemeClr val="bg1"/>
                </a:solidFill>
              </a:rPr>
              <a:t>yr</a:t>
            </a:r>
            <a:endParaRPr lang="en-GB" dirty="0">
              <a:solidFill>
                <a:schemeClr val="bg1"/>
              </a:solidFill>
            </a:endParaRPr>
          </a:p>
        </p:txBody>
      </p:sp>
      <p:sp>
        <p:nvSpPr>
          <p:cNvPr id="3" name="Date Placeholder 2"/>
          <p:cNvSpPr>
            <a:spLocks noGrp="1"/>
          </p:cNvSpPr>
          <p:nvPr>
            <p:ph type="dt" sz="half" idx="14"/>
          </p:nvPr>
        </p:nvSpPr>
        <p:spPr/>
        <p:txBody>
          <a:bodyPr/>
          <a:lstStyle/>
          <a:p>
            <a:fld id="{8249C758-CD39-48F9-8485-27F9FA048E8A}"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118</a:t>
            </a:fld>
            <a:endParaRPr lang="en-GB"/>
          </a:p>
        </p:txBody>
      </p:sp>
    </p:spTree>
    <p:extLst>
      <p:ext uri="{BB962C8B-B14F-4D97-AF65-F5344CB8AC3E}">
        <p14:creationId xmlns:p14="http://schemas.microsoft.com/office/powerpoint/2010/main" val="106878093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2426" y="0"/>
            <a:ext cx="7315918" cy="1295400"/>
          </a:xfrm>
        </p:spPr>
        <p:txBody>
          <a:bodyPr>
            <a:noAutofit/>
          </a:bodyPr>
          <a:lstStyle/>
          <a:p>
            <a:r>
              <a:rPr lang="en-GB" dirty="0" smtClean="0"/>
              <a:t>Big Data: High-granularity endcap calorimeters</a:t>
            </a:r>
            <a:endParaRPr lang="en-GB" dirty="0"/>
          </a:p>
        </p:txBody>
      </p:sp>
      <p:pic>
        <p:nvPicPr>
          <p:cNvPr id="7" name="Content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78" y="1302177"/>
            <a:ext cx="8233478" cy="5439192"/>
          </a:xfrm>
          <a:prstGeom prst="rect">
            <a:avLst/>
          </a:prstGeom>
        </p:spPr>
      </p:pic>
      <p:sp>
        <p:nvSpPr>
          <p:cNvPr id="8" name="Left Arrow 7"/>
          <p:cNvSpPr/>
          <p:nvPr/>
        </p:nvSpPr>
        <p:spPr bwMode="auto">
          <a:xfrm>
            <a:off x="899592" y="4984795"/>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Gb/s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9" name="Left Arrow 8"/>
          <p:cNvSpPr/>
          <p:nvPr/>
        </p:nvSpPr>
        <p:spPr bwMode="auto">
          <a:xfrm>
            <a:off x="899592" y="3736082"/>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Tb/s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0" name="Left Arrow 9"/>
          <p:cNvSpPr/>
          <p:nvPr/>
        </p:nvSpPr>
        <p:spPr bwMode="auto">
          <a:xfrm>
            <a:off x="899592" y="2474428"/>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Pb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1" name="Left Arrow 10"/>
          <p:cNvSpPr/>
          <p:nvPr/>
        </p:nvSpPr>
        <p:spPr bwMode="auto">
          <a:xfrm>
            <a:off x="899592" y="122513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Eb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cxnSp>
        <p:nvCxnSpPr>
          <p:cNvPr id="12" name="Straight Connector 11"/>
          <p:cNvCxnSpPr/>
          <p:nvPr/>
        </p:nvCxnSpPr>
        <p:spPr>
          <a:xfrm>
            <a:off x="880542" y="2955359"/>
            <a:ext cx="7128792"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13" name="Left Arrow 12"/>
          <p:cNvSpPr/>
          <p:nvPr/>
        </p:nvSpPr>
        <p:spPr bwMode="auto">
          <a:xfrm flipH="1">
            <a:off x="7111330" y="488440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PB/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4" name="Left Arrow 13"/>
          <p:cNvSpPr/>
          <p:nvPr/>
        </p:nvSpPr>
        <p:spPr bwMode="auto">
          <a:xfrm flipH="1">
            <a:off x="7111330" y="363569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EB/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5" name="Left Arrow 14"/>
          <p:cNvSpPr/>
          <p:nvPr/>
        </p:nvSpPr>
        <p:spPr bwMode="auto">
          <a:xfrm flipH="1">
            <a:off x="7111330" y="2374039"/>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ZB/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6" name="Left Arrow 15"/>
          <p:cNvSpPr/>
          <p:nvPr/>
        </p:nvSpPr>
        <p:spPr bwMode="auto">
          <a:xfrm flipH="1">
            <a:off x="7111330" y="613794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TB/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7" name="Left Arrow 16"/>
          <p:cNvSpPr/>
          <p:nvPr/>
        </p:nvSpPr>
        <p:spPr bwMode="auto">
          <a:xfrm flipH="1">
            <a:off x="7111330" y="1124744"/>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YB/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8" name="Left-Right Arrow 17"/>
          <p:cNvSpPr/>
          <p:nvPr/>
        </p:nvSpPr>
        <p:spPr>
          <a:xfrm>
            <a:off x="3563888" y="2722568"/>
            <a:ext cx="2016224" cy="484632"/>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0" fontAlgn="base" hangingPunct="0">
              <a:spcBef>
                <a:spcPct val="0"/>
              </a:spcBef>
              <a:spcAft>
                <a:spcPct val="0"/>
              </a:spcAft>
            </a:pPr>
            <a:r>
              <a:rPr lang="en-GB" sz="1200" dirty="0" err="1" smtClean="0">
                <a:solidFill>
                  <a:schemeClr val="tx1"/>
                </a:solidFill>
                <a:latin typeface="Century Gothic" pitchFamily="34" charset="0"/>
              </a:rPr>
              <a:t>HGcal</a:t>
            </a:r>
            <a:endParaRPr lang="en-GB" sz="1200" dirty="0">
              <a:solidFill>
                <a:schemeClr val="tx1"/>
              </a:solidFill>
              <a:latin typeface="Century Gothic" pitchFamily="34" charset="0"/>
            </a:endParaRPr>
          </a:p>
        </p:txBody>
      </p:sp>
      <p:sp>
        <p:nvSpPr>
          <p:cNvPr id="2" name="Content Placeholder 1"/>
          <p:cNvSpPr>
            <a:spLocks noGrp="1"/>
          </p:cNvSpPr>
          <p:nvPr>
            <p:ph sz="quarter" idx="13"/>
          </p:nvPr>
        </p:nvSpPr>
        <p:spPr>
          <a:xfrm>
            <a:off x="1948648" y="1772816"/>
            <a:ext cx="5227686" cy="456075"/>
          </a:xfrm>
        </p:spPr>
        <p:txBody>
          <a:bodyPr/>
          <a:lstStyle/>
          <a:p>
            <a:pPr algn="ctr"/>
            <a:r>
              <a:rPr lang="en-GB" dirty="0" smtClean="0">
                <a:solidFill>
                  <a:schemeClr val="bg1"/>
                </a:solidFill>
              </a:rPr>
              <a:t>30,000 modules @ 10Gb/s = 300Tb/s = 1.2 ZB/</a:t>
            </a:r>
            <a:r>
              <a:rPr lang="en-GB" dirty="0" err="1" smtClean="0">
                <a:solidFill>
                  <a:schemeClr val="bg1"/>
                </a:solidFill>
              </a:rPr>
              <a:t>yr</a:t>
            </a:r>
            <a:endParaRPr lang="en-GB" dirty="0">
              <a:solidFill>
                <a:schemeClr val="bg1"/>
              </a:solidFill>
            </a:endParaRPr>
          </a:p>
        </p:txBody>
      </p:sp>
      <p:sp>
        <p:nvSpPr>
          <p:cNvPr id="3" name="Date Placeholder 2"/>
          <p:cNvSpPr>
            <a:spLocks noGrp="1"/>
          </p:cNvSpPr>
          <p:nvPr>
            <p:ph type="dt" sz="half" idx="14"/>
          </p:nvPr>
        </p:nvSpPr>
        <p:spPr/>
        <p:txBody>
          <a:bodyPr/>
          <a:lstStyle/>
          <a:p>
            <a:fld id="{0D05BA75-3C06-4B2D-B9DF-A38A5B62D032}"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119</a:t>
            </a:fld>
            <a:endParaRPr lang="en-GB"/>
          </a:p>
        </p:txBody>
      </p:sp>
    </p:spTree>
    <p:extLst>
      <p:ext uri="{BB962C8B-B14F-4D97-AF65-F5344CB8AC3E}">
        <p14:creationId xmlns:p14="http://schemas.microsoft.com/office/powerpoint/2010/main" val="3286947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1888" y="457436"/>
            <a:ext cx="8352928" cy="64005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66" y="457436"/>
            <a:ext cx="8060434" cy="640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44014" y="836712"/>
            <a:ext cx="8060434"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5"/>
          <p:cNvSpPr>
            <a:spLocks noGrp="1"/>
          </p:cNvSpPr>
          <p:nvPr>
            <p:ph type="title"/>
          </p:nvPr>
        </p:nvSpPr>
        <p:spPr>
          <a:xfrm>
            <a:off x="352426" y="548680"/>
            <a:ext cx="7680960" cy="746720"/>
          </a:xfrm>
        </p:spPr>
        <p:txBody>
          <a:bodyPr>
            <a:normAutofit/>
          </a:bodyPr>
          <a:lstStyle/>
          <a:p>
            <a:r>
              <a:rPr lang="en-GB" dirty="0" smtClean="0">
                <a:solidFill>
                  <a:schemeClr val="bg1"/>
                </a:solidFill>
              </a:rPr>
              <a:t>Amalie “Emmy” </a:t>
            </a:r>
            <a:r>
              <a:rPr lang="en-GB" dirty="0" err="1" smtClean="0">
                <a:solidFill>
                  <a:schemeClr val="bg1"/>
                </a:solidFill>
              </a:rPr>
              <a:t>Noether</a:t>
            </a:r>
            <a:endParaRPr lang="en-GB" dirty="0">
              <a:solidFill>
                <a:schemeClr val="bg1"/>
              </a:solidFill>
            </a:endParaRPr>
          </a:p>
        </p:txBody>
      </p:sp>
      <p:sp>
        <p:nvSpPr>
          <p:cNvPr id="2" name="Date Placeholder 1"/>
          <p:cNvSpPr>
            <a:spLocks noGrp="1"/>
          </p:cNvSpPr>
          <p:nvPr>
            <p:ph type="dt" sz="half" idx="14"/>
          </p:nvPr>
        </p:nvSpPr>
        <p:spPr/>
        <p:txBody>
          <a:bodyPr/>
          <a:lstStyle/>
          <a:p>
            <a:fld id="{B9EF1FCA-430D-4A54-A90A-F5C152F057D0}" type="datetime1">
              <a:rPr lang="en-GB" smtClean="0"/>
              <a:t>30/04/2015</a:t>
            </a:fld>
            <a:endParaRPr lang="en-GB"/>
          </a:p>
        </p:txBody>
      </p:sp>
      <p:sp>
        <p:nvSpPr>
          <p:cNvPr id="6" name="Footer Placeholder 5"/>
          <p:cNvSpPr>
            <a:spLocks noGrp="1"/>
          </p:cNvSpPr>
          <p:nvPr>
            <p:ph type="ftr" sz="quarter" idx="16"/>
          </p:nvPr>
        </p:nvSpPr>
        <p:spPr/>
        <p:txBody>
          <a:bodyPr/>
          <a:lstStyle/>
          <a:p>
            <a:r>
              <a:rPr lang="en-GB" smtClean="0"/>
              <a:t>Andrew W. Rose</a:t>
            </a:r>
            <a:endParaRPr lang="en-GB" dirty="0"/>
          </a:p>
        </p:txBody>
      </p:sp>
      <p:sp>
        <p:nvSpPr>
          <p:cNvPr id="7" name="Slide Number Placeholder 6"/>
          <p:cNvSpPr>
            <a:spLocks noGrp="1"/>
          </p:cNvSpPr>
          <p:nvPr>
            <p:ph type="sldNum" sz="quarter" idx="15"/>
          </p:nvPr>
        </p:nvSpPr>
        <p:spPr/>
        <p:txBody>
          <a:bodyPr/>
          <a:lstStyle/>
          <a:p>
            <a:fld id="{035F0723-42B8-4CAA-8A7D-A426CFC272D6}" type="slidenum">
              <a:rPr lang="en-GB" smtClean="0"/>
              <a:t>12</a:t>
            </a:fld>
            <a:endParaRPr lang="en-GB"/>
          </a:p>
        </p:txBody>
      </p:sp>
    </p:spTree>
    <p:extLst>
      <p:ext uri="{BB962C8B-B14F-4D97-AF65-F5344CB8AC3E}">
        <p14:creationId xmlns:p14="http://schemas.microsoft.com/office/powerpoint/2010/main" val="397670765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2426" y="228600"/>
            <a:ext cx="8324030" cy="1066800"/>
          </a:xfrm>
        </p:spPr>
        <p:txBody>
          <a:bodyPr>
            <a:noAutofit/>
          </a:bodyPr>
          <a:lstStyle/>
          <a:p>
            <a:r>
              <a:rPr lang="en-GB" dirty="0" smtClean="0"/>
              <a:t>Big Data:</a:t>
            </a:r>
            <a:br>
              <a:rPr lang="en-GB" dirty="0" smtClean="0"/>
            </a:br>
            <a:r>
              <a:rPr lang="en-GB" dirty="0" smtClean="0"/>
              <a:t>Tech </a:t>
            </a:r>
            <a:r>
              <a:rPr lang="en-GB" dirty="0"/>
              <a:t>buzz-word of the moment</a:t>
            </a:r>
          </a:p>
        </p:txBody>
      </p:sp>
      <p:pic>
        <p:nvPicPr>
          <p:cNvPr id="7" name="Content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78" y="1302177"/>
            <a:ext cx="8233478" cy="5439192"/>
          </a:xfrm>
          <a:prstGeom prst="rect">
            <a:avLst/>
          </a:prstGeom>
        </p:spPr>
      </p:pic>
      <p:sp>
        <p:nvSpPr>
          <p:cNvPr id="8" name="Left Arrow 7"/>
          <p:cNvSpPr/>
          <p:nvPr/>
        </p:nvSpPr>
        <p:spPr bwMode="auto">
          <a:xfrm>
            <a:off x="899592" y="4984795"/>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Gb/s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9" name="Left Arrow 8"/>
          <p:cNvSpPr/>
          <p:nvPr/>
        </p:nvSpPr>
        <p:spPr bwMode="auto">
          <a:xfrm>
            <a:off x="899592" y="3736082"/>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Tb/s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0" name="Left Arrow 9"/>
          <p:cNvSpPr/>
          <p:nvPr/>
        </p:nvSpPr>
        <p:spPr bwMode="auto">
          <a:xfrm>
            <a:off x="899592" y="2474428"/>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Pb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1" name="Left Arrow 10"/>
          <p:cNvSpPr/>
          <p:nvPr/>
        </p:nvSpPr>
        <p:spPr bwMode="auto">
          <a:xfrm>
            <a:off x="899592" y="122513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Eb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cxnSp>
        <p:nvCxnSpPr>
          <p:cNvPr id="12" name="Straight Connector 11"/>
          <p:cNvCxnSpPr/>
          <p:nvPr/>
        </p:nvCxnSpPr>
        <p:spPr>
          <a:xfrm>
            <a:off x="880542" y="2797695"/>
            <a:ext cx="7128792"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13" name="Left Arrow 12"/>
          <p:cNvSpPr/>
          <p:nvPr/>
        </p:nvSpPr>
        <p:spPr bwMode="auto">
          <a:xfrm flipH="1">
            <a:off x="7111330" y="488440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PB/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4" name="Left Arrow 13"/>
          <p:cNvSpPr/>
          <p:nvPr/>
        </p:nvSpPr>
        <p:spPr bwMode="auto">
          <a:xfrm flipH="1">
            <a:off x="7111330" y="363569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EB/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5" name="Left Arrow 14"/>
          <p:cNvSpPr/>
          <p:nvPr/>
        </p:nvSpPr>
        <p:spPr bwMode="auto">
          <a:xfrm flipH="1">
            <a:off x="7111330" y="2374039"/>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ZB/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6" name="Left Arrow 15"/>
          <p:cNvSpPr/>
          <p:nvPr/>
        </p:nvSpPr>
        <p:spPr bwMode="auto">
          <a:xfrm flipH="1">
            <a:off x="7111330" y="613794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TB/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7" name="Left Arrow 16"/>
          <p:cNvSpPr/>
          <p:nvPr/>
        </p:nvSpPr>
        <p:spPr bwMode="auto">
          <a:xfrm flipH="1">
            <a:off x="7111330" y="1124744"/>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YB/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8" name="Left-Right Arrow 17"/>
          <p:cNvSpPr/>
          <p:nvPr/>
        </p:nvSpPr>
        <p:spPr>
          <a:xfrm>
            <a:off x="3563888" y="2564904"/>
            <a:ext cx="2016224" cy="484632"/>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0" fontAlgn="base" hangingPunct="0">
              <a:spcBef>
                <a:spcPct val="0"/>
              </a:spcBef>
              <a:spcAft>
                <a:spcPct val="0"/>
              </a:spcAft>
            </a:pPr>
            <a:r>
              <a:rPr lang="en-GB" sz="1200" dirty="0" smtClean="0">
                <a:solidFill>
                  <a:schemeClr val="tx1"/>
                </a:solidFill>
                <a:latin typeface="Century Gothic" pitchFamily="34" charset="0"/>
              </a:rPr>
              <a:t>Run-3 L1T Input</a:t>
            </a:r>
            <a:endParaRPr lang="en-GB" sz="1200" dirty="0">
              <a:solidFill>
                <a:schemeClr val="tx1"/>
              </a:solidFill>
              <a:latin typeface="Century Gothic" pitchFamily="34" charset="0"/>
            </a:endParaRPr>
          </a:p>
        </p:txBody>
      </p:sp>
      <p:grpSp>
        <p:nvGrpSpPr>
          <p:cNvPr id="23" name="Group 22"/>
          <p:cNvGrpSpPr/>
          <p:nvPr/>
        </p:nvGrpSpPr>
        <p:grpSpPr>
          <a:xfrm>
            <a:off x="1719164" y="3533991"/>
            <a:ext cx="5678564" cy="1911233"/>
            <a:chOff x="1331640" y="4312146"/>
            <a:chExt cx="5678564" cy="1911233"/>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4338298"/>
              <a:ext cx="3720700" cy="1869057"/>
            </a:xfrm>
            <a:prstGeom prst="rect">
              <a:avLst/>
            </a:prstGeom>
            <a:ln w="38100">
              <a:solidFill>
                <a:srgbClr val="FF0000"/>
              </a:solidFill>
            </a:ln>
          </p:spPr>
        </p:pic>
        <p:sp>
          <p:nvSpPr>
            <p:cNvPr id="22" name="TextBox 21"/>
            <p:cNvSpPr txBox="1"/>
            <p:nvPr/>
          </p:nvSpPr>
          <p:spPr>
            <a:xfrm>
              <a:off x="5065988" y="4312146"/>
              <a:ext cx="1944216" cy="1911233"/>
            </a:xfrm>
            <a:prstGeom prst="rect">
              <a:avLst/>
            </a:prstGeom>
            <a:solidFill>
              <a:schemeClr val="tx1"/>
            </a:solidFill>
            <a:ln w="38100">
              <a:solidFill>
                <a:srgbClr val="FF0000"/>
              </a:solidFill>
            </a:ln>
          </p:spPr>
          <p:txBody>
            <a:bodyPr wrap="square" rtlCol="0" anchor="ctr">
              <a:noAutofit/>
            </a:bodyPr>
            <a:lstStyle/>
            <a:p>
              <a:pPr algn="ctr"/>
              <a:r>
                <a:rPr lang="en-GB" sz="1600" dirty="0" smtClean="0">
                  <a:solidFill>
                    <a:schemeClr val="bg1">
                      <a:lumMod val="75000"/>
                      <a:lumOff val="25000"/>
                    </a:schemeClr>
                  </a:solidFill>
                </a:rPr>
                <a:t>8 seconds of data for the CMS Level-1 trigger in </a:t>
              </a:r>
              <a:r>
                <a:rPr lang="en-GB" sz="1600" dirty="0">
                  <a:solidFill>
                    <a:schemeClr val="bg1">
                      <a:lumMod val="75000"/>
                      <a:lumOff val="25000"/>
                    </a:schemeClr>
                  </a:solidFill>
                </a:rPr>
                <a:t>Run-1 </a:t>
              </a:r>
              <a:endParaRPr lang="en-GB" sz="1600" dirty="0" smtClean="0">
                <a:solidFill>
                  <a:schemeClr val="bg1">
                    <a:lumMod val="75000"/>
                    <a:lumOff val="25000"/>
                  </a:schemeClr>
                </a:solidFill>
              </a:endParaRPr>
            </a:p>
            <a:p>
              <a:pPr algn="ctr"/>
              <a:endParaRPr lang="en-GB" sz="1600" dirty="0">
                <a:solidFill>
                  <a:schemeClr val="bg1">
                    <a:lumMod val="75000"/>
                    <a:lumOff val="25000"/>
                  </a:schemeClr>
                </a:solidFill>
              </a:endParaRPr>
            </a:p>
            <a:p>
              <a:pPr algn="ctr"/>
              <a:r>
                <a:rPr lang="en-GB" sz="1600" dirty="0" smtClean="0">
                  <a:solidFill>
                    <a:schemeClr val="bg1">
                      <a:lumMod val="75000"/>
                      <a:lumOff val="25000"/>
                    </a:schemeClr>
                  </a:solidFill>
                </a:rPr>
                <a:t>0.2 </a:t>
              </a:r>
              <a:r>
                <a:rPr lang="en-GB" sz="1600" dirty="0">
                  <a:solidFill>
                    <a:schemeClr val="bg1">
                      <a:lumMod val="75000"/>
                      <a:lumOff val="25000"/>
                    </a:schemeClr>
                  </a:solidFill>
                </a:rPr>
                <a:t>seconds of data for the </a:t>
              </a:r>
              <a:r>
                <a:rPr lang="en-GB" sz="1600" dirty="0" smtClean="0">
                  <a:solidFill>
                    <a:schemeClr val="bg1">
                      <a:lumMod val="75000"/>
                      <a:lumOff val="25000"/>
                    </a:schemeClr>
                  </a:solidFill>
                </a:rPr>
                <a:t>CMS Level-1 trigger in Run-3</a:t>
              </a:r>
              <a:endParaRPr lang="en-GB" sz="1600" dirty="0">
                <a:solidFill>
                  <a:schemeClr val="bg1">
                    <a:lumMod val="75000"/>
                    <a:lumOff val="25000"/>
                  </a:schemeClr>
                </a:solidFill>
              </a:endParaRPr>
            </a:p>
          </p:txBody>
        </p:sp>
      </p:grpSp>
      <p:sp>
        <p:nvSpPr>
          <p:cNvPr id="3" name="Date Placeholder 2"/>
          <p:cNvSpPr>
            <a:spLocks noGrp="1"/>
          </p:cNvSpPr>
          <p:nvPr>
            <p:ph type="dt" sz="half" idx="14"/>
          </p:nvPr>
        </p:nvSpPr>
        <p:spPr/>
        <p:txBody>
          <a:bodyPr/>
          <a:lstStyle/>
          <a:p>
            <a:fld id="{B5A67587-7C5C-43D9-A270-7E5196D9805D}"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120</a:t>
            </a:fld>
            <a:endParaRPr lang="en-GB"/>
          </a:p>
        </p:txBody>
      </p:sp>
    </p:spTree>
    <p:extLst>
      <p:ext uri="{BB962C8B-B14F-4D97-AF65-F5344CB8AC3E}">
        <p14:creationId xmlns:p14="http://schemas.microsoft.com/office/powerpoint/2010/main" val="12579104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Again:  Why would you do that?</a:t>
            </a:r>
          </a:p>
        </p:txBody>
      </p:sp>
      <p:sp>
        <p:nvSpPr>
          <p:cNvPr id="2" name="Date Placeholder 1"/>
          <p:cNvSpPr>
            <a:spLocks noGrp="1"/>
          </p:cNvSpPr>
          <p:nvPr>
            <p:ph type="dt" sz="half" idx="14"/>
          </p:nvPr>
        </p:nvSpPr>
        <p:spPr/>
        <p:txBody>
          <a:bodyPr/>
          <a:lstStyle/>
          <a:p>
            <a:fld id="{6103FB83-3945-4BB2-9507-24F25D777AA0}"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121</a:t>
            </a:fld>
            <a:endParaRPr lang="en-GB"/>
          </a:p>
        </p:txBody>
      </p:sp>
    </p:spTree>
    <p:extLst>
      <p:ext uri="{BB962C8B-B14F-4D97-AF65-F5344CB8AC3E}">
        <p14:creationId xmlns:p14="http://schemas.microsoft.com/office/powerpoint/2010/main" val="337540576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dirty="0" smtClean="0"/>
              <a:t>We are after an elegant, unified description of how the constituents of the universe interact (a “Theory-of-Everything” if you like…)</a:t>
            </a:r>
            <a:endParaRPr lang="en-GB" dirty="0"/>
          </a:p>
        </p:txBody>
      </p:sp>
      <p:sp>
        <p:nvSpPr>
          <p:cNvPr id="6" name="Title 5"/>
          <p:cNvSpPr>
            <a:spLocks noGrp="1"/>
          </p:cNvSpPr>
          <p:nvPr>
            <p:ph type="title"/>
          </p:nvPr>
        </p:nvSpPr>
        <p:spPr/>
        <p:txBody>
          <a:bodyPr/>
          <a:lstStyle/>
          <a:p>
            <a:r>
              <a:rPr lang="en-GB" dirty="0"/>
              <a:t>Again:  Why would you do that?</a:t>
            </a:r>
          </a:p>
        </p:txBody>
      </p:sp>
      <p:sp>
        <p:nvSpPr>
          <p:cNvPr id="7" name="Date Placeholder 6"/>
          <p:cNvSpPr>
            <a:spLocks noGrp="1"/>
          </p:cNvSpPr>
          <p:nvPr>
            <p:ph type="dt" sz="half" idx="14"/>
          </p:nvPr>
        </p:nvSpPr>
        <p:spPr/>
        <p:txBody>
          <a:bodyPr/>
          <a:lstStyle/>
          <a:p>
            <a:fld id="{D7308B7F-08BA-4CD6-A3C6-08D70C4988BF}"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122</a:t>
            </a:fld>
            <a:endParaRPr lang="en-GB"/>
          </a:p>
        </p:txBody>
      </p:sp>
    </p:spTree>
    <p:extLst>
      <p:ext uri="{BB962C8B-B14F-4D97-AF65-F5344CB8AC3E}">
        <p14:creationId xmlns:p14="http://schemas.microsoft.com/office/powerpoint/2010/main" val="109234173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Again:  Why would you do that?</a:t>
            </a:r>
          </a:p>
        </p:txBody>
      </p:sp>
      <p:sp>
        <p:nvSpPr>
          <p:cNvPr id="7" name="Rounded Rectangle 6"/>
          <p:cNvSpPr/>
          <p:nvPr/>
        </p:nvSpPr>
        <p:spPr>
          <a:xfrm>
            <a:off x="107504" y="5339537"/>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Planetary Motion</a:t>
            </a:r>
            <a:endParaRPr lang="en-GB" sz="1600" dirty="0"/>
          </a:p>
        </p:txBody>
      </p:sp>
      <p:sp>
        <p:nvSpPr>
          <p:cNvPr id="8" name="Rounded Rectangle 7"/>
          <p:cNvSpPr/>
          <p:nvPr/>
        </p:nvSpPr>
        <p:spPr>
          <a:xfrm>
            <a:off x="107504" y="6131625"/>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Earthly Motion</a:t>
            </a:r>
            <a:endParaRPr lang="en-GB" sz="1600" dirty="0"/>
          </a:p>
        </p:txBody>
      </p:sp>
      <p:sp>
        <p:nvSpPr>
          <p:cNvPr id="9" name="Rounded Rectangle 8"/>
          <p:cNvSpPr/>
          <p:nvPr/>
        </p:nvSpPr>
        <p:spPr>
          <a:xfrm>
            <a:off x="1403647" y="5744289"/>
            <a:ext cx="133826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Gravity</a:t>
            </a:r>
          </a:p>
          <a:p>
            <a:pPr algn="ctr"/>
            <a:r>
              <a:rPr lang="en-GB" sz="1600" dirty="0" smtClean="0"/>
              <a:t>Eq. of Motion</a:t>
            </a:r>
            <a:endParaRPr lang="en-GB" sz="1600" dirty="0"/>
          </a:p>
        </p:txBody>
      </p:sp>
      <p:cxnSp>
        <p:nvCxnSpPr>
          <p:cNvPr id="11" name="Elbow Connector 10"/>
          <p:cNvCxnSpPr>
            <a:stCxn id="7" idx="3"/>
            <a:endCxn id="9" idx="0"/>
          </p:cNvCxnSpPr>
          <p:nvPr/>
        </p:nvCxnSpPr>
        <p:spPr>
          <a:xfrm>
            <a:off x="1259632" y="5555561"/>
            <a:ext cx="813145" cy="1887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3"/>
            <a:endCxn id="9" idx="2"/>
          </p:cNvCxnSpPr>
          <p:nvPr/>
        </p:nvCxnSpPr>
        <p:spPr>
          <a:xfrm flipV="1">
            <a:off x="1259632" y="6176337"/>
            <a:ext cx="813145" cy="1713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9652" y="6320353"/>
            <a:ext cx="1080120" cy="276999"/>
          </a:xfrm>
          <a:prstGeom prst="rect">
            <a:avLst/>
          </a:prstGeom>
          <a:noFill/>
        </p:spPr>
        <p:txBody>
          <a:bodyPr wrap="square" rtlCol="0">
            <a:spAutoFit/>
          </a:bodyPr>
          <a:lstStyle/>
          <a:p>
            <a:pPr algn="ctr"/>
            <a:r>
              <a:rPr lang="en-GB" sz="1200" dirty="0" smtClean="0"/>
              <a:t>Newton, 1687</a:t>
            </a:r>
            <a:endParaRPr lang="en-GB" sz="1200" dirty="0"/>
          </a:p>
        </p:txBody>
      </p:sp>
      <p:sp>
        <p:nvSpPr>
          <p:cNvPr id="20" name="Rounded Rectangle 19"/>
          <p:cNvSpPr/>
          <p:nvPr/>
        </p:nvSpPr>
        <p:spPr>
          <a:xfrm>
            <a:off x="107504" y="1268760"/>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Electricity</a:t>
            </a:r>
            <a:endParaRPr lang="en-GB" sz="1600" dirty="0"/>
          </a:p>
        </p:txBody>
      </p:sp>
      <p:sp>
        <p:nvSpPr>
          <p:cNvPr id="21" name="Rounded Rectangle 20"/>
          <p:cNvSpPr/>
          <p:nvPr/>
        </p:nvSpPr>
        <p:spPr>
          <a:xfrm>
            <a:off x="107504"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Magnetism</a:t>
            </a:r>
            <a:endParaRPr lang="en-GB" sz="1600" dirty="0"/>
          </a:p>
        </p:txBody>
      </p:sp>
      <p:sp>
        <p:nvSpPr>
          <p:cNvPr id="22" name="Rounded Rectangle 21"/>
          <p:cNvSpPr/>
          <p:nvPr/>
        </p:nvSpPr>
        <p:spPr>
          <a:xfrm>
            <a:off x="1403648" y="1673512"/>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Electro-magnetism</a:t>
            </a:r>
            <a:endParaRPr lang="en-GB" sz="1600" dirty="0"/>
          </a:p>
        </p:txBody>
      </p:sp>
      <p:cxnSp>
        <p:nvCxnSpPr>
          <p:cNvPr id="23" name="Elbow Connector 22"/>
          <p:cNvCxnSpPr>
            <a:stCxn id="20" idx="3"/>
            <a:endCxn id="22" idx="0"/>
          </p:cNvCxnSpPr>
          <p:nvPr/>
        </p:nvCxnSpPr>
        <p:spPr>
          <a:xfrm>
            <a:off x="1259632" y="1484784"/>
            <a:ext cx="720080" cy="188728"/>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Elbow Connector 23"/>
          <p:cNvCxnSpPr>
            <a:stCxn id="21" idx="3"/>
            <a:endCxn id="22" idx="2"/>
          </p:cNvCxnSpPr>
          <p:nvPr/>
        </p:nvCxnSpPr>
        <p:spPr>
          <a:xfrm flipV="1">
            <a:off x="1259632" y="2105560"/>
            <a:ext cx="720080"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439652" y="1268760"/>
            <a:ext cx="1080120" cy="276999"/>
          </a:xfrm>
          <a:prstGeom prst="rect">
            <a:avLst/>
          </a:prstGeom>
          <a:noFill/>
        </p:spPr>
        <p:txBody>
          <a:bodyPr wrap="square" rtlCol="0">
            <a:spAutoFit/>
          </a:bodyPr>
          <a:lstStyle/>
          <a:p>
            <a:pPr algn="ctr"/>
            <a:r>
              <a:rPr lang="en-GB" sz="1200" dirty="0" smtClean="0"/>
              <a:t>Faraday, 1832</a:t>
            </a:r>
            <a:endParaRPr lang="en-GB" sz="1200" dirty="0"/>
          </a:p>
        </p:txBody>
      </p:sp>
      <p:sp>
        <p:nvSpPr>
          <p:cNvPr id="18" name="Rounded Rectangle 17"/>
          <p:cNvSpPr/>
          <p:nvPr/>
        </p:nvSpPr>
        <p:spPr>
          <a:xfrm>
            <a:off x="1403648" y="2492896"/>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Light</a:t>
            </a:r>
            <a:endParaRPr lang="en-GB" sz="1600" dirty="0"/>
          </a:p>
        </p:txBody>
      </p:sp>
      <p:sp>
        <p:nvSpPr>
          <p:cNvPr id="19" name="Rounded Rectangle 18"/>
          <p:cNvSpPr/>
          <p:nvPr/>
        </p:nvSpPr>
        <p:spPr>
          <a:xfrm>
            <a:off x="2705903"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EM theory</a:t>
            </a:r>
            <a:endParaRPr lang="en-GB" sz="1600" dirty="0"/>
          </a:p>
        </p:txBody>
      </p:sp>
      <p:cxnSp>
        <p:nvCxnSpPr>
          <p:cNvPr id="26" name="Elbow Connector 25"/>
          <p:cNvCxnSpPr>
            <a:stCxn id="22" idx="3"/>
            <a:endCxn id="19" idx="0"/>
          </p:cNvCxnSpPr>
          <p:nvPr/>
        </p:nvCxnSpPr>
        <p:spPr>
          <a:xfrm>
            <a:off x="2555776" y="1889536"/>
            <a:ext cx="726191"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7" name="Elbow Connector 26"/>
          <p:cNvCxnSpPr>
            <a:stCxn id="18" idx="3"/>
            <a:endCxn id="19" idx="2"/>
          </p:cNvCxnSpPr>
          <p:nvPr/>
        </p:nvCxnSpPr>
        <p:spPr>
          <a:xfrm flipV="1">
            <a:off x="2555776" y="2492896"/>
            <a:ext cx="726191" cy="216024"/>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2741907" y="1684545"/>
            <a:ext cx="1080120" cy="276999"/>
          </a:xfrm>
          <a:prstGeom prst="rect">
            <a:avLst/>
          </a:prstGeom>
          <a:noFill/>
        </p:spPr>
        <p:txBody>
          <a:bodyPr wrap="square" rtlCol="0">
            <a:spAutoFit/>
          </a:bodyPr>
          <a:lstStyle/>
          <a:p>
            <a:pPr algn="ctr"/>
            <a:r>
              <a:rPr lang="en-GB" sz="1200" dirty="0" smtClean="0"/>
              <a:t>Maxwell, 1873</a:t>
            </a:r>
            <a:endParaRPr lang="en-GB" sz="1200" dirty="0"/>
          </a:p>
        </p:txBody>
      </p:sp>
      <p:sp>
        <p:nvSpPr>
          <p:cNvPr id="32" name="Rounded Rectangle 31"/>
          <p:cNvSpPr/>
          <p:nvPr/>
        </p:nvSpPr>
        <p:spPr>
          <a:xfrm>
            <a:off x="1403648" y="4005064"/>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Space</a:t>
            </a:r>
            <a:endParaRPr lang="en-GB" sz="1600" dirty="0"/>
          </a:p>
        </p:txBody>
      </p:sp>
      <p:sp>
        <p:nvSpPr>
          <p:cNvPr id="33" name="Rounded Rectangle 32"/>
          <p:cNvSpPr/>
          <p:nvPr/>
        </p:nvSpPr>
        <p:spPr>
          <a:xfrm>
            <a:off x="1403648" y="4797152"/>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Time</a:t>
            </a:r>
            <a:endParaRPr lang="en-GB" sz="1600" dirty="0"/>
          </a:p>
        </p:txBody>
      </p:sp>
      <p:sp>
        <p:nvSpPr>
          <p:cNvPr id="34" name="Rounded Rectangle 33"/>
          <p:cNvSpPr/>
          <p:nvPr/>
        </p:nvSpPr>
        <p:spPr>
          <a:xfrm>
            <a:off x="2699792" y="4409816"/>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Special Relativity</a:t>
            </a:r>
            <a:endParaRPr lang="en-GB" sz="1600" dirty="0"/>
          </a:p>
        </p:txBody>
      </p:sp>
      <p:cxnSp>
        <p:nvCxnSpPr>
          <p:cNvPr id="35" name="Elbow Connector 34"/>
          <p:cNvCxnSpPr>
            <a:stCxn id="32" idx="3"/>
            <a:endCxn id="34" idx="0"/>
          </p:cNvCxnSpPr>
          <p:nvPr/>
        </p:nvCxnSpPr>
        <p:spPr>
          <a:xfrm>
            <a:off x="2555776" y="4221088"/>
            <a:ext cx="720080" cy="188728"/>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36" name="Elbow Connector 35"/>
          <p:cNvCxnSpPr>
            <a:stCxn id="33" idx="3"/>
            <a:endCxn id="34" idx="2"/>
          </p:cNvCxnSpPr>
          <p:nvPr/>
        </p:nvCxnSpPr>
        <p:spPr>
          <a:xfrm flipV="1">
            <a:off x="2555776" y="4841864"/>
            <a:ext cx="720080" cy="17131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37" name="TextBox 36"/>
          <p:cNvSpPr txBox="1"/>
          <p:nvPr/>
        </p:nvSpPr>
        <p:spPr>
          <a:xfrm>
            <a:off x="2735796" y="4985880"/>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38" name="Rounded Rectangle 37"/>
          <p:cNvSpPr/>
          <p:nvPr/>
        </p:nvSpPr>
        <p:spPr>
          <a:xfrm>
            <a:off x="3966043" y="5195521"/>
            <a:ext cx="1152128"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72000" rIns="72000" rtlCol="0" anchor="ctr"/>
          <a:lstStyle/>
          <a:p>
            <a:pPr algn="ctr"/>
            <a:r>
              <a:rPr lang="en-GB" sz="1600" dirty="0" smtClean="0"/>
              <a:t>General Relativity</a:t>
            </a:r>
            <a:endParaRPr lang="en-GB" sz="1600" dirty="0"/>
          </a:p>
        </p:txBody>
      </p:sp>
      <p:cxnSp>
        <p:nvCxnSpPr>
          <p:cNvPr id="39" name="Elbow Connector 38"/>
          <p:cNvCxnSpPr>
            <a:stCxn id="9" idx="3"/>
            <a:endCxn id="38" idx="2"/>
          </p:cNvCxnSpPr>
          <p:nvPr/>
        </p:nvCxnSpPr>
        <p:spPr>
          <a:xfrm flipV="1">
            <a:off x="2741907" y="5627569"/>
            <a:ext cx="1800200" cy="33274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34" idx="3"/>
            <a:endCxn id="38" idx="0"/>
          </p:cNvCxnSpPr>
          <p:nvPr/>
        </p:nvCxnSpPr>
        <p:spPr>
          <a:xfrm>
            <a:off x="3851920" y="4625840"/>
            <a:ext cx="690187" cy="569681"/>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47" name="TextBox 46"/>
          <p:cNvSpPr txBox="1"/>
          <p:nvPr/>
        </p:nvSpPr>
        <p:spPr>
          <a:xfrm>
            <a:off x="4002047" y="5960313"/>
            <a:ext cx="1080120" cy="276999"/>
          </a:xfrm>
          <a:prstGeom prst="rect">
            <a:avLst/>
          </a:prstGeom>
          <a:noFill/>
        </p:spPr>
        <p:txBody>
          <a:bodyPr wrap="square" rtlCol="0">
            <a:spAutoFit/>
          </a:bodyPr>
          <a:lstStyle/>
          <a:p>
            <a:pPr algn="ctr"/>
            <a:r>
              <a:rPr lang="en-GB" sz="1200" dirty="0" smtClean="0"/>
              <a:t>Einstein, 1916</a:t>
            </a:r>
            <a:endParaRPr lang="en-GB" sz="1200" dirty="0"/>
          </a:p>
        </p:txBody>
      </p:sp>
      <p:sp>
        <p:nvSpPr>
          <p:cNvPr id="54" name="Rounded Rectangle 53"/>
          <p:cNvSpPr/>
          <p:nvPr/>
        </p:nvSpPr>
        <p:spPr>
          <a:xfrm>
            <a:off x="1403648" y="3212976"/>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Theory</a:t>
            </a:r>
            <a:endParaRPr lang="en-GB" sz="1600" dirty="0"/>
          </a:p>
        </p:txBody>
      </p:sp>
      <p:sp>
        <p:nvSpPr>
          <p:cNvPr id="55" name="Rounded Rectangle 54"/>
          <p:cNvSpPr/>
          <p:nvPr/>
        </p:nvSpPr>
        <p:spPr>
          <a:xfrm>
            <a:off x="2693681" y="3212976"/>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Mechanics</a:t>
            </a:r>
            <a:endParaRPr lang="en-GB" sz="1600" dirty="0"/>
          </a:p>
        </p:txBody>
      </p:sp>
      <p:sp>
        <p:nvSpPr>
          <p:cNvPr id="56" name="TextBox 55"/>
          <p:cNvSpPr txBox="1"/>
          <p:nvPr/>
        </p:nvSpPr>
        <p:spPr>
          <a:xfrm>
            <a:off x="1439652" y="3615113"/>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57" name="TextBox 56"/>
          <p:cNvSpPr txBox="1"/>
          <p:nvPr/>
        </p:nvSpPr>
        <p:spPr>
          <a:xfrm>
            <a:off x="2591780" y="3615113"/>
            <a:ext cx="1368152" cy="276999"/>
          </a:xfrm>
          <a:prstGeom prst="rect">
            <a:avLst/>
          </a:prstGeom>
          <a:noFill/>
        </p:spPr>
        <p:txBody>
          <a:bodyPr wrap="square" rtlCol="0">
            <a:spAutoFit/>
          </a:bodyPr>
          <a:lstStyle/>
          <a:p>
            <a:pPr algn="ctr"/>
            <a:r>
              <a:rPr lang="en-GB" sz="1200" dirty="0" smtClean="0"/>
              <a:t>Heisenberg, 1925</a:t>
            </a:r>
            <a:endParaRPr lang="en-GB" sz="1200" dirty="0"/>
          </a:p>
        </p:txBody>
      </p:sp>
      <p:cxnSp>
        <p:nvCxnSpPr>
          <p:cNvPr id="59" name="Straight Arrow Connector 58"/>
          <p:cNvCxnSpPr>
            <a:stCxn id="54" idx="3"/>
            <a:endCxn id="55" idx="1"/>
          </p:cNvCxnSpPr>
          <p:nvPr/>
        </p:nvCxnSpPr>
        <p:spPr>
          <a:xfrm>
            <a:off x="2555776" y="3429000"/>
            <a:ext cx="137905" cy="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67" name="Rounded Rectangle 66"/>
          <p:cNvSpPr/>
          <p:nvPr/>
        </p:nvSpPr>
        <p:spPr>
          <a:xfrm>
            <a:off x="3959932" y="3789040"/>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Relativistic QM</a:t>
            </a:r>
            <a:endParaRPr lang="en-GB" sz="1600" dirty="0"/>
          </a:p>
        </p:txBody>
      </p:sp>
      <p:cxnSp>
        <p:nvCxnSpPr>
          <p:cNvPr id="68" name="Elbow Connector 67"/>
          <p:cNvCxnSpPr>
            <a:stCxn id="34" idx="3"/>
            <a:endCxn id="67" idx="2"/>
          </p:cNvCxnSpPr>
          <p:nvPr/>
        </p:nvCxnSpPr>
        <p:spPr>
          <a:xfrm flipV="1">
            <a:off x="3851920" y="4221088"/>
            <a:ext cx="690642" cy="40475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72" name="Elbow Connector 71"/>
          <p:cNvCxnSpPr>
            <a:stCxn id="55" idx="3"/>
            <a:endCxn id="67" idx="0"/>
          </p:cNvCxnSpPr>
          <p:nvPr/>
        </p:nvCxnSpPr>
        <p:spPr>
          <a:xfrm>
            <a:off x="3858941" y="3429000"/>
            <a:ext cx="683621" cy="360040"/>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80" name="Rounded Rectangle 79"/>
          <p:cNvSpPr/>
          <p:nvPr/>
        </p:nvSpPr>
        <p:spPr>
          <a:xfrm>
            <a:off x="5019541" y="2983304"/>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QED</a:t>
            </a:r>
            <a:endParaRPr lang="en-GB" sz="1600" dirty="0"/>
          </a:p>
        </p:txBody>
      </p:sp>
      <p:cxnSp>
        <p:nvCxnSpPr>
          <p:cNvPr id="82" name="Elbow Connector 81"/>
          <p:cNvCxnSpPr>
            <a:stCxn id="67" idx="3"/>
            <a:endCxn id="80" idx="2"/>
          </p:cNvCxnSpPr>
          <p:nvPr/>
        </p:nvCxnSpPr>
        <p:spPr>
          <a:xfrm flipV="1">
            <a:off x="5125192" y="3415352"/>
            <a:ext cx="476979" cy="58971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83" name="Elbow Connector 82"/>
          <p:cNvCxnSpPr>
            <a:stCxn id="19" idx="3"/>
            <a:endCxn id="80" idx="0"/>
          </p:cNvCxnSpPr>
          <p:nvPr/>
        </p:nvCxnSpPr>
        <p:spPr>
          <a:xfrm>
            <a:off x="3858031" y="2276872"/>
            <a:ext cx="1744140" cy="70643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sp>
        <p:nvSpPr>
          <p:cNvPr id="44" name="TextBox 43"/>
          <p:cNvSpPr txBox="1"/>
          <p:nvPr/>
        </p:nvSpPr>
        <p:spPr>
          <a:xfrm>
            <a:off x="4824028" y="1844824"/>
            <a:ext cx="1368152" cy="461665"/>
          </a:xfrm>
          <a:prstGeom prst="rect">
            <a:avLst/>
          </a:prstGeom>
          <a:noFill/>
        </p:spPr>
        <p:txBody>
          <a:bodyPr wrap="square" rtlCol="0">
            <a:spAutoFit/>
          </a:bodyPr>
          <a:lstStyle/>
          <a:p>
            <a:r>
              <a:rPr lang="en-GB" sz="1200" dirty="0" smtClean="0"/>
              <a:t>Schwinger, Feynman, 1949</a:t>
            </a:r>
            <a:endParaRPr lang="en-GB" sz="1200" dirty="0"/>
          </a:p>
        </p:txBody>
      </p:sp>
      <p:sp>
        <p:nvSpPr>
          <p:cNvPr id="45" name="Rounded Rectangle 44"/>
          <p:cNvSpPr/>
          <p:nvPr/>
        </p:nvSpPr>
        <p:spPr>
          <a:xfrm>
            <a:off x="6554662" y="4509120"/>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algn="ctr"/>
            <a:r>
              <a:rPr lang="en-GB" sz="1600" dirty="0"/>
              <a:t>W</a:t>
            </a:r>
            <a:r>
              <a:rPr lang="en-GB" sz="1600" dirty="0" smtClean="0"/>
              <a:t>eak theory</a:t>
            </a:r>
            <a:endParaRPr lang="en-GB" sz="1600" dirty="0"/>
          </a:p>
        </p:txBody>
      </p:sp>
      <p:cxnSp>
        <p:nvCxnSpPr>
          <p:cNvPr id="46" name="Elbow Connector 45"/>
          <p:cNvCxnSpPr>
            <a:stCxn id="80" idx="3"/>
            <a:endCxn id="31" idx="0"/>
          </p:cNvCxnSpPr>
          <p:nvPr/>
        </p:nvCxnSpPr>
        <p:spPr>
          <a:xfrm>
            <a:off x="6184801" y="3199328"/>
            <a:ext cx="1778843" cy="58971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sp>
        <p:nvSpPr>
          <p:cNvPr id="49" name="TextBox 48"/>
          <p:cNvSpPr txBox="1"/>
          <p:nvPr/>
        </p:nvSpPr>
        <p:spPr>
          <a:xfrm>
            <a:off x="8231276" y="3327375"/>
            <a:ext cx="1165260" cy="461665"/>
          </a:xfrm>
          <a:prstGeom prst="rect">
            <a:avLst/>
          </a:prstGeom>
          <a:noFill/>
        </p:spPr>
        <p:txBody>
          <a:bodyPr wrap="square" rtlCol="0">
            <a:spAutoFit/>
          </a:bodyPr>
          <a:lstStyle/>
          <a:p>
            <a:r>
              <a:rPr lang="en-GB" sz="1200" dirty="0" smtClean="0"/>
              <a:t>Weinberg, Salam, 1967</a:t>
            </a:r>
            <a:endParaRPr lang="en-GB" sz="1200" dirty="0"/>
          </a:p>
        </p:txBody>
      </p:sp>
      <p:sp>
        <p:nvSpPr>
          <p:cNvPr id="50" name="Rounded Rectangle 49"/>
          <p:cNvSpPr/>
          <p:nvPr/>
        </p:nvSpPr>
        <p:spPr>
          <a:xfrm>
            <a:off x="6554660" y="5195521"/>
            <a:ext cx="1165260" cy="60679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algn="ctr"/>
            <a:r>
              <a:rPr lang="en-GB" sz="1400" dirty="0" smtClean="0"/>
              <a:t>Spontaneous Symmetry Breaking</a:t>
            </a:r>
            <a:endParaRPr lang="en-GB" sz="1400" dirty="0"/>
          </a:p>
        </p:txBody>
      </p:sp>
      <p:cxnSp>
        <p:nvCxnSpPr>
          <p:cNvPr id="51" name="Elbow Connector 50"/>
          <p:cNvCxnSpPr>
            <a:stCxn id="64" idx="3"/>
            <a:endCxn id="45" idx="1"/>
          </p:cNvCxnSpPr>
          <p:nvPr/>
        </p:nvCxnSpPr>
        <p:spPr>
          <a:xfrm>
            <a:off x="6184801" y="4725144"/>
            <a:ext cx="369861" cy="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58" name="TextBox 57"/>
          <p:cNvSpPr txBox="1"/>
          <p:nvPr/>
        </p:nvSpPr>
        <p:spPr>
          <a:xfrm>
            <a:off x="6531427" y="5748351"/>
            <a:ext cx="1640973" cy="461665"/>
          </a:xfrm>
          <a:prstGeom prst="rect">
            <a:avLst/>
          </a:prstGeom>
          <a:noFill/>
        </p:spPr>
        <p:txBody>
          <a:bodyPr wrap="square" rtlCol="0">
            <a:spAutoFit/>
          </a:bodyPr>
          <a:lstStyle/>
          <a:p>
            <a:r>
              <a:rPr lang="en-GB" sz="1200" dirty="0" smtClean="0"/>
              <a:t>Higgs, Kibble, </a:t>
            </a:r>
            <a:r>
              <a:rPr lang="en-GB" sz="1200" dirty="0" err="1"/>
              <a:t>Brout</a:t>
            </a:r>
            <a:r>
              <a:rPr lang="en-GB" sz="1200" dirty="0"/>
              <a:t>, </a:t>
            </a:r>
            <a:r>
              <a:rPr lang="en-GB" sz="1200" dirty="0" err="1" smtClean="0"/>
              <a:t>Englert</a:t>
            </a:r>
            <a:r>
              <a:rPr lang="en-GB" sz="1200" dirty="0" smtClean="0"/>
              <a:t>, 1964</a:t>
            </a:r>
            <a:endParaRPr lang="en-GB" sz="1200" dirty="0"/>
          </a:p>
        </p:txBody>
      </p:sp>
      <p:sp>
        <p:nvSpPr>
          <p:cNvPr id="60" name="Rounded Rectangle 59"/>
          <p:cNvSpPr/>
          <p:nvPr/>
        </p:nvSpPr>
        <p:spPr>
          <a:xfrm>
            <a:off x="6554662" y="2132856"/>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QCD</a:t>
            </a:r>
            <a:endParaRPr lang="en-GB" sz="1600" dirty="0"/>
          </a:p>
        </p:txBody>
      </p:sp>
      <p:sp>
        <p:nvSpPr>
          <p:cNvPr id="61" name="TextBox 60"/>
          <p:cNvSpPr txBox="1"/>
          <p:nvPr/>
        </p:nvSpPr>
        <p:spPr>
          <a:xfrm>
            <a:off x="6554660" y="1927865"/>
            <a:ext cx="1258729" cy="276999"/>
          </a:xfrm>
          <a:prstGeom prst="rect">
            <a:avLst/>
          </a:prstGeom>
          <a:noFill/>
        </p:spPr>
        <p:txBody>
          <a:bodyPr wrap="square" rtlCol="0">
            <a:spAutoFit/>
          </a:bodyPr>
          <a:lstStyle/>
          <a:p>
            <a:r>
              <a:rPr lang="en-GB" sz="1200" dirty="0" smtClean="0"/>
              <a:t>Gell-Mann, 1963</a:t>
            </a:r>
            <a:endParaRPr lang="en-GB" sz="1200" dirty="0"/>
          </a:p>
        </p:txBody>
      </p:sp>
      <p:sp>
        <p:nvSpPr>
          <p:cNvPr id="62" name="TextBox 61"/>
          <p:cNvSpPr txBox="1"/>
          <p:nvPr/>
        </p:nvSpPr>
        <p:spPr>
          <a:xfrm>
            <a:off x="6511491" y="4889947"/>
            <a:ext cx="1165260" cy="276999"/>
          </a:xfrm>
          <a:prstGeom prst="rect">
            <a:avLst/>
          </a:prstGeom>
          <a:noFill/>
        </p:spPr>
        <p:txBody>
          <a:bodyPr wrap="square" rtlCol="0">
            <a:spAutoFit/>
          </a:bodyPr>
          <a:lstStyle/>
          <a:p>
            <a:r>
              <a:rPr lang="en-GB" sz="1200" dirty="0" smtClean="0"/>
              <a:t>Glashow, 1961</a:t>
            </a:r>
            <a:endParaRPr lang="en-GB" sz="1200" dirty="0"/>
          </a:p>
        </p:txBody>
      </p:sp>
      <p:sp>
        <p:nvSpPr>
          <p:cNvPr id="64" name="Rounded Rectangle 63"/>
          <p:cNvSpPr/>
          <p:nvPr/>
        </p:nvSpPr>
        <p:spPr>
          <a:xfrm>
            <a:off x="5019541" y="4509120"/>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Weak Interaction</a:t>
            </a:r>
            <a:endParaRPr lang="en-GB" sz="1600" dirty="0"/>
          </a:p>
        </p:txBody>
      </p:sp>
      <p:cxnSp>
        <p:nvCxnSpPr>
          <p:cNvPr id="66" name="Elbow Connector 65"/>
          <p:cNvCxnSpPr>
            <a:stCxn id="45" idx="3"/>
            <a:endCxn id="31" idx="2"/>
          </p:cNvCxnSpPr>
          <p:nvPr/>
        </p:nvCxnSpPr>
        <p:spPr>
          <a:xfrm flipV="1">
            <a:off x="7719922" y="4220511"/>
            <a:ext cx="243722" cy="504633"/>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75" name="Elbow Connector 65"/>
          <p:cNvCxnSpPr>
            <a:stCxn id="60" idx="3"/>
            <a:endCxn id="63" idx="0"/>
          </p:cNvCxnSpPr>
          <p:nvPr/>
        </p:nvCxnSpPr>
        <p:spPr>
          <a:xfrm>
            <a:off x="7719922" y="2348880"/>
            <a:ext cx="531052" cy="1439583"/>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78" name="Elbow Connector 65"/>
          <p:cNvCxnSpPr>
            <a:stCxn id="50" idx="3"/>
            <a:endCxn id="63" idx="2"/>
          </p:cNvCxnSpPr>
          <p:nvPr/>
        </p:nvCxnSpPr>
        <p:spPr>
          <a:xfrm flipV="1">
            <a:off x="7719920" y="4220511"/>
            <a:ext cx="531054" cy="1278410"/>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sp>
        <p:nvSpPr>
          <p:cNvPr id="65" name="TextBox 64"/>
          <p:cNvSpPr txBox="1"/>
          <p:nvPr/>
        </p:nvSpPr>
        <p:spPr>
          <a:xfrm>
            <a:off x="3967472" y="3381390"/>
            <a:ext cx="1368152" cy="461665"/>
          </a:xfrm>
          <a:prstGeom prst="rect">
            <a:avLst/>
          </a:prstGeom>
          <a:noFill/>
        </p:spPr>
        <p:txBody>
          <a:bodyPr wrap="square" rtlCol="0">
            <a:spAutoFit/>
          </a:bodyPr>
          <a:lstStyle/>
          <a:p>
            <a:r>
              <a:rPr lang="en-GB" sz="1200" dirty="0" smtClean="0"/>
              <a:t>Klein,</a:t>
            </a:r>
          </a:p>
          <a:p>
            <a:r>
              <a:rPr lang="en-GB" sz="1200" dirty="0" smtClean="0"/>
              <a:t>Gordon, 1926</a:t>
            </a:r>
            <a:endParaRPr lang="en-GB" sz="1200" dirty="0"/>
          </a:p>
        </p:txBody>
      </p:sp>
      <p:sp>
        <p:nvSpPr>
          <p:cNvPr id="69" name="TextBox 68"/>
          <p:cNvSpPr txBox="1"/>
          <p:nvPr/>
        </p:nvSpPr>
        <p:spPr>
          <a:xfrm>
            <a:off x="5019541" y="4892068"/>
            <a:ext cx="1165260" cy="276999"/>
          </a:xfrm>
          <a:prstGeom prst="rect">
            <a:avLst/>
          </a:prstGeom>
          <a:noFill/>
        </p:spPr>
        <p:txBody>
          <a:bodyPr wrap="square" rtlCol="0">
            <a:spAutoFit/>
          </a:bodyPr>
          <a:lstStyle/>
          <a:p>
            <a:r>
              <a:rPr lang="en-GB" sz="1200" dirty="0" smtClean="0"/>
              <a:t>Fermi, 1934</a:t>
            </a:r>
            <a:endParaRPr lang="en-GB" sz="1200" dirty="0"/>
          </a:p>
        </p:txBody>
      </p:sp>
      <p:sp>
        <p:nvSpPr>
          <p:cNvPr id="70" name="Rounded Rectangle 69"/>
          <p:cNvSpPr/>
          <p:nvPr/>
        </p:nvSpPr>
        <p:spPr>
          <a:xfrm>
            <a:off x="107504" y="2841819"/>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Wave</a:t>
            </a:r>
            <a:endParaRPr lang="en-GB" sz="1600" dirty="0"/>
          </a:p>
        </p:txBody>
      </p:sp>
      <p:sp>
        <p:nvSpPr>
          <p:cNvPr id="71" name="Rounded Rectangle 70"/>
          <p:cNvSpPr/>
          <p:nvPr/>
        </p:nvSpPr>
        <p:spPr>
          <a:xfrm>
            <a:off x="107504" y="3627031"/>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Particle</a:t>
            </a:r>
            <a:endParaRPr lang="en-GB" sz="1600" dirty="0"/>
          </a:p>
        </p:txBody>
      </p:sp>
      <p:cxnSp>
        <p:nvCxnSpPr>
          <p:cNvPr id="73" name="Elbow Connector 72"/>
          <p:cNvCxnSpPr>
            <a:stCxn id="70" idx="3"/>
          </p:cNvCxnSpPr>
          <p:nvPr/>
        </p:nvCxnSpPr>
        <p:spPr>
          <a:xfrm>
            <a:off x="1259632" y="3057843"/>
            <a:ext cx="720080" cy="155133"/>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cxnSp>
        <p:nvCxnSpPr>
          <p:cNvPr id="74" name="Elbow Connector 73"/>
          <p:cNvCxnSpPr>
            <a:stCxn id="71" idx="3"/>
          </p:cNvCxnSpPr>
          <p:nvPr/>
        </p:nvCxnSpPr>
        <p:spPr>
          <a:xfrm flipV="1">
            <a:off x="1259632" y="3645024"/>
            <a:ext cx="720080" cy="198031"/>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3" name="Oval 2"/>
          <p:cNvSpPr/>
          <p:nvPr/>
        </p:nvSpPr>
        <p:spPr>
          <a:xfrm>
            <a:off x="3748590" y="4892068"/>
            <a:ext cx="1587034" cy="10682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a:off x="7457457" y="3490136"/>
            <a:ext cx="1587034" cy="10682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7826895" y="3789040"/>
            <a:ext cx="273497" cy="431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ounded Rectangle 62"/>
          <p:cNvSpPr/>
          <p:nvPr/>
        </p:nvSpPr>
        <p:spPr>
          <a:xfrm>
            <a:off x="7668344" y="3788463"/>
            <a:ext cx="1165260" cy="432048"/>
          </a:xfrm>
          <a:prstGeom prst="roundRect">
            <a:avLst/>
          </a:prstGeom>
          <a:solidFill>
            <a:schemeClr val="tx1">
              <a:lumMod val="75000"/>
            </a:schemeClr>
          </a:solidFill>
          <a:ln>
            <a:solidFill>
              <a:schemeClr val="tx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algn="ctr"/>
            <a:r>
              <a:rPr lang="en-GB" sz="1600" dirty="0" smtClean="0">
                <a:solidFill>
                  <a:schemeClr val="bg1"/>
                </a:solidFill>
              </a:rPr>
              <a:t>Standard model</a:t>
            </a:r>
            <a:endParaRPr lang="en-GB" sz="1600" dirty="0">
              <a:solidFill>
                <a:schemeClr val="bg1"/>
              </a:solidFill>
            </a:endParaRPr>
          </a:p>
        </p:txBody>
      </p:sp>
      <p:sp>
        <p:nvSpPr>
          <p:cNvPr id="52" name="Date Placeholder 51"/>
          <p:cNvSpPr>
            <a:spLocks noGrp="1"/>
          </p:cNvSpPr>
          <p:nvPr>
            <p:ph type="dt" sz="half" idx="14"/>
          </p:nvPr>
        </p:nvSpPr>
        <p:spPr/>
        <p:txBody>
          <a:bodyPr/>
          <a:lstStyle/>
          <a:p>
            <a:fld id="{DD74FA76-059D-44A5-83DE-99D81CAB8B80}" type="datetime1">
              <a:rPr lang="en-GB" smtClean="0"/>
              <a:t>30/04/2015</a:t>
            </a:fld>
            <a:endParaRPr lang="en-GB"/>
          </a:p>
        </p:txBody>
      </p:sp>
      <p:sp>
        <p:nvSpPr>
          <p:cNvPr id="53" name="Footer Placeholder 52"/>
          <p:cNvSpPr>
            <a:spLocks noGrp="1"/>
          </p:cNvSpPr>
          <p:nvPr>
            <p:ph type="ftr" sz="quarter" idx="16"/>
          </p:nvPr>
        </p:nvSpPr>
        <p:spPr/>
        <p:txBody>
          <a:bodyPr/>
          <a:lstStyle/>
          <a:p>
            <a:r>
              <a:rPr lang="en-GB" smtClean="0"/>
              <a:t>Andrew W. Rose</a:t>
            </a:r>
            <a:endParaRPr lang="en-GB" dirty="0"/>
          </a:p>
        </p:txBody>
      </p:sp>
      <p:sp>
        <p:nvSpPr>
          <p:cNvPr id="77" name="Slide Number Placeholder 76"/>
          <p:cNvSpPr>
            <a:spLocks noGrp="1"/>
          </p:cNvSpPr>
          <p:nvPr>
            <p:ph type="sldNum" sz="quarter" idx="15"/>
          </p:nvPr>
        </p:nvSpPr>
        <p:spPr/>
        <p:txBody>
          <a:bodyPr/>
          <a:lstStyle/>
          <a:p>
            <a:fld id="{035F0723-42B8-4CAA-8A7D-A426CFC272D6}" type="slidenum">
              <a:rPr lang="en-GB" smtClean="0"/>
              <a:t>123</a:t>
            </a:fld>
            <a:endParaRPr lang="en-GB"/>
          </a:p>
        </p:txBody>
      </p:sp>
    </p:spTree>
    <p:extLst>
      <p:ext uri="{BB962C8B-B14F-4D97-AF65-F5344CB8AC3E}">
        <p14:creationId xmlns:p14="http://schemas.microsoft.com/office/powerpoint/2010/main" val="177685969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Again:  Why would you do that?</a:t>
            </a:r>
          </a:p>
        </p:txBody>
      </p:sp>
      <p:sp>
        <p:nvSpPr>
          <p:cNvPr id="7" name="Rounded Rectangle 6"/>
          <p:cNvSpPr/>
          <p:nvPr/>
        </p:nvSpPr>
        <p:spPr>
          <a:xfrm>
            <a:off x="107504" y="5339537"/>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Planetary Motion</a:t>
            </a:r>
            <a:endParaRPr lang="en-GB" sz="1600" dirty="0"/>
          </a:p>
        </p:txBody>
      </p:sp>
      <p:sp>
        <p:nvSpPr>
          <p:cNvPr id="8" name="Rounded Rectangle 7"/>
          <p:cNvSpPr/>
          <p:nvPr/>
        </p:nvSpPr>
        <p:spPr>
          <a:xfrm>
            <a:off x="107504" y="6131625"/>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Earthly Motion</a:t>
            </a:r>
            <a:endParaRPr lang="en-GB" sz="1600" dirty="0"/>
          </a:p>
        </p:txBody>
      </p:sp>
      <p:sp>
        <p:nvSpPr>
          <p:cNvPr id="9" name="Rounded Rectangle 8"/>
          <p:cNvSpPr/>
          <p:nvPr/>
        </p:nvSpPr>
        <p:spPr>
          <a:xfrm>
            <a:off x="1403647" y="5744289"/>
            <a:ext cx="133826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Gravity</a:t>
            </a:r>
          </a:p>
          <a:p>
            <a:pPr algn="ctr"/>
            <a:r>
              <a:rPr lang="en-GB" sz="1600" dirty="0" smtClean="0"/>
              <a:t>Eq. of Motion</a:t>
            </a:r>
            <a:endParaRPr lang="en-GB" sz="1600" dirty="0"/>
          </a:p>
        </p:txBody>
      </p:sp>
      <p:cxnSp>
        <p:nvCxnSpPr>
          <p:cNvPr id="11" name="Elbow Connector 10"/>
          <p:cNvCxnSpPr>
            <a:stCxn id="7" idx="3"/>
            <a:endCxn id="9" idx="0"/>
          </p:cNvCxnSpPr>
          <p:nvPr/>
        </p:nvCxnSpPr>
        <p:spPr>
          <a:xfrm>
            <a:off x="1259632" y="5555561"/>
            <a:ext cx="813145" cy="1887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3"/>
            <a:endCxn id="9" idx="2"/>
          </p:cNvCxnSpPr>
          <p:nvPr/>
        </p:nvCxnSpPr>
        <p:spPr>
          <a:xfrm flipV="1">
            <a:off x="1259632" y="6176337"/>
            <a:ext cx="813145" cy="1713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9652" y="6320353"/>
            <a:ext cx="1080120" cy="276999"/>
          </a:xfrm>
          <a:prstGeom prst="rect">
            <a:avLst/>
          </a:prstGeom>
          <a:noFill/>
        </p:spPr>
        <p:txBody>
          <a:bodyPr wrap="square" rtlCol="0">
            <a:spAutoFit/>
          </a:bodyPr>
          <a:lstStyle/>
          <a:p>
            <a:pPr algn="ctr"/>
            <a:r>
              <a:rPr lang="en-GB" sz="1200" dirty="0" smtClean="0"/>
              <a:t>Newton, 1687</a:t>
            </a:r>
            <a:endParaRPr lang="en-GB" sz="1200" dirty="0"/>
          </a:p>
        </p:txBody>
      </p:sp>
      <p:sp>
        <p:nvSpPr>
          <p:cNvPr id="20" name="Rounded Rectangle 19"/>
          <p:cNvSpPr/>
          <p:nvPr/>
        </p:nvSpPr>
        <p:spPr>
          <a:xfrm>
            <a:off x="107504" y="1268760"/>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Electricity</a:t>
            </a:r>
            <a:endParaRPr lang="en-GB" sz="1600" dirty="0"/>
          </a:p>
        </p:txBody>
      </p:sp>
      <p:sp>
        <p:nvSpPr>
          <p:cNvPr id="21" name="Rounded Rectangle 20"/>
          <p:cNvSpPr/>
          <p:nvPr/>
        </p:nvSpPr>
        <p:spPr>
          <a:xfrm>
            <a:off x="107504"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Magnetism</a:t>
            </a:r>
            <a:endParaRPr lang="en-GB" sz="1600" dirty="0"/>
          </a:p>
        </p:txBody>
      </p:sp>
      <p:sp>
        <p:nvSpPr>
          <p:cNvPr id="22" name="Rounded Rectangle 21"/>
          <p:cNvSpPr/>
          <p:nvPr/>
        </p:nvSpPr>
        <p:spPr>
          <a:xfrm>
            <a:off x="1403648" y="1673512"/>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Electro-magnetism</a:t>
            </a:r>
            <a:endParaRPr lang="en-GB" sz="1600" dirty="0"/>
          </a:p>
        </p:txBody>
      </p:sp>
      <p:cxnSp>
        <p:nvCxnSpPr>
          <p:cNvPr id="23" name="Elbow Connector 22"/>
          <p:cNvCxnSpPr>
            <a:stCxn id="20" idx="3"/>
            <a:endCxn id="22" idx="0"/>
          </p:cNvCxnSpPr>
          <p:nvPr/>
        </p:nvCxnSpPr>
        <p:spPr>
          <a:xfrm>
            <a:off x="1259632" y="1484784"/>
            <a:ext cx="720080" cy="188728"/>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Elbow Connector 23"/>
          <p:cNvCxnSpPr>
            <a:stCxn id="21" idx="3"/>
            <a:endCxn id="22" idx="2"/>
          </p:cNvCxnSpPr>
          <p:nvPr/>
        </p:nvCxnSpPr>
        <p:spPr>
          <a:xfrm flipV="1">
            <a:off x="1259632" y="2105560"/>
            <a:ext cx="720080"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439652" y="1268760"/>
            <a:ext cx="1080120" cy="276999"/>
          </a:xfrm>
          <a:prstGeom prst="rect">
            <a:avLst/>
          </a:prstGeom>
          <a:noFill/>
        </p:spPr>
        <p:txBody>
          <a:bodyPr wrap="square" rtlCol="0">
            <a:spAutoFit/>
          </a:bodyPr>
          <a:lstStyle/>
          <a:p>
            <a:pPr algn="ctr"/>
            <a:r>
              <a:rPr lang="en-GB" sz="1200" dirty="0" smtClean="0"/>
              <a:t>Faraday, 1832</a:t>
            </a:r>
            <a:endParaRPr lang="en-GB" sz="1200" dirty="0"/>
          </a:p>
        </p:txBody>
      </p:sp>
      <p:sp>
        <p:nvSpPr>
          <p:cNvPr id="18" name="Rounded Rectangle 17"/>
          <p:cNvSpPr/>
          <p:nvPr/>
        </p:nvSpPr>
        <p:spPr>
          <a:xfrm>
            <a:off x="1403648" y="2492896"/>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Light</a:t>
            </a:r>
            <a:endParaRPr lang="en-GB" sz="1600" dirty="0"/>
          </a:p>
        </p:txBody>
      </p:sp>
      <p:sp>
        <p:nvSpPr>
          <p:cNvPr id="19" name="Rounded Rectangle 18"/>
          <p:cNvSpPr/>
          <p:nvPr/>
        </p:nvSpPr>
        <p:spPr>
          <a:xfrm>
            <a:off x="2705903"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EM theory</a:t>
            </a:r>
            <a:endParaRPr lang="en-GB" sz="1600" dirty="0"/>
          </a:p>
        </p:txBody>
      </p:sp>
      <p:cxnSp>
        <p:nvCxnSpPr>
          <p:cNvPr id="26" name="Elbow Connector 25"/>
          <p:cNvCxnSpPr>
            <a:stCxn id="22" idx="3"/>
            <a:endCxn id="19" idx="0"/>
          </p:cNvCxnSpPr>
          <p:nvPr/>
        </p:nvCxnSpPr>
        <p:spPr>
          <a:xfrm>
            <a:off x="2555776" y="1889536"/>
            <a:ext cx="726191"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7" name="Elbow Connector 26"/>
          <p:cNvCxnSpPr>
            <a:stCxn id="18" idx="3"/>
            <a:endCxn id="19" idx="2"/>
          </p:cNvCxnSpPr>
          <p:nvPr/>
        </p:nvCxnSpPr>
        <p:spPr>
          <a:xfrm flipV="1">
            <a:off x="2555776" y="2492896"/>
            <a:ext cx="726191" cy="216024"/>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2741907" y="1684545"/>
            <a:ext cx="1080120" cy="276999"/>
          </a:xfrm>
          <a:prstGeom prst="rect">
            <a:avLst/>
          </a:prstGeom>
          <a:noFill/>
        </p:spPr>
        <p:txBody>
          <a:bodyPr wrap="square" rtlCol="0">
            <a:spAutoFit/>
          </a:bodyPr>
          <a:lstStyle/>
          <a:p>
            <a:pPr algn="ctr"/>
            <a:r>
              <a:rPr lang="en-GB" sz="1200" dirty="0" smtClean="0"/>
              <a:t>Maxwell, 1873</a:t>
            </a:r>
            <a:endParaRPr lang="en-GB" sz="1200" dirty="0"/>
          </a:p>
        </p:txBody>
      </p:sp>
      <p:sp>
        <p:nvSpPr>
          <p:cNvPr id="32" name="Rounded Rectangle 31"/>
          <p:cNvSpPr/>
          <p:nvPr/>
        </p:nvSpPr>
        <p:spPr>
          <a:xfrm>
            <a:off x="1403648" y="4005064"/>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Space</a:t>
            </a:r>
            <a:endParaRPr lang="en-GB" sz="1600" dirty="0"/>
          </a:p>
        </p:txBody>
      </p:sp>
      <p:sp>
        <p:nvSpPr>
          <p:cNvPr id="33" name="Rounded Rectangle 32"/>
          <p:cNvSpPr/>
          <p:nvPr/>
        </p:nvSpPr>
        <p:spPr>
          <a:xfrm>
            <a:off x="1403648" y="4797152"/>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Time</a:t>
            </a:r>
            <a:endParaRPr lang="en-GB" sz="1600" dirty="0"/>
          </a:p>
        </p:txBody>
      </p:sp>
      <p:sp>
        <p:nvSpPr>
          <p:cNvPr id="34" name="Rounded Rectangle 33"/>
          <p:cNvSpPr/>
          <p:nvPr/>
        </p:nvSpPr>
        <p:spPr>
          <a:xfrm>
            <a:off x="2699792" y="4409816"/>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Special Relativity</a:t>
            </a:r>
            <a:endParaRPr lang="en-GB" sz="1600" dirty="0"/>
          </a:p>
        </p:txBody>
      </p:sp>
      <p:cxnSp>
        <p:nvCxnSpPr>
          <p:cNvPr id="35" name="Elbow Connector 34"/>
          <p:cNvCxnSpPr>
            <a:stCxn id="32" idx="3"/>
            <a:endCxn id="34" idx="0"/>
          </p:cNvCxnSpPr>
          <p:nvPr/>
        </p:nvCxnSpPr>
        <p:spPr>
          <a:xfrm>
            <a:off x="2555776" y="4221088"/>
            <a:ext cx="720080" cy="188728"/>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36" name="Elbow Connector 35"/>
          <p:cNvCxnSpPr>
            <a:stCxn id="33" idx="3"/>
            <a:endCxn id="34" idx="2"/>
          </p:cNvCxnSpPr>
          <p:nvPr/>
        </p:nvCxnSpPr>
        <p:spPr>
          <a:xfrm flipV="1">
            <a:off x="2555776" y="4841864"/>
            <a:ext cx="720080" cy="17131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37" name="TextBox 36"/>
          <p:cNvSpPr txBox="1"/>
          <p:nvPr/>
        </p:nvSpPr>
        <p:spPr>
          <a:xfrm>
            <a:off x="2735796" y="4985880"/>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38" name="Rounded Rectangle 37"/>
          <p:cNvSpPr/>
          <p:nvPr/>
        </p:nvSpPr>
        <p:spPr>
          <a:xfrm>
            <a:off x="3966043" y="5195521"/>
            <a:ext cx="1152128"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72000" rIns="72000" rtlCol="0" anchor="ctr"/>
          <a:lstStyle/>
          <a:p>
            <a:pPr algn="ctr"/>
            <a:r>
              <a:rPr lang="en-GB" sz="1600" dirty="0" smtClean="0"/>
              <a:t>General Relativity</a:t>
            </a:r>
            <a:endParaRPr lang="en-GB" sz="1600" dirty="0"/>
          </a:p>
        </p:txBody>
      </p:sp>
      <p:cxnSp>
        <p:nvCxnSpPr>
          <p:cNvPr id="39" name="Elbow Connector 38"/>
          <p:cNvCxnSpPr>
            <a:stCxn id="9" idx="3"/>
            <a:endCxn id="38" idx="2"/>
          </p:cNvCxnSpPr>
          <p:nvPr/>
        </p:nvCxnSpPr>
        <p:spPr>
          <a:xfrm flipV="1">
            <a:off x="2741907" y="5627569"/>
            <a:ext cx="1800200" cy="33274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34" idx="3"/>
            <a:endCxn id="38" idx="0"/>
          </p:cNvCxnSpPr>
          <p:nvPr/>
        </p:nvCxnSpPr>
        <p:spPr>
          <a:xfrm>
            <a:off x="3851920" y="4625840"/>
            <a:ext cx="690187" cy="569681"/>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47" name="TextBox 46"/>
          <p:cNvSpPr txBox="1"/>
          <p:nvPr/>
        </p:nvSpPr>
        <p:spPr>
          <a:xfrm>
            <a:off x="4002047" y="5960313"/>
            <a:ext cx="1080120" cy="276999"/>
          </a:xfrm>
          <a:prstGeom prst="rect">
            <a:avLst/>
          </a:prstGeom>
          <a:noFill/>
        </p:spPr>
        <p:txBody>
          <a:bodyPr wrap="square" rtlCol="0">
            <a:spAutoFit/>
          </a:bodyPr>
          <a:lstStyle/>
          <a:p>
            <a:pPr algn="ctr"/>
            <a:r>
              <a:rPr lang="en-GB" sz="1200" dirty="0" smtClean="0"/>
              <a:t>Einstein, 1916</a:t>
            </a:r>
            <a:endParaRPr lang="en-GB" sz="1200" dirty="0"/>
          </a:p>
        </p:txBody>
      </p:sp>
      <p:sp>
        <p:nvSpPr>
          <p:cNvPr id="54" name="Rounded Rectangle 53"/>
          <p:cNvSpPr/>
          <p:nvPr/>
        </p:nvSpPr>
        <p:spPr>
          <a:xfrm>
            <a:off x="1403648" y="3212976"/>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Theory</a:t>
            </a:r>
            <a:endParaRPr lang="en-GB" sz="1600" dirty="0"/>
          </a:p>
        </p:txBody>
      </p:sp>
      <p:sp>
        <p:nvSpPr>
          <p:cNvPr id="55" name="Rounded Rectangle 54"/>
          <p:cNvSpPr/>
          <p:nvPr/>
        </p:nvSpPr>
        <p:spPr>
          <a:xfrm>
            <a:off x="2693681" y="3212976"/>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Mechanics</a:t>
            </a:r>
            <a:endParaRPr lang="en-GB" sz="1600" dirty="0"/>
          </a:p>
        </p:txBody>
      </p:sp>
      <p:sp>
        <p:nvSpPr>
          <p:cNvPr id="56" name="TextBox 55"/>
          <p:cNvSpPr txBox="1"/>
          <p:nvPr/>
        </p:nvSpPr>
        <p:spPr>
          <a:xfrm>
            <a:off x="1439652" y="3615113"/>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57" name="TextBox 56"/>
          <p:cNvSpPr txBox="1"/>
          <p:nvPr/>
        </p:nvSpPr>
        <p:spPr>
          <a:xfrm>
            <a:off x="2591780" y="3615113"/>
            <a:ext cx="1368152" cy="276999"/>
          </a:xfrm>
          <a:prstGeom prst="rect">
            <a:avLst/>
          </a:prstGeom>
          <a:noFill/>
        </p:spPr>
        <p:txBody>
          <a:bodyPr wrap="square" rtlCol="0">
            <a:spAutoFit/>
          </a:bodyPr>
          <a:lstStyle/>
          <a:p>
            <a:pPr algn="ctr"/>
            <a:r>
              <a:rPr lang="en-GB" sz="1200" dirty="0" smtClean="0"/>
              <a:t>Heisenberg, 1925</a:t>
            </a:r>
            <a:endParaRPr lang="en-GB" sz="1200" dirty="0"/>
          </a:p>
        </p:txBody>
      </p:sp>
      <p:cxnSp>
        <p:nvCxnSpPr>
          <p:cNvPr id="59" name="Straight Arrow Connector 58"/>
          <p:cNvCxnSpPr>
            <a:stCxn id="54" idx="3"/>
            <a:endCxn id="55" idx="1"/>
          </p:cNvCxnSpPr>
          <p:nvPr/>
        </p:nvCxnSpPr>
        <p:spPr>
          <a:xfrm>
            <a:off x="2555776" y="3429000"/>
            <a:ext cx="137905" cy="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67" name="Rounded Rectangle 66"/>
          <p:cNvSpPr/>
          <p:nvPr/>
        </p:nvSpPr>
        <p:spPr>
          <a:xfrm>
            <a:off x="3959932" y="3789040"/>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Relativistic QM</a:t>
            </a:r>
            <a:endParaRPr lang="en-GB" sz="1600" dirty="0"/>
          </a:p>
        </p:txBody>
      </p:sp>
      <p:cxnSp>
        <p:nvCxnSpPr>
          <p:cNvPr id="68" name="Elbow Connector 67"/>
          <p:cNvCxnSpPr>
            <a:stCxn id="34" idx="3"/>
            <a:endCxn id="67" idx="2"/>
          </p:cNvCxnSpPr>
          <p:nvPr/>
        </p:nvCxnSpPr>
        <p:spPr>
          <a:xfrm flipV="1">
            <a:off x="3851920" y="4221088"/>
            <a:ext cx="690642" cy="40475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72" name="Elbow Connector 71"/>
          <p:cNvCxnSpPr>
            <a:stCxn id="55" idx="3"/>
            <a:endCxn id="67" idx="0"/>
          </p:cNvCxnSpPr>
          <p:nvPr/>
        </p:nvCxnSpPr>
        <p:spPr>
          <a:xfrm>
            <a:off x="3858941" y="3429000"/>
            <a:ext cx="683621" cy="360040"/>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80" name="Rounded Rectangle 79"/>
          <p:cNvSpPr/>
          <p:nvPr/>
        </p:nvSpPr>
        <p:spPr>
          <a:xfrm>
            <a:off x="5019541" y="2983304"/>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QED</a:t>
            </a:r>
            <a:endParaRPr lang="en-GB" sz="1600" dirty="0"/>
          </a:p>
        </p:txBody>
      </p:sp>
      <p:cxnSp>
        <p:nvCxnSpPr>
          <p:cNvPr id="82" name="Elbow Connector 81"/>
          <p:cNvCxnSpPr>
            <a:stCxn id="67" idx="3"/>
            <a:endCxn id="80" idx="2"/>
          </p:cNvCxnSpPr>
          <p:nvPr/>
        </p:nvCxnSpPr>
        <p:spPr>
          <a:xfrm flipV="1">
            <a:off x="5125192" y="3415352"/>
            <a:ext cx="476979" cy="58971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83" name="Elbow Connector 82"/>
          <p:cNvCxnSpPr>
            <a:stCxn id="19" idx="3"/>
            <a:endCxn id="80" idx="0"/>
          </p:cNvCxnSpPr>
          <p:nvPr/>
        </p:nvCxnSpPr>
        <p:spPr>
          <a:xfrm>
            <a:off x="3858031" y="2276872"/>
            <a:ext cx="1744140" cy="70643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sp>
        <p:nvSpPr>
          <p:cNvPr id="44" name="TextBox 43"/>
          <p:cNvSpPr txBox="1"/>
          <p:nvPr/>
        </p:nvSpPr>
        <p:spPr>
          <a:xfrm>
            <a:off x="4824028" y="1844824"/>
            <a:ext cx="1368152" cy="461665"/>
          </a:xfrm>
          <a:prstGeom prst="rect">
            <a:avLst/>
          </a:prstGeom>
          <a:noFill/>
        </p:spPr>
        <p:txBody>
          <a:bodyPr wrap="square" rtlCol="0">
            <a:spAutoFit/>
          </a:bodyPr>
          <a:lstStyle/>
          <a:p>
            <a:r>
              <a:rPr lang="en-GB" sz="1200" dirty="0" smtClean="0"/>
              <a:t>Schwinger, Feynman, 1949</a:t>
            </a:r>
            <a:endParaRPr lang="en-GB" sz="1200" dirty="0"/>
          </a:p>
        </p:txBody>
      </p:sp>
      <p:sp>
        <p:nvSpPr>
          <p:cNvPr id="45" name="Rounded Rectangle 44"/>
          <p:cNvSpPr/>
          <p:nvPr/>
        </p:nvSpPr>
        <p:spPr>
          <a:xfrm>
            <a:off x="6554662" y="4509120"/>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algn="ctr"/>
            <a:r>
              <a:rPr lang="en-GB" sz="1600" dirty="0"/>
              <a:t>W</a:t>
            </a:r>
            <a:r>
              <a:rPr lang="en-GB" sz="1600" dirty="0" smtClean="0"/>
              <a:t>eak theory</a:t>
            </a:r>
            <a:endParaRPr lang="en-GB" sz="1600" dirty="0"/>
          </a:p>
        </p:txBody>
      </p:sp>
      <p:cxnSp>
        <p:nvCxnSpPr>
          <p:cNvPr id="46" name="Elbow Connector 45"/>
          <p:cNvCxnSpPr>
            <a:stCxn id="80" idx="3"/>
            <a:endCxn id="31" idx="0"/>
          </p:cNvCxnSpPr>
          <p:nvPr/>
        </p:nvCxnSpPr>
        <p:spPr>
          <a:xfrm>
            <a:off x="6184801" y="3199328"/>
            <a:ext cx="1778843" cy="58971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sp>
        <p:nvSpPr>
          <p:cNvPr id="49" name="TextBox 48"/>
          <p:cNvSpPr txBox="1"/>
          <p:nvPr/>
        </p:nvSpPr>
        <p:spPr>
          <a:xfrm>
            <a:off x="8231276" y="3327375"/>
            <a:ext cx="1165260" cy="461665"/>
          </a:xfrm>
          <a:prstGeom prst="rect">
            <a:avLst/>
          </a:prstGeom>
          <a:noFill/>
        </p:spPr>
        <p:txBody>
          <a:bodyPr wrap="square" rtlCol="0">
            <a:spAutoFit/>
          </a:bodyPr>
          <a:lstStyle/>
          <a:p>
            <a:r>
              <a:rPr lang="en-GB" sz="1200" dirty="0" smtClean="0"/>
              <a:t>Weinberg, Salam, 1967</a:t>
            </a:r>
            <a:endParaRPr lang="en-GB" sz="1200" dirty="0"/>
          </a:p>
        </p:txBody>
      </p:sp>
      <p:sp>
        <p:nvSpPr>
          <p:cNvPr id="50" name="Rounded Rectangle 49"/>
          <p:cNvSpPr/>
          <p:nvPr/>
        </p:nvSpPr>
        <p:spPr>
          <a:xfrm>
            <a:off x="6554660" y="5195521"/>
            <a:ext cx="1165260" cy="60679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algn="ctr"/>
            <a:r>
              <a:rPr lang="en-GB" sz="1400" dirty="0" smtClean="0"/>
              <a:t>Spontaneous Symmetry Breaking</a:t>
            </a:r>
            <a:endParaRPr lang="en-GB" sz="1400" dirty="0"/>
          </a:p>
        </p:txBody>
      </p:sp>
      <p:cxnSp>
        <p:nvCxnSpPr>
          <p:cNvPr id="51" name="Elbow Connector 50"/>
          <p:cNvCxnSpPr>
            <a:stCxn id="64" idx="3"/>
            <a:endCxn id="45" idx="1"/>
          </p:cNvCxnSpPr>
          <p:nvPr/>
        </p:nvCxnSpPr>
        <p:spPr>
          <a:xfrm>
            <a:off x="6184801" y="4725144"/>
            <a:ext cx="369861" cy="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58" name="TextBox 57"/>
          <p:cNvSpPr txBox="1"/>
          <p:nvPr/>
        </p:nvSpPr>
        <p:spPr>
          <a:xfrm>
            <a:off x="6531427" y="5748351"/>
            <a:ext cx="1640973" cy="461665"/>
          </a:xfrm>
          <a:prstGeom prst="rect">
            <a:avLst/>
          </a:prstGeom>
          <a:noFill/>
        </p:spPr>
        <p:txBody>
          <a:bodyPr wrap="square" rtlCol="0">
            <a:spAutoFit/>
          </a:bodyPr>
          <a:lstStyle/>
          <a:p>
            <a:r>
              <a:rPr lang="en-GB" sz="1200" dirty="0" smtClean="0"/>
              <a:t>Higgs, Kibble, </a:t>
            </a:r>
            <a:r>
              <a:rPr lang="en-GB" sz="1200" dirty="0" err="1"/>
              <a:t>Brout</a:t>
            </a:r>
            <a:r>
              <a:rPr lang="en-GB" sz="1200" dirty="0"/>
              <a:t>, </a:t>
            </a:r>
            <a:r>
              <a:rPr lang="en-GB" sz="1200" dirty="0" err="1" smtClean="0"/>
              <a:t>Englert</a:t>
            </a:r>
            <a:r>
              <a:rPr lang="en-GB" sz="1200" dirty="0" smtClean="0"/>
              <a:t>, 1964</a:t>
            </a:r>
            <a:endParaRPr lang="en-GB" sz="1200" dirty="0"/>
          </a:p>
        </p:txBody>
      </p:sp>
      <p:sp>
        <p:nvSpPr>
          <p:cNvPr id="60" name="Rounded Rectangle 59"/>
          <p:cNvSpPr/>
          <p:nvPr/>
        </p:nvSpPr>
        <p:spPr>
          <a:xfrm>
            <a:off x="6554662" y="2132856"/>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QCD</a:t>
            </a:r>
            <a:endParaRPr lang="en-GB" sz="1600" dirty="0"/>
          </a:p>
        </p:txBody>
      </p:sp>
      <p:sp>
        <p:nvSpPr>
          <p:cNvPr id="61" name="TextBox 60"/>
          <p:cNvSpPr txBox="1"/>
          <p:nvPr/>
        </p:nvSpPr>
        <p:spPr>
          <a:xfrm>
            <a:off x="6554660" y="1927865"/>
            <a:ext cx="1258729" cy="276999"/>
          </a:xfrm>
          <a:prstGeom prst="rect">
            <a:avLst/>
          </a:prstGeom>
          <a:noFill/>
        </p:spPr>
        <p:txBody>
          <a:bodyPr wrap="square" rtlCol="0">
            <a:spAutoFit/>
          </a:bodyPr>
          <a:lstStyle/>
          <a:p>
            <a:r>
              <a:rPr lang="en-GB" sz="1200" dirty="0" smtClean="0"/>
              <a:t>Gell-Mann, 1963</a:t>
            </a:r>
            <a:endParaRPr lang="en-GB" sz="1200" dirty="0"/>
          </a:p>
        </p:txBody>
      </p:sp>
      <p:sp>
        <p:nvSpPr>
          <p:cNvPr id="62" name="TextBox 61"/>
          <p:cNvSpPr txBox="1"/>
          <p:nvPr/>
        </p:nvSpPr>
        <p:spPr>
          <a:xfrm>
            <a:off x="6511491" y="4889947"/>
            <a:ext cx="1165260" cy="276999"/>
          </a:xfrm>
          <a:prstGeom prst="rect">
            <a:avLst/>
          </a:prstGeom>
          <a:noFill/>
        </p:spPr>
        <p:txBody>
          <a:bodyPr wrap="square" rtlCol="0">
            <a:spAutoFit/>
          </a:bodyPr>
          <a:lstStyle/>
          <a:p>
            <a:r>
              <a:rPr lang="en-GB" sz="1200" dirty="0" smtClean="0"/>
              <a:t>Glashow, 1961</a:t>
            </a:r>
            <a:endParaRPr lang="en-GB" sz="1200" dirty="0"/>
          </a:p>
        </p:txBody>
      </p:sp>
      <p:sp>
        <p:nvSpPr>
          <p:cNvPr id="64" name="Rounded Rectangle 63"/>
          <p:cNvSpPr/>
          <p:nvPr/>
        </p:nvSpPr>
        <p:spPr>
          <a:xfrm>
            <a:off x="5019541" y="4509120"/>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Weak Interaction</a:t>
            </a:r>
            <a:endParaRPr lang="en-GB" sz="1600" dirty="0"/>
          </a:p>
        </p:txBody>
      </p:sp>
      <p:cxnSp>
        <p:nvCxnSpPr>
          <p:cNvPr id="66" name="Elbow Connector 65"/>
          <p:cNvCxnSpPr>
            <a:stCxn id="45" idx="3"/>
            <a:endCxn id="31" idx="2"/>
          </p:cNvCxnSpPr>
          <p:nvPr/>
        </p:nvCxnSpPr>
        <p:spPr>
          <a:xfrm flipV="1">
            <a:off x="7719922" y="4220511"/>
            <a:ext cx="243722" cy="504633"/>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75" name="Elbow Connector 65"/>
          <p:cNvCxnSpPr>
            <a:stCxn id="60" idx="3"/>
            <a:endCxn id="63" idx="0"/>
          </p:cNvCxnSpPr>
          <p:nvPr/>
        </p:nvCxnSpPr>
        <p:spPr>
          <a:xfrm>
            <a:off x="7719922" y="2348880"/>
            <a:ext cx="531052" cy="1439583"/>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78" name="Elbow Connector 65"/>
          <p:cNvCxnSpPr>
            <a:stCxn id="50" idx="3"/>
            <a:endCxn id="63" idx="2"/>
          </p:cNvCxnSpPr>
          <p:nvPr/>
        </p:nvCxnSpPr>
        <p:spPr>
          <a:xfrm flipV="1">
            <a:off x="7719920" y="4220511"/>
            <a:ext cx="531054" cy="1278410"/>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sp>
        <p:nvSpPr>
          <p:cNvPr id="65" name="TextBox 64"/>
          <p:cNvSpPr txBox="1"/>
          <p:nvPr/>
        </p:nvSpPr>
        <p:spPr>
          <a:xfrm>
            <a:off x="3967472" y="3381390"/>
            <a:ext cx="1368152" cy="461665"/>
          </a:xfrm>
          <a:prstGeom prst="rect">
            <a:avLst/>
          </a:prstGeom>
          <a:noFill/>
        </p:spPr>
        <p:txBody>
          <a:bodyPr wrap="square" rtlCol="0">
            <a:spAutoFit/>
          </a:bodyPr>
          <a:lstStyle/>
          <a:p>
            <a:r>
              <a:rPr lang="en-GB" sz="1200" dirty="0" smtClean="0"/>
              <a:t>Klein,</a:t>
            </a:r>
          </a:p>
          <a:p>
            <a:r>
              <a:rPr lang="en-GB" sz="1200" dirty="0" smtClean="0"/>
              <a:t>Gordon, 1926</a:t>
            </a:r>
            <a:endParaRPr lang="en-GB" sz="1200" dirty="0"/>
          </a:p>
        </p:txBody>
      </p:sp>
      <p:sp>
        <p:nvSpPr>
          <p:cNvPr id="69" name="TextBox 68"/>
          <p:cNvSpPr txBox="1"/>
          <p:nvPr/>
        </p:nvSpPr>
        <p:spPr>
          <a:xfrm>
            <a:off x="5019541" y="4892068"/>
            <a:ext cx="1165260" cy="276999"/>
          </a:xfrm>
          <a:prstGeom prst="rect">
            <a:avLst/>
          </a:prstGeom>
          <a:noFill/>
        </p:spPr>
        <p:txBody>
          <a:bodyPr wrap="square" rtlCol="0">
            <a:spAutoFit/>
          </a:bodyPr>
          <a:lstStyle/>
          <a:p>
            <a:r>
              <a:rPr lang="en-GB" sz="1200" dirty="0" smtClean="0"/>
              <a:t>Fermi, 1934</a:t>
            </a:r>
            <a:endParaRPr lang="en-GB" sz="1200" dirty="0"/>
          </a:p>
        </p:txBody>
      </p:sp>
      <p:sp>
        <p:nvSpPr>
          <p:cNvPr id="70" name="Rounded Rectangle 69"/>
          <p:cNvSpPr/>
          <p:nvPr/>
        </p:nvSpPr>
        <p:spPr>
          <a:xfrm>
            <a:off x="107504" y="2841819"/>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Wave</a:t>
            </a:r>
            <a:endParaRPr lang="en-GB" sz="1600" dirty="0"/>
          </a:p>
        </p:txBody>
      </p:sp>
      <p:sp>
        <p:nvSpPr>
          <p:cNvPr id="71" name="Rounded Rectangle 70"/>
          <p:cNvSpPr/>
          <p:nvPr/>
        </p:nvSpPr>
        <p:spPr>
          <a:xfrm>
            <a:off x="107504" y="3627031"/>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Particle</a:t>
            </a:r>
            <a:endParaRPr lang="en-GB" sz="1600" dirty="0"/>
          </a:p>
        </p:txBody>
      </p:sp>
      <p:cxnSp>
        <p:nvCxnSpPr>
          <p:cNvPr id="73" name="Elbow Connector 72"/>
          <p:cNvCxnSpPr>
            <a:stCxn id="70" idx="3"/>
          </p:cNvCxnSpPr>
          <p:nvPr/>
        </p:nvCxnSpPr>
        <p:spPr>
          <a:xfrm>
            <a:off x="1259632" y="3057843"/>
            <a:ext cx="720080" cy="155133"/>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cxnSp>
        <p:nvCxnSpPr>
          <p:cNvPr id="74" name="Elbow Connector 73"/>
          <p:cNvCxnSpPr>
            <a:stCxn id="71" idx="3"/>
          </p:cNvCxnSpPr>
          <p:nvPr/>
        </p:nvCxnSpPr>
        <p:spPr>
          <a:xfrm flipV="1">
            <a:off x="1259632" y="3645024"/>
            <a:ext cx="720080" cy="198031"/>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3" name="Oval 2"/>
          <p:cNvSpPr/>
          <p:nvPr/>
        </p:nvSpPr>
        <p:spPr>
          <a:xfrm>
            <a:off x="3748590" y="4892068"/>
            <a:ext cx="1587034" cy="10682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a:off x="7457457" y="3490136"/>
            <a:ext cx="1587034" cy="10682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19066" y="3135409"/>
            <a:ext cx="6552295" cy="1334131"/>
          </a:xfrm>
          <a:prstGeom prst="rect">
            <a:avLst/>
          </a:prstGeom>
          <a:solidFill>
            <a:srgbClr val="FF0000">
              <a:alpha val="8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FF00"/>
                </a:solidFill>
              </a:rPr>
              <a:t>Two fundamentally different interpretations of what a force is!</a:t>
            </a:r>
          </a:p>
          <a:p>
            <a:pPr algn="ctr"/>
            <a:endParaRPr lang="en-GB" dirty="0" smtClean="0">
              <a:solidFill>
                <a:srgbClr val="FFFF00"/>
              </a:solidFill>
            </a:endParaRPr>
          </a:p>
          <a:p>
            <a:pPr algn="ctr"/>
            <a:r>
              <a:rPr lang="en-GB" dirty="0" smtClean="0">
                <a:solidFill>
                  <a:srgbClr val="FFFF00"/>
                </a:solidFill>
              </a:rPr>
              <a:t>One mechanism for inertial mass, one for gravitational mass. </a:t>
            </a:r>
            <a:endParaRPr lang="en-GB" dirty="0">
              <a:solidFill>
                <a:srgbClr val="FFFF00"/>
              </a:solidFill>
            </a:endParaRPr>
          </a:p>
          <a:p>
            <a:pPr algn="ctr"/>
            <a:r>
              <a:rPr lang="en-GB" dirty="0" smtClean="0">
                <a:solidFill>
                  <a:srgbClr val="FFFF00"/>
                </a:solidFill>
              </a:rPr>
              <a:t>How is this reconciled with the equivalence principle?</a:t>
            </a:r>
          </a:p>
        </p:txBody>
      </p:sp>
      <p:sp>
        <p:nvSpPr>
          <p:cNvPr id="31" name="Rectangle 30"/>
          <p:cNvSpPr/>
          <p:nvPr/>
        </p:nvSpPr>
        <p:spPr>
          <a:xfrm>
            <a:off x="7826895" y="3789040"/>
            <a:ext cx="273497" cy="431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ounded Rectangle 62"/>
          <p:cNvSpPr/>
          <p:nvPr/>
        </p:nvSpPr>
        <p:spPr>
          <a:xfrm>
            <a:off x="7668344" y="3788463"/>
            <a:ext cx="1165260" cy="432048"/>
          </a:xfrm>
          <a:prstGeom prst="roundRect">
            <a:avLst/>
          </a:prstGeom>
          <a:solidFill>
            <a:schemeClr val="tx1">
              <a:lumMod val="75000"/>
            </a:schemeClr>
          </a:solidFill>
          <a:ln>
            <a:solidFill>
              <a:schemeClr val="tx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algn="ctr"/>
            <a:r>
              <a:rPr lang="en-GB" sz="1600" dirty="0" smtClean="0">
                <a:solidFill>
                  <a:schemeClr val="bg1"/>
                </a:solidFill>
              </a:rPr>
              <a:t>Standard model</a:t>
            </a:r>
            <a:endParaRPr lang="en-GB" sz="1600" dirty="0">
              <a:solidFill>
                <a:schemeClr val="bg1"/>
              </a:solidFill>
            </a:endParaRPr>
          </a:p>
        </p:txBody>
      </p:sp>
      <p:sp>
        <p:nvSpPr>
          <p:cNvPr id="52" name="Date Placeholder 51"/>
          <p:cNvSpPr>
            <a:spLocks noGrp="1"/>
          </p:cNvSpPr>
          <p:nvPr>
            <p:ph type="dt" sz="half" idx="14"/>
          </p:nvPr>
        </p:nvSpPr>
        <p:spPr/>
        <p:txBody>
          <a:bodyPr/>
          <a:lstStyle/>
          <a:p>
            <a:fld id="{DD74FA76-059D-44A5-83DE-99D81CAB8B80}" type="datetime1">
              <a:rPr lang="en-GB" smtClean="0"/>
              <a:t>30/04/2015</a:t>
            </a:fld>
            <a:endParaRPr lang="en-GB"/>
          </a:p>
        </p:txBody>
      </p:sp>
      <p:sp>
        <p:nvSpPr>
          <p:cNvPr id="53" name="Footer Placeholder 52"/>
          <p:cNvSpPr>
            <a:spLocks noGrp="1"/>
          </p:cNvSpPr>
          <p:nvPr>
            <p:ph type="ftr" sz="quarter" idx="16"/>
          </p:nvPr>
        </p:nvSpPr>
        <p:spPr/>
        <p:txBody>
          <a:bodyPr/>
          <a:lstStyle/>
          <a:p>
            <a:r>
              <a:rPr lang="en-GB" smtClean="0"/>
              <a:t>Andrew W. Rose</a:t>
            </a:r>
            <a:endParaRPr lang="en-GB" dirty="0"/>
          </a:p>
        </p:txBody>
      </p:sp>
      <p:sp>
        <p:nvSpPr>
          <p:cNvPr id="77" name="Slide Number Placeholder 76"/>
          <p:cNvSpPr>
            <a:spLocks noGrp="1"/>
          </p:cNvSpPr>
          <p:nvPr>
            <p:ph type="sldNum" sz="quarter" idx="15"/>
          </p:nvPr>
        </p:nvSpPr>
        <p:spPr/>
        <p:txBody>
          <a:bodyPr/>
          <a:lstStyle/>
          <a:p>
            <a:fld id="{035F0723-42B8-4CAA-8A7D-A426CFC272D6}" type="slidenum">
              <a:rPr lang="en-GB" smtClean="0"/>
              <a:t>124</a:t>
            </a:fld>
            <a:endParaRPr lang="en-GB"/>
          </a:p>
        </p:txBody>
      </p:sp>
    </p:spTree>
    <p:extLst>
      <p:ext uri="{BB962C8B-B14F-4D97-AF65-F5344CB8AC3E}">
        <p14:creationId xmlns:p14="http://schemas.microsoft.com/office/powerpoint/2010/main" val="390119156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Again:  Why would you do that?</a:t>
            </a:r>
            <a:endParaRPr lang="en-GB" dirty="0"/>
          </a:p>
        </p:txBody>
      </p:sp>
      <p:pic>
        <p:nvPicPr>
          <p:cNvPr id="2052" name="Picture 4" descr="http://www.math.fsu.edu/%7Edli/einsteinfieldeq.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92" t="-121727" r="5736" b="-131679"/>
          <a:stretch/>
        </p:blipFill>
        <p:spPr bwMode="auto">
          <a:xfrm>
            <a:off x="4879766" y="1297785"/>
            <a:ext cx="3508658" cy="5560215"/>
          </a:xfrm>
          <a:prstGeom prst="rect">
            <a:avLst/>
          </a:prstGeom>
          <a:solidFill>
            <a:schemeClr val="tx1"/>
          </a:solidFill>
        </p:spPr>
      </p:pic>
      <p:sp>
        <p:nvSpPr>
          <p:cNvPr id="10" name="Rectangle 9"/>
          <p:cNvSpPr/>
          <p:nvPr/>
        </p:nvSpPr>
        <p:spPr>
          <a:xfrm>
            <a:off x="4879766" y="5733256"/>
            <a:ext cx="3508658" cy="1040540"/>
          </a:xfrm>
          <a:prstGeom prst="rect">
            <a:avLst/>
          </a:prstGeom>
          <a:solidFill>
            <a:srgbClr val="FF0000">
              <a:alpha val="7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FF00"/>
                </a:solidFill>
              </a:rPr>
              <a:t>General Relativity</a:t>
            </a:r>
          </a:p>
        </p:txBody>
      </p:sp>
      <p:sp>
        <p:nvSpPr>
          <p:cNvPr id="3" name="Date Placeholder 2"/>
          <p:cNvSpPr>
            <a:spLocks noGrp="1"/>
          </p:cNvSpPr>
          <p:nvPr>
            <p:ph type="dt" sz="half" idx="14"/>
          </p:nvPr>
        </p:nvSpPr>
        <p:spPr/>
        <p:txBody>
          <a:bodyPr/>
          <a:lstStyle/>
          <a:p>
            <a:fld id="{3D9224ED-40AF-4B2B-9BA7-1138E41A2DD1}"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125</a:t>
            </a:fld>
            <a:endParaRPr lang="en-GB"/>
          </a:p>
        </p:txBody>
      </p:sp>
    </p:spTree>
    <p:extLst>
      <p:ext uri="{BB962C8B-B14F-4D97-AF65-F5344CB8AC3E}">
        <p14:creationId xmlns:p14="http://schemas.microsoft.com/office/powerpoint/2010/main" val="244548566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Again:  Why would you do that?</a:t>
            </a:r>
            <a:endParaRPr lang="en-GB" dirty="0"/>
          </a:p>
        </p:txBody>
      </p:sp>
      <p:pic>
        <p:nvPicPr>
          <p:cNvPr id="2050" name="Picture 2" descr="http://cdn.theconversation.edu.au/files/2516/width440/sml_small.jpg"/>
          <p:cNvPicPr>
            <a:picLocks noChangeAspect="1" noChangeArrowheads="1"/>
          </p:cNvPicPr>
          <p:nvPr/>
        </p:nvPicPr>
        <p:blipFill rotWithShape="1">
          <a:blip r:embed="rId2">
            <a:extLst>
              <a:ext uri="{28A0092B-C50C-407E-A947-70E740481C1C}">
                <a14:useLocalDpi xmlns:a14="http://schemas.microsoft.com/office/drawing/2010/main" val="0"/>
              </a:ext>
            </a:extLst>
          </a:blip>
          <a:srcRect l="-5277" r="-5277"/>
          <a:stretch/>
        </p:blipFill>
        <p:spPr bwMode="auto">
          <a:xfrm>
            <a:off x="732130" y="1297785"/>
            <a:ext cx="3508658" cy="5586117"/>
          </a:xfrm>
          <a:prstGeom prst="rect">
            <a:avLst/>
          </a:prstGeom>
          <a:solidFill>
            <a:schemeClr val="tx1"/>
          </a:solidFill>
        </p:spPr>
      </p:pic>
      <p:pic>
        <p:nvPicPr>
          <p:cNvPr id="2052" name="Picture 4" descr="http://www.math.fsu.edu/%7Edli/einsteinfieldeq.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92" t="-121727" r="5736" b="-131679"/>
          <a:stretch/>
        </p:blipFill>
        <p:spPr bwMode="auto">
          <a:xfrm>
            <a:off x="4879766" y="1297785"/>
            <a:ext cx="3508658" cy="5560215"/>
          </a:xfrm>
          <a:prstGeom prst="rect">
            <a:avLst/>
          </a:prstGeom>
          <a:solidFill>
            <a:schemeClr val="tx1"/>
          </a:solidFill>
        </p:spPr>
      </p:pic>
      <p:sp>
        <p:nvSpPr>
          <p:cNvPr id="9" name="Rectangle 8"/>
          <p:cNvSpPr/>
          <p:nvPr/>
        </p:nvSpPr>
        <p:spPr>
          <a:xfrm>
            <a:off x="732129" y="5733256"/>
            <a:ext cx="3508659" cy="1053509"/>
          </a:xfrm>
          <a:prstGeom prst="rect">
            <a:avLst/>
          </a:prstGeom>
          <a:solidFill>
            <a:srgbClr val="FF0000">
              <a:alpha val="7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FF00"/>
                </a:solidFill>
              </a:rPr>
              <a:t>Standard Model of</a:t>
            </a:r>
          </a:p>
          <a:p>
            <a:pPr algn="ctr"/>
            <a:r>
              <a:rPr lang="en-GB" dirty="0" smtClean="0">
                <a:solidFill>
                  <a:srgbClr val="FFFF00"/>
                </a:solidFill>
              </a:rPr>
              <a:t>Particle Physics</a:t>
            </a:r>
          </a:p>
        </p:txBody>
      </p:sp>
      <p:sp>
        <p:nvSpPr>
          <p:cNvPr id="10" name="Rectangle 9"/>
          <p:cNvSpPr/>
          <p:nvPr/>
        </p:nvSpPr>
        <p:spPr>
          <a:xfrm>
            <a:off x="4879766" y="5733256"/>
            <a:ext cx="3508658" cy="1040540"/>
          </a:xfrm>
          <a:prstGeom prst="rect">
            <a:avLst/>
          </a:prstGeom>
          <a:solidFill>
            <a:srgbClr val="FF0000">
              <a:alpha val="7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FFFF00"/>
                </a:solidFill>
              </a:rPr>
              <a:t>General Relativity</a:t>
            </a:r>
          </a:p>
        </p:txBody>
      </p:sp>
      <p:sp>
        <p:nvSpPr>
          <p:cNvPr id="3" name="Date Placeholder 2"/>
          <p:cNvSpPr>
            <a:spLocks noGrp="1"/>
          </p:cNvSpPr>
          <p:nvPr>
            <p:ph type="dt" sz="half" idx="14"/>
          </p:nvPr>
        </p:nvSpPr>
        <p:spPr/>
        <p:txBody>
          <a:bodyPr/>
          <a:lstStyle/>
          <a:p>
            <a:fld id="{3D9224ED-40AF-4B2B-9BA7-1138E41A2DD1}"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126</a:t>
            </a:fld>
            <a:endParaRPr lang="en-GB"/>
          </a:p>
        </p:txBody>
      </p:sp>
    </p:spTree>
    <p:extLst>
      <p:ext uri="{BB962C8B-B14F-4D97-AF65-F5344CB8AC3E}">
        <p14:creationId xmlns:p14="http://schemas.microsoft.com/office/powerpoint/2010/main" val="18499236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950045" y="1700808"/>
            <a:ext cx="7243910" cy="2830056"/>
          </a:xfrm>
        </p:spPr>
        <p:txBody>
          <a:bodyPr>
            <a:noAutofit/>
          </a:bodyPr>
          <a:lstStyle/>
          <a:p>
            <a:pPr algn="ctr"/>
            <a:r>
              <a:rPr lang="en-GB" dirty="0" smtClean="0"/>
              <a:t>“Wisest </a:t>
            </a:r>
            <a:r>
              <a:rPr lang="en-GB" dirty="0"/>
              <a:t>is he who thinks he knows what he knows and never thinks he knows what he does not </a:t>
            </a:r>
            <a:r>
              <a:rPr lang="en-GB" dirty="0" smtClean="0"/>
              <a:t>know”</a:t>
            </a:r>
          </a:p>
          <a:p>
            <a:pPr algn="ctr"/>
            <a:r>
              <a:rPr lang="en-GB" dirty="0" smtClean="0">
                <a:latin typeface="Calibri"/>
              </a:rPr>
              <a:t>(Often misquoted as “Wisest is he who knows what he does not know”)</a:t>
            </a:r>
            <a:endParaRPr lang="en-GB" dirty="0">
              <a:latin typeface="Calibri"/>
            </a:endParaRPr>
          </a:p>
          <a:p>
            <a:pPr algn="ctr"/>
            <a:r>
              <a:rPr lang="en-GB" i="1" dirty="0" smtClean="0">
                <a:latin typeface="Calibri"/>
              </a:rPr>
              <a:t>Socrates (</a:t>
            </a:r>
            <a:r>
              <a:rPr lang="en-GB" i="1" dirty="0" smtClean="0"/>
              <a:t>470-399BC)</a:t>
            </a:r>
            <a:endParaRPr lang="en-GB" i="1" dirty="0" smtClean="0">
              <a:latin typeface="Calibri"/>
            </a:endParaRPr>
          </a:p>
          <a:p>
            <a:pPr algn="ctr"/>
            <a:endParaRPr lang="en-GB" dirty="0"/>
          </a:p>
          <a:p>
            <a:pPr algn="ctr"/>
            <a:endParaRPr lang="en-GB" dirty="0"/>
          </a:p>
        </p:txBody>
      </p:sp>
      <p:sp>
        <p:nvSpPr>
          <p:cNvPr id="3" name="Date Placeholder 2"/>
          <p:cNvSpPr>
            <a:spLocks noGrp="1"/>
          </p:cNvSpPr>
          <p:nvPr>
            <p:ph type="dt" sz="half" idx="14"/>
          </p:nvPr>
        </p:nvSpPr>
        <p:spPr/>
        <p:txBody>
          <a:bodyPr/>
          <a:lstStyle/>
          <a:p>
            <a:fld id="{D7E3E3D3-E200-4DC5-B9BC-17B413610BEC}" type="datetime1">
              <a:rPr lang="en-GB" smtClean="0"/>
              <a:t>30/04/2015</a:t>
            </a:fld>
            <a:endParaRPr lang="en-GB"/>
          </a:p>
        </p:txBody>
      </p:sp>
      <p:sp>
        <p:nvSpPr>
          <p:cNvPr id="4" name="Slide Number Placeholder 3"/>
          <p:cNvSpPr>
            <a:spLocks noGrp="1"/>
          </p:cNvSpPr>
          <p:nvPr>
            <p:ph type="sldNum" sz="quarter" idx="15"/>
          </p:nvPr>
        </p:nvSpPr>
        <p:spPr/>
        <p:txBody>
          <a:bodyPr/>
          <a:lstStyle/>
          <a:p>
            <a:fld id="{035F0723-42B8-4CAA-8A7D-A426CFC272D6}" type="slidenum">
              <a:rPr lang="en-GB" smtClean="0"/>
              <a:t>127</a:t>
            </a:fld>
            <a:endParaRPr lang="en-GB"/>
          </a:p>
        </p:txBody>
      </p:sp>
      <p:sp>
        <p:nvSpPr>
          <p:cNvPr id="5" name="Footer Placeholder 4"/>
          <p:cNvSpPr>
            <a:spLocks noGrp="1"/>
          </p:cNvSpPr>
          <p:nvPr>
            <p:ph type="ftr" sz="quarter" idx="16"/>
          </p:nvPr>
        </p:nvSpPr>
        <p:spPr/>
        <p:txBody>
          <a:bodyPr/>
          <a:lstStyle/>
          <a:p>
            <a:r>
              <a:rPr lang="en-GB" smtClean="0"/>
              <a:t>Andrew W. Rose</a:t>
            </a:r>
            <a:endParaRPr lang="en-GB" dirty="0"/>
          </a:p>
        </p:txBody>
      </p:sp>
      <p:sp>
        <p:nvSpPr>
          <p:cNvPr id="6" name="Title 5"/>
          <p:cNvSpPr>
            <a:spLocks noGrp="1"/>
          </p:cNvSpPr>
          <p:nvPr>
            <p:ph type="title"/>
          </p:nvPr>
        </p:nvSpPr>
        <p:spPr/>
        <p:txBody>
          <a:bodyPr/>
          <a:lstStyle/>
          <a:p>
            <a:r>
              <a:rPr lang="en-GB" dirty="0" smtClean="0"/>
              <a:t>Back to the Greeks…</a:t>
            </a:r>
            <a:endParaRPr lang="en-GB" dirty="0"/>
          </a:p>
        </p:txBody>
      </p:sp>
    </p:spTree>
    <p:extLst>
      <p:ext uri="{BB962C8B-B14F-4D97-AF65-F5344CB8AC3E}">
        <p14:creationId xmlns:p14="http://schemas.microsoft.com/office/powerpoint/2010/main" val="85961647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p:txBody>
          <a:bodyPr>
            <a:noAutofit/>
          </a:bodyPr>
          <a:lstStyle/>
          <a:p>
            <a:pPr marL="342900" indent="-342900">
              <a:buFont typeface="+mj-lt"/>
              <a:buAutoNum type="arabicPeriod"/>
            </a:pPr>
            <a:r>
              <a:rPr lang="en-GB" dirty="0"/>
              <a:t>What is the agent that hides the electroweak symmetry? Specifically, </a:t>
            </a:r>
            <a:r>
              <a:rPr lang="en-GB" dirty="0" smtClean="0"/>
              <a:t>is there </a:t>
            </a:r>
            <a:r>
              <a:rPr lang="en-GB" dirty="0"/>
              <a:t>a Higgs boson? Might there be several?</a:t>
            </a:r>
          </a:p>
          <a:p>
            <a:pPr marL="342900" indent="-342900">
              <a:buFont typeface="+mj-lt"/>
              <a:buAutoNum type="arabicPeriod"/>
            </a:pPr>
            <a:r>
              <a:rPr lang="en-GB" dirty="0" smtClean="0"/>
              <a:t>Is </a:t>
            </a:r>
            <a:r>
              <a:rPr lang="en-GB" dirty="0"/>
              <a:t>the Higgs boson elementary or composite? How does the </a:t>
            </a:r>
            <a:r>
              <a:rPr lang="en-GB" dirty="0" smtClean="0"/>
              <a:t>Higgs boson </a:t>
            </a:r>
            <a:r>
              <a:rPr lang="en-GB" dirty="0"/>
              <a:t>interact with itself? </a:t>
            </a:r>
            <a:endParaRPr lang="en-GB" dirty="0" smtClean="0"/>
          </a:p>
          <a:p>
            <a:pPr marL="342900" indent="-342900">
              <a:buFont typeface="+mj-lt"/>
              <a:buAutoNum type="arabicPeriod"/>
            </a:pPr>
            <a:r>
              <a:rPr lang="en-GB" dirty="0" smtClean="0"/>
              <a:t>Does </a:t>
            </a:r>
            <a:r>
              <a:rPr lang="en-GB" dirty="0"/>
              <a:t>the Higgs boson give mass to fermions, or only to the </a:t>
            </a:r>
            <a:r>
              <a:rPr lang="en-GB" dirty="0" smtClean="0"/>
              <a:t>weak bosons</a:t>
            </a:r>
            <a:r>
              <a:rPr lang="en-GB" dirty="0"/>
              <a:t>? What sets the masses and mixings of the quarks and leptons?</a:t>
            </a:r>
          </a:p>
          <a:p>
            <a:pPr marL="342900" indent="-342900">
              <a:buFont typeface="+mj-lt"/>
              <a:buAutoNum type="arabicPeriod"/>
            </a:pPr>
            <a:r>
              <a:rPr lang="en-GB" dirty="0" smtClean="0"/>
              <a:t>What </a:t>
            </a:r>
            <a:r>
              <a:rPr lang="en-GB" dirty="0"/>
              <a:t>stabilizes the Higgs boson mass below 1 </a:t>
            </a:r>
            <a:r>
              <a:rPr lang="en-GB" dirty="0" err="1"/>
              <a:t>TeV</a:t>
            </a:r>
            <a:r>
              <a:rPr lang="en-GB" dirty="0"/>
              <a:t>?</a:t>
            </a:r>
          </a:p>
          <a:p>
            <a:pPr marL="342900" indent="-342900">
              <a:buFont typeface="+mj-lt"/>
              <a:buAutoNum type="arabicPeriod"/>
            </a:pPr>
            <a:r>
              <a:rPr lang="en-GB" dirty="0" smtClean="0"/>
              <a:t>Do </a:t>
            </a:r>
            <a:r>
              <a:rPr lang="en-GB" dirty="0"/>
              <a:t>the different </a:t>
            </a:r>
            <a:r>
              <a:rPr lang="en-GB" dirty="0" smtClean="0"/>
              <a:t>behaviours </a:t>
            </a:r>
            <a:r>
              <a:rPr lang="en-GB" dirty="0"/>
              <a:t>of left-handed and right-handed fermions </a:t>
            </a:r>
            <a:r>
              <a:rPr lang="en-GB" dirty="0" smtClean="0"/>
              <a:t>with respect </a:t>
            </a:r>
            <a:r>
              <a:rPr lang="en-GB" dirty="0"/>
              <a:t>to charged-current weak interactions reflect a </a:t>
            </a:r>
            <a:r>
              <a:rPr lang="en-GB" dirty="0" smtClean="0"/>
              <a:t>fundamental asymmetry </a:t>
            </a:r>
            <a:r>
              <a:rPr lang="en-GB" dirty="0"/>
              <a:t>in the laws of nature?</a:t>
            </a:r>
          </a:p>
          <a:p>
            <a:pPr marL="342900" indent="-342900">
              <a:buFont typeface="+mj-lt"/>
              <a:buAutoNum type="arabicPeriod"/>
            </a:pPr>
            <a:r>
              <a:rPr lang="en-GB" dirty="0" smtClean="0"/>
              <a:t>What will be the next symmetry recognized in nature? Is nature supersymmetric? Is the electroweak theory part of some larger edifice?</a:t>
            </a:r>
          </a:p>
          <a:p>
            <a:pPr marL="342900" indent="-342900">
              <a:buFont typeface="+mj-lt"/>
              <a:buAutoNum type="arabicPeriod"/>
            </a:pPr>
            <a:r>
              <a:rPr lang="en-GB" dirty="0" smtClean="0"/>
              <a:t>Are </a:t>
            </a:r>
            <a:r>
              <a:rPr lang="en-GB" dirty="0"/>
              <a:t>there additional generations of quarks and leptons</a:t>
            </a:r>
            <a:r>
              <a:rPr lang="en-GB" dirty="0" smtClean="0"/>
              <a:t>?</a:t>
            </a:r>
            <a:endParaRPr lang="en-GB" dirty="0"/>
          </a:p>
        </p:txBody>
      </p:sp>
      <p:sp>
        <p:nvSpPr>
          <p:cNvPr id="6" name="Title 5"/>
          <p:cNvSpPr>
            <a:spLocks noGrp="1"/>
          </p:cNvSpPr>
          <p:nvPr>
            <p:ph type="title"/>
          </p:nvPr>
        </p:nvSpPr>
        <p:spPr/>
        <p:txBody>
          <a:bodyPr/>
          <a:lstStyle/>
          <a:p>
            <a:r>
              <a:rPr lang="en-GB" dirty="0" smtClean="0"/>
              <a:t>Again:  Why would you do that?</a:t>
            </a:r>
            <a:endParaRPr lang="en-GB" dirty="0"/>
          </a:p>
        </p:txBody>
      </p:sp>
      <p:sp>
        <p:nvSpPr>
          <p:cNvPr id="3" name="Date Placeholder 2"/>
          <p:cNvSpPr>
            <a:spLocks noGrp="1"/>
          </p:cNvSpPr>
          <p:nvPr>
            <p:ph type="dt" sz="half" idx="14"/>
          </p:nvPr>
        </p:nvSpPr>
        <p:spPr/>
        <p:txBody>
          <a:bodyPr/>
          <a:lstStyle/>
          <a:p>
            <a:fld id="{C3DBBB24-C4BE-4D0D-8463-A87520B0A3C7}"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128</a:t>
            </a:fld>
            <a:endParaRPr lang="en-GB"/>
          </a:p>
        </p:txBody>
      </p:sp>
    </p:spTree>
    <p:extLst>
      <p:ext uri="{BB962C8B-B14F-4D97-AF65-F5344CB8AC3E}">
        <p14:creationId xmlns:p14="http://schemas.microsoft.com/office/powerpoint/2010/main" val="376246209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p:txBody>
          <a:bodyPr>
            <a:noAutofit/>
          </a:bodyPr>
          <a:lstStyle/>
          <a:p>
            <a:pPr marL="342900" indent="-342900">
              <a:buFont typeface="+mj-lt"/>
              <a:buAutoNum type="arabicPeriod"/>
            </a:pPr>
            <a:r>
              <a:rPr lang="en-GB" dirty="0">
                <a:solidFill>
                  <a:srgbClr val="00FF00"/>
                </a:solidFill>
              </a:rPr>
              <a:t>What is the agent that hides the electroweak symmetry? Specifically, </a:t>
            </a:r>
            <a:r>
              <a:rPr lang="en-GB" dirty="0" smtClean="0">
                <a:solidFill>
                  <a:srgbClr val="00FF00"/>
                </a:solidFill>
              </a:rPr>
              <a:t>is there </a:t>
            </a:r>
            <a:r>
              <a:rPr lang="en-GB" dirty="0">
                <a:solidFill>
                  <a:srgbClr val="00FF00"/>
                </a:solidFill>
              </a:rPr>
              <a:t>a Higgs boson?</a:t>
            </a:r>
            <a:r>
              <a:rPr lang="en-GB" dirty="0"/>
              <a:t> Might there be several?</a:t>
            </a:r>
          </a:p>
          <a:p>
            <a:pPr marL="342900" indent="-342900">
              <a:buFont typeface="+mj-lt"/>
              <a:buAutoNum type="arabicPeriod"/>
            </a:pPr>
            <a:r>
              <a:rPr lang="en-GB" dirty="0" smtClean="0"/>
              <a:t>Is </a:t>
            </a:r>
            <a:r>
              <a:rPr lang="en-GB" dirty="0"/>
              <a:t>the Higgs boson elementary or composite? How does the </a:t>
            </a:r>
            <a:r>
              <a:rPr lang="en-GB" dirty="0" smtClean="0"/>
              <a:t>Higgs boson </a:t>
            </a:r>
            <a:r>
              <a:rPr lang="en-GB" dirty="0"/>
              <a:t>interact with itself? </a:t>
            </a:r>
            <a:endParaRPr lang="en-GB" dirty="0" smtClean="0"/>
          </a:p>
          <a:p>
            <a:pPr marL="342900" indent="-342900">
              <a:buFont typeface="+mj-lt"/>
              <a:buAutoNum type="arabicPeriod"/>
            </a:pPr>
            <a:r>
              <a:rPr lang="en-GB" dirty="0" smtClean="0">
                <a:solidFill>
                  <a:srgbClr val="00FF00"/>
                </a:solidFill>
              </a:rPr>
              <a:t>Does </a:t>
            </a:r>
            <a:r>
              <a:rPr lang="en-GB" dirty="0">
                <a:solidFill>
                  <a:srgbClr val="00FF00"/>
                </a:solidFill>
              </a:rPr>
              <a:t>the Higgs boson give mass to fermions, or only to the </a:t>
            </a:r>
            <a:r>
              <a:rPr lang="en-GB" dirty="0" smtClean="0">
                <a:solidFill>
                  <a:srgbClr val="00FF00"/>
                </a:solidFill>
              </a:rPr>
              <a:t>weak bosons</a:t>
            </a:r>
            <a:r>
              <a:rPr lang="en-GB" dirty="0">
                <a:solidFill>
                  <a:srgbClr val="00FF00"/>
                </a:solidFill>
              </a:rPr>
              <a:t>? </a:t>
            </a:r>
            <a:r>
              <a:rPr lang="en-GB" dirty="0"/>
              <a:t>What sets the masses and mixings of the quarks and leptons?</a:t>
            </a:r>
          </a:p>
          <a:p>
            <a:pPr marL="342900" indent="-342900">
              <a:buFont typeface="+mj-lt"/>
              <a:buAutoNum type="arabicPeriod"/>
            </a:pPr>
            <a:r>
              <a:rPr lang="en-GB" dirty="0" smtClean="0"/>
              <a:t>What </a:t>
            </a:r>
            <a:r>
              <a:rPr lang="en-GB" dirty="0"/>
              <a:t>stabilizes the Higgs boson mass below 1 </a:t>
            </a:r>
            <a:r>
              <a:rPr lang="en-GB" dirty="0" err="1"/>
              <a:t>TeV</a:t>
            </a:r>
            <a:r>
              <a:rPr lang="en-GB" dirty="0"/>
              <a:t>?</a:t>
            </a:r>
          </a:p>
          <a:p>
            <a:pPr marL="342900" indent="-342900">
              <a:buFont typeface="+mj-lt"/>
              <a:buAutoNum type="arabicPeriod"/>
            </a:pPr>
            <a:r>
              <a:rPr lang="en-GB" dirty="0" smtClean="0"/>
              <a:t>Do </a:t>
            </a:r>
            <a:r>
              <a:rPr lang="en-GB" dirty="0"/>
              <a:t>the different </a:t>
            </a:r>
            <a:r>
              <a:rPr lang="en-GB" dirty="0" smtClean="0"/>
              <a:t>behaviours </a:t>
            </a:r>
            <a:r>
              <a:rPr lang="en-GB" dirty="0"/>
              <a:t>of left-handed and right-handed fermions </a:t>
            </a:r>
            <a:r>
              <a:rPr lang="en-GB" dirty="0" smtClean="0"/>
              <a:t>with respect </a:t>
            </a:r>
            <a:r>
              <a:rPr lang="en-GB" dirty="0"/>
              <a:t>to charged-current weak interactions reflect a </a:t>
            </a:r>
            <a:r>
              <a:rPr lang="en-GB" dirty="0" smtClean="0"/>
              <a:t>fundamental asymmetry </a:t>
            </a:r>
            <a:r>
              <a:rPr lang="en-GB" dirty="0"/>
              <a:t>in the laws of nature?</a:t>
            </a:r>
          </a:p>
          <a:p>
            <a:pPr marL="342900" indent="-342900">
              <a:buFont typeface="+mj-lt"/>
              <a:buAutoNum type="arabicPeriod"/>
            </a:pPr>
            <a:r>
              <a:rPr lang="en-GB" dirty="0" smtClean="0"/>
              <a:t>What </a:t>
            </a:r>
            <a:r>
              <a:rPr lang="en-GB" dirty="0"/>
              <a:t>will be the next symmetry recognized in nature? Is </a:t>
            </a:r>
            <a:r>
              <a:rPr lang="en-GB" dirty="0" smtClean="0"/>
              <a:t>nature supersymmetric</a:t>
            </a:r>
            <a:r>
              <a:rPr lang="en-GB" dirty="0"/>
              <a:t>? Is the electroweak theory part of some larger edifice?</a:t>
            </a:r>
          </a:p>
          <a:p>
            <a:pPr marL="342900" indent="-342900">
              <a:buFont typeface="+mj-lt"/>
              <a:buAutoNum type="arabicPeriod"/>
            </a:pPr>
            <a:r>
              <a:rPr lang="en-GB" dirty="0" smtClean="0"/>
              <a:t>Are </a:t>
            </a:r>
            <a:r>
              <a:rPr lang="en-GB" dirty="0"/>
              <a:t>there additional generations of quarks and leptons</a:t>
            </a:r>
            <a:r>
              <a:rPr lang="en-GB" dirty="0" smtClean="0"/>
              <a:t>?</a:t>
            </a:r>
            <a:endParaRPr lang="en-GB" dirty="0"/>
          </a:p>
        </p:txBody>
      </p:sp>
      <p:sp>
        <p:nvSpPr>
          <p:cNvPr id="6" name="Title 5"/>
          <p:cNvSpPr>
            <a:spLocks noGrp="1"/>
          </p:cNvSpPr>
          <p:nvPr>
            <p:ph type="title"/>
          </p:nvPr>
        </p:nvSpPr>
        <p:spPr/>
        <p:txBody>
          <a:bodyPr/>
          <a:lstStyle/>
          <a:p>
            <a:r>
              <a:rPr lang="en-GB" dirty="0" smtClean="0"/>
              <a:t>Again:  Why would you do that?</a:t>
            </a:r>
            <a:endParaRPr lang="en-GB" dirty="0"/>
          </a:p>
        </p:txBody>
      </p:sp>
      <p:sp>
        <p:nvSpPr>
          <p:cNvPr id="2" name="TextBox 1"/>
          <p:cNvSpPr txBox="1"/>
          <p:nvPr/>
        </p:nvSpPr>
        <p:spPr>
          <a:xfrm>
            <a:off x="7668344" y="1196752"/>
            <a:ext cx="990977" cy="1323439"/>
          </a:xfrm>
          <a:prstGeom prst="rect">
            <a:avLst/>
          </a:prstGeom>
          <a:noFill/>
        </p:spPr>
        <p:txBody>
          <a:bodyPr wrap="none" rtlCol="0">
            <a:spAutoFit/>
          </a:bodyPr>
          <a:lstStyle/>
          <a:p>
            <a:r>
              <a:rPr lang="en-GB" sz="8000" dirty="0" smtClean="0">
                <a:solidFill>
                  <a:srgbClr val="00FF00"/>
                </a:solidFill>
                <a:sym typeface="Wingdings"/>
              </a:rPr>
              <a:t></a:t>
            </a:r>
            <a:endParaRPr lang="en-GB" sz="8000" dirty="0">
              <a:solidFill>
                <a:srgbClr val="00FF00"/>
              </a:solidFill>
            </a:endParaRPr>
          </a:p>
        </p:txBody>
      </p:sp>
      <p:sp>
        <p:nvSpPr>
          <p:cNvPr id="8" name="TextBox 7"/>
          <p:cNvSpPr txBox="1"/>
          <p:nvPr/>
        </p:nvSpPr>
        <p:spPr>
          <a:xfrm>
            <a:off x="7668343" y="2276872"/>
            <a:ext cx="990977" cy="1323439"/>
          </a:xfrm>
          <a:prstGeom prst="rect">
            <a:avLst/>
          </a:prstGeom>
          <a:noFill/>
        </p:spPr>
        <p:txBody>
          <a:bodyPr wrap="none" rtlCol="0">
            <a:spAutoFit/>
          </a:bodyPr>
          <a:lstStyle/>
          <a:p>
            <a:r>
              <a:rPr lang="en-GB" sz="8000" dirty="0" smtClean="0">
                <a:solidFill>
                  <a:srgbClr val="00FF00"/>
                </a:solidFill>
                <a:sym typeface="Wingdings"/>
              </a:rPr>
              <a:t></a:t>
            </a:r>
            <a:endParaRPr lang="en-GB" sz="8000" dirty="0">
              <a:solidFill>
                <a:srgbClr val="00FF00"/>
              </a:solidFill>
            </a:endParaRPr>
          </a:p>
        </p:txBody>
      </p:sp>
      <p:sp>
        <p:nvSpPr>
          <p:cNvPr id="3" name="Date Placeholder 2"/>
          <p:cNvSpPr>
            <a:spLocks noGrp="1"/>
          </p:cNvSpPr>
          <p:nvPr>
            <p:ph type="dt" sz="half" idx="14"/>
          </p:nvPr>
        </p:nvSpPr>
        <p:spPr/>
        <p:txBody>
          <a:bodyPr/>
          <a:lstStyle/>
          <a:p>
            <a:fld id="{5DDE9D7A-60FD-45FF-AC32-9273D3F4F198}"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129</a:t>
            </a:fld>
            <a:endParaRPr lang="en-GB"/>
          </a:p>
        </p:txBody>
      </p:sp>
    </p:spTree>
    <p:extLst>
      <p:ext uri="{BB962C8B-B14F-4D97-AF65-F5344CB8AC3E}">
        <p14:creationId xmlns:p14="http://schemas.microsoft.com/office/powerpoint/2010/main" val="12060937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1888" y="457436"/>
            <a:ext cx="8352928" cy="64005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66" y="457436"/>
            <a:ext cx="8060434" cy="640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44014" y="836712"/>
            <a:ext cx="8060434"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5"/>
          <p:cNvSpPr>
            <a:spLocks noGrp="1"/>
          </p:cNvSpPr>
          <p:nvPr>
            <p:ph type="title"/>
          </p:nvPr>
        </p:nvSpPr>
        <p:spPr>
          <a:xfrm>
            <a:off x="352426" y="548680"/>
            <a:ext cx="7680960" cy="746720"/>
          </a:xfrm>
        </p:spPr>
        <p:txBody>
          <a:bodyPr>
            <a:normAutofit/>
          </a:bodyPr>
          <a:lstStyle/>
          <a:p>
            <a:r>
              <a:rPr lang="en-GB" dirty="0" smtClean="0">
                <a:solidFill>
                  <a:schemeClr val="bg1"/>
                </a:solidFill>
              </a:rPr>
              <a:t>Amalie “Emmy” </a:t>
            </a:r>
            <a:r>
              <a:rPr lang="en-GB" dirty="0" err="1" smtClean="0">
                <a:solidFill>
                  <a:schemeClr val="bg1"/>
                </a:solidFill>
              </a:rPr>
              <a:t>Noether</a:t>
            </a:r>
            <a:endParaRPr lang="en-GB" dirty="0">
              <a:solidFill>
                <a:schemeClr val="bg1"/>
              </a:solidFill>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240" t="91542" r="27536"/>
          <a:stretch/>
        </p:blipFill>
        <p:spPr bwMode="auto">
          <a:xfrm>
            <a:off x="501072" y="2874263"/>
            <a:ext cx="8131550" cy="118150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614136" y="6309320"/>
            <a:ext cx="3888432" cy="5009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a:off x="483079" y="4071668"/>
            <a:ext cx="2131057" cy="22376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501565" y="4071668"/>
            <a:ext cx="2131057" cy="22376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85417" y="3247504"/>
            <a:ext cx="7605383" cy="636960"/>
          </a:xfrm>
          <a:prstGeom prst="rect">
            <a:avLst/>
          </a:prstGeom>
          <a:solidFill>
            <a:schemeClr val="tx1"/>
          </a:solidFill>
        </p:spPr>
        <p:txBody>
          <a:bodyPr wrap="square" lIns="36000" tIns="36000" rIns="36000" bIns="36000" rtlCol="0">
            <a:spAutoFit/>
          </a:bodyPr>
          <a:lstStyle/>
          <a:p>
            <a:pPr>
              <a:lnSpc>
                <a:spcPts val="2200"/>
              </a:lnSpc>
            </a:pPr>
            <a:r>
              <a:rPr lang="en-GB" sz="2000" b="1" spc="-150" dirty="0" smtClean="0">
                <a:solidFill>
                  <a:schemeClr val="bg1"/>
                </a:solidFill>
                <a:latin typeface="Andalus" panose="02020603050405020304" pitchFamily="18" charset="-78"/>
                <a:cs typeface="Andalus" panose="02020603050405020304" pitchFamily="18" charset="-78"/>
              </a:rPr>
              <a:t>GROUNDBREAKING</a:t>
            </a:r>
            <a:r>
              <a:rPr lang="en-GB" sz="2000" b="1" dirty="0" smtClean="0">
                <a:solidFill>
                  <a:schemeClr val="bg1"/>
                </a:solidFill>
                <a:latin typeface="Andalus" panose="02020603050405020304" pitchFamily="18" charset="-78"/>
                <a:cs typeface="Andalus" panose="02020603050405020304" pitchFamily="18" charset="-78"/>
              </a:rPr>
              <a:t> </a:t>
            </a:r>
            <a:r>
              <a:rPr lang="en-GB" sz="2000" spc="50" dirty="0" smtClean="0">
                <a:solidFill>
                  <a:schemeClr val="bg1"/>
                </a:solidFill>
                <a:latin typeface="Andalus" panose="02020603050405020304" pitchFamily="18" charset="-78"/>
                <a:cs typeface="Andalus" panose="02020603050405020304" pitchFamily="18" charset="-78"/>
              </a:rPr>
              <a:t>Emmy </a:t>
            </a:r>
            <a:r>
              <a:rPr lang="en-GB" sz="2000" spc="50" dirty="0" err="1" smtClean="0">
                <a:solidFill>
                  <a:schemeClr val="bg1"/>
                </a:solidFill>
                <a:latin typeface="Andalus" panose="02020603050405020304" pitchFamily="18" charset="-78"/>
                <a:cs typeface="Andalus" panose="02020603050405020304" pitchFamily="18" charset="-78"/>
              </a:rPr>
              <a:t>Noether’s</a:t>
            </a:r>
            <a:r>
              <a:rPr lang="en-GB" sz="2000" spc="50" dirty="0" smtClean="0">
                <a:solidFill>
                  <a:schemeClr val="bg1"/>
                </a:solidFill>
                <a:latin typeface="Andalus" panose="02020603050405020304" pitchFamily="18" charset="-78"/>
                <a:cs typeface="Andalus" panose="02020603050405020304" pitchFamily="18" charset="-78"/>
              </a:rPr>
              <a:t> theorem united two pillars of physics</a:t>
            </a:r>
            <a:r>
              <a:rPr lang="en-GB" sz="2000" spc="50" dirty="0" smtClean="0">
                <a:solidFill>
                  <a:schemeClr val="bg1"/>
                </a:solidFill>
                <a:cs typeface="Andalus" panose="02020603050405020304" pitchFamily="18" charset="-78"/>
              </a:rPr>
              <a:t>:</a:t>
            </a:r>
            <a:r>
              <a:rPr lang="en-GB" sz="2000" spc="50" dirty="0" smtClean="0">
                <a:solidFill>
                  <a:schemeClr val="bg1"/>
                </a:solidFill>
                <a:latin typeface="Andalus" panose="02020603050405020304" pitchFamily="18" charset="-78"/>
                <a:cs typeface="Andalus" panose="02020603050405020304" pitchFamily="18" charset="-78"/>
              </a:rPr>
              <a:t> symmetry in nature and the universal laws of conservation.</a:t>
            </a:r>
            <a:endParaRPr lang="en-GB" sz="2000" spc="50" dirty="0">
              <a:solidFill>
                <a:schemeClr val="bg1"/>
              </a:solidFill>
              <a:latin typeface="Andalus" panose="02020603050405020304" pitchFamily="18" charset="-78"/>
              <a:cs typeface="Andalus" panose="02020603050405020304" pitchFamily="18" charset="-78"/>
            </a:endParaRPr>
          </a:p>
        </p:txBody>
      </p:sp>
      <p:sp>
        <p:nvSpPr>
          <p:cNvPr id="10" name="Date Placeholder 9"/>
          <p:cNvSpPr>
            <a:spLocks noGrp="1"/>
          </p:cNvSpPr>
          <p:nvPr>
            <p:ph type="dt" sz="half" idx="14"/>
          </p:nvPr>
        </p:nvSpPr>
        <p:spPr/>
        <p:txBody>
          <a:bodyPr/>
          <a:lstStyle/>
          <a:p>
            <a:fld id="{AE88B43C-9DBB-42E4-BCC2-FE3D211E2347}" type="datetime1">
              <a:rPr lang="en-GB" smtClean="0"/>
              <a:t>30/04/2015</a:t>
            </a:fld>
            <a:endParaRPr lang="en-GB"/>
          </a:p>
        </p:txBody>
      </p:sp>
      <p:sp>
        <p:nvSpPr>
          <p:cNvPr id="13" name="Footer Placeholder 12"/>
          <p:cNvSpPr>
            <a:spLocks noGrp="1"/>
          </p:cNvSpPr>
          <p:nvPr>
            <p:ph type="ftr" sz="quarter" idx="16"/>
          </p:nvPr>
        </p:nvSpPr>
        <p:spPr/>
        <p:txBody>
          <a:bodyPr/>
          <a:lstStyle/>
          <a:p>
            <a:r>
              <a:rPr lang="en-GB" smtClean="0"/>
              <a:t>Andrew W. Rose</a:t>
            </a:r>
            <a:endParaRPr lang="en-GB" dirty="0"/>
          </a:p>
        </p:txBody>
      </p:sp>
      <p:sp>
        <p:nvSpPr>
          <p:cNvPr id="14" name="Slide Number Placeholder 13"/>
          <p:cNvSpPr>
            <a:spLocks noGrp="1"/>
          </p:cNvSpPr>
          <p:nvPr>
            <p:ph type="sldNum" sz="quarter" idx="15"/>
          </p:nvPr>
        </p:nvSpPr>
        <p:spPr/>
        <p:txBody>
          <a:bodyPr/>
          <a:lstStyle/>
          <a:p>
            <a:fld id="{035F0723-42B8-4CAA-8A7D-A426CFC272D6}" type="slidenum">
              <a:rPr lang="en-GB" smtClean="0"/>
              <a:t>13</a:t>
            </a:fld>
            <a:endParaRPr lang="en-GB"/>
          </a:p>
        </p:txBody>
      </p:sp>
    </p:spTree>
    <p:extLst>
      <p:ext uri="{BB962C8B-B14F-4D97-AF65-F5344CB8AC3E}">
        <p14:creationId xmlns:p14="http://schemas.microsoft.com/office/powerpoint/2010/main" val="396611801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7680960" cy="4990296"/>
          </a:xfrm>
        </p:spPr>
        <p:txBody>
          <a:bodyPr>
            <a:noAutofit/>
          </a:bodyPr>
          <a:lstStyle/>
          <a:p>
            <a:pPr marL="342900" indent="-342900">
              <a:buFont typeface="+mj-lt"/>
              <a:buAutoNum type="arabicPeriod" startAt="8"/>
            </a:pPr>
            <a:r>
              <a:rPr lang="en-GB" dirty="0"/>
              <a:t> Why is gravity such a weak force? Why are </a:t>
            </a:r>
            <a:r>
              <a:rPr lang="en-GB" dirty="0" smtClean="0"/>
              <a:t>the Planck scale and </a:t>
            </a:r>
            <a:r>
              <a:rPr lang="en-GB" dirty="0"/>
              <a:t>electroweak scale </a:t>
            </a:r>
            <a:r>
              <a:rPr lang="en-GB" dirty="0" smtClean="0"/>
              <a:t>so </a:t>
            </a:r>
            <a:r>
              <a:rPr lang="en-GB" dirty="0"/>
              <a:t>different from each other? What prevents quantities at the electroweak scale, such as the Higgs boson mass, from getting quantum corrections on the order of the Planck scale? Is the solution </a:t>
            </a:r>
            <a:r>
              <a:rPr lang="en-GB" dirty="0" smtClean="0"/>
              <a:t>supersymmetry</a:t>
            </a:r>
            <a:r>
              <a:rPr lang="en-GB" dirty="0"/>
              <a:t>, extra dimensions, or just anthropic fine-tuning?</a:t>
            </a:r>
          </a:p>
          <a:p>
            <a:pPr marL="342900" indent="-342900">
              <a:buFont typeface="+mj-lt"/>
              <a:buAutoNum type="arabicPeriod" startAt="8"/>
            </a:pPr>
            <a:r>
              <a:rPr lang="en-GB" dirty="0" smtClean="0"/>
              <a:t>Did </a:t>
            </a:r>
            <a:r>
              <a:rPr lang="en-GB" dirty="0"/>
              <a:t>particles that carry "magnetic charge" exist in some past, higher-energy epoch? If so, do any remain today</a:t>
            </a:r>
            <a:r>
              <a:rPr lang="en-GB" dirty="0" smtClean="0"/>
              <a:t>?</a:t>
            </a:r>
            <a:endParaRPr lang="en-GB" dirty="0"/>
          </a:p>
          <a:p>
            <a:pPr marL="342900" indent="-342900">
              <a:buFont typeface="+mj-lt"/>
              <a:buAutoNum type="arabicPeriod" startAt="8"/>
            </a:pPr>
            <a:r>
              <a:rPr lang="en-GB" dirty="0" smtClean="0"/>
              <a:t>Is </a:t>
            </a:r>
            <a:r>
              <a:rPr lang="en-GB" dirty="0"/>
              <a:t>the proton fundamentally </a:t>
            </a:r>
            <a:r>
              <a:rPr lang="en-GB" dirty="0" smtClean="0"/>
              <a:t>stable or </a:t>
            </a:r>
            <a:r>
              <a:rPr lang="en-GB" dirty="0"/>
              <a:t>does it decay with a finite </a:t>
            </a:r>
            <a:r>
              <a:rPr lang="en-GB" dirty="0" smtClean="0"/>
              <a:t>lifetime?</a:t>
            </a:r>
            <a:endParaRPr lang="en-GB" dirty="0"/>
          </a:p>
          <a:p>
            <a:pPr marL="342900" indent="-342900">
              <a:buFont typeface="+mj-lt"/>
              <a:buAutoNum type="arabicPeriod" startAt="8"/>
            </a:pPr>
            <a:r>
              <a:rPr lang="en-GB" dirty="0" smtClean="0"/>
              <a:t>Is supersymmetry </a:t>
            </a:r>
            <a:r>
              <a:rPr lang="en-GB" dirty="0"/>
              <a:t>realized at </a:t>
            </a:r>
            <a:r>
              <a:rPr lang="en-GB" dirty="0" err="1"/>
              <a:t>TeV</a:t>
            </a:r>
            <a:r>
              <a:rPr lang="en-GB" dirty="0"/>
              <a:t> scale? If so, what is the mechanism of </a:t>
            </a:r>
            <a:r>
              <a:rPr lang="en-GB" dirty="0" smtClean="0"/>
              <a:t>supersymmetry </a:t>
            </a:r>
            <a:r>
              <a:rPr lang="en-GB" dirty="0"/>
              <a:t>breaking? Does </a:t>
            </a:r>
            <a:r>
              <a:rPr lang="en-GB" dirty="0" smtClean="0"/>
              <a:t>supersymmetry </a:t>
            </a:r>
            <a:r>
              <a:rPr lang="en-GB" dirty="0"/>
              <a:t>stabilize the electroweak scale, preventing high quantum corrections? Does the lightest supersymmetric particle (LSP or Lightest </a:t>
            </a:r>
            <a:r>
              <a:rPr lang="en-GB" dirty="0" smtClean="0"/>
              <a:t>Supersymmetric </a:t>
            </a:r>
            <a:r>
              <a:rPr lang="en-GB" dirty="0"/>
              <a:t>Particle) comprise dark matter?</a:t>
            </a:r>
          </a:p>
          <a:p>
            <a:pPr marL="342900" indent="-342900">
              <a:buFont typeface="+mj-lt"/>
              <a:buAutoNum type="arabicPeriod" startAt="8"/>
            </a:pPr>
            <a:r>
              <a:rPr lang="en-GB" dirty="0" smtClean="0"/>
              <a:t>What </a:t>
            </a:r>
            <a:r>
              <a:rPr lang="en-GB" dirty="0"/>
              <a:t>is the mass of </a:t>
            </a:r>
            <a:r>
              <a:rPr lang="en-GB" dirty="0" smtClean="0"/>
              <a:t>neutrinos? Are they </a:t>
            </a:r>
            <a:r>
              <a:rPr lang="en-GB" dirty="0"/>
              <a:t>Dirac or </a:t>
            </a:r>
            <a:r>
              <a:rPr lang="en-GB" dirty="0" err="1"/>
              <a:t>Majorana</a:t>
            </a:r>
            <a:r>
              <a:rPr lang="en-GB" dirty="0"/>
              <a:t> </a:t>
            </a:r>
            <a:r>
              <a:rPr lang="en-GB" dirty="0" smtClean="0"/>
              <a:t>particles? </a:t>
            </a:r>
            <a:r>
              <a:rPr lang="en-GB" dirty="0"/>
              <a:t>Is mass hierarchy normal or inverted? Is the CP violating phase </a:t>
            </a:r>
            <a:r>
              <a:rPr lang="en-GB" dirty="0" smtClean="0"/>
              <a:t>non-zero?</a:t>
            </a:r>
          </a:p>
        </p:txBody>
      </p:sp>
      <p:sp>
        <p:nvSpPr>
          <p:cNvPr id="6" name="Title 5"/>
          <p:cNvSpPr>
            <a:spLocks noGrp="1"/>
          </p:cNvSpPr>
          <p:nvPr>
            <p:ph type="title"/>
          </p:nvPr>
        </p:nvSpPr>
        <p:spPr/>
        <p:txBody>
          <a:bodyPr/>
          <a:lstStyle/>
          <a:p>
            <a:r>
              <a:rPr lang="en-GB" dirty="0"/>
              <a:t>Again:  Why would you do that?</a:t>
            </a:r>
          </a:p>
        </p:txBody>
      </p:sp>
      <p:sp>
        <p:nvSpPr>
          <p:cNvPr id="3" name="Date Placeholder 2"/>
          <p:cNvSpPr>
            <a:spLocks noGrp="1"/>
          </p:cNvSpPr>
          <p:nvPr>
            <p:ph type="dt" sz="half" idx="14"/>
          </p:nvPr>
        </p:nvSpPr>
        <p:spPr/>
        <p:txBody>
          <a:bodyPr/>
          <a:lstStyle/>
          <a:p>
            <a:fld id="{A0D11F37-B5DE-453F-9228-D86A55982096}"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130</a:t>
            </a:fld>
            <a:endParaRPr lang="en-GB"/>
          </a:p>
        </p:txBody>
      </p:sp>
    </p:spTree>
    <p:extLst>
      <p:ext uri="{BB962C8B-B14F-4D97-AF65-F5344CB8AC3E}">
        <p14:creationId xmlns:p14="http://schemas.microsoft.com/office/powerpoint/2010/main" val="243509514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Autofit/>
          </a:bodyPr>
          <a:lstStyle/>
          <a:p>
            <a:pPr marL="342900" indent="-342900">
              <a:buFont typeface="+mj-lt"/>
              <a:buAutoNum type="arabicPeriod" startAt="13"/>
            </a:pPr>
            <a:r>
              <a:rPr lang="en-GB" dirty="0" smtClean="0"/>
              <a:t>Why has there never been measured a free quark or gluon, but only objects that are built out of them, like mesons and baryons? How does this phenomenon emerge from QCD?</a:t>
            </a:r>
          </a:p>
          <a:p>
            <a:pPr marL="342900" indent="-342900">
              <a:buFont typeface="+mj-lt"/>
              <a:buAutoNum type="arabicPeriod" startAt="13"/>
            </a:pPr>
            <a:r>
              <a:rPr lang="en-GB" dirty="0" smtClean="0"/>
              <a:t>Why is the strong nuclear interaction invariant to parity and charge conjugation?</a:t>
            </a:r>
          </a:p>
          <a:p>
            <a:pPr marL="342900" indent="-342900">
              <a:buFont typeface="+mj-lt"/>
              <a:buAutoNum type="arabicPeriod" startAt="13"/>
            </a:pPr>
            <a:r>
              <a:rPr lang="en-GB" dirty="0"/>
              <a:t>Why is the experimentally measured value of the </a:t>
            </a:r>
            <a:r>
              <a:rPr lang="en-GB" dirty="0" err="1"/>
              <a:t>muon's</a:t>
            </a:r>
            <a:r>
              <a:rPr lang="en-GB" dirty="0"/>
              <a:t> anomalous magnetic dipole moment ("</a:t>
            </a:r>
            <a:r>
              <a:rPr lang="en-GB" dirty="0" err="1"/>
              <a:t>muon</a:t>
            </a:r>
            <a:r>
              <a:rPr lang="en-GB" dirty="0"/>
              <a:t> g-2") significantly different from the theoretically predicted value of that physical constant</a:t>
            </a:r>
            <a:r>
              <a:rPr lang="en-GB" dirty="0" smtClean="0"/>
              <a:t>?</a:t>
            </a:r>
          </a:p>
          <a:p>
            <a:pPr marL="342900" indent="-342900">
              <a:buFont typeface="+mj-lt"/>
              <a:buAutoNum type="arabicPeriod" startAt="13"/>
            </a:pPr>
            <a:r>
              <a:rPr lang="en-GB" dirty="0"/>
              <a:t>What resolves the vacuum energy problem? Why does the zero-point energy of the vacuum not cause a large cosmological constant? What cancels it out</a:t>
            </a:r>
            <a:r>
              <a:rPr lang="en-GB" dirty="0" smtClean="0"/>
              <a:t>?</a:t>
            </a:r>
          </a:p>
          <a:p>
            <a:pPr marL="342900" indent="-342900">
              <a:buFont typeface="+mj-lt"/>
              <a:buAutoNum type="arabicPeriod" startAt="13"/>
            </a:pPr>
            <a:r>
              <a:rPr lang="en-GB" dirty="0"/>
              <a:t>Is electroweak symmetry breaking an emergent phenomenon connected with strong dynamics? Is electroweak symmetry breaking related to gravity through extra </a:t>
            </a:r>
            <a:r>
              <a:rPr lang="en-GB" dirty="0" smtClean="0"/>
              <a:t>space-time </a:t>
            </a:r>
            <a:r>
              <a:rPr lang="en-GB" dirty="0"/>
              <a:t>dimensions</a:t>
            </a:r>
            <a:r>
              <a:rPr lang="en-GB" dirty="0" smtClean="0"/>
              <a:t>?</a:t>
            </a:r>
            <a:endParaRPr lang="en-GB" dirty="0"/>
          </a:p>
        </p:txBody>
      </p:sp>
      <p:sp>
        <p:nvSpPr>
          <p:cNvPr id="6" name="Title 5"/>
          <p:cNvSpPr>
            <a:spLocks noGrp="1"/>
          </p:cNvSpPr>
          <p:nvPr>
            <p:ph type="title"/>
          </p:nvPr>
        </p:nvSpPr>
        <p:spPr/>
        <p:txBody>
          <a:bodyPr/>
          <a:lstStyle/>
          <a:p>
            <a:r>
              <a:rPr lang="en-GB" dirty="0"/>
              <a:t>Again:  Why would you do that?</a:t>
            </a:r>
          </a:p>
        </p:txBody>
      </p:sp>
      <p:sp>
        <p:nvSpPr>
          <p:cNvPr id="3" name="Date Placeholder 2"/>
          <p:cNvSpPr>
            <a:spLocks noGrp="1"/>
          </p:cNvSpPr>
          <p:nvPr>
            <p:ph type="dt" sz="half" idx="14"/>
          </p:nvPr>
        </p:nvSpPr>
        <p:spPr/>
        <p:txBody>
          <a:bodyPr/>
          <a:lstStyle/>
          <a:p>
            <a:fld id="{62457558-8D3D-4587-949E-E3FA6808134A}"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131</a:t>
            </a:fld>
            <a:endParaRPr lang="en-GB"/>
          </a:p>
        </p:txBody>
      </p:sp>
    </p:spTree>
    <p:extLst>
      <p:ext uri="{BB962C8B-B14F-4D97-AF65-F5344CB8AC3E}">
        <p14:creationId xmlns:p14="http://schemas.microsoft.com/office/powerpoint/2010/main" val="69423040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p:txBody>
          <a:bodyPr>
            <a:noAutofit/>
          </a:bodyPr>
          <a:lstStyle/>
          <a:p>
            <a:pPr marL="342900" indent="-342900">
              <a:buFont typeface="+mj-lt"/>
              <a:buAutoNum type="arabicPeriod" startAt="18"/>
            </a:pPr>
            <a:r>
              <a:rPr lang="en-GB" dirty="0" smtClean="0"/>
              <a:t>What lessons does electroweak symmetry breaking hold for unified theories of the strong, weak, and electromagnetic interactions?</a:t>
            </a:r>
          </a:p>
          <a:p>
            <a:pPr marL="342900" indent="-342900">
              <a:buFont typeface="+mj-lt"/>
              <a:buAutoNum type="arabicPeriod" startAt="18"/>
            </a:pPr>
            <a:r>
              <a:rPr lang="en-GB" dirty="0" smtClean="0"/>
              <a:t>Does </a:t>
            </a:r>
            <a:r>
              <a:rPr lang="en-GB" dirty="0"/>
              <a:t>nature have more than four </a:t>
            </a:r>
            <a:r>
              <a:rPr lang="en-GB" dirty="0" smtClean="0"/>
              <a:t>space-time </a:t>
            </a:r>
            <a:r>
              <a:rPr lang="en-GB" dirty="0"/>
              <a:t>dimensions? If so, what is their size? Are dimensions a fundamental property of the universe or an emergent result of other physical laws? Can we experimentally observe evidence of higher spatial dimensions</a:t>
            </a:r>
            <a:r>
              <a:rPr lang="en-GB" dirty="0" smtClean="0"/>
              <a:t>?</a:t>
            </a:r>
          </a:p>
          <a:p>
            <a:pPr marL="342900" indent="-342900">
              <a:buFont typeface="+mj-lt"/>
              <a:buAutoNum type="arabicPeriod" startAt="18"/>
            </a:pPr>
            <a:r>
              <a:rPr lang="en-GB" dirty="0"/>
              <a:t>Can quantum mechanics and general relativity be realized as a fully consistent theory? </a:t>
            </a:r>
            <a:r>
              <a:rPr lang="en-GB" dirty="0" smtClean="0"/>
              <a:t>Does </a:t>
            </a:r>
            <a:r>
              <a:rPr lang="en-GB" dirty="0"/>
              <a:t>a consistent theory involve a force mediated by a hypothetical graviton, or a product of a discrete structure of space-time itself</a:t>
            </a:r>
            <a:r>
              <a:rPr lang="en-GB" dirty="0" smtClean="0"/>
              <a:t>?</a:t>
            </a:r>
          </a:p>
          <a:p>
            <a:pPr marL="342900" indent="-342900">
              <a:buFont typeface="+mj-lt"/>
              <a:buAutoNum type="arabicPeriod" startAt="18"/>
            </a:pPr>
            <a:r>
              <a:rPr lang="en-GB" dirty="0"/>
              <a:t>Is space-time fundamentally continuous or discrete</a:t>
            </a:r>
            <a:r>
              <a:rPr lang="en-GB" dirty="0" smtClean="0"/>
              <a:t>? Is the space-time continuum a smoothing-over of quantum effects or is quantum mechanics emergent from continuum mechanics?</a:t>
            </a:r>
            <a:endParaRPr lang="en-GB" dirty="0"/>
          </a:p>
          <a:p>
            <a:endParaRPr lang="en-GB" dirty="0"/>
          </a:p>
        </p:txBody>
      </p:sp>
      <p:sp>
        <p:nvSpPr>
          <p:cNvPr id="6" name="Title 5"/>
          <p:cNvSpPr>
            <a:spLocks noGrp="1"/>
          </p:cNvSpPr>
          <p:nvPr>
            <p:ph type="title"/>
          </p:nvPr>
        </p:nvSpPr>
        <p:spPr/>
        <p:txBody>
          <a:bodyPr/>
          <a:lstStyle/>
          <a:p>
            <a:r>
              <a:rPr lang="en-GB" dirty="0" smtClean="0"/>
              <a:t>Again:  Why would you do that?</a:t>
            </a:r>
            <a:endParaRPr lang="en-GB" dirty="0"/>
          </a:p>
        </p:txBody>
      </p:sp>
      <p:sp>
        <p:nvSpPr>
          <p:cNvPr id="3" name="Date Placeholder 2"/>
          <p:cNvSpPr>
            <a:spLocks noGrp="1"/>
          </p:cNvSpPr>
          <p:nvPr>
            <p:ph type="dt" sz="half" idx="14"/>
          </p:nvPr>
        </p:nvSpPr>
        <p:spPr/>
        <p:txBody>
          <a:bodyPr/>
          <a:lstStyle/>
          <a:p>
            <a:fld id="{9CD77D01-A478-48A4-9F6D-A6A3FC8DC0E6}"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132</a:t>
            </a:fld>
            <a:endParaRPr lang="en-GB"/>
          </a:p>
        </p:txBody>
      </p:sp>
    </p:spTree>
    <p:extLst>
      <p:ext uri="{BB962C8B-B14F-4D97-AF65-F5344CB8AC3E}">
        <p14:creationId xmlns:p14="http://schemas.microsoft.com/office/powerpoint/2010/main" val="284044581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31520" y="1872952"/>
            <a:ext cx="7680960" cy="2636168"/>
          </a:xfrm>
        </p:spPr>
        <p:txBody>
          <a:bodyPr anchor="t">
            <a:normAutofit/>
          </a:bodyPr>
          <a:lstStyle/>
          <a:p>
            <a:pPr algn="ctr"/>
            <a:r>
              <a:rPr lang="en-GB" sz="2800" dirty="0" smtClean="0"/>
              <a:t>There are still a lot of unanswered questions before we have a theory of everything!</a:t>
            </a:r>
          </a:p>
        </p:txBody>
      </p:sp>
      <p:sp>
        <p:nvSpPr>
          <p:cNvPr id="6" name="Title 5"/>
          <p:cNvSpPr>
            <a:spLocks noGrp="1"/>
          </p:cNvSpPr>
          <p:nvPr>
            <p:ph type="title"/>
          </p:nvPr>
        </p:nvSpPr>
        <p:spPr/>
        <p:txBody>
          <a:bodyPr/>
          <a:lstStyle/>
          <a:p>
            <a:r>
              <a:rPr lang="en-GB" dirty="0" smtClean="0"/>
              <a:t>Conclusion</a:t>
            </a:r>
            <a:endParaRPr lang="en-GB" dirty="0"/>
          </a:p>
        </p:txBody>
      </p:sp>
      <p:sp>
        <p:nvSpPr>
          <p:cNvPr id="3" name="Date Placeholder 2"/>
          <p:cNvSpPr>
            <a:spLocks noGrp="1"/>
          </p:cNvSpPr>
          <p:nvPr>
            <p:ph type="dt" sz="half" idx="14"/>
          </p:nvPr>
        </p:nvSpPr>
        <p:spPr/>
        <p:txBody>
          <a:bodyPr/>
          <a:lstStyle/>
          <a:p>
            <a:fld id="{E5908A8E-C522-4C1C-AADD-59B780C8AB2F}"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133</a:t>
            </a:fld>
            <a:endParaRPr lang="en-GB"/>
          </a:p>
        </p:txBody>
      </p:sp>
    </p:spTree>
    <p:extLst>
      <p:ext uri="{BB962C8B-B14F-4D97-AF65-F5344CB8AC3E}">
        <p14:creationId xmlns:p14="http://schemas.microsoft.com/office/powerpoint/2010/main" val="21244309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31520" y="1872952"/>
            <a:ext cx="7680960" cy="3572272"/>
          </a:xfrm>
        </p:spPr>
        <p:txBody>
          <a:bodyPr anchor="t">
            <a:normAutofit/>
          </a:bodyPr>
          <a:lstStyle/>
          <a:p>
            <a:pPr algn="ctr"/>
            <a:r>
              <a:rPr lang="en-GB" sz="2800" dirty="0" smtClean="0"/>
              <a:t>There are still a lot of unanswered questions </a:t>
            </a:r>
            <a:r>
              <a:rPr lang="en-GB" sz="2800" dirty="0"/>
              <a:t>before we have a theory of everything</a:t>
            </a:r>
            <a:r>
              <a:rPr lang="en-GB" sz="2800" dirty="0" smtClean="0"/>
              <a:t>!</a:t>
            </a:r>
          </a:p>
          <a:p>
            <a:pPr algn="ctr"/>
            <a:endParaRPr lang="en-GB" sz="2800" dirty="0" smtClean="0"/>
          </a:p>
          <a:p>
            <a:pPr algn="ctr"/>
            <a:r>
              <a:rPr lang="en-GB" sz="2800" dirty="0" smtClean="0"/>
              <a:t>So… I should probably get back to work</a:t>
            </a:r>
          </a:p>
        </p:txBody>
      </p:sp>
      <p:sp>
        <p:nvSpPr>
          <p:cNvPr id="6" name="Title 5"/>
          <p:cNvSpPr>
            <a:spLocks noGrp="1"/>
          </p:cNvSpPr>
          <p:nvPr>
            <p:ph type="title"/>
          </p:nvPr>
        </p:nvSpPr>
        <p:spPr/>
        <p:txBody>
          <a:bodyPr/>
          <a:lstStyle/>
          <a:p>
            <a:r>
              <a:rPr lang="en-GB" dirty="0" smtClean="0"/>
              <a:t>Conclusion</a:t>
            </a:r>
            <a:endParaRPr lang="en-GB" dirty="0"/>
          </a:p>
        </p:txBody>
      </p:sp>
      <p:sp>
        <p:nvSpPr>
          <p:cNvPr id="3" name="Date Placeholder 2"/>
          <p:cNvSpPr>
            <a:spLocks noGrp="1"/>
          </p:cNvSpPr>
          <p:nvPr>
            <p:ph type="dt" sz="half" idx="14"/>
          </p:nvPr>
        </p:nvSpPr>
        <p:spPr/>
        <p:txBody>
          <a:bodyPr/>
          <a:lstStyle/>
          <a:p>
            <a:fld id="{3BE0B078-33E4-4955-8657-392E95D45567}"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134</a:t>
            </a:fld>
            <a:endParaRPr lang="en-GB"/>
          </a:p>
        </p:txBody>
      </p:sp>
    </p:spTree>
    <p:extLst>
      <p:ext uri="{BB962C8B-B14F-4D97-AF65-F5344CB8AC3E}">
        <p14:creationId xmlns:p14="http://schemas.microsoft.com/office/powerpoint/2010/main" val="102040282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31520" y="1872952"/>
            <a:ext cx="7680960" cy="3572272"/>
          </a:xfrm>
        </p:spPr>
        <p:txBody>
          <a:bodyPr anchor="t">
            <a:normAutofit/>
          </a:bodyPr>
          <a:lstStyle/>
          <a:p>
            <a:pPr algn="ctr"/>
            <a:r>
              <a:rPr lang="en-GB" sz="2800" dirty="0" smtClean="0"/>
              <a:t>There are still a lot of unanswered questions </a:t>
            </a:r>
            <a:r>
              <a:rPr lang="en-GB" sz="2800" dirty="0"/>
              <a:t>before we have a theory of everything</a:t>
            </a:r>
            <a:r>
              <a:rPr lang="en-GB" sz="2800" dirty="0" smtClean="0"/>
              <a:t>!</a:t>
            </a:r>
          </a:p>
          <a:p>
            <a:pPr algn="ctr"/>
            <a:endParaRPr lang="en-GB" sz="2800" dirty="0" smtClean="0"/>
          </a:p>
          <a:p>
            <a:pPr algn="ctr"/>
            <a:r>
              <a:rPr lang="en-GB" sz="2800" dirty="0" smtClean="0"/>
              <a:t>So… I should probably get back to work</a:t>
            </a:r>
          </a:p>
          <a:p>
            <a:pPr algn="ctr"/>
            <a:r>
              <a:rPr lang="en-GB" sz="4000" dirty="0" smtClean="0"/>
              <a:t>Thanks for listening!</a:t>
            </a:r>
            <a:endParaRPr lang="en-GB" sz="4000" dirty="0"/>
          </a:p>
        </p:txBody>
      </p:sp>
      <p:sp>
        <p:nvSpPr>
          <p:cNvPr id="6" name="Title 5"/>
          <p:cNvSpPr>
            <a:spLocks noGrp="1"/>
          </p:cNvSpPr>
          <p:nvPr>
            <p:ph type="title"/>
          </p:nvPr>
        </p:nvSpPr>
        <p:spPr/>
        <p:txBody>
          <a:bodyPr/>
          <a:lstStyle/>
          <a:p>
            <a:r>
              <a:rPr lang="en-GB" dirty="0" smtClean="0"/>
              <a:t>Conclusion</a:t>
            </a:r>
            <a:endParaRPr lang="en-GB" dirty="0"/>
          </a:p>
        </p:txBody>
      </p:sp>
      <p:sp>
        <p:nvSpPr>
          <p:cNvPr id="3" name="Date Placeholder 2"/>
          <p:cNvSpPr>
            <a:spLocks noGrp="1"/>
          </p:cNvSpPr>
          <p:nvPr>
            <p:ph type="dt" sz="half" idx="14"/>
          </p:nvPr>
        </p:nvSpPr>
        <p:spPr/>
        <p:txBody>
          <a:bodyPr/>
          <a:lstStyle/>
          <a:p>
            <a:fld id="{504D4D3D-7A06-45BF-8969-110E5742661B}"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135</a:t>
            </a:fld>
            <a:endParaRPr lang="en-GB"/>
          </a:p>
        </p:txBody>
      </p:sp>
    </p:spTree>
    <p:extLst>
      <p:ext uri="{BB962C8B-B14F-4D97-AF65-F5344CB8AC3E}">
        <p14:creationId xmlns:p14="http://schemas.microsoft.com/office/powerpoint/2010/main" val="387509591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GB"/>
          </a:p>
        </p:txBody>
      </p:sp>
      <p:sp>
        <p:nvSpPr>
          <p:cNvPr id="3" name="Title 2"/>
          <p:cNvSpPr>
            <a:spLocks noGrp="1"/>
          </p:cNvSpPr>
          <p:nvPr>
            <p:ph type="title"/>
          </p:nvPr>
        </p:nvSpPr>
        <p:spPr/>
        <p:txBody>
          <a:bodyPr/>
          <a:lstStyle/>
          <a:p>
            <a:r>
              <a:rPr lang="en-GB" dirty="0" smtClean="0"/>
              <a:t>Spares</a:t>
            </a:r>
            <a:endParaRPr lang="en-GB" dirty="0"/>
          </a:p>
        </p:txBody>
      </p:sp>
      <p:sp>
        <p:nvSpPr>
          <p:cNvPr id="7" name="Date Placeholder 6"/>
          <p:cNvSpPr>
            <a:spLocks noGrp="1"/>
          </p:cNvSpPr>
          <p:nvPr>
            <p:ph type="dt" sz="half" idx="14"/>
          </p:nvPr>
        </p:nvSpPr>
        <p:spPr/>
        <p:txBody>
          <a:bodyPr/>
          <a:lstStyle/>
          <a:p>
            <a:fld id="{A432DCD9-A2D0-4A15-A755-3068FB3290A0}"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136</a:t>
            </a:fld>
            <a:endParaRPr lang="en-GB"/>
          </a:p>
        </p:txBody>
      </p:sp>
    </p:spTree>
    <p:extLst>
      <p:ext uri="{BB962C8B-B14F-4D97-AF65-F5344CB8AC3E}">
        <p14:creationId xmlns:p14="http://schemas.microsoft.com/office/powerpoint/2010/main" val="58586167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p:txBody>
          <a:bodyPr/>
          <a:lstStyle/>
          <a:p>
            <a:endParaRPr lang="en-GB" dirty="0"/>
          </a:p>
        </p:txBody>
      </p:sp>
      <p:sp>
        <p:nvSpPr>
          <p:cNvPr id="7" name="Title 6"/>
          <p:cNvSpPr>
            <a:spLocks noGrp="1"/>
          </p:cNvSpPr>
          <p:nvPr>
            <p:ph type="title"/>
          </p:nvPr>
        </p:nvSpPr>
        <p:spPr/>
        <p:txBody>
          <a:bodyPr/>
          <a:lstStyle/>
          <a:p>
            <a:r>
              <a:rPr lang="en-GB" dirty="0" smtClean="0"/>
              <a:t>The LHC</a:t>
            </a:r>
            <a:endParaRPr lang="en-GB" dirty="0"/>
          </a:p>
        </p:txBody>
      </p:sp>
      <p:grpSp>
        <p:nvGrpSpPr>
          <p:cNvPr id="10" name="Group 9"/>
          <p:cNvGrpSpPr/>
          <p:nvPr/>
        </p:nvGrpSpPr>
        <p:grpSpPr>
          <a:xfrm>
            <a:off x="3942608" y="287294"/>
            <a:ext cx="4346370" cy="6283412"/>
            <a:chOff x="3942608" y="287294"/>
            <a:chExt cx="4346370" cy="6283412"/>
          </a:xfrm>
        </p:grpSpPr>
        <p:pic>
          <p:nvPicPr>
            <p:cNvPr id="1026" name="Picture 2" descr="http://atlas.kek.jp/sub/photos/Accelerator/0107024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17844" t="6946" r="12643" b="17071"/>
            <a:stretch/>
          </p:blipFill>
          <p:spPr bwMode="auto">
            <a:xfrm>
              <a:off x="3942608" y="287294"/>
              <a:ext cx="4346370" cy="62834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942608" y="5373216"/>
              <a:ext cx="1061440" cy="1197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Date Placeholder 1"/>
          <p:cNvSpPr>
            <a:spLocks noGrp="1"/>
          </p:cNvSpPr>
          <p:nvPr>
            <p:ph type="dt" sz="half" idx="14"/>
          </p:nvPr>
        </p:nvSpPr>
        <p:spPr/>
        <p:txBody>
          <a:bodyPr/>
          <a:lstStyle/>
          <a:p>
            <a:fld id="{19977238-47B4-462A-A691-E180AD4137DE}" type="datetime1">
              <a:rPr lang="en-GB" smtClean="0"/>
              <a:t>30/04/2015</a:t>
            </a:fld>
            <a:endParaRPr lang="en-GB"/>
          </a:p>
        </p:txBody>
      </p:sp>
      <p:sp>
        <p:nvSpPr>
          <p:cNvPr id="3" name="Footer Placeholder 2"/>
          <p:cNvSpPr>
            <a:spLocks noGrp="1"/>
          </p:cNvSpPr>
          <p:nvPr>
            <p:ph type="ftr" sz="quarter" idx="16"/>
          </p:nvPr>
        </p:nvSpPr>
        <p:spPr/>
        <p:txBody>
          <a:bodyPr/>
          <a:lstStyle/>
          <a:p>
            <a:r>
              <a:rPr lang="en-GB" smtClean="0"/>
              <a:t>Andrew W. Rose</a:t>
            </a:r>
            <a:endParaRPr lang="en-GB" dirty="0"/>
          </a:p>
        </p:txBody>
      </p:sp>
      <p:sp>
        <p:nvSpPr>
          <p:cNvPr id="11" name="Slide Number Placeholder 10"/>
          <p:cNvSpPr>
            <a:spLocks noGrp="1"/>
          </p:cNvSpPr>
          <p:nvPr>
            <p:ph type="sldNum" sz="quarter" idx="15"/>
          </p:nvPr>
        </p:nvSpPr>
        <p:spPr/>
        <p:txBody>
          <a:bodyPr/>
          <a:lstStyle/>
          <a:p>
            <a:fld id="{035F0723-42B8-4CAA-8A7D-A426CFC272D6}" type="slidenum">
              <a:rPr lang="en-GB" smtClean="0"/>
              <a:t>137</a:t>
            </a:fld>
            <a:endParaRPr lang="en-GB"/>
          </a:p>
        </p:txBody>
      </p:sp>
    </p:spTree>
    <p:extLst>
      <p:ext uri="{BB962C8B-B14F-4D97-AF65-F5344CB8AC3E}">
        <p14:creationId xmlns:p14="http://schemas.microsoft.com/office/powerpoint/2010/main" val="188029595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r>
              <a:rPr lang="en-GB" dirty="0" smtClean="0"/>
              <a:t>The tyranny of the links:</a:t>
            </a:r>
            <a:br>
              <a:rPr lang="en-GB" dirty="0" smtClean="0"/>
            </a:br>
            <a:r>
              <a:rPr lang="en-GB" dirty="0" smtClean="0"/>
              <a:t>Calorimeter trigger</a:t>
            </a:r>
          </a:p>
        </p:txBody>
      </p:sp>
      <p:pic>
        <p:nvPicPr>
          <p:cNvPr id="24582" name="Picture 7" descr="IMG_416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4941888"/>
            <a:ext cx="34036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descr="IMG_4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477043"/>
            <a:ext cx="3394075"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2" descr="http://blogs.uslhc.us/wp-content/uploads/2007/10/imgp06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341438"/>
            <a:ext cx="2662237"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Box 8"/>
          <p:cNvSpPr txBox="1">
            <a:spLocks noChangeArrowheads="1"/>
          </p:cNvSpPr>
          <p:nvPr/>
        </p:nvSpPr>
        <p:spPr bwMode="auto">
          <a:xfrm>
            <a:off x="2847975" y="2349500"/>
            <a:ext cx="738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r>
              <a:rPr lang="en-GB"/>
              <a:t>RCT</a:t>
            </a:r>
          </a:p>
        </p:txBody>
      </p:sp>
      <p:sp>
        <p:nvSpPr>
          <p:cNvPr id="24586" name="TextBox 10"/>
          <p:cNvSpPr txBox="1">
            <a:spLocks noChangeArrowheads="1"/>
          </p:cNvSpPr>
          <p:nvPr/>
        </p:nvSpPr>
        <p:spPr bwMode="auto">
          <a:xfrm>
            <a:off x="4716463" y="4551363"/>
            <a:ext cx="738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pPr algn="r"/>
            <a:r>
              <a:rPr lang="en-GB" dirty="0"/>
              <a:t>GCT</a:t>
            </a:r>
          </a:p>
        </p:txBody>
      </p:sp>
      <p:sp>
        <p:nvSpPr>
          <p:cNvPr id="5" name="Date Placeholder 4"/>
          <p:cNvSpPr>
            <a:spLocks noGrp="1"/>
          </p:cNvSpPr>
          <p:nvPr>
            <p:ph type="dt" sz="half" idx="14"/>
          </p:nvPr>
        </p:nvSpPr>
        <p:spPr/>
        <p:txBody>
          <a:bodyPr/>
          <a:lstStyle/>
          <a:p>
            <a:fld id="{998610BB-CF52-4E45-B9D0-BC90DEC1066E}" type="datetime1">
              <a:rPr lang="en-GB" smtClean="0"/>
              <a:t>30/04/2015</a:t>
            </a:fld>
            <a:endParaRPr lang="en-GB"/>
          </a:p>
        </p:txBody>
      </p:sp>
      <p:sp>
        <p:nvSpPr>
          <p:cNvPr id="6" name="Footer Placeholder 5"/>
          <p:cNvSpPr>
            <a:spLocks noGrp="1"/>
          </p:cNvSpPr>
          <p:nvPr>
            <p:ph type="ftr" sz="quarter" idx="16"/>
          </p:nvPr>
        </p:nvSpPr>
        <p:spPr/>
        <p:txBody>
          <a:bodyPr/>
          <a:lstStyle/>
          <a:p>
            <a:r>
              <a:rPr lang="en-GB" smtClean="0"/>
              <a:t>Andrew W. Rose</a:t>
            </a:r>
            <a:endParaRPr lang="en-GB" dirty="0"/>
          </a:p>
        </p:txBody>
      </p:sp>
      <p:sp>
        <p:nvSpPr>
          <p:cNvPr id="7" name="Slide Number Placeholder 6"/>
          <p:cNvSpPr>
            <a:spLocks noGrp="1"/>
          </p:cNvSpPr>
          <p:nvPr>
            <p:ph type="sldNum" sz="quarter" idx="15"/>
          </p:nvPr>
        </p:nvSpPr>
        <p:spPr/>
        <p:txBody>
          <a:bodyPr/>
          <a:lstStyle/>
          <a:p>
            <a:fld id="{035F0723-42B8-4CAA-8A7D-A426CFC272D6}" type="slidenum">
              <a:rPr lang="en-GB" smtClean="0"/>
              <a:t>138</a:t>
            </a:fld>
            <a:endParaRPr lang="en-GB"/>
          </a:p>
        </p:txBody>
      </p:sp>
    </p:spTree>
    <p:extLst>
      <p:ext uri="{BB962C8B-B14F-4D97-AF65-F5344CB8AC3E}">
        <p14:creationId xmlns:p14="http://schemas.microsoft.com/office/powerpoint/2010/main" val="348612452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Picture 4" descr="https://cms-csctf.web.cern.ch/cms-csctf/csctf_apr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9" y="884230"/>
            <a:ext cx="3960440" cy="296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1"/>
          <p:cNvSpPr>
            <a:spLocks noGrp="1"/>
          </p:cNvSpPr>
          <p:nvPr>
            <p:ph type="title"/>
          </p:nvPr>
        </p:nvSpPr>
        <p:spPr/>
        <p:txBody>
          <a:bodyPr>
            <a:normAutofit fontScale="90000"/>
          </a:bodyPr>
          <a:lstStyle/>
          <a:p>
            <a:r>
              <a:rPr lang="en-GB" dirty="0" smtClean="0"/>
              <a:t>The tyranny of the links:</a:t>
            </a:r>
            <a:br>
              <a:rPr lang="en-GB" dirty="0" smtClean="0"/>
            </a:br>
            <a:r>
              <a:rPr lang="en-GB" dirty="0" smtClean="0"/>
              <a:t>Muon trigger</a:t>
            </a:r>
          </a:p>
        </p:txBody>
      </p:sp>
      <p:pic>
        <p:nvPicPr>
          <p:cNvPr id="25606" name="Picture 2" descr="http://www.hephy.at/DTTF/Images/Photos/Racks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933056"/>
            <a:ext cx="3960441" cy="277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9"/>
          <p:cNvSpPr txBox="1">
            <a:spLocks noChangeArrowheads="1"/>
          </p:cNvSpPr>
          <p:nvPr/>
        </p:nvSpPr>
        <p:spPr bwMode="auto">
          <a:xfrm>
            <a:off x="7884368" y="1907374"/>
            <a:ext cx="12596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r>
              <a:rPr lang="en-GB" dirty="0"/>
              <a:t>CSC </a:t>
            </a:r>
            <a:r>
              <a:rPr lang="en-GB" dirty="0" smtClean="0"/>
              <a:t>Track-finder</a:t>
            </a:r>
            <a:endParaRPr lang="en-GB" dirty="0"/>
          </a:p>
        </p:txBody>
      </p:sp>
      <p:sp>
        <p:nvSpPr>
          <p:cNvPr id="25609" name="TextBox 10"/>
          <p:cNvSpPr txBox="1">
            <a:spLocks noChangeArrowheads="1"/>
          </p:cNvSpPr>
          <p:nvPr/>
        </p:nvSpPr>
        <p:spPr bwMode="auto">
          <a:xfrm>
            <a:off x="7867600" y="4293096"/>
            <a:ext cx="129614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r>
              <a:rPr lang="en-GB" dirty="0"/>
              <a:t>DT </a:t>
            </a:r>
            <a:r>
              <a:rPr lang="en-GB" dirty="0" smtClean="0"/>
              <a:t>Track-finder</a:t>
            </a:r>
          </a:p>
          <a:p>
            <a:r>
              <a:rPr lang="en-GB" dirty="0" smtClean="0"/>
              <a:t>(aka the green salad or the green spaghetti forests)</a:t>
            </a:r>
            <a:endParaRPr lang="en-GB" dirty="0"/>
          </a:p>
        </p:txBody>
      </p:sp>
      <p:pic>
        <p:nvPicPr>
          <p:cNvPr id="10" name="Picture 9" descr="E:\Users\Karol\Moje dokumenty\Moje obrazy\2009 06 20 CMS PACT\PICT0243.jpg"/>
          <p:cNvPicPr>
            <a:picLocks noChangeAspect="1" noChangeArrowheads="1"/>
          </p:cNvPicPr>
          <p:nvPr/>
        </p:nvPicPr>
        <p:blipFill>
          <a:blip r:embed="rId4" cstate="print"/>
          <a:srcRect/>
          <a:stretch>
            <a:fillRect/>
          </a:stretch>
        </p:blipFill>
        <p:spPr bwMode="auto">
          <a:xfrm>
            <a:off x="83297" y="1340768"/>
            <a:ext cx="3768623" cy="4915594"/>
          </a:xfrm>
          <a:prstGeom prst="rect">
            <a:avLst/>
          </a:prstGeom>
          <a:noFill/>
          <a:ln w="9525">
            <a:noFill/>
            <a:miter lim="800000"/>
            <a:headEnd/>
            <a:tailEnd/>
          </a:ln>
        </p:spPr>
      </p:pic>
      <p:sp>
        <p:nvSpPr>
          <p:cNvPr id="11" name="TextBox 9"/>
          <p:cNvSpPr txBox="1">
            <a:spLocks noChangeArrowheads="1"/>
          </p:cNvSpPr>
          <p:nvPr/>
        </p:nvSpPr>
        <p:spPr bwMode="auto">
          <a:xfrm>
            <a:off x="467544" y="6237312"/>
            <a:ext cx="2952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pPr algn="ctr"/>
            <a:r>
              <a:rPr lang="en-GB" dirty="0" smtClean="0"/>
              <a:t>RPC Pattern Comparator</a:t>
            </a:r>
            <a:endParaRPr lang="en-GB" dirty="0"/>
          </a:p>
        </p:txBody>
      </p:sp>
      <p:sp>
        <p:nvSpPr>
          <p:cNvPr id="2" name="Date Placeholder 1"/>
          <p:cNvSpPr>
            <a:spLocks noGrp="1"/>
          </p:cNvSpPr>
          <p:nvPr>
            <p:ph type="dt" sz="half" idx="14"/>
          </p:nvPr>
        </p:nvSpPr>
        <p:spPr/>
        <p:txBody>
          <a:bodyPr/>
          <a:lstStyle/>
          <a:p>
            <a:fld id="{17212B32-62B2-4E86-9C6D-C222C33E8FFE}" type="datetime1">
              <a:rPr lang="en-GB" smtClean="0"/>
              <a:t>30/04/2015</a:t>
            </a:fld>
            <a:endParaRPr lang="en-GB"/>
          </a:p>
        </p:txBody>
      </p:sp>
      <p:sp>
        <p:nvSpPr>
          <p:cNvPr id="3" name="Footer Placeholder 2"/>
          <p:cNvSpPr>
            <a:spLocks noGrp="1"/>
          </p:cNvSpPr>
          <p:nvPr>
            <p:ph type="ftr" sz="quarter" idx="16"/>
          </p:nvPr>
        </p:nvSpPr>
        <p:spPr/>
        <p:txBody>
          <a:bodyPr/>
          <a:lstStyle/>
          <a:p>
            <a:r>
              <a:rPr lang="en-GB" smtClean="0"/>
              <a:t>Andrew W. Rose</a:t>
            </a:r>
            <a:endParaRPr lang="en-GB" dirty="0"/>
          </a:p>
        </p:txBody>
      </p:sp>
      <p:sp>
        <p:nvSpPr>
          <p:cNvPr id="4" name="Slide Number Placeholder 3"/>
          <p:cNvSpPr>
            <a:spLocks noGrp="1"/>
          </p:cNvSpPr>
          <p:nvPr>
            <p:ph type="sldNum" sz="quarter" idx="15"/>
          </p:nvPr>
        </p:nvSpPr>
        <p:spPr/>
        <p:txBody>
          <a:bodyPr/>
          <a:lstStyle/>
          <a:p>
            <a:fld id="{035F0723-42B8-4CAA-8A7D-A426CFC272D6}" type="slidenum">
              <a:rPr lang="en-GB" smtClean="0"/>
              <a:t>139</a:t>
            </a:fld>
            <a:endParaRPr lang="en-GB"/>
          </a:p>
        </p:txBody>
      </p:sp>
    </p:spTree>
    <p:extLst>
      <p:ext uri="{BB962C8B-B14F-4D97-AF65-F5344CB8AC3E}">
        <p14:creationId xmlns:p14="http://schemas.microsoft.com/office/powerpoint/2010/main" val="2500653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20578" y="1412776"/>
            <a:ext cx="5673382" cy="1533912"/>
          </a:xfrm>
        </p:spPr>
        <p:txBody>
          <a:bodyPr anchor="ctr">
            <a:normAutofit/>
          </a:bodyPr>
          <a:lstStyle/>
          <a:p>
            <a:pPr algn="ctr">
              <a:spcBef>
                <a:spcPts val="0"/>
              </a:spcBef>
            </a:pPr>
            <a:r>
              <a:rPr lang="en-GB" sz="2400" u="sng" dirty="0" smtClean="0"/>
              <a:t>Every </a:t>
            </a:r>
            <a:r>
              <a:rPr lang="en-GB" sz="2400" u="sng" dirty="0"/>
              <a:t>differentiable </a:t>
            </a:r>
            <a:r>
              <a:rPr lang="en-GB" sz="2400" u="sng" dirty="0" smtClean="0"/>
              <a:t>symmetry</a:t>
            </a:r>
          </a:p>
          <a:p>
            <a:pPr algn="ctr">
              <a:spcBef>
                <a:spcPts val="0"/>
              </a:spcBef>
            </a:pPr>
            <a:r>
              <a:rPr lang="en-GB" sz="2400" dirty="0" smtClean="0"/>
              <a:t>of </a:t>
            </a:r>
            <a:r>
              <a:rPr lang="en-GB" sz="2400" dirty="0"/>
              <a:t>the action of a physical </a:t>
            </a:r>
            <a:r>
              <a:rPr lang="en-GB" sz="2400" dirty="0" smtClean="0"/>
              <a:t>system</a:t>
            </a:r>
          </a:p>
          <a:p>
            <a:pPr algn="ctr">
              <a:spcBef>
                <a:spcPts val="0"/>
              </a:spcBef>
            </a:pPr>
            <a:r>
              <a:rPr lang="en-GB" sz="2400" u="sng" dirty="0" smtClean="0"/>
              <a:t>has a </a:t>
            </a:r>
            <a:r>
              <a:rPr lang="en-GB" sz="2400" u="sng" dirty="0"/>
              <a:t>corresponding conservation </a:t>
            </a:r>
            <a:r>
              <a:rPr lang="en-GB" sz="2400" u="sng" dirty="0" smtClean="0"/>
              <a:t>law</a:t>
            </a:r>
            <a:endParaRPr lang="en-GB" sz="2400" u="sng" dirty="0"/>
          </a:p>
        </p:txBody>
      </p:sp>
      <p:sp>
        <p:nvSpPr>
          <p:cNvPr id="6" name="Title 5"/>
          <p:cNvSpPr>
            <a:spLocks noGrp="1"/>
          </p:cNvSpPr>
          <p:nvPr>
            <p:ph type="title"/>
          </p:nvPr>
        </p:nvSpPr>
        <p:spPr/>
        <p:txBody>
          <a:bodyPr/>
          <a:lstStyle/>
          <a:p>
            <a:r>
              <a:rPr lang="en-GB" dirty="0" err="1" smtClean="0"/>
              <a:t>Noether’s</a:t>
            </a:r>
            <a:r>
              <a:rPr lang="en-GB" dirty="0" smtClean="0"/>
              <a:t> Theorem</a:t>
            </a:r>
            <a:endParaRPr lang="en-GB" dirty="0"/>
          </a:p>
        </p:txBody>
      </p:sp>
      <p:sp>
        <p:nvSpPr>
          <p:cNvPr id="7" name="Date Placeholder 6"/>
          <p:cNvSpPr>
            <a:spLocks noGrp="1"/>
          </p:cNvSpPr>
          <p:nvPr>
            <p:ph type="dt" sz="half" idx="14"/>
          </p:nvPr>
        </p:nvSpPr>
        <p:spPr/>
        <p:txBody>
          <a:bodyPr/>
          <a:lstStyle/>
          <a:p>
            <a:fld id="{0B4D624E-EE70-4E6D-AAA8-08DE427FCAC8}"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14</a:t>
            </a:fld>
            <a:endParaRPr lang="en-GB"/>
          </a:p>
        </p:txBody>
      </p:sp>
    </p:spTree>
    <p:extLst>
      <p:ext uri="{BB962C8B-B14F-4D97-AF65-F5344CB8AC3E}">
        <p14:creationId xmlns:p14="http://schemas.microsoft.com/office/powerpoint/2010/main" val="72766283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lang="en-GB" dirty="0" smtClean="0"/>
              <a:t>The tyranny of the links:</a:t>
            </a:r>
            <a:br>
              <a:rPr lang="en-GB" dirty="0" smtClean="0"/>
            </a:br>
            <a:r>
              <a:rPr lang="en-GB" dirty="0" smtClean="0"/>
              <a:t>Global trigger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93" y="1268760"/>
            <a:ext cx="7757814" cy="516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4"/>
          </p:nvPr>
        </p:nvSpPr>
        <p:spPr/>
        <p:txBody>
          <a:bodyPr/>
          <a:lstStyle/>
          <a:p>
            <a:fld id="{AAC7952B-85A9-4BEA-BD8A-12E387A569F3}" type="datetime1">
              <a:rPr lang="en-GB" smtClean="0"/>
              <a:t>30/04/2015</a:t>
            </a:fld>
            <a:endParaRPr lang="en-GB"/>
          </a:p>
        </p:txBody>
      </p:sp>
      <p:sp>
        <p:nvSpPr>
          <p:cNvPr id="3" name="Footer Placeholder 2"/>
          <p:cNvSpPr>
            <a:spLocks noGrp="1"/>
          </p:cNvSpPr>
          <p:nvPr>
            <p:ph type="ftr" sz="quarter" idx="16"/>
          </p:nvPr>
        </p:nvSpPr>
        <p:spPr/>
        <p:txBody>
          <a:bodyPr/>
          <a:lstStyle/>
          <a:p>
            <a:r>
              <a:rPr lang="en-GB" smtClean="0"/>
              <a:t>Andrew W. Rose</a:t>
            </a:r>
            <a:endParaRPr lang="en-GB" dirty="0"/>
          </a:p>
        </p:txBody>
      </p:sp>
      <p:sp>
        <p:nvSpPr>
          <p:cNvPr id="4" name="Slide Number Placeholder 3"/>
          <p:cNvSpPr>
            <a:spLocks noGrp="1"/>
          </p:cNvSpPr>
          <p:nvPr>
            <p:ph type="sldNum" sz="quarter" idx="15"/>
          </p:nvPr>
        </p:nvSpPr>
        <p:spPr/>
        <p:txBody>
          <a:bodyPr/>
          <a:lstStyle/>
          <a:p>
            <a:fld id="{035F0723-42B8-4CAA-8A7D-A426CFC272D6}" type="slidenum">
              <a:rPr lang="en-GB" smtClean="0"/>
              <a:t>140</a:t>
            </a:fld>
            <a:endParaRPr lang="en-GB"/>
          </a:p>
        </p:txBody>
      </p:sp>
    </p:spTree>
    <p:extLst>
      <p:ext uri="{BB962C8B-B14F-4D97-AF65-F5344CB8AC3E}">
        <p14:creationId xmlns:p14="http://schemas.microsoft.com/office/powerpoint/2010/main" val="219914288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8468046" cy="4724400"/>
          </a:xfrm>
        </p:spPr>
        <p:txBody>
          <a:bodyPr>
            <a:normAutofit/>
          </a:bodyPr>
          <a:lstStyle/>
          <a:p>
            <a:pPr algn="just"/>
            <a:r>
              <a:rPr lang="en-GB" dirty="0" smtClean="0"/>
              <a:t>The </a:t>
            </a:r>
            <a:r>
              <a:rPr lang="en-GB" dirty="0"/>
              <a:t>Standard Model of particle physics was finalized in the mid-1970s and </a:t>
            </a:r>
            <a:r>
              <a:rPr lang="en-GB" dirty="0" smtClean="0"/>
              <a:t>is </a:t>
            </a:r>
            <a:r>
              <a:rPr lang="en-GB" dirty="0"/>
              <a:t>phenomenally successful at describing the world we see. The subsequent </a:t>
            </a:r>
            <a:r>
              <a:rPr lang="en-GB" dirty="0" smtClean="0"/>
              <a:t>discoveries </a:t>
            </a:r>
            <a:r>
              <a:rPr lang="en-GB" dirty="0"/>
              <a:t>of the top quark, the tau neutrino, and most recently, the </a:t>
            </a:r>
            <a:r>
              <a:rPr lang="en-GB" dirty="0" smtClean="0"/>
              <a:t>Higgs </a:t>
            </a:r>
            <a:r>
              <a:rPr lang="en-GB" dirty="0"/>
              <a:t>boson means that all the particles within the model have now been </a:t>
            </a:r>
            <a:r>
              <a:rPr lang="en-GB" dirty="0" smtClean="0"/>
              <a:t>observed</a:t>
            </a:r>
            <a:r>
              <a:rPr lang="en-GB" dirty="0"/>
              <a:t>, crowning the earlier successes of the model. Despite this </a:t>
            </a:r>
            <a:r>
              <a:rPr lang="en-GB" dirty="0" smtClean="0"/>
              <a:t>success</a:t>
            </a:r>
            <a:r>
              <a:rPr lang="en-GB" dirty="0"/>
              <a:t>, the Standard Model is lacking in several respects; some of which </a:t>
            </a:r>
            <a:r>
              <a:rPr lang="en-GB" dirty="0" smtClean="0"/>
              <a:t>might </a:t>
            </a:r>
            <a:r>
              <a:rPr lang="en-GB" dirty="0"/>
              <a:t>be </a:t>
            </a:r>
            <a:r>
              <a:rPr lang="en-GB" dirty="0" smtClean="0"/>
              <a:t>resolved </a:t>
            </a:r>
            <a:r>
              <a:rPr lang="en-GB" dirty="0"/>
              <a:t>trivially pending more data, and others which are far </a:t>
            </a:r>
            <a:r>
              <a:rPr lang="en-GB" dirty="0" smtClean="0"/>
              <a:t>more </a:t>
            </a:r>
            <a:r>
              <a:rPr lang="en-GB" dirty="0"/>
              <a:t>profound.</a:t>
            </a:r>
          </a:p>
          <a:p>
            <a:pPr algn="just"/>
            <a:r>
              <a:rPr lang="en-GB" dirty="0"/>
              <a:t>The experiments at the LHC are at the energy-frontier in the ongoing quest </a:t>
            </a:r>
            <a:r>
              <a:rPr lang="en-GB" dirty="0" smtClean="0"/>
              <a:t>to </a:t>
            </a:r>
            <a:r>
              <a:rPr lang="en-GB" dirty="0"/>
              <a:t>understand the universe we inhabit, but the task of finding and </a:t>
            </a:r>
            <a:r>
              <a:rPr lang="en-GB" dirty="0" smtClean="0"/>
              <a:t>measuring </a:t>
            </a:r>
            <a:r>
              <a:rPr lang="en-GB" dirty="0"/>
              <a:t>the smallest and rarest objects in the universe poses its own </a:t>
            </a:r>
            <a:r>
              <a:rPr lang="en-GB" dirty="0" smtClean="0"/>
              <a:t>unique </a:t>
            </a:r>
            <a:r>
              <a:rPr lang="en-GB" dirty="0"/>
              <a:t>challenges.</a:t>
            </a:r>
          </a:p>
          <a:p>
            <a:pPr algn="just"/>
            <a:r>
              <a:rPr lang="en-GB" dirty="0"/>
              <a:t>In this talk, I will give an overview of the standard model, some of the </a:t>
            </a:r>
            <a:r>
              <a:rPr lang="en-GB" dirty="0" smtClean="0"/>
              <a:t>detectors </a:t>
            </a:r>
            <a:r>
              <a:rPr lang="en-GB" dirty="0"/>
              <a:t>and technology being used at the LHC, and finish with a </a:t>
            </a:r>
            <a:r>
              <a:rPr lang="en-GB" dirty="0" smtClean="0"/>
              <a:t>discussion </a:t>
            </a:r>
            <a:r>
              <a:rPr lang="en-GB" dirty="0"/>
              <a:t>on what the future might hold for each.</a:t>
            </a:r>
          </a:p>
        </p:txBody>
      </p:sp>
      <p:sp>
        <p:nvSpPr>
          <p:cNvPr id="6" name="Title 5"/>
          <p:cNvSpPr>
            <a:spLocks noGrp="1"/>
          </p:cNvSpPr>
          <p:nvPr>
            <p:ph type="title"/>
          </p:nvPr>
        </p:nvSpPr>
        <p:spPr/>
        <p:txBody>
          <a:bodyPr/>
          <a:lstStyle/>
          <a:p>
            <a:r>
              <a:rPr lang="en-GB" dirty="0" smtClean="0"/>
              <a:t>Abstract</a:t>
            </a:r>
            <a:endParaRPr lang="en-GB" dirty="0"/>
          </a:p>
        </p:txBody>
      </p:sp>
      <p:sp>
        <p:nvSpPr>
          <p:cNvPr id="7" name="Date Placeholder 6"/>
          <p:cNvSpPr>
            <a:spLocks noGrp="1"/>
          </p:cNvSpPr>
          <p:nvPr>
            <p:ph type="dt" sz="half" idx="14"/>
          </p:nvPr>
        </p:nvSpPr>
        <p:spPr/>
        <p:txBody>
          <a:bodyPr/>
          <a:lstStyle/>
          <a:p>
            <a:fld id="{7C082DA2-C6AE-4101-A02E-60768C9AF5E2}"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141</a:t>
            </a:fld>
            <a:endParaRPr lang="en-GB"/>
          </a:p>
        </p:txBody>
      </p:sp>
    </p:spTree>
    <p:extLst>
      <p:ext uri="{BB962C8B-B14F-4D97-AF65-F5344CB8AC3E}">
        <p14:creationId xmlns:p14="http://schemas.microsoft.com/office/powerpoint/2010/main" val="2516259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20578" y="1412776"/>
            <a:ext cx="5673382" cy="1533912"/>
          </a:xfrm>
        </p:spPr>
        <p:txBody>
          <a:bodyPr anchor="ctr">
            <a:normAutofit/>
          </a:bodyPr>
          <a:lstStyle/>
          <a:p>
            <a:pPr algn="ctr">
              <a:spcBef>
                <a:spcPts val="0"/>
              </a:spcBef>
            </a:pPr>
            <a:r>
              <a:rPr lang="en-GB" sz="2400" u="sng" dirty="0" smtClean="0"/>
              <a:t>Every </a:t>
            </a:r>
            <a:r>
              <a:rPr lang="en-GB" sz="2400" u="sng" dirty="0"/>
              <a:t>differentiable </a:t>
            </a:r>
            <a:r>
              <a:rPr lang="en-GB" sz="2400" u="sng" dirty="0" smtClean="0"/>
              <a:t>symmetry</a:t>
            </a:r>
          </a:p>
          <a:p>
            <a:pPr algn="ctr">
              <a:spcBef>
                <a:spcPts val="0"/>
              </a:spcBef>
            </a:pPr>
            <a:r>
              <a:rPr lang="en-GB" sz="2400" dirty="0" smtClean="0"/>
              <a:t>of </a:t>
            </a:r>
            <a:r>
              <a:rPr lang="en-GB" sz="2400" dirty="0"/>
              <a:t>the action of a physical </a:t>
            </a:r>
            <a:r>
              <a:rPr lang="en-GB" sz="2400" dirty="0" smtClean="0"/>
              <a:t>system</a:t>
            </a:r>
          </a:p>
          <a:p>
            <a:pPr algn="ctr">
              <a:spcBef>
                <a:spcPts val="0"/>
              </a:spcBef>
            </a:pPr>
            <a:r>
              <a:rPr lang="en-GB" sz="2400" u="sng" dirty="0" smtClean="0"/>
              <a:t>has a </a:t>
            </a:r>
            <a:r>
              <a:rPr lang="en-GB" sz="2400" u="sng" dirty="0"/>
              <a:t>corresponding conservation </a:t>
            </a:r>
            <a:r>
              <a:rPr lang="en-GB" sz="2400" u="sng" dirty="0" smtClean="0"/>
              <a:t>law</a:t>
            </a:r>
            <a:endParaRPr lang="en-GB" sz="2400" u="sng" dirty="0"/>
          </a:p>
        </p:txBody>
      </p:sp>
      <p:sp>
        <p:nvSpPr>
          <p:cNvPr id="6" name="Title 5"/>
          <p:cNvSpPr>
            <a:spLocks noGrp="1"/>
          </p:cNvSpPr>
          <p:nvPr>
            <p:ph type="title"/>
          </p:nvPr>
        </p:nvSpPr>
        <p:spPr/>
        <p:txBody>
          <a:bodyPr/>
          <a:lstStyle/>
          <a:p>
            <a:r>
              <a:rPr lang="en-GB" dirty="0" err="1" smtClean="0"/>
              <a:t>Noether’s</a:t>
            </a:r>
            <a:r>
              <a:rPr lang="en-GB" dirty="0" smtClean="0"/>
              <a:t> Theorem</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689878527"/>
              </p:ext>
            </p:extLst>
          </p:nvPr>
        </p:nvGraphicFramePr>
        <p:xfrm>
          <a:off x="731912" y="3717032"/>
          <a:ext cx="3048000" cy="1584960"/>
        </p:xfrm>
        <a:graphic>
          <a:graphicData uri="http://schemas.openxmlformats.org/drawingml/2006/table">
            <a:tbl>
              <a:tblPr firstRow="1" bandRow="1">
                <a:tableStyleId>{5C22544A-7EE6-4342-B048-85BDC9FD1C3A}</a:tableStyleId>
              </a:tblPr>
              <a:tblGrid>
                <a:gridCol w="3048000"/>
              </a:tblGrid>
              <a:tr h="370840">
                <a:tc>
                  <a:txBody>
                    <a:bodyPr/>
                    <a:lstStyle/>
                    <a:p>
                      <a:r>
                        <a:rPr lang="en-GB" sz="2000" dirty="0" smtClean="0"/>
                        <a:t>Symmetry</a:t>
                      </a:r>
                      <a:endParaRPr lang="en-GB" sz="2000" dirty="0"/>
                    </a:p>
                  </a:txBody>
                  <a:tcPr/>
                </a:tc>
              </a:tr>
              <a:tr h="370840">
                <a:tc>
                  <a:txBody>
                    <a:bodyPr/>
                    <a:lstStyle/>
                    <a:p>
                      <a:r>
                        <a:rPr lang="en-GB" sz="2000" dirty="0" smtClean="0"/>
                        <a:t>Spatial Translation</a:t>
                      </a:r>
                      <a:endParaRPr lang="en-GB" sz="2000" dirty="0"/>
                    </a:p>
                  </a:txBody>
                  <a:tcPr/>
                </a:tc>
              </a:tr>
              <a:tr h="370840">
                <a:tc>
                  <a:txBody>
                    <a:bodyPr/>
                    <a:lstStyle/>
                    <a:p>
                      <a:r>
                        <a:rPr lang="en-GB" sz="2000" dirty="0" smtClean="0"/>
                        <a:t>Time Translation</a:t>
                      </a:r>
                      <a:endParaRPr lang="en-GB" sz="2000" dirty="0"/>
                    </a:p>
                  </a:txBody>
                  <a:tcPr/>
                </a:tc>
              </a:tr>
              <a:tr h="370840">
                <a:tc>
                  <a:txBody>
                    <a:bodyPr/>
                    <a:lstStyle/>
                    <a:p>
                      <a:r>
                        <a:rPr lang="en-GB" sz="2000" dirty="0" smtClean="0"/>
                        <a:t>Rotational Symmetry</a:t>
                      </a:r>
                      <a:endParaRPr lang="en-GB" sz="20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138968664"/>
              </p:ext>
            </p:extLst>
          </p:nvPr>
        </p:nvGraphicFramePr>
        <p:xfrm>
          <a:off x="5364088" y="3717032"/>
          <a:ext cx="3048000" cy="1584960"/>
        </p:xfrm>
        <a:graphic>
          <a:graphicData uri="http://schemas.openxmlformats.org/drawingml/2006/table">
            <a:tbl>
              <a:tblPr firstRow="1" bandRow="1">
                <a:tableStyleId>{5C22544A-7EE6-4342-B048-85BDC9FD1C3A}</a:tableStyleId>
              </a:tblPr>
              <a:tblGrid>
                <a:gridCol w="3048000"/>
              </a:tblGrid>
              <a:tr h="370840">
                <a:tc>
                  <a:txBody>
                    <a:bodyPr/>
                    <a:lstStyle/>
                    <a:p>
                      <a:r>
                        <a:rPr lang="en-GB" sz="2000" dirty="0" smtClean="0"/>
                        <a:t>Conservation Law</a:t>
                      </a:r>
                      <a:endParaRPr lang="en-GB" sz="2000" dirty="0"/>
                    </a:p>
                  </a:txBody>
                  <a:tcPr/>
                </a:tc>
              </a:tr>
              <a:tr h="370840">
                <a:tc>
                  <a:txBody>
                    <a:bodyPr/>
                    <a:lstStyle/>
                    <a:p>
                      <a:r>
                        <a:rPr lang="en-GB" sz="2000" dirty="0" smtClean="0"/>
                        <a:t>Momentum</a:t>
                      </a:r>
                      <a:endParaRPr lang="en-GB" sz="2000" dirty="0"/>
                    </a:p>
                  </a:txBody>
                  <a:tcPr/>
                </a:tc>
              </a:tr>
              <a:tr h="370840">
                <a:tc>
                  <a:txBody>
                    <a:bodyPr/>
                    <a:lstStyle/>
                    <a:p>
                      <a:r>
                        <a:rPr lang="en-GB" sz="2000" dirty="0" smtClean="0"/>
                        <a:t>Energy</a:t>
                      </a:r>
                      <a:endParaRPr lang="en-GB" sz="2000" dirty="0"/>
                    </a:p>
                  </a:txBody>
                  <a:tcPr/>
                </a:tc>
              </a:tr>
              <a:tr h="370840">
                <a:tc>
                  <a:txBody>
                    <a:bodyPr/>
                    <a:lstStyle/>
                    <a:p>
                      <a:r>
                        <a:rPr lang="en-GB" sz="2000" dirty="0" smtClean="0"/>
                        <a:t>Angular Momentum</a:t>
                      </a:r>
                      <a:endParaRPr lang="en-GB" sz="2000" dirty="0"/>
                    </a:p>
                  </a:txBody>
                  <a:tcPr/>
                </a:tc>
              </a:tr>
            </a:tbl>
          </a:graphicData>
        </a:graphic>
      </p:graphicFrame>
      <p:sp>
        <p:nvSpPr>
          <p:cNvPr id="9" name="Left-Right Arrow 8"/>
          <p:cNvSpPr/>
          <p:nvPr/>
        </p:nvSpPr>
        <p:spPr>
          <a:xfrm>
            <a:off x="3874276" y="4437112"/>
            <a:ext cx="1368152" cy="5760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ate Placeholder 9"/>
          <p:cNvSpPr>
            <a:spLocks noGrp="1"/>
          </p:cNvSpPr>
          <p:nvPr>
            <p:ph type="dt" sz="half" idx="14"/>
          </p:nvPr>
        </p:nvSpPr>
        <p:spPr/>
        <p:txBody>
          <a:bodyPr/>
          <a:lstStyle/>
          <a:p>
            <a:fld id="{6A988728-66EC-4705-B685-F110D5C41A54}" type="datetime1">
              <a:rPr lang="en-GB" smtClean="0"/>
              <a:t>30/04/2015</a:t>
            </a:fld>
            <a:endParaRPr lang="en-GB"/>
          </a:p>
        </p:txBody>
      </p:sp>
      <p:sp>
        <p:nvSpPr>
          <p:cNvPr id="11" name="Footer Placeholder 10"/>
          <p:cNvSpPr>
            <a:spLocks noGrp="1"/>
          </p:cNvSpPr>
          <p:nvPr>
            <p:ph type="ftr" sz="quarter" idx="16"/>
          </p:nvPr>
        </p:nvSpPr>
        <p:spPr/>
        <p:txBody>
          <a:bodyPr/>
          <a:lstStyle/>
          <a:p>
            <a:r>
              <a:rPr lang="en-GB" smtClean="0"/>
              <a:t>Andrew W. Rose</a:t>
            </a:r>
            <a:endParaRPr lang="en-GB" dirty="0"/>
          </a:p>
        </p:txBody>
      </p:sp>
      <p:sp>
        <p:nvSpPr>
          <p:cNvPr id="12" name="Slide Number Placeholder 11"/>
          <p:cNvSpPr>
            <a:spLocks noGrp="1"/>
          </p:cNvSpPr>
          <p:nvPr>
            <p:ph type="sldNum" sz="quarter" idx="15"/>
          </p:nvPr>
        </p:nvSpPr>
        <p:spPr/>
        <p:txBody>
          <a:bodyPr/>
          <a:lstStyle/>
          <a:p>
            <a:fld id="{035F0723-42B8-4CAA-8A7D-A426CFC272D6}" type="slidenum">
              <a:rPr lang="en-GB" smtClean="0"/>
              <a:t>15</a:t>
            </a:fld>
            <a:endParaRPr lang="en-GB"/>
          </a:p>
        </p:txBody>
      </p:sp>
    </p:spTree>
    <p:extLst>
      <p:ext uri="{BB962C8B-B14F-4D97-AF65-F5344CB8AC3E}">
        <p14:creationId xmlns:p14="http://schemas.microsoft.com/office/powerpoint/2010/main" val="31460864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20578" y="1412776"/>
            <a:ext cx="5673382" cy="1533912"/>
          </a:xfrm>
        </p:spPr>
        <p:txBody>
          <a:bodyPr anchor="ctr">
            <a:normAutofit/>
          </a:bodyPr>
          <a:lstStyle/>
          <a:p>
            <a:pPr algn="ctr">
              <a:spcBef>
                <a:spcPts val="0"/>
              </a:spcBef>
            </a:pPr>
            <a:r>
              <a:rPr lang="en-GB" sz="2400" u="sng" dirty="0" smtClean="0"/>
              <a:t>Every </a:t>
            </a:r>
            <a:r>
              <a:rPr lang="en-GB" sz="2400" u="sng" dirty="0"/>
              <a:t>differentiable </a:t>
            </a:r>
            <a:r>
              <a:rPr lang="en-GB" sz="2400" u="sng" dirty="0" smtClean="0"/>
              <a:t>symmetry</a:t>
            </a:r>
          </a:p>
          <a:p>
            <a:pPr algn="ctr">
              <a:spcBef>
                <a:spcPts val="0"/>
              </a:spcBef>
            </a:pPr>
            <a:r>
              <a:rPr lang="en-GB" sz="2400" dirty="0" smtClean="0"/>
              <a:t>of </a:t>
            </a:r>
            <a:r>
              <a:rPr lang="en-GB" sz="2400" dirty="0"/>
              <a:t>the action of a physical </a:t>
            </a:r>
            <a:r>
              <a:rPr lang="en-GB" sz="2400" dirty="0" smtClean="0"/>
              <a:t>system</a:t>
            </a:r>
          </a:p>
          <a:p>
            <a:pPr algn="ctr">
              <a:spcBef>
                <a:spcPts val="0"/>
              </a:spcBef>
            </a:pPr>
            <a:r>
              <a:rPr lang="en-GB" sz="2400" u="sng" dirty="0" smtClean="0"/>
              <a:t>has a </a:t>
            </a:r>
            <a:r>
              <a:rPr lang="en-GB" sz="2400" u="sng" dirty="0"/>
              <a:t>corresponding conservation </a:t>
            </a:r>
            <a:r>
              <a:rPr lang="en-GB" sz="2400" u="sng" dirty="0" smtClean="0"/>
              <a:t>law</a:t>
            </a:r>
            <a:endParaRPr lang="en-GB" sz="2400" u="sng" dirty="0"/>
          </a:p>
        </p:txBody>
      </p:sp>
      <p:sp>
        <p:nvSpPr>
          <p:cNvPr id="6" name="Title 5"/>
          <p:cNvSpPr>
            <a:spLocks noGrp="1"/>
          </p:cNvSpPr>
          <p:nvPr>
            <p:ph type="title"/>
          </p:nvPr>
        </p:nvSpPr>
        <p:spPr/>
        <p:txBody>
          <a:bodyPr/>
          <a:lstStyle/>
          <a:p>
            <a:r>
              <a:rPr lang="en-GB" dirty="0" err="1" smtClean="0"/>
              <a:t>Noether’s</a:t>
            </a:r>
            <a:r>
              <a:rPr lang="en-GB" dirty="0" smtClean="0"/>
              <a:t> Theorem</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1163966355"/>
              </p:ext>
            </p:extLst>
          </p:nvPr>
        </p:nvGraphicFramePr>
        <p:xfrm>
          <a:off x="731912" y="3717032"/>
          <a:ext cx="3048000" cy="1981200"/>
        </p:xfrm>
        <a:graphic>
          <a:graphicData uri="http://schemas.openxmlformats.org/drawingml/2006/table">
            <a:tbl>
              <a:tblPr firstRow="1" bandRow="1">
                <a:tableStyleId>{5C22544A-7EE6-4342-B048-85BDC9FD1C3A}</a:tableStyleId>
              </a:tblPr>
              <a:tblGrid>
                <a:gridCol w="3048000"/>
              </a:tblGrid>
              <a:tr h="370840">
                <a:tc>
                  <a:txBody>
                    <a:bodyPr/>
                    <a:lstStyle/>
                    <a:p>
                      <a:r>
                        <a:rPr lang="en-GB" sz="2000" dirty="0" smtClean="0"/>
                        <a:t>Symmetry</a:t>
                      </a:r>
                      <a:endParaRPr lang="en-GB" sz="2000" dirty="0"/>
                    </a:p>
                  </a:txBody>
                  <a:tcPr/>
                </a:tc>
              </a:tr>
              <a:tr h="370840">
                <a:tc>
                  <a:txBody>
                    <a:bodyPr/>
                    <a:lstStyle/>
                    <a:p>
                      <a:r>
                        <a:rPr lang="en-GB" sz="2000" dirty="0" smtClean="0"/>
                        <a:t>Spatial Translation</a:t>
                      </a:r>
                      <a:endParaRPr lang="en-GB" sz="2000" dirty="0"/>
                    </a:p>
                  </a:txBody>
                  <a:tcPr/>
                </a:tc>
              </a:tr>
              <a:tr h="370840">
                <a:tc>
                  <a:txBody>
                    <a:bodyPr/>
                    <a:lstStyle/>
                    <a:p>
                      <a:r>
                        <a:rPr lang="en-GB" sz="2000" dirty="0" smtClean="0"/>
                        <a:t>Time Translation</a:t>
                      </a:r>
                      <a:endParaRPr lang="en-GB" sz="2000" dirty="0"/>
                    </a:p>
                  </a:txBody>
                  <a:tcPr/>
                </a:tc>
              </a:tr>
              <a:tr h="370840">
                <a:tc>
                  <a:txBody>
                    <a:bodyPr/>
                    <a:lstStyle/>
                    <a:p>
                      <a:r>
                        <a:rPr lang="en-GB" sz="2000" dirty="0" smtClean="0"/>
                        <a:t>Rotational Symmetry</a:t>
                      </a:r>
                      <a:endParaRPr lang="en-GB" sz="2000" dirty="0"/>
                    </a:p>
                  </a:txBody>
                  <a:tcPr/>
                </a:tc>
              </a:tr>
              <a:tr h="370840">
                <a:tc>
                  <a:txBody>
                    <a:bodyPr/>
                    <a:lstStyle/>
                    <a:p>
                      <a:r>
                        <a:rPr lang="en-GB" sz="2000" b="1" dirty="0" smtClean="0"/>
                        <a:t>Complex Phase</a:t>
                      </a:r>
                      <a:endParaRPr lang="en-GB" sz="2000" b="1"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276555412"/>
              </p:ext>
            </p:extLst>
          </p:nvPr>
        </p:nvGraphicFramePr>
        <p:xfrm>
          <a:off x="5364088" y="3717032"/>
          <a:ext cx="3048000" cy="1981200"/>
        </p:xfrm>
        <a:graphic>
          <a:graphicData uri="http://schemas.openxmlformats.org/drawingml/2006/table">
            <a:tbl>
              <a:tblPr firstRow="1" bandRow="1">
                <a:tableStyleId>{5C22544A-7EE6-4342-B048-85BDC9FD1C3A}</a:tableStyleId>
              </a:tblPr>
              <a:tblGrid>
                <a:gridCol w="3048000"/>
              </a:tblGrid>
              <a:tr h="370840">
                <a:tc>
                  <a:txBody>
                    <a:bodyPr/>
                    <a:lstStyle/>
                    <a:p>
                      <a:r>
                        <a:rPr lang="en-GB" sz="2000" dirty="0" smtClean="0"/>
                        <a:t>Conservation Law</a:t>
                      </a:r>
                      <a:endParaRPr lang="en-GB" sz="2000" dirty="0"/>
                    </a:p>
                  </a:txBody>
                  <a:tcPr/>
                </a:tc>
              </a:tr>
              <a:tr h="370840">
                <a:tc>
                  <a:txBody>
                    <a:bodyPr/>
                    <a:lstStyle/>
                    <a:p>
                      <a:r>
                        <a:rPr lang="en-GB" sz="2000" dirty="0" smtClean="0"/>
                        <a:t>Momentum</a:t>
                      </a:r>
                      <a:endParaRPr lang="en-GB" sz="2000" dirty="0"/>
                    </a:p>
                  </a:txBody>
                  <a:tcPr/>
                </a:tc>
              </a:tr>
              <a:tr h="370840">
                <a:tc>
                  <a:txBody>
                    <a:bodyPr/>
                    <a:lstStyle/>
                    <a:p>
                      <a:r>
                        <a:rPr lang="en-GB" sz="2000" dirty="0" smtClean="0"/>
                        <a:t>Energy</a:t>
                      </a:r>
                      <a:endParaRPr lang="en-GB" sz="2000" dirty="0"/>
                    </a:p>
                  </a:txBody>
                  <a:tcPr/>
                </a:tc>
              </a:tr>
              <a:tr h="370840">
                <a:tc>
                  <a:txBody>
                    <a:bodyPr/>
                    <a:lstStyle/>
                    <a:p>
                      <a:r>
                        <a:rPr lang="en-GB" sz="2000" dirty="0" smtClean="0"/>
                        <a:t>Angular Momentum</a:t>
                      </a:r>
                      <a:endParaRPr lang="en-GB" sz="2000" dirty="0"/>
                    </a:p>
                  </a:txBody>
                  <a:tcPr/>
                </a:tc>
              </a:tr>
              <a:tr h="370840">
                <a:tc>
                  <a:txBody>
                    <a:bodyPr/>
                    <a:lstStyle/>
                    <a:p>
                      <a:r>
                        <a:rPr lang="en-GB" sz="2000" b="1" dirty="0" smtClean="0"/>
                        <a:t>Charge</a:t>
                      </a:r>
                      <a:endParaRPr lang="en-GB" sz="2000" b="1" dirty="0"/>
                    </a:p>
                  </a:txBody>
                  <a:tcPr/>
                </a:tc>
              </a:tr>
            </a:tbl>
          </a:graphicData>
        </a:graphic>
      </p:graphicFrame>
      <p:sp>
        <p:nvSpPr>
          <p:cNvPr id="9" name="Left-Right Arrow 8"/>
          <p:cNvSpPr/>
          <p:nvPr/>
        </p:nvSpPr>
        <p:spPr>
          <a:xfrm>
            <a:off x="3874276" y="4437112"/>
            <a:ext cx="1368152" cy="5760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ate Placeholder 9"/>
          <p:cNvSpPr>
            <a:spLocks noGrp="1"/>
          </p:cNvSpPr>
          <p:nvPr>
            <p:ph type="dt" sz="half" idx="14"/>
          </p:nvPr>
        </p:nvSpPr>
        <p:spPr/>
        <p:txBody>
          <a:bodyPr/>
          <a:lstStyle/>
          <a:p>
            <a:fld id="{B3196149-1FF7-45F6-A824-460A5A8D0463}" type="datetime1">
              <a:rPr lang="en-GB" smtClean="0"/>
              <a:t>30/04/2015</a:t>
            </a:fld>
            <a:endParaRPr lang="en-GB"/>
          </a:p>
        </p:txBody>
      </p:sp>
      <p:sp>
        <p:nvSpPr>
          <p:cNvPr id="11" name="Footer Placeholder 10"/>
          <p:cNvSpPr>
            <a:spLocks noGrp="1"/>
          </p:cNvSpPr>
          <p:nvPr>
            <p:ph type="ftr" sz="quarter" idx="16"/>
          </p:nvPr>
        </p:nvSpPr>
        <p:spPr/>
        <p:txBody>
          <a:bodyPr/>
          <a:lstStyle/>
          <a:p>
            <a:r>
              <a:rPr lang="en-GB" smtClean="0"/>
              <a:t>Andrew W. Rose</a:t>
            </a:r>
            <a:endParaRPr lang="en-GB" dirty="0"/>
          </a:p>
        </p:txBody>
      </p:sp>
      <p:sp>
        <p:nvSpPr>
          <p:cNvPr id="12" name="Slide Number Placeholder 11"/>
          <p:cNvSpPr>
            <a:spLocks noGrp="1"/>
          </p:cNvSpPr>
          <p:nvPr>
            <p:ph type="sldNum" sz="quarter" idx="15"/>
          </p:nvPr>
        </p:nvSpPr>
        <p:spPr/>
        <p:txBody>
          <a:bodyPr/>
          <a:lstStyle/>
          <a:p>
            <a:fld id="{035F0723-42B8-4CAA-8A7D-A426CFC272D6}" type="slidenum">
              <a:rPr lang="en-GB" smtClean="0"/>
              <a:t>16</a:t>
            </a:fld>
            <a:endParaRPr lang="en-GB"/>
          </a:p>
        </p:txBody>
      </p:sp>
    </p:spTree>
    <p:extLst>
      <p:ext uri="{BB962C8B-B14F-4D97-AF65-F5344CB8AC3E}">
        <p14:creationId xmlns:p14="http://schemas.microsoft.com/office/powerpoint/2010/main" val="3800565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4939654" cy="4724400"/>
          </a:xfrm>
        </p:spPr>
        <p:txBody>
          <a:bodyPr/>
          <a:lstStyle/>
          <a:p>
            <a:r>
              <a:rPr lang="en-GB" dirty="0" smtClean="0"/>
              <a:t>Our theory should not depend on the precise phase of </a:t>
            </a:r>
            <a:r>
              <a:rPr lang="en-GB" dirty="0"/>
              <a:t>the wave-function</a:t>
            </a:r>
            <a:endParaRPr lang="en-GB" dirty="0" smtClean="0"/>
          </a:p>
          <a:p>
            <a:r>
              <a:rPr lang="en-GB" dirty="0" smtClean="0"/>
              <a:t>“Where is the start of a circle?”</a:t>
            </a:r>
            <a:endParaRPr lang="en-GB" dirty="0"/>
          </a:p>
        </p:txBody>
      </p:sp>
      <p:sp>
        <p:nvSpPr>
          <p:cNvPr id="6" name="Title 5"/>
          <p:cNvSpPr>
            <a:spLocks noGrp="1"/>
          </p:cNvSpPr>
          <p:nvPr>
            <p:ph type="title"/>
          </p:nvPr>
        </p:nvSpPr>
        <p:spPr/>
        <p:txBody>
          <a:bodyPr/>
          <a:lstStyle/>
          <a:p>
            <a:r>
              <a:rPr lang="en-GB" dirty="0" smtClean="0"/>
              <a:t>Phase (gauge) invariance</a:t>
            </a:r>
            <a:endParaRPr lang="en-GB" dirty="0"/>
          </a:p>
        </p:txBody>
      </p:sp>
      <p:grpSp>
        <p:nvGrpSpPr>
          <p:cNvPr id="14" name="Group 13"/>
          <p:cNvGrpSpPr/>
          <p:nvPr/>
        </p:nvGrpSpPr>
        <p:grpSpPr>
          <a:xfrm>
            <a:off x="5220072" y="1412776"/>
            <a:ext cx="3851921" cy="1710451"/>
            <a:chOff x="5292079" y="1412776"/>
            <a:chExt cx="3851921" cy="1710451"/>
          </a:xfrm>
        </p:grpSpPr>
        <p:sp>
          <p:nvSpPr>
            <p:cNvPr id="8" name="Rectangle 7"/>
            <p:cNvSpPr/>
            <p:nvPr/>
          </p:nvSpPr>
          <p:spPr>
            <a:xfrm>
              <a:off x="5292079" y="1426423"/>
              <a:ext cx="3851921" cy="1635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412776"/>
              <a:ext cx="1603933" cy="1571854"/>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84492">
              <a:off x="7282040" y="1551373"/>
              <a:ext cx="1603933" cy="1571854"/>
            </a:xfrm>
            <a:prstGeom prst="rect">
              <a:avLst/>
            </a:prstGeom>
          </p:spPr>
        </p:pic>
        <p:sp>
          <p:nvSpPr>
            <p:cNvPr id="10" name="Left-Right Arrow 9"/>
            <p:cNvSpPr/>
            <p:nvPr/>
          </p:nvSpPr>
          <p:spPr>
            <a:xfrm>
              <a:off x="6619288" y="1786464"/>
              <a:ext cx="638193" cy="30784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Date Placeholder 6"/>
          <p:cNvSpPr>
            <a:spLocks noGrp="1"/>
          </p:cNvSpPr>
          <p:nvPr>
            <p:ph type="dt" sz="half" idx="14"/>
          </p:nvPr>
        </p:nvSpPr>
        <p:spPr/>
        <p:txBody>
          <a:bodyPr/>
          <a:lstStyle/>
          <a:p>
            <a:fld id="{385C6B31-BF76-4B62-81A4-56AD8E9876C0}" type="datetime1">
              <a:rPr lang="en-GB" smtClean="0"/>
              <a:t>30/04/2015</a:t>
            </a:fld>
            <a:endParaRPr lang="en-GB"/>
          </a:p>
        </p:txBody>
      </p:sp>
      <p:sp>
        <p:nvSpPr>
          <p:cNvPr id="12" name="Footer Placeholder 11"/>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17</a:t>
            </a:fld>
            <a:endParaRPr lang="en-GB"/>
          </a:p>
        </p:txBody>
      </p:sp>
    </p:spTree>
    <p:extLst>
      <p:ext uri="{BB962C8B-B14F-4D97-AF65-F5344CB8AC3E}">
        <p14:creationId xmlns:p14="http://schemas.microsoft.com/office/powerpoint/2010/main" val="2464337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4939654" cy="1987512"/>
          </a:xfrm>
        </p:spPr>
        <p:txBody>
          <a:bodyPr/>
          <a:lstStyle/>
          <a:p>
            <a:r>
              <a:rPr lang="en-GB" dirty="0" smtClean="0"/>
              <a:t>Our theory should not depend on the precise phase of the wave-function</a:t>
            </a:r>
          </a:p>
          <a:p>
            <a:r>
              <a:rPr lang="en-GB" dirty="0" smtClean="0"/>
              <a:t>“Where is the start of a circle?”</a:t>
            </a:r>
          </a:p>
          <a:p>
            <a:endParaRPr lang="en-GB" dirty="0"/>
          </a:p>
          <a:p>
            <a:pPr>
              <a:spcBef>
                <a:spcPts val="0"/>
              </a:spcBef>
              <a:spcAft>
                <a:spcPts val="1200"/>
              </a:spcAft>
            </a:pPr>
            <a:r>
              <a:rPr lang="en-GB" dirty="0" smtClean="0"/>
              <a:t>Trivially satisfied if our equation is of the form:</a:t>
            </a:r>
            <a:endParaRPr lang="en-GB" dirty="0"/>
          </a:p>
          <a:p>
            <a:endParaRPr lang="en-GB" dirty="0"/>
          </a:p>
        </p:txBody>
      </p:sp>
      <p:sp>
        <p:nvSpPr>
          <p:cNvPr id="6" name="Title 5"/>
          <p:cNvSpPr>
            <a:spLocks noGrp="1"/>
          </p:cNvSpPr>
          <p:nvPr>
            <p:ph type="title"/>
          </p:nvPr>
        </p:nvSpPr>
        <p:spPr/>
        <p:txBody>
          <a:bodyPr/>
          <a:lstStyle/>
          <a:p>
            <a:r>
              <a:rPr lang="en-GB" dirty="0" smtClean="0"/>
              <a:t>Phase (gauge) invariance</a:t>
            </a:r>
            <a:endParaRPr lang="en-GB" dirty="0"/>
          </a:p>
        </p:txBody>
      </p:sp>
      <p:grpSp>
        <p:nvGrpSpPr>
          <p:cNvPr id="14" name="Group 13"/>
          <p:cNvGrpSpPr/>
          <p:nvPr/>
        </p:nvGrpSpPr>
        <p:grpSpPr>
          <a:xfrm>
            <a:off x="5220072" y="1412776"/>
            <a:ext cx="3851921" cy="1710451"/>
            <a:chOff x="5292079" y="1412776"/>
            <a:chExt cx="3851921" cy="1710451"/>
          </a:xfrm>
        </p:grpSpPr>
        <p:sp>
          <p:nvSpPr>
            <p:cNvPr id="8" name="Rectangle 7"/>
            <p:cNvSpPr/>
            <p:nvPr/>
          </p:nvSpPr>
          <p:spPr>
            <a:xfrm>
              <a:off x="5292079" y="1426423"/>
              <a:ext cx="3851921" cy="1635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412776"/>
              <a:ext cx="1603933" cy="1571854"/>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84492">
              <a:off x="7282040" y="1551373"/>
              <a:ext cx="1603933" cy="1571854"/>
            </a:xfrm>
            <a:prstGeom prst="rect">
              <a:avLst/>
            </a:prstGeom>
          </p:spPr>
        </p:pic>
        <p:sp>
          <p:nvSpPr>
            <p:cNvPr id="10" name="Left-Right Arrow 9"/>
            <p:cNvSpPr/>
            <p:nvPr/>
          </p:nvSpPr>
          <p:spPr>
            <a:xfrm>
              <a:off x="6619288" y="1786464"/>
              <a:ext cx="638193" cy="30784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7" name="TextBox 6"/>
              <p:cNvSpPr txBox="1"/>
              <p:nvPr/>
            </p:nvSpPr>
            <p:spPr>
              <a:xfrm>
                <a:off x="1688304" y="3355599"/>
                <a:ext cx="6844136" cy="53982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800" i="1" smtClean="0">
                          <a:latin typeface="Cambria Math"/>
                        </a:rPr>
                        <m:t>𝐿</m:t>
                      </m:r>
                      <m:r>
                        <a:rPr lang="en-GB" sz="2800" i="1">
                          <a:latin typeface="Cambria Math"/>
                          <a:ea typeface="Cambria Math"/>
                        </a:rPr>
                        <m:t>∝</m:t>
                      </m:r>
                      <m:r>
                        <a:rPr lang="en-GB" sz="2800" i="1">
                          <a:latin typeface="Cambria Math"/>
                        </a:rPr>
                        <m:t>𝜓</m:t>
                      </m:r>
                      <m:r>
                        <m:rPr>
                          <m:nor/>
                        </m:rPr>
                        <a:rPr lang="en-GB" sz="2800"/>
                        <m:t>†</m:t>
                      </m:r>
                      <m:r>
                        <a:rPr lang="en-GB" sz="2800" i="1">
                          <a:latin typeface="Cambria Math"/>
                          <a:ea typeface="Cambria Math"/>
                        </a:rPr>
                        <m:t>⋯</m:t>
                      </m:r>
                      <m:r>
                        <a:rPr lang="en-GB" sz="2800" i="1">
                          <a:latin typeface="Cambria Math"/>
                          <a:ea typeface="Cambria Math"/>
                        </a:rPr>
                        <m:t>𝜓</m:t>
                      </m:r>
                    </m:oMath>
                  </m:oMathPara>
                </a14:m>
                <a:endParaRPr lang="en-GB"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688304" y="3355599"/>
                <a:ext cx="6844136" cy="539828"/>
              </a:xfrm>
              <a:prstGeom prst="rect">
                <a:avLst/>
              </a:prstGeom>
              <a:blipFill rotWithShape="1">
                <a:blip r:embed="rId3"/>
                <a:stretch>
                  <a:fillRect/>
                </a:stretch>
              </a:blipFill>
            </p:spPr>
            <p:txBody>
              <a:bodyPr/>
              <a:lstStyle/>
              <a:p>
                <a:r>
                  <a:rPr lang="en-GB">
                    <a:noFill/>
                  </a:rPr>
                  <a:t> </a:t>
                </a:r>
              </a:p>
            </p:txBody>
          </p:sp>
        </mc:Fallback>
      </mc:AlternateContent>
      <p:sp>
        <p:nvSpPr>
          <p:cNvPr id="12" name="Date Placeholder 11"/>
          <p:cNvSpPr>
            <a:spLocks noGrp="1"/>
          </p:cNvSpPr>
          <p:nvPr>
            <p:ph type="dt" sz="half" idx="14"/>
          </p:nvPr>
        </p:nvSpPr>
        <p:spPr/>
        <p:txBody>
          <a:bodyPr/>
          <a:lstStyle/>
          <a:p>
            <a:fld id="{955E9973-07B0-43D2-A5B1-E1716B00A565}" type="datetime1">
              <a:rPr lang="en-GB" smtClean="0"/>
              <a:t>30/04/2015</a:t>
            </a:fld>
            <a:endParaRPr lang="en-GB"/>
          </a:p>
        </p:txBody>
      </p:sp>
      <p:sp>
        <p:nvSpPr>
          <p:cNvPr id="13" name="Footer Placeholder 12"/>
          <p:cNvSpPr>
            <a:spLocks noGrp="1"/>
          </p:cNvSpPr>
          <p:nvPr>
            <p:ph type="ftr" sz="quarter" idx="16"/>
          </p:nvPr>
        </p:nvSpPr>
        <p:spPr/>
        <p:txBody>
          <a:bodyPr/>
          <a:lstStyle/>
          <a:p>
            <a:r>
              <a:rPr lang="en-GB" smtClean="0"/>
              <a:t>Andrew W. Rose</a:t>
            </a:r>
            <a:endParaRPr lang="en-GB" dirty="0"/>
          </a:p>
        </p:txBody>
      </p:sp>
      <p:sp>
        <p:nvSpPr>
          <p:cNvPr id="15" name="Slide Number Placeholder 14"/>
          <p:cNvSpPr>
            <a:spLocks noGrp="1"/>
          </p:cNvSpPr>
          <p:nvPr>
            <p:ph type="sldNum" sz="quarter" idx="15"/>
          </p:nvPr>
        </p:nvSpPr>
        <p:spPr/>
        <p:txBody>
          <a:bodyPr/>
          <a:lstStyle/>
          <a:p>
            <a:fld id="{035F0723-42B8-4CAA-8A7D-A426CFC272D6}" type="slidenum">
              <a:rPr lang="en-GB" smtClean="0"/>
              <a:t>18</a:t>
            </a:fld>
            <a:endParaRPr lang="en-GB"/>
          </a:p>
        </p:txBody>
      </p:sp>
    </p:spTree>
    <p:extLst>
      <p:ext uri="{BB962C8B-B14F-4D97-AF65-F5344CB8AC3E}">
        <p14:creationId xmlns:p14="http://schemas.microsoft.com/office/powerpoint/2010/main" val="622614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4939654" cy="1987512"/>
          </a:xfrm>
        </p:spPr>
        <p:txBody>
          <a:bodyPr/>
          <a:lstStyle/>
          <a:p>
            <a:r>
              <a:rPr lang="en-GB" dirty="0" smtClean="0"/>
              <a:t>Our theory should not depend on the precise phase of the wave-function</a:t>
            </a:r>
          </a:p>
          <a:p>
            <a:r>
              <a:rPr lang="en-GB" dirty="0" smtClean="0"/>
              <a:t>“Where is the start of a circle?”</a:t>
            </a:r>
          </a:p>
          <a:p>
            <a:endParaRPr lang="en-GB" dirty="0"/>
          </a:p>
          <a:p>
            <a:pPr>
              <a:spcBef>
                <a:spcPts val="0"/>
              </a:spcBef>
              <a:spcAft>
                <a:spcPts val="1200"/>
              </a:spcAft>
            </a:pPr>
            <a:r>
              <a:rPr lang="en-GB" dirty="0" smtClean="0"/>
              <a:t>Trivially satisfied if our equation is of the form:</a:t>
            </a:r>
            <a:endParaRPr lang="en-GB" dirty="0"/>
          </a:p>
          <a:p>
            <a:endParaRPr lang="en-GB" dirty="0"/>
          </a:p>
        </p:txBody>
      </p:sp>
      <p:sp>
        <p:nvSpPr>
          <p:cNvPr id="6" name="Title 5"/>
          <p:cNvSpPr>
            <a:spLocks noGrp="1"/>
          </p:cNvSpPr>
          <p:nvPr>
            <p:ph type="title"/>
          </p:nvPr>
        </p:nvSpPr>
        <p:spPr/>
        <p:txBody>
          <a:bodyPr/>
          <a:lstStyle/>
          <a:p>
            <a:r>
              <a:rPr lang="en-GB" dirty="0" smtClean="0"/>
              <a:t>Phase (gauge) invariance</a:t>
            </a:r>
            <a:endParaRPr lang="en-GB" dirty="0"/>
          </a:p>
        </p:txBody>
      </p:sp>
      <p:grpSp>
        <p:nvGrpSpPr>
          <p:cNvPr id="14" name="Group 13"/>
          <p:cNvGrpSpPr/>
          <p:nvPr/>
        </p:nvGrpSpPr>
        <p:grpSpPr>
          <a:xfrm>
            <a:off x="5220072" y="1412776"/>
            <a:ext cx="3851921" cy="1710451"/>
            <a:chOff x="5292079" y="1412776"/>
            <a:chExt cx="3851921" cy="1710451"/>
          </a:xfrm>
        </p:grpSpPr>
        <p:sp>
          <p:nvSpPr>
            <p:cNvPr id="8" name="Rectangle 7"/>
            <p:cNvSpPr/>
            <p:nvPr/>
          </p:nvSpPr>
          <p:spPr>
            <a:xfrm>
              <a:off x="5292079" y="1426423"/>
              <a:ext cx="3851921" cy="1635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412776"/>
              <a:ext cx="1603933" cy="1571854"/>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84492">
              <a:off x="7282040" y="1551373"/>
              <a:ext cx="1603933" cy="1571854"/>
            </a:xfrm>
            <a:prstGeom prst="rect">
              <a:avLst/>
            </a:prstGeom>
          </p:spPr>
        </p:pic>
        <p:sp>
          <p:nvSpPr>
            <p:cNvPr id="10" name="Left-Right Arrow 9"/>
            <p:cNvSpPr/>
            <p:nvPr/>
          </p:nvSpPr>
          <p:spPr>
            <a:xfrm>
              <a:off x="6619288" y="1786464"/>
              <a:ext cx="638193" cy="30784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7" name="TextBox 6"/>
              <p:cNvSpPr txBox="1"/>
              <p:nvPr/>
            </p:nvSpPr>
            <p:spPr>
              <a:xfrm>
                <a:off x="1688304" y="3337828"/>
                <a:ext cx="6844136" cy="539828"/>
              </a:xfrm>
              <a:prstGeom prst="rect">
                <a:avLst/>
              </a:prstGeom>
              <a:noFill/>
            </p:spPr>
            <p:txBody>
              <a:bodyPr wrap="square" rtlCol="0">
                <a:spAutoFit/>
              </a:bodyPr>
              <a:lstStyle/>
              <a:p>
                <a14:m>
                  <m:oMath xmlns:m="http://schemas.openxmlformats.org/officeDocument/2006/math">
                    <m:r>
                      <a:rPr lang="en-GB" sz="2800" i="1" smtClean="0">
                        <a:latin typeface="Cambria Math"/>
                      </a:rPr>
                      <m:t>𝐿</m:t>
                    </m:r>
                    <m:r>
                      <a:rPr lang="en-GB" sz="2800" i="1">
                        <a:latin typeface="Cambria Math"/>
                        <a:ea typeface="Cambria Math"/>
                      </a:rPr>
                      <m:t>∝</m:t>
                    </m:r>
                    <m:r>
                      <a:rPr lang="en-GB" sz="2800" i="1">
                        <a:latin typeface="Cambria Math"/>
                      </a:rPr>
                      <m:t>𝜓</m:t>
                    </m:r>
                    <m:r>
                      <m:rPr>
                        <m:nor/>
                      </m:rPr>
                      <a:rPr lang="en-GB" sz="2800"/>
                      <m:t>†</m:t>
                    </m:r>
                    <m:r>
                      <a:rPr lang="en-GB" sz="2800" i="1">
                        <a:latin typeface="Cambria Math"/>
                        <a:ea typeface="Cambria Math"/>
                      </a:rPr>
                      <m:t>⋯</m:t>
                    </m:r>
                    <m:r>
                      <a:rPr lang="en-GB" sz="2800" i="1">
                        <a:latin typeface="Cambria Math"/>
                        <a:ea typeface="Cambria Math"/>
                      </a:rPr>
                      <m:t>𝜓</m:t>
                    </m:r>
                    <m:r>
                      <a:rPr lang="en-GB" sz="2800" b="0" i="1" smtClean="0">
                        <a:latin typeface="Cambria Math"/>
                        <a:ea typeface="Cambria Math"/>
                      </a:rPr>
                      <m:t> →</m:t>
                    </m:r>
                    <m:r>
                      <a:rPr lang="en-GB" sz="2800" i="1">
                        <a:latin typeface="Cambria Math"/>
                      </a:rPr>
                      <m:t>𝜓</m:t>
                    </m:r>
                    <m:r>
                      <m:rPr>
                        <m:nor/>
                      </m:rPr>
                      <a:rPr lang="en-GB" sz="2800"/>
                      <m:t>†</m:t>
                    </m:r>
                    <m:sSup>
                      <m:sSupPr>
                        <m:ctrlPr>
                          <a:rPr lang="en-GB" sz="2800" i="1" smtClean="0">
                            <a:latin typeface="Cambria Math"/>
                          </a:rPr>
                        </m:ctrlPr>
                      </m:sSupPr>
                      <m:e>
                        <m:r>
                          <a:rPr lang="en-GB" sz="2800" b="0" i="1" smtClean="0">
                            <a:latin typeface="Cambria Math"/>
                          </a:rPr>
                          <m:t>𝑒</m:t>
                        </m:r>
                      </m:e>
                      <m:sup>
                        <m:r>
                          <a:rPr lang="en-GB" sz="2800" b="0" i="1" smtClean="0">
                            <a:latin typeface="Cambria Math"/>
                          </a:rPr>
                          <m:t>−</m:t>
                        </m:r>
                        <m:r>
                          <a:rPr lang="en-GB" sz="2800" b="0" i="1" smtClean="0">
                            <a:latin typeface="Cambria Math"/>
                          </a:rPr>
                          <m:t>𝑖</m:t>
                        </m:r>
                        <m:r>
                          <a:rPr lang="en-GB" sz="2800" b="0" i="1" smtClean="0">
                            <a:latin typeface="Cambria Math"/>
                          </a:rPr>
                          <m:t>𝜙</m:t>
                        </m:r>
                      </m:sup>
                    </m:sSup>
                    <m:r>
                      <a:rPr lang="en-GB" sz="2800" i="1">
                        <a:latin typeface="Cambria Math"/>
                        <a:ea typeface="Cambria Math"/>
                      </a:rPr>
                      <m:t>⋯</m:t>
                    </m:r>
                    <m:r>
                      <a:rPr lang="en-GB" sz="2800" i="1">
                        <a:latin typeface="Cambria Math"/>
                        <a:ea typeface="Cambria Math"/>
                      </a:rPr>
                      <m:t>𝜓</m:t>
                    </m:r>
                    <m:sSup>
                      <m:sSupPr>
                        <m:ctrlPr>
                          <a:rPr lang="en-GB" sz="2800" i="1">
                            <a:latin typeface="Cambria Math"/>
                          </a:rPr>
                        </m:ctrlPr>
                      </m:sSupPr>
                      <m:e>
                        <m:r>
                          <a:rPr lang="en-GB" sz="2800" i="1">
                            <a:latin typeface="Cambria Math"/>
                          </a:rPr>
                          <m:t>𝑒</m:t>
                        </m:r>
                      </m:e>
                      <m:sup>
                        <m:r>
                          <a:rPr lang="en-GB" sz="2800" b="0" i="1" smtClean="0">
                            <a:latin typeface="Cambria Math"/>
                          </a:rPr>
                          <m:t>+</m:t>
                        </m:r>
                        <m:r>
                          <a:rPr lang="en-GB" sz="2800" i="1">
                            <a:latin typeface="Cambria Math"/>
                          </a:rPr>
                          <m:t>𝑖</m:t>
                        </m:r>
                        <m:r>
                          <a:rPr lang="en-GB" sz="2800" i="1">
                            <a:latin typeface="Cambria Math"/>
                          </a:rPr>
                          <m:t>𝜙</m:t>
                        </m:r>
                      </m:sup>
                    </m:sSup>
                  </m:oMath>
                </a14:m>
                <a:r>
                  <a:rPr lang="en-GB" sz="2800" dirty="0" smtClean="0"/>
                  <a:t> = </a:t>
                </a:r>
                <a14:m>
                  <m:oMath xmlns:m="http://schemas.openxmlformats.org/officeDocument/2006/math">
                    <m:r>
                      <a:rPr lang="en-GB" sz="2800" i="1">
                        <a:latin typeface="Cambria Math"/>
                      </a:rPr>
                      <m:t>𝜓</m:t>
                    </m:r>
                    <m:r>
                      <m:rPr>
                        <m:nor/>
                      </m:rPr>
                      <a:rPr lang="en-GB" sz="2800"/>
                      <m:t>†</m:t>
                    </m:r>
                    <m:r>
                      <a:rPr lang="en-GB" sz="2800" i="1">
                        <a:latin typeface="Cambria Math"/>
                        <a:ea typeface="Cambria Math"/>
                      </a:rPr>
                      <m:t>⋯</m:t>
                    </m:r>
                    <m:r>
                      <a:rPr lang="en-GB" sz="2800" i="1">
                        <a:latin typeface="Cambria Math"/>
                        <a:ea typeface="Cambria Math"/>
                      </a:rPr>
                      <m:t>𝜓</m:t>
                    </m:r>
                  </m:oMath>
                </a14:m>
                <a:r>
                  <a:rPr lang="en-GB" sz="2800" dirty="0" smtClean="0"/>
                  <a:t> </a:t>
                </a:r>
                <a:endParaRPr lang="en-GB"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688304" y="3337828"/>
                <a:ext cx="6844136" cy="539828"/>
              </a:xfrm>
              <a:prstGeom prst="rect">
                <a:avLst/>
              </a:prstGeom>
              <a:blipFill rotWithShape="1">
                <a:blip r:embed="rId3"/>
                <a:stretch>
                  <a:fillRect t="-6818" b="-32955"/>
                </a:stretch>
              </a:blipFill>
            </p:spPr>
            <p:txBody>
              <a:bodyPr/>
              <a:lstStyle/>
              <a:p>
                <a:r>
                  <a:rPr lang="en-GB">
                    <a:noFill/>
                  </a:rPr>
                  <a:t> </a:t>
                </a:r>
              </a:p>
            </p:txBody>
          </p:sp>
        </mc:Fallback>
      </mc:AlternateContent>
      <p:sp>
        <p:nvSpPr>
          <p:cNvPr id="12" name="Date Placeholder 11"/>
          <p:cNvSpPr>
            <a:spLocks noGrp="1"/>
          </p:cNvSpPr>
          <p:nvPr>
            <p:ph type="dt" sz="half" idx="14"/>
          </p:nvPr>
        </p:nvSpPr>
        <p:spPr/>
        <p:txBody>
          <a:bodyPr/>
          <a:lstStyle/>
          <a:p>
            <a:fld id="{1A37D34D-43B8-43FA-923D-6F4076793619}" type="datetime1">
              <a:rPr lang="en-GB" smtClean="0"/>
              <a:t>30/04/2015</a:t>
            </a:fld>
            <a:endParaRPr lang="en-GB"/>
          </a:p>
        </p:txBody>
      </p:sp>
      <p:sp>
        <p:nvSpPr>
          <p:cNvPr id="13" name="Footer Placeholder 12"/>
          <p:cNvSpPr>
            <a:spLocks noGrp="1"/>
          </p:cNvSpPr>
          <p:nvPr>
            <p:ph type="ftr" sz="quarter" idx="16"/>
          </p:nvPr>
        </p:nvSpPr>
        <p:spPr/>
        <p:txBody>
          <a:bodyPr/>
          <a:lstStyle/>
          <a:p>
            <a:r>
              <a:rPr lang="en-GB" smtClean="0"/>
              <a:t>Andrew W. Rose</a:t>
            </a:r>
            <a:endParaRPr lang="en-GB" dirty="0"/>
          </a:p>
        </p:txBody>
      </p:sp>
      <p:sp>
        <p:nvSpPr>
          <p:cNvPr id="15" name="Slide Number Placeholder 14"/>
          <p:cNvSpPr>
            <a:spLocks noGrp="1"/>
          </p:cNvSpPr>
          <p:nvPr>
            <p:ph type="sldNum" sz="quarter" idx="15"/>
          </p:nvPr>
        </p:nvSpPr>
        <p:spPr/>
        <p:txBody>
          <a:bodyPr/>
          <a:lstStyle/>
          <a:p>
            <a:fld id="{035F0723-42B8-4CAA-8A7D-A426CFC272D6}" type="slidenum">
              <a:rPr lang="en-GB" smtClean="0"/>
              <a:t>19</a:t>
            </a:fld>
            <a:endParaRPr lang="en-GB"/>
          </a:p>
        </p:txBody>
      </p:sp>
    </p:spTree>
    <p:extLst>
      <p:ext uri="{BB962C8B-B14F-4D97-AF65-F5344CB8AC3E}">
        <p14:creationId xmlns:p14="http://schemas.microsoft.com/office/powerpoint/2010/main" val="2690789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285750" indent="-285750">
              <a:buFont typeface="Arial" panose="020B0604020202020204" pitchFamily="34" charset="0"/>
              <a:buChar char="•"/>
            </a:pPr>
            <a:r>
              <a:rPr lang="en-GB" dirty="0" smtClean="0"/>
              <a:t>The search for the “Theory of Everything”</a:t>
            </a:r>
          </a:p>
          <a:p>
            <a:pPr marL="285750" indent="-285750">
              <a:buFont typeface="Arial" panose="020B0604020202020204" pitchFamily="34" charset="0"/>
              <a:buChar char="•"/>
            </a:pPr>
            <a:r>
              <a:rPr lang="en-GB" dirty="0" smtClean="0"/>
              <a:t>All about symmetry</a:t>
            </a:r>
          </a:p>
          <a:p>
            <a:pPr marL="285750" indent="-285750">
              <a:buFont typeface="Arial" panose="020B0604020202020204" pitchFamily="34" charset="0"/>
              <a:buChar char="•"/>
            </a:pPr>
            <a:r>
              <a:rPr lang="en-GB" dirty="0" smtClean="0"/>
              <a:t>The Standard Model of Particle Physics</a:t>
            </a:r>
          </a:p>
          <a:p>
            <a:pPr marL="285750" indent="-285750">
              <a:buFont typeface="Arial" panose="020B0604020202020204" pitchFamily="34" charset="0"/>
              <a:buChar char="•"/>
            </a:pPr>
            <a:r>
              <a:rPr lang="en-GB" dirty="0" smtClean="0"/>
              <a:t>The LHC and the experiments</a:t>
            </a:r>
          </a:p>
          <a:p>
            <a:pPr marL="285750" indent="-285750">
              <a:buFont typeface="Arial" panose="020B0604020202020204" pitchFamily="34" charset="0"/>
              <a:buChar char="•"/>
            </a:pPr>
            <a:r>
              <a:rPr lang="en-GB" dirty="0" smtClean="0"/>
              <a:t>The Future</a:t>
            </a:r>
          </a:p>
          <a:p>
            <a:endParaRPr lang="en-GB" dirty="0" smtClean="0"/>
          </a:p>
          <a:p>
            <a:pPr marL="457200" lvl="1" indent="-285750"/>
            <a:endParaRPr lang="en-GB" dirty="0"/>
          </a:p>
          <a:p>
            <a:pPr marL="285750" indent="-285750"/>
            <a:endParaRPr lang="en-GB" dirty="0" smtClean="0"/>
          </a:p>
          <a:p>
            <a:pPr marL="457200" lvl="1" indent="-285750"/>
            <a:endParaRPr lang="en-GB" dirty="0" smtClean="0"/>
          </a:p>
          <a:p>
            <a:pPr marL="285750" indent="-285750"/>
            <a:endParaRPr lang="en-GB" dirty="0"/>
          </a:p>
        </p:txBody>
      </p:sp>
      <p:sp>
        <p:nvSpPr>
          <p:cNvPr id="6" name="Title 5"/>
          <p:cNvSpPr>
            <a:spLocks noGrp="1"/>
          </p:cNvSpPr>
          <p:nvPr>
            <p:ph type="title"/>
          </p:nvPr>
        </p:nvSpPr>
        <p:spPr/>
        <p:txBody>
          <a:bodyPr/>
          <a:lstStyle/>
          <a:p>
            <a:r>
              <a:rPr lang="en-GB" dirty="0" smtClean="0"/>
              <a:t>Overview</a:t>
            </a:r>
            <a:endParaRPr lang="en-GB" dirty="0"/>
          </a:p>
        </p:txBody>
      </p:sp>
      <p:sp>
        <p:nvSpPr>
          <p:cNvPr id="3" name="Date Placeholder 2"/>
          <p:cNvSpPr>
            <a:spLocks noGrp="1"/>
          </p:cNvSpPr>
          <p:nvPr>
            <p:ph type="dt" sz="half" idx="14"/>
          </p:nvPr>
        </p:nvSpPr>
        <p:spPr/>
        <p:txBody>
          <a:bodyPr/>
          <a:lstStyle/>
          <a:p>
            <a:fld id="{B9D79953-E9BE-459C-99F8-919BB8AEBB60}"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2</a:t>
            </a:fld>
            <a:endParaRPr lang="en-GB"/>
          </a:p>
        </p:txBody>
      </p:sp>
    </p:spTree>
    <p:extLst>
      <p:ext uri="{BB962C8B-B14F-4D97-AF65-F5344CB8AC3E}">
        <p14:creationId xmlns:p14="http://schemas.microsoft.com/office/powerpoint/2010/main" val="560884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4939654" cy="4724400"/>
          </a:xfrm>
        </p:spPr>
        <p:txBody>
          <a:bodyPr/>
          <a:lstStyle/>
          <a:p>
            <a:r>
              <a:rPr lang="en-GB" dirty="0" smtClean="0"/>
              <a:t>Our theory should not depend on the precise phase of the wave-function</a:t>
            </a:r>
          </a:p>
          <a:p>
            <a:r>
              <a:rPr lang="en-GB" dirty="0" smtClean="0"/>
              <a:t>“Where is the start of a circle?”</a:t>
            </a:r>
          </a:p>
          <a:p>
            <a:endParaRPr lang="en-GB" dirty="0"/>
          </a:p>
          <a:p>
            <a:pPr>
              <a:spcBef>
                <a:spcPts val="0"/>
              </a:spcBef>
              <a:spcAft>
                <a:spcPts val="1200"/>
              </a:spcAft>
            </a:pPr>
            <a:r>
              <a:rPr lang="en-GB" dirty="0" smtClean="0"/>
              <a:t>Trivially satisfied if our equation is of the form:</a:t>
            </a:r>
            <a:endParaRPr lang="en-GB" dirty="0"/>
          </a:p>
        </p:txBody>
      </p:sp>
      <p:sp>
        <p:nvSpPr>
          <p:cNvPr id="6" name="Title 5"/>
          <p:cNvSpPr>
            <a:spLocks noGrp="1"/>
          </p:cNvSpPr>
          <p:nvPr>
            <p:ph type="title"/>
          </p:nvPr>
        </p:nvSpPr>
        <p:spPr/>
        <p:txBody>
          <a:bodyPr/>
          <a:lstStyle/>
          <a:p>
            <a:r>
              <a:rPr lang="en-GB" dirty="0" smtClean="0"/>
              <a:t>Phase (gauge) invariance</a:t>
            </a:r>
            <a:endParaRPr lang="en-GB" dirty="0"/>
          </a:p>
        </p:txBody>
      </p:sp>
      <p:grpSp>
        <p:nvGrpSpPr>
          <p:cNvPr id="14" name="Group 13"/>
          <p:cNvGrpSpPr/>
          <p:nvPr/>
        </p:nvGrpSpPr>
        <p:grpSpPr>
          <a:xfrm>
            <a:off x="5220072" y="1412776"/>
            <a:ext cx="3851921" cy="1710451"/>
            <a:chOff x="5292079" y="1412776"/>
            <a:chExt cx="3851921" cy="1710451"/>
          </a:xfrm>
        </p:grpSpPr>
        <p:sp>
          <p:nvSpPr>
            <p:cNvPr id="8" name="Rectangle 7"/>
            <p:cNvSpPr/>
            <p:nvPr/>
          </p:nvSpPr>
          <p:spPr>
            <a:xfrm>
              <a:off x="5292079" y="1426423"/>
              <a:ext cx="3851921" cy="1635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412776"/>
              <a:ext cx="1603933" cy="1571854"/>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84492">
              <a:off x="7282040" y="1551373"/>
              <a:ext cx="1603933" cy="1571854"/>
            </a:xfrm>
            <a:prstGeom prst="rect">
              <a:avLst/>
            </a:prstGeom>
          </p:spPr>
        </p:pic>
        <p:sp>
          <p:nvSpPr>
            <p:cNvPr id="10" name="Left-Right Arrow 9"/>
            <p:cNvSpPr/>
            <p:nvPr/>
          </p:nvSpPr>
          <p:spPr>
            <a:xfrm>
              <a:off x="6619288" y="1786464"/>
              <a:ext cx="638193" cy="30784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12" name="Content Placeholder 1"/>
              <p:cNvSpPr txBox="1">
                <a:spLocks/>
              </p:cNvSpPr>
              <p:nvPr/>
            </p:nvSpPr>
            <p:spPr>
              <a:xfrm>
                <a:off x="1748760" y="4221088"/>
                <a:ext cx="5646480" cy="1872208"/>
              </a:xfrm>
              <a:prstGeom prst="rect">
                <a:avLst/>
              </a:prstGeom>
              <a:ln w="38100">
                <a:solidFill>
                  <a:schemeClr val="tx1"/>
                </a:solid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r>
                  <a:rPr lang="en-GB" sz="2400" dirty="0" smtClean="0"/>
                  <a:t>Dirac/Spin-½/Fermion Lagrangian</a:t>
                </a:r>
              </a:p>
              <a:p>
                <a:pPr algn="ctr">
                  <a:spcBef>
                    <a:spcPts val="1800"/>
                  </a:spcBef>
                </a:pPr>
                <a14:m>
                  <m:oMath xmlns:m="http://schemas.openxmlformats.org/officeDocument/2006/math">
                    <m:r>
                      <a:rPr lang="en-GB" sz="2800" i="1" smtClean="0">
                        <a:latin typeface="Cambria Math"/>
                      </a:rPr>
                      <m:t>𝐿</m:t>
                    </m:r>
                    <m:r>
                      <a:rPr lang="en-GB" sz="2800" b="0" i="1" smtClean="0">
                        <a:latin typeface="Cambria Math"/>
                        <a:ea typeface="Cambria Math"/>
                      </a:rPr>
                      <m:t>=</m:t>
                    </m:r>
                    <m:r>
                      <a:rPr lang="en-GB" sz="2800" b="0" i="1" smtClean="0">
                        <a:latin typeface="Cambria Math"/>
                        <a:ea typeface="Cambria Math"/>
                      </a:rPr>
                      <m:t>𝑖</m:t>
                    </m:r>
                    <m:r>
                      <a:rPr lang="en-GB" sz="2800" i="1" smtClean="0">
                        <a:latin typeface="Cambria Math"/>
                      </a:rPr>
                      <m:t>𝜓</m:t>
                    </m:r>
                    <m:r>
                      <m:rPr>
                        <m:nor/>
                      </m:rPr>
                      <a:rPr lang="en-GB" sz="2800"/>
                      <m:t>†</m:t>
                    </m:r>
                    <m:sSup>
                      <m:sSupPr>
                        <m:ctrlPr>
                          <a:rPr lang="en-GB" sz="2800" i="1" smtClean="0">
                            <a:latin typeface="Cambria Math"/>
                          </a:rPr>
                        </m:ctrlPr>
                      </m:sSupPr>
                      <m:e>
                        <m:r>
                          <a:rPr lang="en-GB" sz="2800" i="1">
                            <a:latin typeface="Cambria Math"/>
                          </a:rPr>
                          <m:t>𝛾</m:t>
                        </m:r>
                      </m:e>
                      <m:sup>
                        <m:r>
                          <a:rPr lang="en-GB" sz="2800" i="1">
                            <a:latin typeface="Cambria Math"/>
                          </a:rPr>
                          <m:t>0</m:t>
                        </m:r>
                      </m:sup>
                    </m:sSup>
                    <m:sSup>
                      <m:sSupPr>
                        <m:ctrlPr>
                          <a:rPr lang="en-GB" sz="2800" i="1" smtClean="0">
                            <a:latin typeface="Cambria Math"/>
                          </a:rPr>
                        </m:ctrlPr>
                      </m:sSupPr>
                      <m:e>
                        <m:r>
                          <a:rPr lang="en-GB" sz="2800" i="1">
                            <a:latin typeface="Cambria Math"/>
                          </a:rPr>
                          <m:t>𝛾</m:t>
                        </m:r>
                      </m:e>
                      <m:sup>
                        <m:r>
                          <a:rPr lang="en-GB" sz="2800" i="1">
                            <a:latin typeface="Cambria Math"/>
                          </a:rPr>
                          <m:t>𝜇</m:t>
                        </m:r>
                      </m:sup>
                    </m:sSup>
                    <m:sSub>
                      <m:sSubPr>
                        <m:ctrlPr>
                          <a:rPr lang="en-GB" sz="2800" i="1" smtClean="0">
                            <a:latin typeface="Cambria Math"/>
                          </a:rPr>
                        </m:ctrlPr>
                      </m:sSubPr>
                      <m:e>
                        <m:r>
                          <a:rPr lang="en-GB" sz="2800" i="1" smtClean="0">
                            <a:latin typeface="Cambria Math"/>
                            <a:ea typeface="Cambria Math"/>
                          </a:rPr>
                          <m:t>𝜕</m:t>
                        </m:r>
                      </m:e>
                      <m:sub>
                        <m:r>
                          <a:rPr lang="en-GB" sz="2800" b="0" i="1" smtClean="0">
                            <a:latin typeface="Cambria Math"/>
                          </a:rPr>
                          <m:t>𝜇</m:t>
                        </m:r>
                      </m:sub>
                    </m:sSub>
                    <m:r>
                      <a:rPr lang="en-GB" sz="2800" i="1" smtClean="0">
                        <a:latin typeface="Cambria Math"/>
                        <a:ea typeface="Cambria Math"/>
                      </a:rPr>
                      <m:t>𝜓</m:t>
                    </m:r>
                    <m:r>
                      <a:rPr lang="en-GB" sz="2800" b="0" i="1" smtClean="0">
                        <a:latin typeface="Cambria Math"/>
                        <a:ea typeface="Cambria Math"/>
                      </a:rPr>
                      <m:t>−</m:t>
                    </m:r>
                  </m:oMath>
                </a14:m>
                <a:r>
                  <a:rPr lang="en-GB" sz="2800" dirty="0"/>
                  <a:t> </a:t>
                </a:r>
                <a14:m>
                  <m:oMath xmlns:m="http://schemas.openxmlformats.org/officeDocument/2006/math">
                    <m:r>
                      <a:rPr lang="en-GB" sz="2800" i="1">
                        <a:latin typeface="Cambria Math"/>
                      </a:rPr>
                      <m:t>𝜓</m:t>
                    </m:r>
                    <m:r>
                      <m:rPr>
                        <m:nor/>
                      </m:rPr>
                      <a:rPr lang="en-GB" sz="2800"/>
                      <m:t>†</m:t>
                    </m:r>
                    <m:sSub>
                      <m:sSubPr>
                        <m:ctrlPr>
                          <a:rPr lang="en-GB" sz="2800" i="1" smtClean="0">
                            <a:latin typeface="Cambria Math"/>
                          </a:rPr>
                        </m:ctrlPr>
                      </m:sSubPr>
                      <m:e>
                        <m:r>
                          <a:rPr lang="en-GB" sz="2800" i="1">
                            <a:latin typeface="Cambria Math"/>
                          </a:rPr>
                          <m:t>𝛾</m:t>
                        </m:r>
                      </m:e>
                      <m:sub>
                        <m:r>
                          <a:rPr lang="en-GB" sz="2800" i="1">
                            <a:latin typeface="Cambria Math"/>
                          </a:rPr>
                          <m:t>0</m:t>
                        </m:r>
                      </m:sub>
                    </m:sSub>
                    <m:r>
                      <a:rPr lang="en-GB" sz="2800" b="0" i="1" smtClean="0">
                        <a:latin typeface="Cambria Math"/>
                      </a:rPr>
                      <m:t>𝑚</m:t>
                    </m:r>
                    <m:r>
                      <a:rPr lang="en-GB" sz="2800" i="1">
                        <a:latin typeface="Cambria Math"/>
                        <a:ea typeface="Cambria Math"/>
                      </a:rPr>
                      <m:t>𝜓</m:t>
                    </m:r>
                  </m:oMath>
                </a14:m>
                <a:endParaRPr lang="en-GB" sz="2800" dirty="0" smtClean="0"/>
              </a:p>
              <a:p>
                <a:pPr algn="ctr">
                  <a:spcBef>
                    <a:spcPts val="1800"/>
                  </a:spcBef>
                </a:pPr>
                <a14:m>
                  <m:oMath xmlns:m="http://schemas.openxmlformats.org/officeDocument/2006/math">
                    <m:r>
                      <a:rPr lang="en-GB" sz="2800" b="0" i="0" smtClean="0">
                        <a:latin typeface="Cambria Math"/>
                        <a:ea typeface="Cambria Math"/>
                      </a:rPr>
                      <m:t> </m:t>
                    </m:r>
                    <m:r>
                      <a:rPr lang="en-GB" sz="2800" b="0" i="1" smtClean="0">
                        <a:latin typeface="Cambria Math"/>
                        <a:ea typeface="Cambria Math"/>
                      </a:rPr>
                      <m:t>=</m:t>
                    </m:r>
                    <m:r>
                      <a:rPr lang="en-GB" sz="2800" i="1">
                        <a:latin typeface="Cambria Math"/>
                        <a:ea typeface="Cambria Math"/>
                      </a:rPr>
                      <m:t>𝑖</m:t>
                    </m:r>
                    <m:acc>
                      <m:accPr>
                        <m:chr m:val="̅"/>
                        <m:ctrlPr>
                          <a:rPr lang="en-GB" sz="2800" b="0" i="1" smtClean="0">
                            <a:latin typeface="Cambria Math"/>
                            <a:ea typeface="Cambria Math"/>
                          </a:rPr>
                        </m:ctrlPr>
                      </m:accPr>
                      <m:e>
                        <m:r>
                          <a:rPr lang="en-GB" sz="2800" b="0" i="1" smtClean="0">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oMath>
                </a14:m>
                <a:r>
                  <a:rPr lang="en-GB" sz="2800" dirty="0"/>
                  <a:t> </a:t>
                </a:r>
                <a14:m>
                  <m:oMath xmlns:m="http://schemas.openxmlformats.org/officeDocument/2006/math">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oMath>
                </a14:m>
                <a:endParaRPr lang="en-GB" sz="2800" dirty="0"/>
              </a:p>
              <a:p>
                <a:pPr algn="ctr">
                  <a:spcBef>
                    <a:spcPts val="1800"/>
                  </a:spcBef>
                </a:pPr>
                <a:endParaRPr lang="en-GB" sz="2800" dirty="0"/>
              </a:p>
              <a:p>
                <a:pPr algn="ctr"/>
                <a:endParaRPr lang="en-GB" dirty="0"/>
              </a:p>
            </p:txBody>
          </p:sp>
        </mc:Choice>
        <mc:Fallback xmlns="">
          <p:sp>
            <p:nvSpPr>
              <p:cNvPr id="12" name="Content Placeholder 1"/>
              <p:cNvSpPr txBox="1">
                <a:spLocks noRot="1" noChangeAspect="1" noMove="1" noResize="1" noEditPoints="1" noAdjustHandles="1" noChangeArrowheads="1" noChangeShapeType="1" noTextEdit="1"/>
              </p:cNvSpPr>
              <p:nvPr/>
            </p:nvSpPr>
            <p:spPr>
              <a:xfrm>
                <a:off x="1748760" y="4221088"/>
                <a:ext cx="5646480" cy="1872208"/>
              </a:xfrm>
              <a:prstGeom prst="rect">
                <a:avLst/>
              </a:prstGeom>
              <a:blipFill rotWithShape="1">
                <a:blip r:embed="rId3"/>
                <a:stretch>
                  <a:fillRect t="-1592"/>
                </a:stretch>
              </a:blipFill>
              <a:ln w="381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688304" y="3337828"/>
                <a:ext cx="6844136" cy="539828"/>
              </a:xfrm>
              <a:prstGeom prst="rect">
                <a:avLst/>
              </a:prstGeom>
              <a:noFill/>
            </p:spPr>
            <p:txBody>
              <a:bodyPr wrap="square" rtlCol="0">
                <a:spAutoFit/>
              </a:bodyPr>
              <a:lstStyle/>
              <a:p>
                <a14:m>
                  <m:oMath xmlns:m="http://schemas.openxmlformats.org/officeDocument/2006/math">
                    <m:r>
                      <a:rPr lang="en-GB" sz="2800" i="1" smtClean="0">
                        <a:latin typeface="Cambria Math"/>
                      </a:rPr>
                      <m:t>𝐿</m:t>
                    </m:r>
                    <m:r>
                      <a:rPr lang="en-GB" sz="2800" i="1">
                        <a:latin typeface="Cambria Math"/>
                        <a:ea typeface="Cambria Math"/>
                      </a:rPr>
                      <m:t>∝</m:t>
                    </m:r>
                    <m:r>
                      <a:rPr lang="en-GB" sz="2800" i="1">
                        <a:latin typeface="Cambria Math"/>
                      </a:rPr>
                      <m:t>𝜓</m:t>
                    </m:r>
                    <m:r>
                      <m:rPr>
                        <m:nor/>
                      </m:rPr>
                      <a:rPr lang="en-GB" sz="2800"/>
                      <m:t>†</m:t>
                    </m:r>
                    <m:r>
                      <a:rPr lang="en-GB" sz="2800" i="1">
                        <a:latin typeface="Cambria Math"/>
                        <a:ea typeface="Cambria Math"/>
                      </a:rPr>
                      <m:t>⋯</m:t>
                    </m:r>
                    <m:r>
                      <a:rPr lang="en-GB" sz="2800" i="1">
                        <a:latin typeface="Cambria Math"/>
                        <a:ea typeface="Cambria Math"/>
                      </a:rPr>
                      <m:t>𝜓</m:t>
                    </m:r>
                    <m:r>
                      <a:rPr lang="en-GB" sz="2800" b="0" i="1" smtClean="0">
                        <a:latin typeface="Cambria Math"/>
                        <a:ea typeface="Cambria Math"/>
                      </a:rPr>
                      <m:t> →</m:t>
                    </m:r>
                    <m:r>
                      <a:rPr lang="en-GB" sz="2800" i="1">
                        <a:latin typeface="Cambria Math"/>
                      </a:rPr>
                      <m:t>𝜓</m:t>
                    </m:r>
                    <m:r>
                      <m:rPr>
                        <m:nor/>
                      </m:rPr>
                      <a:rPr lang="en-GB" sz="2800"/>
                      <m:t>†</m:t>
                    </m:r>
                    <m:sSup>
                      <m:sSupPr>
                        <m:ctrlPr>
                          <a:rPr lang="en-GB" sz="2800" i="1" smtClean="0">
                            <a:latin typeface="Cambria Math"/>
                          </a:rPr>
                        </m:ctrlPr>
                      </m:sSupPr>
                      <m:e>
                        <m:r>
                          <a:rPr lang="en-GB" sz="2800" b="0" i="1" smtClean="0">
                            <a:latin typeface="Cambria Math"/>
                          </a:rPr>
                          <m:t>𝑒</m:t>
                        </m:r>
                      </m:e>
                      <m:sup>
                        <m:r>
                          <a:rPr lang="en-GB" sz="2800" b="0" i="1" smtClean="0">
                            <a:latin typeface="Cambria Math"/>
                          </a:rPr>
                          <m:t>−</m:t>
                        </m:r>
                        <m:r>
                          <a:rPr lang="en-GB" sz="2800" b="0" i="1" smtClean="0">
                            <a:latin typeface="Cambria Math"/>
                          </a:rPr>
                          <m:t>𝑖</m:t>
                        </m:r>
                        <m:r>
                          <a:rPr lang="en-GB" sz="2800" b="0" i="1" smtClean="0">
                            <a:latin typeface="Cambria Math"/>
                          </a:rPr>
                          <m:t>𝜙</m:t>
                        </m:r>
                      </m:sup>
                    </m:sSup>
                    <m:r>
                      <a:rPr lang="en-GB" sz="2800" i="1">
                        <a:latin typeface="Cambria Math"/>
                        <a:ea typeface="Cambria Math"/>
                      </a:rPr>
                      <m:t>⋯</m:t>
                    </m:r>
                    <m:r>
                      <a:rPr lang="en-GB" sz="2800" i="1">
                        <a:latin typeface="Cambria Math"/>
                        <a:ea typeface="Cambria Math"/>
                      </a:rPr>
                      <m:t>𝜓</m:t>
                    </m:r>
                    <m:sSup>
                      <m:sSupPr>
                        <m:ctrlPr>
                          <a:rPr lang="en-GB" sz="2800" i="1">
                            <a:latin typeface="Cambria Math"/>
                          </a:rPr>
                        </m:ctrlPr>
                      </m:sSupPr>
                      <m:e>
                        <m:r>
                          <a:rPr lang="en-GB" sz="2800" i="1">
                            <a:latin typeface="Cambria Math"/>
                          </a:rPr>
                          <m:t>𝑒</m:t>
                        </m:r>
                      </m:e>
                      <m:sup>
                        <m:r>
                          <a:rPr lang="en-GB" sz="2800" b="0" i="1" smtClean="0">
                            <a:latin typeface="Cambria Math"/>
                          </a:rPr>
                          <m:t>+</m:t>
                        </m:r>
                        <m:r>
                          <a:rPr lang="en-GB" sz="2800" i="1">
                            <a:latin typeface="Cambria Math"/>
                          </a:rPr>
                          <m:t>𝑖</m:t>
                        </m:r>
                        <m:r>
                          <a:rPr lang="en-GB" sz="2800" i="1">
                            <a:latin typeface="Cambria Math"/>
                          </a:rPr>
                          <m:t>𝜙</m:t>
                        </m:r>
                      </m:sup>
                    </m:sSup>
                  </m:oMath>
                </a14:m>
                <a:r>
                  <a:rPr lang="en-GB" sz="2800" dirty="0" smtClean="0"/>
                  <a:t> = </a:t>
                </a:r>
                <a14:m>
                  <m:oMath xmlns:m="http://schemas.openxmlformats.org/officeDocument/2006/math">
                    <m:r>
                      <a:rPr lang="en-GB" sz="2800" i="1">
                        <a:latin typeface="Cambria Math"/>
                      </a:rPr>
                      <m:t>𝜓</m:t>
                    </m:r>
                    <m:r>
                      <m:rPr>
                        <m:nor/>
                      </m:rPr>
                      <a:rPr lang="en-GB" sz="2800"/>
                      <m:t>†</m:t>
                    </m:r>
                    <m:r>
                      <a:rPr lang="en-GB" sz="2800" i="1">
                        <a:latin typeface="Cambria Math"/>
                        <a:ea typeface="Cambria Math"/>
                      </a:rPr>
                      <m:t>⋯</m:t>
                    </m:r>
                    <m:r>
                      <a:rPr lang="en-GB" sz="2800" i="1">
                        <a:latin typeface="Cambria Math"/>
                        <a:ea typeface="Cambria Math"/>
                      </a:rPr>
                      <m:t>𝜓</m:t>
                    </m:r>
                  </m:oMath>
                </a14:m>
                <a:r>
                  <a:rPr lang="en-GB" sz="2800" dirty="0" smtClean="0"/>
                  <a:t> </a:t>
                </a:r>
                <a:endParaRPr lang="en-GB" sz="2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688304" y="3337828"/>
                <a:ext cx="6844136" cy="539828"/>
              </a:xfrm>
              <a:prstGeom prst="rect">
                <a:avLst/>
              </a:prstGeom>
              <a:blipFill rotWithShape="1">
                <a:blip r:embed="rId4"/>
                <a:stretch>
                  <a:fillRect t="-6818" b="-32955"/>
                </a:stretch>
              </a:blipFill>
            </p:spPr>
            <p:txBody>
              <a:bodyPr/>
              <a:lstStyle/>
              <a:p>
                <a:r>
                  <a:rPr lang="en-GB">
                    <a:noFill/>
                  </a:rPr>
                  <a:t> </a:t>
                </a:r>
              </a:p>
            </p:txBody>
          </p:sp>
        </mc:Fallback>
      </mc:AlternateContent>
      <p:sp>
        <p:nvSpPr>
          <p:cNvPr id="7" name="Date Placeholder 6"/>
          <p:cNvSpPr>
            <a:spLocks noGrp="1"/>
          </p:cNvSpPr>
          <p:nvPr>
            <p:ph type="dt" sz="half" idx="14"/>
          </p:nvPr>
        </p:nvSpPr>
        <p:spPr/>
        <p:txBody>
          <a:bodyPr/>
          <a:lstStyle/>
          <a:p>
            <a:fld id="{1CDEFD89-ECE8-4129-8C7A-B61285D93C9A}" type="datetime1">
              <a:rPr lang="en-GB" smtClean="0"/>
              <a:t>30/04/2015</a:t>
            </a:fld>
            <a:endParaRPr lang="en-GB"/>
          </a:p>
        </p:txBody>
      </p:sp>
      <p:sp>
        <p:nvSpPr>
          <p:cNvPr id="15" name="Footer Placeholder 14"/>
          <p:cNvSpPr>
            <a:spLocks noGrp="1"/>
          </p:cNvSpPr>
          <p:nvPr>
            <p:ph type="ftr" sz="quarter" idx="16"/>
          </p:nvPr>
        </p:nvSpPr>
        <p:spPr/>
        <p:txBody>
          <a:bodyPr/>
          <a:lstStyle/>
          <a:p>
            <a:r>
              <a:rPr lang="en-GB" smtClean="0"/>
              <a:t>Andrew W. Rose</a:t>
            </a:r>
            <a:endParaRPr lang="en-GB" dirty="0"/>
          </a:p>
        </p:txBody>
      </p:sp>
      <p:sp>
        <p:nvSpPr>
          <p:cNvPr id="16" name="Slide Number Placeholder 15"/>
          <p:cNvSpPr>
            <a:spLocks noGrp="1"/>
          </p:cNvSpPr>
          <p:nvPr>
            <p:ph type="sldNum" sz="quarter" idx="15"/>
          </p:nvPr>
        </p:nvSpPr>
        <p:spPr/>
        <p:txBody>
          <a:bodyPr/>
          <a:lstStyle/>
          <a:p>
            <a:fld id="{035F0723-42B8-4CAA-8A7D-A426CFC272D6}" type="slidenum">
              <a:rPr lang="en-GB" smtClean="0"/>
              <a:t>20</a:t>
            </a:fld>
            <a:endParaRPr lang="en-GB"/>
          </a:p>
        </p:txBody>
      </p:sp>
    </p:spTree>
    <p:extLst>
      <p:ext uri="{BB962C8B-B14F-4D97-AF65-F5344CB8AC3E}">
        <p14:creationId xmlns:p14="http://schemas.microsoft.com/office/powerpoint/2010/main" val="952899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4939654" cy="4724400"/>
          </a:xfrm>
        </p:spPr>
        <p:txBody>
          <a:bodyPr/>
          <a:lstStyle/>
          <a:p>
            <a:r>
              <a:rPr lang="en-GB" dirty="0" smtClean="0"/>
              <a:t>Our theory should not depend on the precise phase of the wave-function</a:t>
            </a:r>
          </a:p>
          <a:p>
            <a:r>
              <a:rPr lang="en-GB" dirty="0" smtClean="0"/>
              <a:t>“Where is the start of a circle?”</a:t>
            </a:r>
          </a:p>
          <a:p>
            <a:endParaRPr lang="en-GB" dirty="0"/>
          </a:p>
          <a:p>
            <a:pPr>
              <a:spcBef>
                <a:spcPts val="0"/>
              </a:spcBef>
              <a:spcAft>
                <a:spcPts val="1200"/>
              </a:spcAft>
            </a:pPr>
            <a:r>
              <a:rPr lang="en-GB" dirty="0" smtClean="0"/>
              <a:t>Trivially satisfied if our equation is of the form:</a:t>
            </a:r>
            <a:endParaRPr lang="en-GB" dirty="0"/>
          </a:p>
        </p:txBody>
      </p:sp>
      <p:sp>
        <p:nvSpPr>
          <p:cNvPr id="6" name="Title 5"/>
          <p:cNvSpPr>
            <a:spLocks noGrp="1"/>
          </p:cNvSpPr>
          <p:nvPr>
            <p:ph type="title"/>
          </p:nvPr>
        </p:nvSpPr>
        <p:spPr/>
        <p:txBody>
          <a:bodyPr/>
          <a:lstStyle/>
          <a:p>
            <a:r>
              <a:rPr lang="en-GB" dirty="0" smtClean="0"/>
              <a:t>Phase (gauge) invariance</a:t>
            </a:r>
            <a:endParaRPr lang="en-GB" dirty="0"/>
          </a:p>
        </p:txBody>
      </p:sp>
      <p:grpSp>
        <p:nvGrpSpPr>
          <p:cNvPr id="14" name="Group 13"/>
          <p:cNvGrpSpPr/>
          <p:nvPr/>
        </p:nvGrpSpPr>
        <p:grpSpPr>
          <a:xfrm>
            <a:off x="5220072" y="1412776"/>
            <a:ext cx="3851921" cy="1710451"/>
            <a:chOff x="5292079" y="1412776"/>
            <a:chExt cx="3851921" cy="1710451"/>
          </a:xfrm>
        </p:grpSpPr>
        <p:sp>
          <p:nvSpPr>
            <p:cNvPr id="8" name="Rectangle 7"/>
            <p:cNvSpPr/>
            <p:nvPr/>
          </p:nvSpPr>
          <p:spPr>
            <a:xfrm>
              <a:off x="5292079" y="1426423"/>
              <a:ext cx="3851921" cy="1635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412776"/>
              <a:ext cx="1603933" cy="1571854"/>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84492">
              <a:off x="7282040" y="1551373"/>
              <a:ext cx="1603933" cy="1571854"/>
            </a:xfrm>
            <a:prstGeom prst="rect">
              <a:avLst/>
            </a:prstGeom>
          </p:spPr>
        </p:pic>
        <p:sp>
          <p:nvSpPr>
            <p:cNvPr id="10" name="Left-Right Arrow 9"/>
            <p:cNvSpPr/>
            <p:nvPr/>
          </p:nvSpPr>
          <p:spPr>
            <a:xfrm>
              <a:off x="6619288" y="1786464"/>
              <a:ext cx="638193" cy="30784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12" name="Content Placeholder 1"/>
              <p:cNvSpPr txBox="1">
                <a:spLocks/>
              </p:cNvSpPr>
              <p:nvPr/>
            </p:nvSpPr>
            <p:spPr>
              <a:xfrm>
                <a:off x="1748760" y="4221088"/>
                <a:ext cx="5646480" cy="1872208"/>
              </a:xfrm>
              <a:prstGeom prst="rect">
                <a:avLst/>
              </a:prstGeom>
              <a:ln w="38100">
                <a:solidFill>
                  <a:schemeClr val="tx1"/>
                </a:solid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r>
                  <a:rPr lang="en-GB" sz="2400" dirty="0" smtClean="0"/>
                  <a:t>Dirac/Spin-½/Fermion Lagrangian</a:t>
                </a:r>
              </a:p>
              <a:p>
                <a:pPr algn="ctr">
                  <a:spcBef>
                    <a:spcPts val="1800"/>
                  </a:spcBef>
                </a:pPr>
                <a14:m>
                  <m:oMath xmlns:m="http://schemas.openxmlformats.org/officeDocument/2006/math">
                    <m:r>
                      <a:rPr lang="en-GB" sz="2800" i="1" smtClean="0">
                        <a:latin typeface="Cambria Math"/>
                      </a:rPr>
                      <m:t>𝐿</m:t>
                    </m:r>
                    <m:r>
                      <a:rPr lang="en-GB" sz="2800" b="0" i="1" smtClean="0">
                        <a:latin typeface="Cambria Math"/>
                        <a:ea typeface="Cambria Math"/>
                      </a:rPr>
                      <m:t>=</m:t>
                    </m:r>
                    <m:r>
                      <a:rPr lang="en-GB" sz="2800" b="0" i="1" smtClean="0">
                        <a:latin typeface="Cambria Math"/>
                        <a:ea typeface="Cambria Math"/>
                      </a:rPr>
                      <m:t>𝑖</m:t>
                    </m:r>
                    <m:r>
                      <a:rPr lang="en-GB" sz="2800" i="1" smtClean="0">
                        <a:latin typeface="Cambria Math"/>
                      </a:rPr>
                      <m:t>𝜓</m:t>
                    </m:r>
                    <m:r>
                      <m:rPr>
                        <m:nor/>
                      </m:rPr>
                      <a:rPr lang="en-GB" sz="2800"/>
                      <m:t>†</m:t>
                    </m:r>
                    <m:sSup>
                      <m:sSupPr>
                        <m:ctrlPr>
                          <a:rPr lang="en-GB" sz="2800" i="1" smtClean="0">
                            <a:latin typeface="Cambria Math"/>
                          </a:rPr>
                        </m:ctrlPr>
                      </m:sSupPr>
                      <m:e>
                        <m:r>
                          <a:rPr lang="en-GB" sz="2800" i="1">
                            <a:latin typeface="Cambria Math"/>
                          </a:rPr>
                          <m:t>𝛾</m:t>
                        </m:r>
                      </m:e>
                      <m:sup>
                        <m:r>
                          <a:rPr lang="en-GB" sz="2800" i="1">
                            <a:latin typeface="Cambria Math"/>
                          </a:rPr>
                          <m:t>0</m:t>
                        </m:r>
                      </m:sup>
                    </m:sSup>
                    <m:sSup>
                      <m:sSupPr>
                        <m:ctrlPr>
                          <a:rPr lang="en-GB" sz="2800" i="1" smtClean="0">
                            <a:latin typeface="Cambria Math"/>
                          </a:rPr>
                        </m:ctrlPr>
                      </m:sSupPr>
                      <m:e>
                        <m:r>
                          <a:rPr lang="en-GB" sz="2800" i="1">
                            <a:latin typeface="Cambria Math"/>
                          </a:rPr>
                          <m:t>𝛾</m:t>
                        </m:r>
                      </m:e>
                      <m:sup>
                        <m:r>
                          <a:rPr lang="en-GB" sz="2800" i="1">
                            <a:latin typeface="Cambria Math"/>
                          </a:rPr>
                          <m:t>𝜇</m:t>
                        </m:r>
                      </m:sup>
                    </m:sSup>
                    <m:sSub>
                      <m:sSubPr>
                        <m:ctrlPr>
                          <a:rPr lang="en-GB" sz="2800" i="1" smtClean="0">
                            <a:latin typeface="Cambria Math"/>
                          </a:rPr>
                        </m:ctrlPr>
                      </m:sSubPr>
                      <m:e>
                        <m:r>
                          <a:rPr lang="en-GB" sz="2800" i="1" smtClean="0">
                            <a:latin typeface="Cambria Math"/>
                            <a:ea typeface="Cambria Math"/>
                          </a:rPr>
                          <m:t>𝜕</m:t>
                        </m:r>
                      </m:e>
                      <m:sub>
                        <m:r>
                          <a:rPr lang="en-GB" sz="2800" b="0" i="1" smtClean="0">
                            <a:latin typeface="Cambria Math"/>
                          </a:rPr>
                          <m:t>𝜇</m:t>
                        </m:r>
                      </m:sub>
                    </m:sSub>
                    <m:r>
                      <a:rPr lang="en-GB" sz="2800" i="1" smtClean="0">
                        <a:latin typeface="Cambria Math"/>
                        <a:ea typeface="Cambria Math"/>
                      </a:rPr>
                      <m:t>𝜓</m:t>
                    </m:r>
                    <m:r>
                      <a:rPr lang="en-GB" sz="2800" b="0" i="1" smtClean="0">
                        <a:latin typeface="Cambria Math"/>
                        <a:ea typeface="Cambria Math"/>
                      </a:rPr>
                      <m:t>−</m:t>
                    </m:r>
                  </m:oMath>
                </a14:m>
                <a:r>
                  <a:rPr lang="en-GB" sz="2800" dirty="0"/>
                  <a:t> </a:t>
                </a:r>
                <a14:m>
                  <m:oMath xmlns:m="http://schemas.openxmlformats.org/officeDocument/2006/math">
                    <m:r>
                      <a:rPr lang="en-GB" sz="2800" i="1">
                        <a:latin typeface="Cambria Math"/>
                      </a:rPr>
                      <m:t>𝜓</m:t>
                    </m:r>
                    <m:r>
                      <m:rPr>
                        <m:nor/>
                      </m:rPr>
                      <a:rPr lang="en-GB" sz="2800"/>
                      <m:t>†</m:t>
                    </m:r>
                    <m:sSub>
                      <m:sSubPr>
                        <m:ctrlPr>
                          <a:rPr lang="en-GB" sz="2800" i="1" smtClean="0">
                            <a:latin typeface="Cambria Math"/>
                          </a:rPr>
                        </m:ctrlPr>
                      </m:sSubPr>
                      <m:e>
                        <m:r>
                          <a:rPr lang="en-GB" sz="2800" i="1">
                            <a:latin typeface="Cambria Math"/>
                          </a:rPr>
                          <m:t>𝛾</m:t>
                        </m:r>
                      </m:e>
                      <m:sub>
                        <m:r>
                          <a:rPr lang="en-GB" sz="2800" i="1">
                            <a:latin typeface="Cambria Math"/>
                          </a:rPr>
                          <m:t>0</m:t>
                        </m:r>
                      </m:sub>
                    </m:sSub>
                    <m:r>
                      <a:rPr lang="en-GB" sz="2800" b="0" i="1" smtClean="0">
                        <a:latin typeface="Cambria Math"/>
                      </a:rPr>
                      <m:t>𝑚</m:t>
                    </m:r>
                    <m:r>
                      <a:rPr lang="en-GB" sz="2800" i="1">
                        <a:latin typeface="Cambria Math"/>
                        <a:ea typeface="Cambria Math"/>
                      </a:rPr>
                      <m:t>𝜓</m:t>
                    </m:r>
                  </m:oMath>
                </a14:m>
                <a:endParaRPr lang="en-GB" sz="2800" dirty="0" smtClean="0"/>
              </a:p>
              <a:p>
                <a:pPr algn="ctr">
                  <a:spcBef>
                    <a:spcPts val="1800"/>
                  </a:spcBef>
                </a:pPr>
                <a14:m>
                  <m:oMath xmlns:m="http://schemas.openxmlformats.org/officeDocument/2006/math">
                    <m:r>
                      <a:rPr lang="en-GB" sz="2800" b="0" i="0" smtClean="0">
                        <a:latin typeface="Cambria Math"/>
                        <a:ea typeface="Cambria Math"/>
                      </a:rPr>
                      <m:t>= </m:t>
                    </m:r>
                    <m:r>
                      <a:rPr lang="en-GB" sz="2800" i="1">
                        <a:latin typeface="Cambria Math"/>
                        <a:ea typeface="Cambria Math"/>
                      </a:rPr>
                      <m:t>𝑖</m:t>
                    </m:r>
                    <m:acc>
                      <m:accPr>
                        <m:chr m:val="̅"/>
                        <m:ctrlPr>
                          <a:rPr lang="en-GB" sz="2800" b="0" i="1" smtClean="0">
                            <a:latin typeface="Cambria Math"/>
                            <a:ea typeface="Cambria Math"/>
                          </a:rPr>
                        </m:ctrlPr>
                      </m:accPr>
                      <m:e>
                        <m:r>
                          <a:rPr lang="en-GB" sz="2800" b="0" i="1" smtClean="0">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oMath>
                </a14:m>
                <a:r>
                  <a:rPr lang="en-GB" sz="2800" dirty="0"/>
                  <a:t> </a:t>
                </a:r>
                <a14:m>
                  <m:oMath xmlns:m="http://schemas.openxmlformats.org/officeDocument/2006/math">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oMath>
                </a14:m>
                <a:endParaRPr lang="en-GB" sz="2800" dirty="0"/>
              </a:p>
              <a:p>
                <a:pPr algn="ctr">
                  <a:spcBef>
                    <a:spcPts val="1800"/>
                  </a:spcBef>
                </a:pPr>
                <a:endParaRPr lang="en-GB" sz="2800" dirty="0"/>
              </a:p>
              <a:p>
                <a:pPr algn="ctr"/>
                <a:endParaRPr lang="en-GB" dirty="0"/>
              </a:p>
            </p:txBody>
          </p:sp>
        </mc:Choice>
        <mc:Fallback xmlns="">
          <p:sp>
            <p:nvSpPr>
              <p:cNvPr id="12" name="Content Placeholder 1"/>
              <p:cNvSpPr txBox="1">
                <a:spLocks noRot="1" noChangeAspect="1" noMove="1" noResize="1" noEditPoints="1" noAdjustHandles="1" noChangeArrowheads="1" noChangeShapeType="1" noTextEdit="1"/>
              </p:cNvSpPr>
              <p:nvPr/>
            </p:nvSpPr>
            <p:spPr>
              <a:xfrm>
                <a:off x="1748760" y="4221088"/>
                <a:ext cx="5646480" cy="1872208"/>
              </a:xfrm>
              <a:prstGeom prst="rect">
                <a:avLst/>
              </a:prstGeom>
              <a:blipFill rotWithShape="1">
                <a:blip r:embed="rId3"/>
                <a:stretch>
                  <a:fillRect t="-1592"/>
                </a:stretch>
              </a:blipFill>
              <a:ln w="3810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688304" y="3337828"/>
                <a:ext cx="6844136" cy="539828"/>
              </a:xfrm>
              <a:prstGeom prst="rect">
                <a:avLst/>
              </a:prstGeom>
              <a:noFill/>
            </p:spPr>
            <p:txBody>
              <a:bodyPr wrap="square" rtlCol="0">
                <a:spAutoFit/>
              </a:bodyPr>
              <a:lstStyle/>
              <a:p>
                <a14:m>
                  <m:oMath xmlns:m="http://schemas.openxmlformats.org/officeDocument/2006/math">
                    <m:r>
                      <a:rPr lang="en-GB" sz="2800" i="1" smtClean="0">
                        <a:latin typeface="Cambria Math"/>
                      </a:rPr>
                      <m:t>𝐿</m:t>
                    </m:r>
                    <m:r>
                      <a:rPr lang="en-GB" sz="2800" i="1">
                        <a:latin typeface="Cambria Math"/>
                        <a:ea typeface="Cambria Math"/>
                      </a:rPr>
                      <m:t>∝</m:t>
                    </m:r>
                    <m:r>
                      <a:rPr lang="en-GB" sz="2800" i="1">
                        <a:latin typeface="Cambria Math"/>
                      </a:rPr>
                      <m:t>𝜓</m:t>
                    </m:r>
                    <m:r>
                      <m:rPr>
                        <m:nor/>
                      </m:rPr>
                      <a:rPr lang="en-GB" sz="2800"/>
                      <m:t>†</m:t>
                    </m:r>
                    <m:r>
                      <a:rPr lang="en-GB" sz="2800" i="1">
                        <a:latin typeface="Cambria Math"/>
                        <a:ea typeface="Cambria Math"/>
                      </a:rPr>
                      <m:t>⋯</m:t>
                    </m:r>
                    <m:r>
                      <a:rPr lang="en-GB" sz="2800" i="1">
                        <a:latin typeface="Cambria Math"/>
                        <a:ea typeface="Cambria Math"/>
                      </a:rPr>
                      <m:t>𝜓</m:t>
                    </m:r>
                    <m:r>
                      <a:rPr lang="en-GB" sz="2800" b="0" i="1" smtClean="0">
                        <a:latin typeface="Cambria Math"/>
                        <a:ea typeface="Cambria Math"/>
                      </a:rPr>
                      <m:t> →</m:t>
                    </m:r>
                    <m:r>
                      <a:rPr lang="en-GB" sz="2800" i="1">
                        <a:latin typeface="Cambria Math"/>
                      </a:rPr>
                      <m:t>𝜓</m:t>
                    </m:r>
                    <m:r>
                      <m:rPr>
                        <m:nor/>
                      </m:rPr>
                      <a:rPr lang="en-GB" sz="2800"/>
                      <m:t>†</m:t>
                    </m:r>
                    <m:sSup>
                      <m:sSupPr>
                        <m:ctrlPr>
                          <a:rPr lang="en-GB" sz="2800" i="1" smtClean="0">
                            <a:latin typeface="Cambria Math"/>
                          </a:rPr>
                        </m:ctrlPr>
                      </m:sSupPr>
                      <m:e>
                        <m:r>
                          <a:rPr lang="en-GB" sz="2800" b="0" i="1" smtClean="0">
                            <a:latin typeface="Cambria Math"/>
                          </a:rPr>
                          <m:t>𝑒</m:t>
                        </m:r>
                      </m:e>
                      <m:sup>
                        <m:r>
                          <a:rPr lang="en-GB" sz="2800" b="0" i="1" smtClean="0">
                            <a:latin typeface="Cambria Math"/>
                          </a:rPr>
                          <m:t>−</m:t>
                        </m:r>
                        <m:r>
                          <a:rPr lang="en-GB" sz="2800" b="0" i="1" smtClean="0">
                            <a:latin typeface="Cambria Math"/>
                          </a:rPr>
                          <m:t>𝑖</m:t>
                        </m:r>
                        <m:r>
                          <a:rPr lang="en-GB" sz="2800" b="0" i="1" smtClean="0">
                            <a:latin typeface="Cambria Math"/>
                          </a:rPr>
                          <m:t>𝜙</m:t>
                        </m:r>
                      </m:sup>
                    </m:sSup>
                    <m:r>
                      <a:rPr lang="en-GB" sz="2800" i="1">
                        <a:latin typeface="Cambria Math"/>
                        <a:ea typeface="Cambria Math"/>
                      </a:rPr>
                      <m:t>⋯</m:t>
                    </m:r>
                    <m:r>
                      <a:rPr lang="en-GB" sz="2800" i="1">
                        <a:latin typeface="Cambria Math"/>
                        <a:ea typeface="Cambria Math"/>
                      </a:rPr>
                      <m:t>𝜓</m:t>
                    </m:r>
                    <m:sSup>
                      <m:sSupPr>
                        <m:ctrlPr>
                          <a:rPr lang="en-GB" sz="2800" i="1">
                            <a:latin typeface="Cambria Math"/>
                          </a:rPr>
                        </m:ctrlPr>
                      </m:sSupPr>
                      <m:e>
                        <m:r>
                          <a:rPr lang="en-GB" sz="2800" i="1">
                            <a:latin typeface="Cambria Math"/>
                          </a:rPr>
                          <m:t>𝑒</m:t>
                        </m:r>
                      </m:e>
                      <m:sup>
                        <m:r>
                          <a:rPr lang="en-GB" sz="2800" b="0" i="1" smtClean="0">
                            <a:latin typeface="Cambria Math"/>
                          </a:rPr>
                          <m:t>+</m:t>
                        </m:r>
                        <m:r>
                          <a:rPr lang="en-GB" sz="2800" i="1">
                            <a:latin typeface="Cambria Math"/>
                          </a:rPr>
                          <m:t>𝑖</m:t>
                        </m:r>
                        <m:r>
                          <a:rPr lang="en-GB" sz="2800" i="1">
                            <a:latin typeface="Cambria Math"/>
                          </a:rPr>
                          <m:t>𝜙</m:t>
                        </m:r>
                      </m:sup>
                    </m:sSup>
                  </m:oMath>
                </a14:m>
                <a:r>
                  <a:rPr lang="en-GB" sz="2800" dirty="0" smtClean="0"/>
                  <a:t> = </a:t>
                </a:r>
                <a14:m>
                  <m:oMath xmlns:m="http://schemas.openxmlformats.org/officeDocument/2006/math">
                    <m:r>
                      <a:rPr lang="en-GB" sz="2800" i="1">
                        <a:latin typeface="Cambria Math"/>
                      </a:rPr>
                      <m:t>𝜓</m:t>
                    </m:r>
                    <m:r>
                      <m:rPr>
                        <m:nor/>
                      </m:rPr>
                      <a:rPr lang="en-GB" sz="2800"/>
                      <m:t>†</m:t>
                    </m:r>
                    <m:r>
                      <a:rPr lang="en-GB" sz="2800" i="1">
                        <a:latin typeface="Cambria Math"/>
                        <a:ea typeface="Cambria Math"/>
                      </a:rPr>
                      <m:t>⋯</m:t>
                    </m:r>
                    <m:r>
                      <a:rPr lang="en-GB" sz="2800" i="1">
                        <a:latin typeface="Cambria Math"/>
                        <a:ea typeface="Cambria Math"/>
                      </a:rPr>
                      <m:t>𝜓</m:t>
                    </m:r>
                  </m:oMath>
                </a14:m>
                <a:r>
                  <a:rPr lang="en-GB" sz="2800" dirty="0" smtClean="0"/>
                  <a:t> </a:t>
                </a:r>
                <a:endParaRPr lang="en-GB" sz="2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688304" y="3337828"/>
                <a:ext cx="6844136" cy="539828"/>
              </a:xfrm>
              <a:prstGeom prst="rect">
                <a:avLst/>
              </a:prstGeom>
              <a:blipFill rotWithShape="1">
                <a:blip r:embed="rId4"/>
                <a:stretch>
                  <a:fillRect t="-6818" b="-32955"/>
                </a:stretch>
              </a:blipFill>
            </p:spPr>
            <p:txBody>
              <a:bodyPr/>
              <a:lstStyle/>
              <a:p>
                <a:r>
                  <a:rPr lang="en-GB">
                    <a:noFill/>
                  </a:rPr>
                  <a:t> </a:t>
                </a:r>
              </a:p>
            </p:txBody>
          </p:sp>
        </mc:Fallback>
      </mc:AlternateContent>
      <p:sp>
        <p:nvSpPr>
          <p:cNvPr id="7" name="Rectangle 6"/>
          <p:cNvSpPr/>
          <p:nvPr/>
        </p:nvSpPr>
        <p:spPr>
          <a:xfrm>
            <a:off x="5217213" y="5517232"/>
            <a:ext cx="983675"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740352" y="5328210"/>
            <a:ext cx="1152128" cy="954107"/>
          </a:xfrm>
          <a:prstGeom prst="rect">
            <a:avLst/>
          </a:prstGeom>
          <a:noFill/>
        </p:spPr>
        <p:txBody>
          <a:bodyPr wrap="square" rtlCol="0">
            <a:spAutoFit/>
          </a:bodyPr>
          <a:lstStyle/>
          <a:p>
            <a:pPr algn="ctr"/>
            <a:r>
              <a:rPr lang="en-GB" sz="2800" dirty="0" smtClean="0">
                <a:solidFill>
                  <a:srgbClr val="FF0000"/>
                </a:solidFill>
              </a:rPr>
              <a:t>Mass term</a:t>
            </a:r>
            <a:endParaRPr lang="en-GB" sz="2800" dirty="0">
              <a:solidFill>
                <a:srgbClr val="FF0000"/>
              </a:solidFill>
            </a:endParaRPr>
          </a:p>
        </p:txBody>
      </p:sp>
      <p:cxnSp>
        <p:nvCxnSpPr>
          <p:cNvPr id="17" name="Straight Arrow Connector 16"/>
          <p:cNvCxnSpPr>
            <a:stCxn id="15" idx="1"/>
            <a:endCxn id="7" idx="3"/>
          </p:cNvCxnSpPr>
          <p:nvPr/>
        </p:nvCxnSpPr>
        <p:spPr>
          <a:xfrm flipH="1">
            <a:off x="6200888" y="5805264"/>
            <a:ext cx="153946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396345" y="5517232"/>
            <a:ext cx="1556880"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216024" y="5328209"/>
            <a:ext cx="1331640" cy="954107"/>
          </a:xfrm>
          <a:prstGeom prst="rect">
            <a:avLst/>
          </a:prstGeom>
          <a:noFill/>
        </p:spPr>
        <p:txBody>
          <a:bodyPr wrap="square" rtlCol="0">
            <a:spAutoFit/>
          </a:bodyPr>
          <a:lstStyle/>
          <a:p>
            <a:pPr algn="ctr"/>
            <a:r>
              <a:rPr lang="en-GB" sz="2800" dirty="0" smtClean="0">
                <a:solidFill>
                  <a:srgbClr val="FF0000"/>
                </a:solidFill>
              </a:rPr>
              <a:t>Kinetic term</a:t>
            </a:r>
            <a:endParaRPr lang="en-GB" sz="2800" dirty="0">
              <a:solidFill>
                <a:srgbClr val="FF0000"/>
              </a:solidFill>
            </a:endParaRPr>
          </a:p>
        </p:txBody>
      </p:sp>
      <p:cxnSp>
        <p:nvCxnSpPr>
          <p:cNvPr id="21" name="Straight Arrow Connector 20"/>
          <p:cNvCxnSpPr>
            <a:stCxn id="20" idx="3"/>
            <a:endCxn id="19" idx="1"/>
          </p:cNvCxnSpPr>
          <p:nvPr/>
        </p:nvCxnSpPr>
        <p:spPr>
          <a:xfrm>
            <a:off x="1547664" y="5805263"/>
            <a:ext cx="1848681"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ate Placeholder 15"/>
          <p:cNvSpPr>
            <a:spLocks noGrp="1"/>
          </p:cNvSpPr>
          <p:nvPr>
            <p:ph type="dt" sz="half" idx="14"/>
          </p:nvPr>
        </p:nvSpPr>
        <p:spPr/>
        <p:txBody>
          <a:bodyPr/>
          <a:lstStyle/>
          <a:p>
            <a:fld id="{23FA42C0-6ED5-40AA-B7C7-E85062F2B9CD}" type="datetime1">
              <a:rPr lang="en-GB" smtClean="0"/>
              <a:t>30/04/2015</a:t>
            </a:fld>
            <a:endParaRPr lang="en-GB"/>
          </a:p>
        </p:txBody>
      </p:sp>
      <p:sp>
        <p:nvSpPr>
          <p:cNvPr id="18" name="Footer Placeholder 17"/>
          <p:cNvSpPr>
            <a:spLocks noGrp="1"/>
          </p:cNvSpPr>
          <p:nvPr>
            <p:ph type="ftr" sz="quarter" idx="16"/>
          </p:nvPr>
        </p:nvSpPr>
        <p:spPr/>
        <p:txBody>
          <a:bodyPr/>
          <a:lstStyle/>
          <a:p>
            <a:r>
              <a:rPr lang="en-GB" smtClean="0"/>
              <a:t>Andrew W. Rose</a:t>
            </a:r>
            <a:endParaRPr lang="en-GB" dirty="0"/>
          </a:p>
        </p:txBody>
      </p:sp>
      <p:sp>
        <p:nvSpPr>
          <p:cNvPr id="22" name="Slide Number Placeholder 21"/>
          <p:cNvSpPr>
            <a:spLocks noGrp="1"/>
          </p:cNvSpPr>
          <p:nvPr>
            <p:ph type="sldNum" sz="quarter" idx="15"/>
          </p:nvPr>
        </p:nvSpPr>
        <p:spPr/>
        <p:txBody>
          <a:bodyPr/>
          <a:lstStyle/>
          <a:p>
            <a:fld id="{035F0723-42B8-4CAA-8A7D-A426CFC272D6}" type="slidenum">
              <a:rPr lang="en-GB" smtClean="0"/>
              <a:t>21</a:t>
            </a:fld>
            <a:endParaRPr lang="en-GB"/>
          </a:p>
        </p:txBody>
      </p:sp>
    </p:spTree>
    <p:extLst>
      <p:ext uri="{BB962C8B-B14F-4D97-AF65-F5344CB8AC3E}">
        <p14:creationId xmlns:p14="http://schemas.microsoft.com/office/powerpoint/2010/main" val="858124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67544" y="1368896"/>
            <a:ext cx="8208912" cy="4724400"/>
          </a:xfrm>
        </p:spPr>
        <p:txBody>
          <a:bodyPr/>
          <a:lstStyle/>
          <a:p>
            <a:r>
              <a:rPr lang="en-GB" dirty="0" smtClean="0"/>
              <a:t>Ask a different question:</a:t>
            </a:r>
          </a:p>
          <a:p>
            <a:pPr algn="ctr"/>
            <a:r>
              <a:rPr lang="en-GB" sz="2800" u="sng" dirty="0" smtClean="0"/>
              <a:t>Can we make the phase vary in space/time</a:t>
            </a:r>
            <a:endParaRPr lang="en-GB" sz="2800" u="sng" dirty="0"/>
          </a:p>
          <a:p>
            <a:pPr algn="ctr">
              <a:spcBef>
                <a:spcPts val="600"/>
              </a:spcBef>
            </a:pPr>
            <a:r>
              <a:rPr lang="en-GB" sz="2800" u="sng" dirty="0" smtClean="0"/>
              <a:t>and still have a valid theory?</a:t>
            </a:r>
          </a:p>
          <a:p>
            <a:endParaRPr lang="en-GB" dirty="0"/>
          </a:p>
        </p:txBody>
      </p:sp>
      <p:sp>
        <p:nvSpPr>
          <p:cNvPr id="6" name="Title 5"/>
          <p:cNvSpPr>
            <a:spLocks noGrp="1"/>
          </p:cNvSpPr>
          <p:nvPr>
            <p:ph type="title"/>
          </p:nvPr>
        </p:nvSpPr>
        <p:spPr/>
        <p:txBody>
          <a:bodyPr/>
          <a:lstStyle/>
          <a:p>
            <a:r>
              <a:rPr lang="en-GB" dirty="0" smtClean="0"/>
              <a:t>Local phase (gauge) invariance</a:t>
            </a:r>
            <a:endParaRPr lang="en-GB" dirty="0"/>
          </a:p>
        </p:txBody>
      </p:sp>
      <p:sp>
        <p:nvSpPr>
          <p:cNvPr id="7" name="Date Placeholder 6"/>
          <p:cNvSpPr>
            <a:spLocks noGrp="1"/>
          </p:cNvSpPr>
          <p:nvPr>
            <p:ph type="dt" sz="half" idx="14"/>
          </p:nvPr>
        </p:nvSpPr>
        <p:spPr/>
        <p:txBody>
          <a:bodyPr/>
          <a:lstStyle/>
          <a:p>
            <a:fld id="{ED481422-6092-4D02-8161-5D7A0920DB7C}"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22</a:t>
            </a:fld>
            <a:endParaRPr lang="en-GB"/>
          </a:p>
        </p:txBody>
      </p:sp>
    </p:spTree>
    <p:extLst>
      <p:ext uri="{BB962C8B-B14F-4D97-AF65-F5344CB8AC3E}">
        <p14:creationId xmlns:p14="http://schemas.microsoft.com/office/powerpoint/2010/main" val="3338341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67544" y="1368896"/>
            <a:ext cx="8208912" cy="4724400"/>
          </a:xfrm>
        </p:spPr>
        <p:txBody>
          <a:bodyPr/>
          <a:lstStyle/>
          <a:p>
            <a:r>
              <a:rPr lang="en-GB" dirty="0" smtClean="0"/>
              <a:t>Ask a different question:</a:t>
            </a:r>
          </a:p>
          <a:p>
            <a:pPr algn="ctr"/>
            <a:r>
              <a:rPr lang="en-GB" sz="2800" u="sng" dirty="0" smtClean="0"/>
              <a:t>Can we make the phase vary in space/time</a:t>
            </a:r>
            <a:endParaRPr lang="en-GB" sz="2800" u="sng" dirty="0"/>
          </a:p>
          <a:p>
            <a:pPr algn="ctr">
              <a:spcBef>
                <a:spcPts val="600"/>
              </a:spcBef>
            </a:pPr>
            <a:r>
              <a:rPr lang="en-GB" sz="2800" u="sng" dirty="0" smtClean="0"/>
              <a:t>and still have a valid theory?</a:t>
            </a:r>
          </a:p>
          <a:p>
            <a:pPr>
              <a:spcBef>
                <a:spcPts val="600"/>
              </a:spcBef>
            </a:pPr>
            <a:endParaRPr lang="en-GB" sz="1400" dirty="0" smtClean="0"/>
          </a:p>
          <a:p>
            <a:pPr>
              <a:spcBef>
                <a:spcPts val="600"/>
              </a:spcBef>
            </a:pPr>
            <a:r>
              <a:rPr lang="en-GB" dirty="0" smtClean="0"/>
              <a:t>Mass term is obviously fine</a:t>
            </a:r>
          </a:p>
          <a:p>
            <a:endParaRPr lang="en-GB" dirty="0"/>
          </a:p>
        </p:txBody>
      </p:sp>
      <p:sp>
        <p:nvSpPr>
          <p:cNvPr id="6" name="Title 5"/>
          <p:cNvSpPr>
            <a:spLocks noGrp="1"/>
          </p:cNvSpPr>
          <p:nvPr>
            <p:ph type="title"/>
          </p:nvPr>
        </p:nvSpPr>
        <p:spPr/>
        <p:txBody>
          <a:bodyPr/>
          <a:lstStyle/>
          <a:p>
            <a:r>
              <a:rPr lang="en-GB" dirty="0" smtClean="0"/>
              <a:t>Local phase (gauge) invariance</a:t>
            </a:r>
            <a:endParaRPr lang="en-GB" dirty="0"/>
          </a:p>
        </p:txBody>
      </p:sp>
      <mc:AlternateContent xmlns:mc="http://schemas.openxmlformats.org/markup-compatibility/2006" xmlns:a14="http://schemas.microsoft.com/office/drawing/2010/main">
        <mc:Choice Requires="a14">
          <p:sp>
            <p:nvSpPr>
              <p:cNvPr id="7" name="Content Placeholder 1"/>
              <p:cNvSpPr txBox="1">
                <a:spLocks/>
              </p:cNvSpPr>
              <p:nvPr/>
            </p:nvSpPr>
            <p:spPr>
              <a:xfrm>
                <a:off x="1732624" y="4005064"/>
                <a:ext cx="5646480" cy="648072"/>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 xmlns:m="http://schemas.openxmlformats.org/officeDocument/2006/math">
                    <m:r>
                      <a:rPr lang="en-GB" sz="2800" i="1" smtClean="0">
                        <a:latin typeface="Cambria Math"/>
                      </a:rPr>
                      <m:t>𝐿</m:t>
                    </m:r>
                    <m:r>
                      <a:rPr lang="en-GB" sz="2800" b="0" i="1" smtClean="0">
                        <a:latin typeface="Cambria Math"/>
                        <a:ea typeface="Cambria Math"/>
                      </a:rPr>
                      <m:t>=</m:t>
                    </m:r>
                    <m:r>
                      <a:rPr lang="en-GB" sz="2800" i="1">
                        <a:latin typeface="Cambria Math"/>
                        <a:ea typeface="Cambria Math"/>
                      </a:rPr>
                      <m:t>𝑖</m:t>
                    </m:r>
                    <m:acc>
                      <m:accPr>
                        <m:chr m:val="̅"/>
                        <m:ctrlPr>
                          <a:rPr lang="en-GB" sz="2800" b="0" i="1" smtClean="0">
                            <a:latin typeface="Cambria Math"/>
                            <a:ea typeface="Cambria Math"/>
                          </a:rPr>
                        </m:ctrlPr>
                      </m:accPr>
                      <m:e>
                        <m:r>
                          <a:rPr lang="en-GB" sz="2800" b="0" i="1" smtClean="0">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oMath>
                </a14:m>
                <a:r>
                  <a:rPr lang="en-GB" sz="2800" dirty="0"/>
                  <a:t> </a:t>
                </a:r>
                <a14:m>
                  <m:oMath xmlns:m="http://schemas.openxmlformats.org/officeDocument/2006/math">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oMath>
                </a14:m>
                <a:endParaRPr lang="en-GB" sz="2800" dirty="0"/>
              </a:p>
              <a:p>
                <a:pPr algn="ctr">
                  <a:spcBef>
                    <a:spcPts val="1800"/>
                  </a:spcBef>
                </a:pPr>
                <a:endParaRPr lang="en-GB" sz="2800" dirty="0"/>
              </a:p>
              <a:p>
                <a:pPr algn="ctr"/>
                <a:endParaRPr lang="en-GB" dirty="0"/>
              </a:p>
            </p:txBody>
          </p:sp>
        </mc:Choice>
        <mc:Fallback xmlns="">
          <p:sp>
            <p:nvSpPr>
              <p:cNvPr id="7" name="Content Placeholder 1"/>
              <p:cNvSpPr txBox="1">
                <a:spLocks noRot="1" noChangeAspect="1" noMove="1" noResize="1" noEditPoints="1" noAdjustHandles="1" noChangeArrowheads="1" noChangeShapeType="1" noTextEdit="1"/>
              </p:cNvSpPr>
              <p:nvPr/>
            </p:nvSpPr>
            <p:spPr>
              <a:xfrm>
                <a:off x="1732624" y="4005064"/>
                <a:ext cx="5646480" cy="648072"/>
              </a:xfrm>
              <a:prstGeom prst="rect">
                <a:avLst/>
              </a:prstGeom>
              <a:blipFill rotWithShape="1">
                <a:blip r:embed="rId2"/>
                <a:stretch>
                  <a:fillRect/>
                </a:stretch>
              </a:blipFill>
              <a:ln w="38100">
                <a:noFill/>
              </a:ln>
            </p:spPr>
            <p:txBody>
              <a:bodyPr/>
              <a:lstStyle/>
              <a:p>
                <a:r>
                  <a:rPr lang="en-GB">
                    <a:noFill/>
                  </a:rPr>
                  <a:t> </a:t>
                </a:r>
              </a:p>
            </p:txBody>
          </p:sp>
        </mc:Fallback>
      </mc:AlternateContent>
      <p:grpSp>
        <p:nvGrpSpPr>
          <p:cNvPr id="15" name="Group 14"/>
          <p:cNvGrpSpPr/>
          <p:nvPr/>
        </p:nvGrpSpPr>
        <p:grpSpPr>
          <a:xfrm>
            <a:off x="3285736" y="3273109"/>
            <a:ext cx="2551345" cy="816328"/>
            <a:chOff x="3285736" y="3332752"/>
            <a:chExt cx="2551345" cy="816328"/>
          </a:xfrm>
        </p:grpSpPr>
        <p:cxnSp>
          <p:nvCxnSpPr>
            <p:cNvPr id="10" name="Straight Arrow Connector 9"/>
            <p:cNvCxnSpPr/>
            <p:nvPr/>
          </p:nvCxnSpPr>
          <p:spPr>
            <a:xfrm>
              <a:off x="5821223" y="3332752"/>
              <a:ext cx="0" cy="8163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85736" y="3353224"/>
              <a:ext cx="25513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Date Placeholder 7"/>
          <p:cNvSpPr>
            <a:spLocks noGrp="1"/>
          </p:cNvSpPr>
          <p:nvPr>
            <p:ph type="dt" sz="half" idx="14"/>
          </p:nvPr>
        </p:nvSpPr>
        <p:spPr/>
        <p:txBody>
          <a:bodyPr/>
          <a:lstStyle/>
          <a:p>
            <a:fld id="{0002A56F-3270-416A-8DB6-5175F4FBEE1F}"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2" name="Slide Number Placeholder 11"/>
          <p:cNvSpPr>
            <a:spLocks noGrp="1"/>
          </p:cNvSpPr>
          <p:nvPr>
            <p:ph type="sldNum" sz="quarter" idx="15"/>
          </p:nvPr>
        </p:nvSpPr>
        <p:spPr/>
        <p:txBody>
          <a:bodyPr/>
          <a:lstStyle/>
          <a:p>
            <a:fld id="{035F0723-42B8-4CAA-8A7D-A426CFC272D6}" type="slidenum">
              <a:rPr lang="en-GB" smtClean="0"/>
              <a:t>23</a:t>
            </a:fld>
            <a:endParaRPr lang="en-GB"/>
          </a:p>
        </p:txBody>
      </p:sp>
    </p:spTree>
    <p:extLst>
      <p:ext uri="{BB962C8B-B14F-4D97-AF65-F5344CB8AC3E}">
        <p14:creationId xmlns:p14="http://schemas.microsoft.com/office/powerpoint/2010/main" val="351490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67544" y="1368896"/>
            <a:ext cx="8208912" cy="4724400"/>
          </a:xfrm>
        </p:spPr>
        <p:txBody>
          <a:bodyPr/>
          <a:lstStyle/>
          <a:p>
            <a:r>
              <a:rPr lang="en-GB" dirty="0" smtClean="0"/>
              <a:t>Ask a different question:</a:t>
            </a:r>
          </a:p>
          <a:p>
            <a:pPr algn="ctr"/>
            <a:r>
              <a:rPr lang="en-GB" sz="2800" u="sng" dirty="0" smtClean="0"/>
              <a:t>Can we make the phase vary in space/time</a:t>
            </a:r>
            <a:endParaRPr lang="en-GB" sz="2800" u="sng" dirty="0"/>
          </a:p>
          <a:p>
            <a:pPr algn="ctr">
              <a:spcBef>
                <a:spcPts val="600"/>
              </a:spcBef>
            </a:pPr>
            <a:r>
              <a:rPr lang="en-GB" sz="2800" u="sng" dirty="0" smtClean="0"/>
              <a:t>and still have a valid theory?</a:t>
            </a:r>
          </a:p>
          <a:p>
            <a:pPr>
              <a:spcBef>
                <a:spcPts val="600"/>
              </a:spcBef>
            </a:pPr>
            <a:endParaRPr lang="en-GB" sz="1400" dirty="0" smtClean="0"/>
          </a:p>
          <a:p>
            <a:pPr>
              <a:spcBef>
                <a:spcPts val="600"/>
              </a:spcBef>
            </a:pPr>
            <a:r>
              <a:rPr lang="en-GB" dirty="0" smtClean="0"/>
              <a:t>Mass term is obviously fine</a:t>
            </a:r>
          </a:p>
          <a:p>
            <a:pPr>
              <a:spcBef>
                <a:spcPts val="600"/>
              </a:spcBef>
            </a:pPr>
            <a:r>
              <a:rPr lang="en-GB" dirty="0" smtClean="0"/>
              <a:t>Kinetic term contains a derivative which will obviously be broken by such a change</a:t>
            </a:r>
          </a:p>
          <a:p>
            <a:endParaRPr lang="en-GB" dirty="0"/>
          </a:p>
        </p:txBody>
      </p:sp>
      <p:sp>
        <p:nvSpPr>
          <p:cNvPr id="6" name="Title 5"/>
          <p:cNvSpPr>
            <a:spLocks noGrp="1"/>
          </p:cNvSpPr>
          <p:nvPr>
            <p:ph type="title"/>
          </p:nvPr>
        </p:nvSpPr>
        <p:spPr/>
        <p:txBody>
          <a:bodyPr/>
          <a:lstStyle/>
          <a:p>
            <a:r>
              <a:rPr lang="en-GB" dirty="0" smtClean="0"/>
              <a:t>Local phase (gauge) invariance</a:t>
            </a:r>
            <a:endParaRPr lang="en-GB" dirty="0"/>
          </a:p>
        </p:txBody>
      </p:sp>
      <mc:AlternateContent xmlns:mc="http://schemas.openxmlformats.org/markup-compatibility/2006" xmlns:a14="http://schemas.microsoft.com/office/drawing/2010/main">
        <mc:Choice Requires="a14">
          <p:sp>
            <p:nvSpPr>
              <p:cNvPr id="7" name="Content Placeholder 1"/>
              <p:cNvSpPr txBox="1">
                <a:spLocks/>
              </p:cNvSpPr>
              <p:nvPr/>
            </p:nvSpPr>
            <p:spPr>
              <a:xfrm>
                <a:off x="1732624" y="4005064"/>
                <a:ext cx="5646480" cy="648072"/>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 xmlns:m="http://schemas.openxmlformats.org/officeDocument/2006/math">
                    <m:r>
                      <a:rPr lang="en-GB" sz="2800" i="1" smtClean="0">
                        <a:latin typeface="Cambria Math"/>
                      </a:rPr>
                      <m:t>𝐿</m:t>
                    </m:r>
                    <m:r>
                      <a:rPr lang="en-GB" sz="2800" b="0" i="1" smtClean="0">
                        <a:latin typeface="Cambria Math"/>
                        <a:ea typeface="Cambria Math"/>
                      </a:rPr>
                      <m:t>=</m:t>
                    </m:r>
                    <m:r>
                      <a:rPr lang="en-GB" sz="2800" i="1">
                        <a:latin typeface="Cambria Math"/>
                        <a:ea typeface="Cambria Math"/>
                      </a:rPr>
                      <m:t>𝑖</m:t>
                    </m:r>
                    <m:acc>
                      <m:accPr>
                        <m:chr m:val="̅"/>
                        <m:ctrlPr>
                          <a:rPr lang="en-GB" sz="2800" b="0" i="1" smtClean="0">
                            <a:latin typeface="Cambria Math"/>
                            <a:ea typeface="Cambria Math"/>
                          </a:rPr>
                        </m:ctrlPr>
                      </m:accPr>
                      <m:e>
                        <m:r>
                          <a:rPr lang="en-GB" sz="2800" b="0" i="1" smtClean="0">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oMath>
                </a14:m>
                <a:r>
                  <a:rPr lang="en-GB" sz="2800" dirty="0"/>
                  <a:t> </a:t>
                </a:r>
                <a14:m>
                  <m:oMath xmlns:m="http://schemas.openxmlformats.org/officeDocument/2006/math">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oMath>
                </a14:m>
                <a:endParaRPr lang="en-GB" sz="2800" dirty="0"/>
              </a:p>
              <a:p>
                <a:pPr algn="ctr">
                  <a:spcBef>
                    <a:spcPts val="1800"/>
                  </a:spcBef>
                </a:pPr>
                <a:endParaRPr lang="en-GB" sz="2800" dirty="0"/>
              </a:p>
              <a:p>
                <a:pPr algn="ctr"/>
                <a:endParaRPr lang="en-GB" dirty="0"/>
              </a:p>
            </p:txBody>
          </p:sp>
        </mc:Choice>
        <mc:Fallback xmlns="">
          <p:sp>
            <p:nvSpPr>
              <p:cNvPr id="7" name="Content Placeholder 1"/>
              <p:cNvSpPr txBox="1">
                <a:spLocks noRot="1" noChangeAspect="1" noMove="1" noResize="1" noEditPoints="1" noAdjustHandles="1" noChangeArrowheads="1" noChangeShapeType="1" noTextEdit="1"/>
              </p:cNvSpPr>
              <p:nvPr/>
            </p:nvSpPr>
            <p:spPr>
              <a:xfrm>
                <a:off x="1732624" y="4005064"/>
                <a:ext cx="5646480" cy="648072"/>
              </a:xfrm>
              <a:prstGeom prst="rect">
                <a:avLst/>
              </a:prstGeom>
              <a:blipFill rotWithShape="1">
                <a:blip r:embed="rId2"/>
                <a:stretch>
                  <a:fillRect/>
                </a:stretch>
              </a:blipFill>
              <a:ln w="38100">
                <a:noFill/>
              </a:ln>
            </p:spPr>
            <p:txBody>
              <a:bodyPr/>
              <a:lstStyle/>
              <a:p>
                <a:r>
                  <a:rPr lang="en-GB">
                    <a:noFill/>
                  </a:rPr>
                  <a:t> </a:t>
                </a:r>
              </a:p>
            </p:txBody>
          </p:sp>
        </mc:Fallback>
      </mc:AlternateContent>
      <p:cxnSp>
        <p:nvCxnSpPr>
          <p:cNvPr id="11" name="Straight Connector 10"/>
          <p:cNvCxnSpPr/>
          <p:nvPr/>
        </p:nvCxnSpPr>
        <p:spPr>
          <a:xfrm>
            <a:off x="3285736" y="3284984"/>
            <a:ext cx="25513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99992" y="3792808"/>
            <a:ext cx="0"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818146" y="3798094"/>
            <a:ext cx="0"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817280" y="3284984"/>
            <a:ext cx="0" cy="2197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Date Placeholder 7"/>
          <p:cNvSpPr>
            <a:spLocks noGrp="1"/>
          </p:cNvSpPr>
          <p:nvPr>
            <p:ph type="dt" sz="half" idx="14"/>
          </p:nvPr>
        </p:nvSpPr>
        <p:spPr/>
        <p:txBody>
          <a:bodyPr/>
          <a:lstStyle/>
          <a:p>
            <a:fld id="{20DD9E86-C0EB-4990-B939-C16C083F7936}"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24</a:t>
            </a:fld>
            <a:endParaRPr lang="en-GB"/>
          </a:p>
        </p:txBody>
      </p:sp>
    </p:spTree>
    <p:extLst>
      <p:ext uri="{BB962C8B-B14F-4D97-AF65-F5344CB8AC3E}">
        <p14:creationId xmlns:p14="http://schemas.microsoft.com/office/powerpoint/2010/main" val="3954987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67544" y="1368896"/>
            <a:ext cx="8208912" cy="4724400"/>
          </a:xfrm>
        </p:spPr>
        <p:txBody>
          <a:bodyPr/>
          <a:lstStyle/>
          <a:p>
            <a:r>
              <a:rPr lang="en-GB" dirty="0" smtClean="0"/>
              <a:t>Ask a different question:</a:t>
            </a:r>
          </a:p>
          <a:p>
            <a:pPr algn="ctr"/>
            <a:r>
              <a:rPr lang="en-GB" sz="2800" u="sng" dirty="0" smtClean="0"/>
              <a:t>Can we make the phase vary in space/time</a:t>
            </a:r>
            <a:endParaRPr lang="en-GB" sz="2800" u="sng" dirty="0"/>
          </a:p>
          <a:p>
            <a:pPr algn="ctr">
              <a:spcBef>
                <a:spcPts val="600"/>
              </a:spcBef>
            </a:pPr>
            <a:r>
              <a:rPr lang="en-GB" sz="2800" u="sng" dirty="0" smtClean="0"/>
              <a:t>and still have a valid theory?</a:t>
            </a:r>
          </a:p>
          <a:p>
            <a:pPr>
              <a:spcBef>
                <a:spcPts val="600"/>
              </a:spcBef>
            </a:pPr>
            <a:endParaRPr lang="en-GB" sz="1400" dirty="0" smtClean="0"/>
          </a:p>
          <a:p>
            <a:pPr>
              <a:spcBef>
                <a:spcPts val="600"/>
              </a:spcBef>
            </a:pPr>
            <a:r>
              <a:rPr lang="en-GB" dirty="0" smtClean="0"/>
              <a:t>Mass term is obviously fine</a:t>
            </a:r>
          </a:p>
          <a:p>
            <a:pPr>
              <a:spcBef>
                <a:spcPts val="600"/>
              </a:spcBef>
            </a:pPr>
            <a:r>
              <a:rPr lang="en-GB" dirty="0" smtClean="0"/>
              <a:t>Kinetic term contains a derivative which will obviously be broken by such a change</a:t>
            </a:r>
          </a:p>
          <a:p>
            <a:pPr>
              <a:spcBef>
                <a:spcPts val="600"/>
              </a:spcBef>
            </a:pPr>
            <a:endParaRPr lang="en-GB" sz="1400" dirty="0"/>
          </a:p>
          <a:p>
            <a:pPr>
              <a:spcBef>
                <a:spcPts val="600"/>
              </a:spcBef>
            </a:pPr>
            <a:endParaRPr lang="en-GB" sz="1400" dirty="0" smtClean="0"/>
          </a:p>
          <a:p>
            <a:pPr>
              <a:spcBef>
                <a:spcPts val="600"/>
              </a:spcBef>
            </a:pPr>
            <a:endParaRPr lang="en-GB" sz="1400" dirty="0"/>
          </a:p>
          <a:p>
            <a:pPr>
              <a:spcBef>
                <a:spcPts val="600"/>
              </a:spcBef>
            </a:pPr>
            <a:r>
              <a:rPr lang="en-GB" dirty="0" smtClean="0"/>
              <a:t>Borrow a tool from relativity and introduce the covariant derivative to take into account the shifting baseline</a:t>
            </a:r>
          </a:p>
          <a:p>
            <a:endParaRPr lang="en-GB" dirty="0"/>
          </a:p>
        </p:txBody>
      </p:sp>
      <p:sp>
        <p:nvSpPr>
          <p:cNvPr id="6" name="Title 5"/>
          <p:cNvSpPr>
            <a:spLocks noGrp="1"/>
          </p:cNvSpPr>
          <p:nvPr>
            <p:ph type="title"/>
          </p:nvPr>
        </p:nvSpPr>
        <p:spPr/>
        <p:txBody>
          <a:bodyPr/>
          <a:lstStyle/>
          <a:p>
            <a:r>
              <a:rPr lang="en-GB" dirty="0" smtClean="0"/>
              <a:t>Local phase (gauge) invariance</a:t>
            </a:r>
            <a:endParaRPr lang="en-GB" dirty="0"/>
          </a:p>
        </p:txBody>
      </p:sp>
      <mc:AlternateContent xmlns:mc="http://schemas.openxmlformats.org/markup-compatibility/2006" xmlns:a14="http://schemas.microsoft.com/office/drawing/2010/main">
        <mc:Choice Requires="a14">
          <p:sp>
            <p:nvSpPr>
              <p:cNvPr id="7" name="Content Placeholder 1"/>
              <p:cNvSpPr txBox="1">
                <a:spLocks/>
              </p:cNvSpPr>
              <p:nvPr/>
            </p:nvSpPr>
            <p:spPr>
              <a:xfrm>
                <a:off x="1732624" y="4005064"/>
                <a:ext cx="5646480" cy="648072"/>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 xmlns:m="http://schemas.openxmlformats.org/officeDocument/2006/math">
                    <m:r>
                      <a:rPr lang="en-GB" sz="2800" i="1" smtClean="0">
                        <a:latin typeface="Cambria Math"/>
                      </a:rPr>
                      <m:t>𝐿</m:t>
                    </m:r>
                    <m:r>
                      <a:rPr lang="en-GB" sz="2800" b="0" i="1" smtClean="0">
                        <a:latin typeface="Cambria Math"/>
                        <a:ea typeface="Cambria Math"/>
                      </a:rPr>
                      <m:t>=</m:t>
                    </m:r>
                    <m:r>
                      <a:rPr lang="en-GB" sz="2800" i="1">
                        <a:latin typeface="Cambria Math"/>
                        <a:ea typeface="Cambria Math"/>
                      </a:rPr>
                      <m:t>𝑖</m:t>
                    </m:r>
                    <m:acc>
                      <m:accPr>
                        <m:chr m:val="̅"/>
                        <m:ctrlPr>
                          <a:rPr lang="en-GB" sz="2800" b="0" i="1" smtClean="0">
                            <a:latin typeface="Cambria Math"/>
                            <a:ea typeface="Cambria Math"/>
                          </a:rPr>
                        </m:ctrlPr>
                      </m:accPr>
                      <m:e>
                        <m:r>
                          <a:rPr lang="en-GB" sz="2800" b="0" i="1" smtClean="0">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oMath>
                </a14:m>
                <a:r>
                  <a:rPr lang="en-GB" sz="2800" dirty="0"/>
                  <a:t> </a:t>
                </a:r>
                <a14:m>
                  <m:oMath xmlns:m="http://schemas.openxmlformats.org/officeDocument/2006/math">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oMath>
                </a14:m>
                <a:endParaRPr lang="en-GB" sz="2800" dirty="0"/>
              </a:p>
              <a:p>
                <a:pPr algn="ctr">
                  <a:spcBef>
                    <a:spcPts val="1800"/>
                  </a:spcBef>
                </a:pPr>
                <a:endParaRPr lang="en-GB" sz="2800" dirty="0"/>
              </a:p>
              <a:p>
                <a:pPr algn="ctr"/>
                <a:endParaRPr lang="en-GB" dirty="0"/>
              </a:p>
            </p:txBody>
          </p:sp>
        </mc:Choice>
        <mc:Fallback xmlns="">
          <p:sp>
            <p:nvSpPr>
              <p:cNvPr id="7" name="Content Placeholder 1"/>
              <p:cNvSpPr txBox="1">
                <a:spLocks noRot="1" noChangeAspect="1" noMove="1" noResize="1" noEditPoints="1" noAdjustHandles="1" noChangeArrowheads="1" noChangeShapeType="1" noTextEdit="1"/>
              </p:cNvSpPr>
              <p:nvPr/>
            </p:nvSpPr>
            <p:spPr>
              <a:xfrm>
                <a:off x="1732624" y="4005064"/>
                <a:ext cx="5646480" cy="648072"/>
              </a:xfrm>
              <a:prstGeom prst="rect">
                <a:avLst/>
              </a:prstGeom>
              <a:blipFill rotWithShape="1">
                <a:blip r:embed="rId3"/>
                <a:stretch>
                  <a:fillRect/>
                </a:stretch>
              </a:blipFill>
              <a:ln w="38100">
                <a:noFill/>
              </a:ln>
            </p:spPr>
            <p:txBody>
              <a:bodyPr/>
              <a:lstStyle/>
              <a:p>
                <a:r>
                  <a:rPr lang="en-GB">
                    <a:noFill/>
                  </a:rPr>
                  <a:t> </a:t>
                </a:r>
              </a:p>
            </p:txBody>
          </p:sp>
        </mc:Fallback>
      </mc:AlternateContent>
      <p:cxnSp>
        <p:nvCxnSpPr>
          <p:cNvPr id="11" name="Straight Connector 10"/>
          <p:cNvCxnSpPr/>
          <p:nvPr/>
        </p:nvCxnSpPr>
        <p:spPr>
          <a:xfrm>
            <a:off x="3285736" y="3284984"/>
            <a:ext cx="25513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99992" y="3792808"/>
            <a:ext cx="0"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818146" y="3786219"/>
            <a:ext cx="0"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817280" y="3284984"/>
            <a:ext cx="0" cy="2197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Content Placeholder 1"/>
              <p:cNvSpPr txBox="1">
                <a:spLocks/>
              </p:cNvSpPr>
              <p:nvPr/>
            </p:nvSpPr>
            <p:spPr>
              <a:xfrm>
                <a:off x="1784385" y="5372457"/>
                <a:ext cx="5646480" cy="1140254"/>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Para xmlns:m="http://schemas.openxmlformats.org/officeDocument/2006/math">
                    <m:oMathParaPr>
                      <m:jc m:val="centerGroup"/>
                    </m:oMathParaPr>
                    <m:oMath xmlns:m="http://schemas.openxmlformats.org/officeDocument/2006/math">
                      <m:sSub>
                        <m:sSubPr>
                          <m:ctrlPr>
                            <a:rPr lang="en-GB" sz="2800" i="1" smtClean="0">
                              <a:latin typeface="Cambria Math"/>
                            </a:rPr>
                          </m:ctrlPr>
                        </m:sSubPr>
                        <m:e>
                          <m:r>
                            <a:rPr lang="en-GB" sz="2800" i="1">
                              <a:latin typeface="Cambria Math"/>
                              <a:ea typeface="Cambria Math"/>
                            </a:rPr>
                            <m:t>𝜕</m:t>
                          </m:r>
                        </m:e>
                        <m:sub>
                          <m:r>
                            <a:rPr lang="en-GB" sz="2800" i="1">
                              <a:latin typeface="Cambria Math"/>
                            </a:rPr>
                            <m:t>𝜇</m:t>
                          </m:r>
                        </m:sub>
                      </m:sSub>
                      <m:r>
                        <a:rPr lang="en-GB" sz="2800" i="1" smtClean="0">
                          <a:latin typeface="Cambria Math"/>
                          <a:ea typeface="Cambria Math"/>
                        </a:rPr>
                        <m:t>→</m:t>
                      </m:r>
                      <m:sSub>
                        <m:sSubPr>
                          <m:ctrlPr>
                            <a:rPr lang="en-GB" sz="2800" i="1" smtClean="0">
                              <a:latin typeface="Cambria Math"/>
                              <a:ea typeface="Cambria Math"/>
                            </a:rPr>
                          </m:ctrlPr>
                        </m:sSubPr>
                        <m:e>
                          <m:r>
                            <a:rPr lang="en-GB" sz="2800" b="0" i="1" smtClean="0">
                              <a:latin typeface="Cambria Math"/>
                              <a:ea typeface="Cambria Math"/>
                            </a:rPr>
                            <m:t>𝐷</m:t>
                          </m:r>
                        </m:e>
                        <m:sub>
                          <m:r>
                            <a:rPr lang="en-GB" sz="2800" b="0" i="1" smtClean="0">
                              <a:latin typeface="Cambria Math"/>
                              <a:ea typeface="Cambria Math"/>
                            </a:rPr>
                            <m:t>𝜇</m:t>
                          </m:r>
                        </m:sub>
                      </m:sSub>
                      <m:r>
                        <a:rPr lang="en-GB" sz="2800" b="0" i="1" smtClean="0">
                          <a:latin typeface="Cambria Math"/>
                          <a:ea typeface="Cambria Math"/>
                        </a:rPr>
                        <m:t>=</m:t>
                      </m:r>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b="0" i="1" smtClean="0">
                          <a:latin typeface="Cambria Math"/>
                        </a:rPr>
                        <m:t>−</m:t>
                      </m:r>
                      <m:r>
                        <a:rPr lang="en-GB" sz="2800" b="0" i="1" smtClean="0">
                          <a:latin typeface="Cambria Math"/>
                        </a:rPr>
                        <m:t>𝑖𝑞</m:t>
                      </m:r>
                      <m:sSub>
                        <m:sSubPr>
                          <m:ctrlPr>
                            <a:rPr lang="en-GB" sz="2800" b="0" i="1" smtClean="0">
                              <a:latin typeface="Cambria Math"/>
                            </a:rPr>
                          </m:ctrlPr>
                        </m:sSubPr>
                        <m:e>
                          <m:r>
                            <a:rPr lang="en-GB" sz="2800" b="0" i="1" smtClean="0">
                              <a:latin typeface="Cambria Math"/>
                            </a:rPr>
                            <m:t>𝐴</m:t>
                          </m:r>
                        </m:e>
                        <m:sub>
                          <m:r>
                            <a:rPr lang="en-GB" sz="2800" b="0" i="1" smtClean="0">
                              <a:latin typeface="Cambria Math"/>
                            </a:rPr>
                            <m:t>𝜇</m:t>
                          </m:r>
                        </m:sub>
                      </m:sSub>
                    </m:oMath>
                  </m:oMathPara>
                </a14:m>
                <a:endParaRPr lang="en-GB" sz="2800" b="0" dirty="0" smtClean="0"/>
              </a:p>
            </p:txBody>
          </p:sp>
        </mc:Choice>
        <mc:Fallback xmlns="">
          <p:sp>
            <p:nvSpPr>
              <p:cNvPr id="12" name="Content Placeholder 1"/>
              <p:cNvSpPr txBox="1">
                <a:spLocks noRot="1" noChangeAspect="1" noMove="1" noResize="1" noEditPoints="1" noAdjustHandles="1" noChangeArrowheads="1" noChangeShapeType="1" noTextEdit="1"/>
              </p:cNvSpPr>
              <p:nvPr/>
            </p:nvSpPr>
            <p:spPr>
              <a:xfrm>
                <a:off x="1784385" y="5372457"/>
                <a:ext cx="5646480" cy="1140254"/>
              </a:xfrm>
              <a:prstGeom prst="rect">
                <a:avLst/>
              </a:prstGeom>
              <a:blipFill rotWithShape="1">
                <a:blip r:embed="rId4"/>
                <a:stretch>
                  <a:fillRect/>
                </a:stretch>
              </a:blipFill>
              <a:ln w="38100">
                <a:noFill/>
              </a:ln>
            </p:spPr>
            <p:txBody>
              <a:bodyPr/>
              <a:lstStyle/>
              <a:p>
                <a:r>
                  <a:rPr lang="en-GB">
                    <a:noFill/>
                  </a:rPr>
                  <a:t> </a:t>
                </a:r>
              </a:p>
            </p:txBody>
          </p:sp>
        </mc:Fallback>
      </mc:AlternateContent>
      <p:sp>
        <p:nvSpPr>
          <p:cNvPr id="8" name="Date Placeholder 7"/>
          <p:cNvSpPr>
            <a:spLocks noGrp="1"/>
          </p:cNvSpPr>
          <p:nvPr>
            <p:ph type="dt" sz="half" idx="14"/>
          </p:nvPr>
        </p:nvSpPr>
        <p:spPr/>
        <p:txBody>
          <a:bodyPr/>
          <a:lstStyle/>
          <a:p>
            <a:fld id="{56E8483B-168D-49DD-B490-01C6727CF611}"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25</a:t>
            </a:fld>
            <a:endParaRPr lang="en-GB"/>
          </a:p>
        </p:txBody>
      </p:sp>
    </p:spTree>
    <p:extLst>
      <p:ext uri="{BB962C8B-B14F-4D97-AF65-F5344CB8AC3E}">
        <p14:creationId xmlns:p14="http://schemas.microsoft.com/office/powerpoint/2010/main" val="1623139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67544" y="1368896"/>
            <a:ext cx="8208912" cy="4724400"/>
          </a:xfrm>
        </p:spPr>
        <p:txBody>
          <a:bodyPr/>
          <a:lstStyle/>
          <a:p>
            <a:r>
              <a:rPr lang="en-GB" dirty="0" smtClean="0"/>
              <a:t>Ask a different question:</a:t>
            </a:r>
          </a:p>
          <a:p>
            <a:pPr algn="ctr"/>
            <a:r>
              <a:rPr lang="en-GB" sz="2800" u="sng" dirty="0" smtClean="0"/>
              <a:t>Can we make the phase vary in space/time</a:t>
            </a:r>
            <a:endParaRPr lang="en-GB" sz="2800" u="sng" dirty="0"/>
          </a:p>
          <a:p>
            <a:pPr algn="ctr">
              <a:spcBef>
                <a:spcPts val="600"/>
              </a:spcBef>
            </a:pPr>
            <a:r>
              <a:rPr lang="en-GB" sz="2800" u="sng" dirty="0" smtClean="0"/>
              <a:t>and still have a valid theory?</a:t>
            </a:r>
          </a:p>
          <a:p>
            <a:pPr>
              <a:spcBef>
                <a:spcPts val="600"/>
              </a:spcBef>
            </a:pPr>
            <a:endParaRPr lang="en-GB" sz="1400" dirty="0" smtClean="0"/>
          </a:p>
          <a:p>
            <a:pPr>
              <a:spcBef>
                <a:spcPts val="600"/>
              </a:spcBef>
            </a:pPr>
            <a:r>
              <a:rPr lang="en-GB" dirty="0" smtClean="0"/>
              <a:t>Mass term is obviously fine</a:t>
            </a:r>
          </a:p>
          <a:p>
            <a:pPr>
              <a:spcBef>
                <a:spcPts val="600"/>
              </a:spcBef>
            </a:pPr>
            <a:r>
              <a:rPr lang="en-GB" dirty="0" smtClean="0"/>
              <a:t>Kinetic term contains a derivative which will obviously be broken by such a change</a:t>
            </a:r>
          </a:p>
          <a:p>
            <a:pPr>
              <a:spcBef>
                <a:spcPts val="600"/>
              </a:spcBef>
            </a:pPr>
            <a:endParaRPr lang="en-GB" sz="1400" dirty="0"/>
          </a:p>
          <a:p>
            <a:pPr>
              <a:spcBef>
                <a:spcPts val="600"/>
              </a:spcBef>
            </a:pPr>
            <a:endParaRPr lang="en-GB" sz="1400" dirty="0" smtClean="0"/>
          </a:p>
          <a:p>
            <a:pPr>
              <a:spcBef>
                <a:spcPts val="600"/>
              </a:spcBef>
            </a:pPr>
            <a:endParaRPr lang="en-GB" sz="1400" dirty="0"/>
          </a:p>
          <a:p>
            <a:pPr>
              <a:spcBef>
                <a:spcPts val="600"/>
              </a:spcBef>
            </a:pPr>
            <a:r>
              <a:rPr lang="en-GB" dirty="0" smtClean="0"/>
              <a:t>Borrow a tool from relativity and introduce the covariant derivative to take into account the shifting baseline</a:t>
            </a:r>
          </a:p>
          <a:p>
            <a:endParaRPr lang="en-GB" dirty="0"/>
          </a:p>
        </p:txBody>
      </p:sp>
      <p:sp>
        <p:nvSpPr>
          <p:cNvPr id="6" name="Title 5"/>
          <p:cNvSpPr>
            <a:spLocks noGrp="1"/>
          </p:cNvSpPr>
          <p:nvPr>
            <p:ph type="title"/>
          </p:nvPr>
        </p:nvSpPr>
        <p:spPr/>
        <p:txBody>
          <a:bodyPr/>
          <a:lstStyle/>
          <a:p>
            <a:r>
              <a:rPr lang="en-GB" dirty="0" smtClean="0"/>
              <a:t>Local phase (gauge) invariance</a:t>
            </a:r>
            <a:endParaRPr lang="en-GB" dirty="0"/>
          </a:p>
        </p:txBody>
      </p:sp>
      <mc:AlternateContent xmlns:mc="http://schemas.openxmlformats.org/markup-compatibility/2006" xmlns:a14="http://schemas.microsoft.com/office/drawing/2010/main">
        <mc:Choice Requires="a14">
          <p:sp>
            <p:nvSpPr>
              <p:cNvPr id="7" name="Content Placeholder 1"/>
              <p:cNvSpPr txBox="1">
                <a:spLocks/>
              </p:cNvSpPr>
              <p:nvPr/>
            </p:nvSpPr>
            <p:spPr>
              <a:xfrm>
                <a:off x="1732624" y="4005064"/>
                <a:ext cx="5646480" cy="648072"/>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 xmlns:m="http://schemas.openxmlformats.org/officeDocument/2006/math">
                    <m:r>
                      <a:rPr lang="en-GB" sz="2800" i="1" smtClean="0">
                        <a:latin typeface="Cambria Math"/>
                      </a:rPr>
                      <m:t>𝐿</m:t>
                    </m:r>
                    <m:r>
                      <a:rPr lang="en-GB" sz="2800" b="0" i="1" smtClean="0">
                        <a:latin typeface="Cambria Math"/>
                        <a:ea typeface="Cambria Math"/>
                      </a:rPr>
                      <m:t>=</m:t>
                    </m:r>
                    <m:r>
                      <a:rPr lang="en-GB" sz="2800" i="1">
                        <a:latin typeface="Cambria Math"/>
                        <a:ea typeface="Cambria Math"/>
                      </a:rPr>
                      <m:t>𝑖</m:t>
                    </m:r>
                    <m:acc>
                      <m:accPr>
                        <m:chr m:val="̅"/>
                        <m:ctrlPr>
                          <a:rPr lang="en-GB" sz="2800" b="0" i="1" smtClean="0">
                            <a:latin typeface="Cambria Math"/>
                            <a:ea typeface="Cambria Math"/>
                          </a:rPr>
                        </m:ctrlPr>
                      </m:accPr>
                      <m:e>
                        <m:r>
                          <a:rPr lang="en-GB" sz="2800" b="0" i="1" smtClean="0">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oMath>
                </a14:m>
                <a:r>
                  <a:rPr lang="en-GB" sz="2800" dirty="0"/>
                  <a:t> </a:t>
                </a:r>
                <a14:m>
                  <m:oMath xmlns:m="http://schemas.openxmlformats.org/officeDocument/2006/math">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oMath>
                </a14:m>
                <a:endParaRPr lang="en-GB" sz="2800" dirty="0"/>
              </a:p>
              <a:p>
                <a:pPr algn="ctr">
                  <a:spcBef>
                    <a:spcPts val="1800"/>
                  </a:spcBef>
                </a:pPr>
                <a:endParaRPr lang="en-GB" sz="2800" dirty="0"/>
              </a:p>
              <a:p>
                <a:pPr algn="ctr"/>
                <a:endParaRPr lang="en-GB" dirty="0"/>
              </a:p>
            </p:txBody>
          </p:sp>
        </mc:Choice>
        <mc:Fallback xmlns="">
          <p:sp>
            <p:nvSpPr>
              <p:cNvPr id="7" name="Content Placeholder 1"/>
              <p:cNvSpPr txBox="1">
                <a:spLocks noRot="1" noChangeAspect="1" noMove="1" noResize="1" noEditPoints="1" noAdjustHandles="1" noChangeArrowheads="1" noChangeShapeType="1" noTextEdit="1"/>
              </p:cNvSpPr>
              <p:nvPr/>
            </p:nvSpPr>
            <p:spPr>
              <a:xfrm>
                <a:off x="1732624" y="4005064"/>
                <a:ext cx="5646480" cy="648072"/>
              </a:xfrm>
              <a:prstGeom prst="rect">
                <a:avLst/>
              </a:prstGeom>
              <a:blipFill rotWithShape="1">
                <a:blip r:embed="rId3"/>
                <a:stretch>
                  <a:fillRect/>
                </a:stretch>
              </a:blipFill>
              <a:ln w="38100">
                <a:noFill/>
              </a:ln>
            </p:spPr>
            <p:txBody>
              <a:bodyPr/>
              <a:lstStyle/>
              <a:p>
                <a:r>
                  <a:rPr lang="en-GB">
                    <a:noFill/>
                  </a:rPr>
                  <a:t> </a:t>
                </a:r>
              </a:p>
            </p:txBody>
          </p:sp>
        </mc:Fallback>
      </mc:AlternateContent>
      <p:cxnSp>
        <p:nvCxnSpPr>
          <p:cNvPr id="11" name="Straight Connector 10"/>
          <p:cNvCxnSpPr/>
          <p:nvPr/>
        </p:nvCxnSpPr>
        <p:spPr>
          <a:xfrm>
            <a:off x="3285736" y="3284984"/>
            <a:ext cx="25513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99992" y="3792808"/>
            <a:ext cx="0"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818146" y="3786219"/>
            <a:ext cx="0"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817280" y="3284984"/>
            <a:ext cx="0" cy="2197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Content Placeholder 1"/>
              <p:cNvSpPr txBox="1">
                <a:spLocks/>
              </p:cNvSpPr>
              <p:nvPr/>
            </p:nvSpPr>
            <p:spPr>
              <a:xfrm>
                <a:off x="1748760" y="5372457"/>
                <a:ext cx="5646480" cy="570127"/>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Para xmlns:m="http://schemas.openxmlformats.org/officeDocument/2006/math">
                    <m:oMathParaPr>
                      <m:jc m:val="centerGroup"/>
                    </m:oMathParaPr>
                    <m:oMath xmlns:m="http://schemas.openxmlformats.org/officeDocument/2006/math">
                      <m:sSub>
                        <m:sSubPr>
                          <m:ctrlPr>
                            <a:rPr lang="en-GB" sz="2800" i="1" smtClean="0">
                              <a:latin typeface="Cambria Math"/>
                            </a:rPr>
                          </m:ctrlPr>
                        </m:sSubPr>
                        <m:e>
                          <m:r>
                            <a:rPr lang="en-GB" sz="2800" i="1">
                              <a:latin typeface="Cambria Math"/>
                              <a:ea typeface="Cambria Math"/>
                            </a:rPr>
                            <m:t>𝜕</m:t>
                          </m:r>
                        </m:e>
                        <m:sub>
                          <m:r>
                            <a:rPr lang="en-GB" sz="2800" i="1">
                              <a:latin typeface="Cambria Math"/>
                            </a:rPr>
                            <m:t>𝜇</m:t>
                          </m:r>
                        </m:sub>
                      </m:sSub>
                      <m:r>
                        <a:rPr lang="en-GB" sz="2800" i="1" smtClean="0">
                          <a:latin typeface="Cambria Math"/>
                          <a:ea typeface="Cambria Math"/>
                        </a:rPr>
                        <m:t>→</m:t>
                      </m:r>
                      <m:sSub>
                        <m:sSubPr>
                          <m:ctrlPr>
                            <a:rPr lang="en-GB" sz="2800" i="1" smtClean="0">
                              <a:latin typeface="Cambria Math"/>
                              <a:ea typeface="Cambria Math"/>
                            </a:rPr>
                          </m:ctrlPr>
                        </m:sSubPr>
                        <m:e>
                          <m:r>
                            <a:rPr lang="en-GB" sz="2800" b="0" i="1" smtClean="0">
                              <a:latin typeface="Cambria Math"/>
                              <a:ea typeface="Cambria Math"/>
                            </a:rPr>
                            <m:t>𝐷</m:t>
                          </m:r>
                        </m:e>
                        <m:sub>
                          <m:r>
                            <a:rPr lang="en-GB" sz="2800" b="0" i="1" smtClean="0">
                              <a:latin typeface="Cambria Math"/>
                              <a:ea typeface="Cambria Math"/>
                            </a:rPr>
                            <m:t>𝜇</m:t>
                          </m:r>
                        </m:sub>
                      </m:sSub>
                      <m:r>
                        <a:rPr lang="en-GB" sz="2800" b="0" i="1" smtClean="0">
                          <a:latin typeface="Cambria Math"/>
                          <a:ea typeface="Cambria Math"/>
                        </a:rPr>
                        <m:t>=</m:t>
                      </m:r>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b="0" i="1" smtClean="0">
                          <a:latin typeface="Cambria Math"/>
                        </a:rPr>
                        <m:t>−</m:t>
                      </m:r>
                      <m:r>
                        <a:rPr lang="en-GB" sz="2800" b="0" i="1" smtClean="0">
                          <a:latin typeface="Cambria Math"/>
                        </a:rPr>
                        <m:t>𝑖𝑞</m:t>
                      </m:r>
                      <m:sSub>
                        <m:sSubPr>
                          <m:ctrlPr>
                            <a:rPr lang="en-GB" sz="2800" b="0" i="1" smtClean="0">
                              <a:latin typeface="Cambria Math"/>
                            </a:rPr>
                          </m:ctrlPr>
                        </m:sSubPr>
                        <m:e>
                          <m:r>
                            <a:rPr lang="en-GB" sz="2800" b="0" i="1" smtClean="0">
                              <a:latin typeface="Cambria Math"/>
                            </a:rPr>
                            <m:t>𝐴</m:t>
                          </m:r>
                        </m:e>
                        <m:sub>
                          <m:r>
                            <a:rPr lang="en-GB" sz="2800" b="0" i="1" smtClean="0">
                              <a:latin typeface="Cambria Math"/>
                            </a:rPr>
                            <m:t>𝜇</m:t>
                          </m:r>
                        </m:sub>
                      </m:sSub>
                    </m:oMath>
                  </m:oMathPara>
                </a14:m>
                <a:endParaRPr lang="en-GB" sz="2800" b="0" dirty="0" smtClean="0"/>
              </a:p>
              <a:p>
                <a:pPr algn="ctr"/>
                <a:endParaRPr lang="en-GB" dirty="0"/>
              </a:p>
            </p:txBody>
          </p:sp>
        </mc:Choice>
        <mc:Fallback xmlns="">
          <p:sp>
            <p:nvSpPr>
              <p:cNvPr id="12" name="Content Placeholder 1"/>
              <p:cNvSpPr txBox="1">
                <a:spLocks noRot="1" noChangeAspect="1" noMove="1" noResize="1" noEditPoints="1" noAdjustHandles="1" noChangeArrowheads="1" noChangeShapeType="1" noTextEdit="1"/>
              </p:cNvSpPr>
              <p:nvPr/>
            </p:nvSpPr>
            <p:spPr>
              <a:xfrm>
                <a:off x="1748760" y="5372457"/>
                <a:ext cx="5646480" cy="570127"/>
              </a:xfrm>
              <a:prstGeom prst="rect">
                <a:avLst/>
              </a:prstGeom>
              <a:blipFill rotWithShape="1">
                <a:blip r:embed="rId4"/>
                <a:stretch>
                  <a:fillRect/>
                </a:stretch>
              </a:blipFill>
              <a:ln w="38100">
                <a:noFill/>
              </a:ln>
            </p:spPr>
            <p:txBody>
              <a:bodyPr/>
              <a:lstStyle/>
              <a:p>
                <a:r>
                  <a:rPr lang="en-GB">
                    <a:noFill/>
                  </a:rPr>
                  <a:t> </a:t>
                </a:r>
              </a:p>
            </p:txBody>
          </p:sp>
        </mc:Fallback>
      </mc:AlternateContent>
      <p:grpSp>
        <p:nvGrpSpPr>
          <p:cNvPr id="8" name="Group 7"/>
          <p:cNvGrpSpPr/>
          <p:nvPr/>
        </p:nvGrpSpPr>
        <p:grpSpPr>
          <a:xfrm>
            <a:off x="2196857" y="5930230"/>
            <a:ext cx="4751407" cy="644279"/>
            <a:chOff x="2267744" y="5949280"/>
            <a:chExt cx="4751407" cy="644279"/>
          </a:xfrm>
        </p:grpSpPr>
        <mc:AlternateContent xmlns:mc="http://schemas.openxmlformats.org/markup-compatibility/2006" xmlns:a14="http://schemas.microsoft.com/office/drawing/2010/main">
          <mc:Choice Requires="a14">
            <p:sp>
              <p:nvSpPr>
                <p:cNvPr id="3" name="TextBox 2"/>
                <p:cNvSpPr txBox="1"/>
                <p:nvPr/>
              </p:nvSpPr>
              <p:spPr>
                <a:xfrm>
                  <a:off x="2267744" y="5971868"/>
                  <a:ext cx="2015103" cy="5398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i="1">
                            <a:latin typeface="Cambria Math"/>
                            <a:ea typeface="Cambria Math"/>
                          </a:rPr>
                          <m:t>𝜓</m:t>
                        </m:r>
                        <m:r>
                          <a:rPr lang="en-GB" sz="2800" i="1">
                            <a:latin typeface="Cambria Math"/>
                            <a:ea typeface="Cambria Math"/>
                          </a:rPr>
                          <m:t> →</m:t>
                        </m:r>
                        <m:r>
                          <a:rPr lang="en-GB" sz="2800" i="1">
                            <a:latin typeface="Cambria Math"/>
                            <a:ea typeface="Cambria Math"/>
                          </a:rPr>
                          <m:t>𝜓</m:t>
                        </m:r>
                        <m:sSup>
                          <m:sSupPr>
                            <m:ctrlPr>
                              <a:rPr lang="en-GB" sz="2800" i="1">
                                <a:latin typeface="Cambria Math"/>
                              </a:rPr>
                            </m:ctrlPr>
                          </m:sSupPr>
                          <m:e>
                            <m:r>
                              <a:rPr lang="en-GB" sz="2800" i="1">
                                <a:latin typeface="Cambria Math"/>
                              </a:rPr>
                              <m:t>𝑒</m:t>
                            </m:r>
                          </m:e>
                          <m:sup>
                            <m:r>
                              <a:rPr lang="en-GB" sz="2800" i="1">
                                <a:latin typeface="Cambria Math"/>
                              </a:rPr>
                              <m:t>𝑖</m:t>
                            </m:r>
                            <m:r>
                              <a:rPr lang="en-GB" sz="2800" i="1">
                                <a:latin typeface="Cambria Math"/>
                              </a:rPr>
                              <m:t>𝜙</m:t>
                            </m:r>
                          </m:sup>
                        </m:sSup>
                        <m:r>
                          <a:rPr lang="en-GB" sz="2800" i="1">
                            <a:latin typeface="Cambria Math"/>
                          </a:rPr>
                          <m:t>, </m:t>
                        </m:r>
                      </m:oMath>
                    </m:oMathPara>
                  </a14:m>
                  <a:endParaRPr lang="en-GB"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2267744" y="5971868"/>
                  <a:ext cx="2015103" cy="539828"/>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169653" y="5949280"/>
                  <a:ext cx="2849498" cy="6442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a:latin typeface="Cambria Math"/>
                              </a:rPr>
                            </m:ctrlPr>
                          </m:sSubPr>
                          <m:e>
                            <m:r>
                              <a:rPr lang="en-GB" sz="2800" i="1">
                                <a:latin typeface="Cambria Math"/>
                              </a:rPr>
                              <m:t>𝐴</m:t>
                            </m:r>
                          </m:e>
                          <m:sub>
                            <m:r>
                              <a:rPr lang="en-GB" sz="2800" i="1">
                                <a:latin typeface="Cambria Math"/>
                              </a:rPr>
                              <m:t>𝜇</m:t>
                            </m:r>
                          </m:sub>
                        </m:sSub>
                        <m:r>
                          <a:rPr lang="en-GB" sz="2800" i="1">
                            <a:latin typeface="Cambria Math"/>
                            <a:ea typeface="Cambria Math"/>
                          </a:rPr>
                          <m:t>→</m:t>
                        </m:r>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rPr>
                          <m:t>𝜙</m:t>
                        </m:r>
                      </m:oMath>
                    </m:oMathPara>
                  </a14:m>
                  <a:endParaRPr lang="en-GB"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169653" y="5949280"/>
                  <a:ext cx="2849498" cy="644279"/>
                </a:xfrm>
                <a:prstGeom prst="rect">
                  <a:avLst/>
                </a:prstGeom>
                <a:blipFill rotWithShape="1">
                  <a:blip r:embed="rId6"/>
                  <a:stretch>
                    <a:fillRect/>
                  </a:stretch>
                </a:blipFill>
              </p:spPr>
              <p:txBody>
                <a:bodyPr/>
                <a:lstStyle/>
                <a:p>
                  <a:r>
                    <a:rPr lang="en-GB">
                      <a:noFill/>
                    </a:rPr>
                    <a:t> </a:t>
                  </a:r>
                </a:p>
              </p:txBody>
            </p:sp>
          </mc:Fallback>
        </mc:AlternateContent>
      </p:grpSp>
      <p:sp>
        <p:nvSpPr>
          <p:cNvPr id="9" name="Date Placeholder 8"/>
          <p:cNvSpPr>
            <a:spLocks noGrp="1"/>
          </p:cNvSpPr>
          <p:nvPr>
            <p:ph type="dt" sz="half" idx="14"/>
          </p:nvPr>
        </p:nvSpPr>
        <p:spPr/>
        <p:txBody>
          <a:bodyPr/>
          <a:lstStyle/>
          <a:p>
            <a:fld id="{358B1EDF-4A00-4C95-9D12-9168F61570CC}"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8" name="Slide Number Placeholder 17"/>
          <p:cNvSpPr>
            <a:spLocks noGrp="1"/>
          </p:cNvSpPr>
          <p:nvPr>
            <p:ph type="sldNum" sz="quarter" idx="15"/>
          </p:nvPr>
        </p:nvSpPr>
        <p:spPr/>
        <p:txBody>
          <a:bodyPr/>
          <a:lstStyle/>
          <a:p>
            <a:fld id="{035F0723-42B8-4CAA-8A7D-A426CFC272D6}" type="slidenum">
              <a:rPr lang="en-GB" smtClean="0"/>
              <a:t>26</a:t>
            </a:fld>
            <a:endParaRPr lang="en-GB"/>
          </a:p>
        </p:txBody>
      </p:sp>
    </p:spTree>
    <p:extLst>
      <p:ext uri="{BB962C8B-B14F-4D97-AF65-F5344CB8AC3E}">
        <p14:creationId xmlns:p14="http://schemas.microsoft.com/office/powerpoint/2010/main" val="1190358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Local phase (gauge) invariance</a:t>
            </a:r>
            <a:endParaRPr lang="en-GB" dirty="0"/>
          </a:p>
        </p:txBody>
      </p:sp>
      <mc:AlternateContent xmlns:mc="http://schemas.openxmlformats.org/markup-compatibility/2006" xmlns:a14="http://schemas.microsoft.com/office/drawing/2010/main">
        <mc:Choice Requires="a14">
          <p:sp>
            <p:nvSpPr>
              <p:cNvPr id="7" name="Content Placeholder 1"/>
              <p:cNvSpPr txBox="1">
                <a:spLocks/>
              </p:cNvSpPr>
              <p:nvPr/>
            </p:nvSpPr>
            <p:spPr>
              <a:xfrm>
                <a:off x="1732624" y="1412776"/>
                <a:ext cx="5646480" cy="1440160"/>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Para xmlns:m="http://schemas.openxmlformats.org/officeDocument/2006/math">
                    <m:oMathParaPr>
                      <m:jc m:val="centerGroup"/>
                    </m:oMathParaPr>
                    <m:oMath xmlns:m="http://schemas.openxmlformats.org/officeDocument/2006/math">
                      <m:r>
                        <a:rPr lang="en-GB" sz="2800" i="1" smtClean="0">
                          <a:latin typeface="Cambria Math"/>
                        </a:rPr>
                        <m:t>𝐿</m:t>
                      </m:r>
                      <m:r>
                        <a:rPr lang="en-GB" sz="2800" b="0" i="1" smtClean="0">
                          <a:latin typeface="Cambria Math"/>
                          <a:ea typeface="Cambria Math"/>
                        </a:rPr>
                        <m:t>=</m:t>
                      </m:r>
                      <m:r>
                        <a:rPr lang="en-GB" sz="2800" i="1">
                          <a:latin typeface="Cambria Math"/>
                          <a:ea typeface="Cambria Math"/>
                        </a:rPr>
                        <m:t>𝑖</m:t>
                      </m:r>
                      <m:acc>
                        <m:accPr>
                          <m:chr m:val="̅"/>
                          <m:ctrlPr>
                            <a:rPr lang="en-GB" sz="2800" b="0" i="1" smtClean="0">
                              <a:latin typeface="Cambria Math"/>
                              <a:ea typeface="Cambria Math"/>
                            </a:rPr>
                          </m:ctrlPr>
                        </m:accPr>
                        <m:e>
                          <m:r>
                            <a:rPr lang="en-GB" sz="2800" b="0" i="1" smtClean="0">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b="0" i="1" smtClean="0">
                              <a:latin typeface="Cambria Math"/>
                              <a:ea typeface="Cambria Math"/>
                            </a:rPr>
                            <m:t>𝐷</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oMath>
                  </m:oMathPara>
                </a14:m>
                <a:endParaRPr lang="en-GB" sz="2800" dirty="0" smtClean="0"/>
              </a:p>
              <a:p>
                <a:pPr algn="ctr">
                  <a:spcBef>
                    <a:spcPts val="1800"/>
                  </a:spcBef>
                </a:pPr>
                <a14:m>
                  <m:oMathPara xmlns:m="http://schemas.openxmlformats.org/officeDocument/2006/math">
                    <m:oMathParaPr>
                      <m:jc m:val="centerGroup"/>
                    </m:oMathParaPr>
                    <m:oMath xmlns:m="http://schemas.openxmlformats.org/officeDocument/2006/math">
                      <m:r>
                        <a:rPr lang="en-GB" sz="2800" i="1">
                          <a:latin typeface="Cambria Math"/>
                          <a:ea typeface="Cambria Math"/>
                        </a:rPr>
                        <m:t>=</m:t>
                      </m:r>
                      <m:r>
                        <a:rPr lang="en-GB" sz="2800" i="1">
                          <a:latin typeface="Cambria Math"/>
                          <a:ea typeface="Cambria Math"/>
                        </a:rPr>
                        <m:t>𝑖</m:t>
                      </m:r>
                      <m:acc>
                        <m:accPr>
                          <m:chr m:val="̅"/>
                          <m:ctrlPr>
                            <a:rPr lang="en-GB" sz="2800" i="1">
                              <a:latin typeface="Cambria Math"/>
                              <a:ea typeface="Cambria Math"/>
                            </a:rPr>
                          </m:ctrlPr>
                        </m:accPr>
                        <m:e>
                          <m:r>
                            <a:rPr lang="en-GB" sz="2800" i="1">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r>
                        <a:rPr lang="en-GB" sz="2800" i="1">
                          <a:latin typeface="Cambria Math"/>
                          <a:ea typeface="Cambria Math"/>
                        </a:rPr>
                        <m:t>+</m:t>
                      </m:r>
                      <m:r>
                        <a:rPr lang="en-GB" sz="2800" i="1">
                          <a:latin typeface="Cambria Math"/>
                          <a:ea typeface="Cambria Math"/>
                        </a:rPr>
                        <m:t>𝑞</m:t>
                      </m:r>
                      <m:acc>
                        <m:accPr>
                          <m:chr m:val="̅"/>
                          <m:ctrlPr>
                            <a:rPr lang="en-GB" sz="2800" i="1">
                              <a:latin typeface="Cambria Math"/>
                              <a:ea typeface="Cambria Math"/>
                            </a:rPr>
                          </m:ctrlPr>
                        </m:accPr>
                        <m:e>
                          <m:r>
                            <a:rPr lang="en-GB" sz="2800" i="1">
                              <a:latin typeface="Cambria Math"/>
                              <a:ea typeface="Cambria Math"/>
                            </a:rPr>
                            <m:t>𝜓</m:t>
                          </m:r>
                        </m:e>
                      </m:acc>
                      <m:sSub>
                        <m:sSubPr>
                          <m:ctrlPr>
                            <a:rPr lang="en-GB" sz="2800" i="1">
                              <a:latin typeface="Cambria Math"/>
                            </a:rPr>
                          </m:ctrlPr>
                        </m:sSubPr>
                        <m:e>
                          <m:r>
                            <a:rPr lang="en-GB" sz="2800" i="1">
                              <a:latin typeface="Cambria Math"/>
                            </a:rPr>
                            <m:t>𝐴</m:t>
                          </m:r>
                        </m:e>
                        <m:sub>
                          <m:r>
                            <a:rPr lang="en-GB" sz="2800" i="1">
                              <a:latin typeface="Cambria Math"/>
                            </a:rPr>
                            <m:t>𝜇</m:t>
                          </m:r>
                        </m:sub>
                      </m:sSub>
                      <m:r>
                        <a:rPr lang="en-GB" sz="2800" i="1">
                          <a:latin typeface="Cambria Math"/>
                          <a:ea typeface="Cambria Math"/>
                        </a:rPr>
                        <m:t>𝜓</m:t>
                      </m:r>
                    </m:oMath>
                  </m:oMathPara>
                </a14:m>
                <a:endParaRPr lang="en-GB" sz="2800" dirty="0"/>
              </a:p>
              <a:p>
                <a:pPr algn="ctr">
                  <a:spcBef>
                    <a:spcPts val="1800"/>
                  </a:spcBef>
                </a:pPr>
                <a:endParaRPr lang="en-GB" sz="2800" dirty="0" smtClean="0"/>
              </a:p>
              <a:p>
                <a:pPr algn="ctr">
                  <a:spcBef>
                    <a:spcPts val="1800"/>
                  </a:spcBef>
                </a:pPr>
                <a:endParaRPr lang="en-GB" sz="2800" dirty="0"/>
              </a:p>
              <a:p>
                <a:pPr algn="ctr"/>
                <a:endParaRPr lang="en-GB" dirty="0"/>
              </a:p>
            </p:txBody>
          </p:sp>
        </mc:Choice>
        <mc:Fallback xmlns="">
          <p:sp>
            <p:nvSpPr>
              <p:cNvPr id="7" name="Content Placeholder 1"/>
              <p:cNvSpPr txBox="1">
                <a:spLocks noRot="1" noChangeAspect="1" noMove="1" noResize="1" noEditPoints="1" noAdjustHandles="1" noChangeArrowheads="1" noChangeShapeType="1" noTextEdit="1"/>
              </p:cNvSpPr>
              <p:nvPr/>
            </p:nvSpPr>
            <p:spPr>
              <a:xfrm>
                <a:off x="1732624" y="1412776"/>
                <a:ext cx="5646480" cy="1440160"/>
              </a:xfrm>
              <a:prstGeom prst="rect">
                <a:avLst/>
              </a:prstGeom>
              <a:blipFill rotWithShape="1">
                <a:blip r:embed="rId2"/>
                <a:stretch>
                  <a:fillRect/>
                </a:stretch>
              </a:blipFill>
              <a:ln w="38100">
                <a:noFill/>
              </a:ln>
            </p:spPr>
            <p:txBody>
              <a:bodyPr/>
              <a:lstStyle/>
              <a:p>
                <a:r>
                  <a:rPr lang="en-GB">
                    <a:noFill/>
                  </a:rPr>
                  <a:t> </a:t>
                </a:r>
              </a:p>
            </p:txBody>
          </p:sp>
        </mc:Fallback>
      </mc:AlternateContent>
      <p:sp>
        <p:nvSpPr>
          <p:cNvPr id="15" name="Rectangle 14"/>
          <p:cNvSpPr/>
          <p:nvPr/>
        </p:nvSpPr>
        <p:spPr>
          <a:xfrm>
            <a:off x="4340372" y="1916832"/>
            <a:ext cx="983675"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4256145" y="2852936"/>
            <a:ext cx="1152128" cy="954107"/>
          </a:xfrm>
          <a:prstGeom prst="rect">
            <a:avLst/>
          </a:prstGeom>
          <a:noFill/>
        </p:spPr>
        <p:txBody>
          <a:bodyPr wrap="square" rtlCol="0">
            <a:spAutoFit/>
          </a:bodyPr>
          <a:lstStyle/>
          <a:p>
            <a:pPr algn="ctr"/>
            <a:r>
              <a:rPr lang="en-GB" sz="2800" dirty="0" smtClean="0">
                <a:solidFill>
                  <a:srgbClr val="FF0000"/>
                </a:solidFill>
              </a:rPr>
              <a:t>Mass term</a:t>
            </a:r>
            <a:endParaRPr lang="en-GB" sz="2800" dirty="0">
              <a:solidFill>
                <a:srgbClr val="FF0000"/>
              </a:solidFill>
            </a:endParaRPr>
          </a:p>
        </p:txBody>
      </p:sp>
      <p:cxnSp>
        <p:nvCxnSpPr>
          <p:cNvPr id="18" name="Straight Arrow Connector 17"/>
          <p:cNvCxnSpPr>
            <a:stCxn id="17" idx="0"/>
            <a:endCxn id="15" idx="2"/>
          </p:cNvCxnSpPr>
          <p:nvPr/>
        </p:nvCxnSpPr>
        <p:spPr>
          <a:xfrm flipV="1">
            <a:off x="4832209" y="2492896"/>
            <a:ext cx="1"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519504" y="1916832"/>
            <a:ext cx="1556880"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2632124" y="2852936"/>
            <a:ext cx="1331640" cy="954107"/>
          </a:xfrm>
          <a:prstGeom prst="rect">
            <a:avLst/>
          </a:prstGeom>
          <a:noFill/>
        </p:spPr>
        <p:txBody>
          <a:bodyPr wrap="square" rtlCol="0">
            <a:spAutoFit/>
          </a:bodyPr>
          <a:lstStyle/>
          <a:p>
            <a:pPr algn="ctr"/>
            <a:r>
              <a:rPr lang="en-GB" sz="2800" dirty="0" smtClean="0">
                <a:solidFill>
                  <a:srgbClr val="FF0000"/>
                </a:solidFill>
              </a:rPr>
              <a:t>Kinetic term</a:t>
            </a:r>
            <a:endParaRPr lang="en-GB" sz="2800" dirty="0">
              <a:solidFill>
                <a:srgbClr val="FF0000"/>
              </a:solidFill>
            </a:endParaRPr>
          </a:p>
        </p:txBody>
      </p:sp>
      <p:cxnSp>
        <p:nvCxnSpPr>
          <p:cNvPr id="21" name="Straight Arrow Connector 20"/>
          <p:cNvCxnSpPr>
            <a:stCxn id="20" idx="0"/>
            <a:endCxn id="19" idx="2"/>
          </p:cNvCxnSpPr>
          <p:nvPr/>
        </p:nvCxnSpPr>
        <p:spPr>
          <a:xfrm flipV="1">
            <a:off x="3297944" y="2492896"/>
            <a:ext cx="0"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624297" y="5243658"/>
            <a:ext cx="315855" cy="369332"/>
          </a:xfrm>
          <a:prstGeom prst="rect">
            <a:avLst/>
          </a:prstGeom>
          <a:noFill/>
        </p:spPr>
        <p:txBody>
          <a:bodyPr wrap="square" rtlCol="0">
            <a:spAutoFit/>
          </a:bodyPr>
          <a:lstStyle/>
          <a:p>
            <a:r>
              <a:rPr lang="en-GB" i="1" dirty="0" smtClean="0">
                <a:solidFill>
                  <a:schemeClr val="bg1"/>
                </a:solidFill>
                <a:latin typeface="Cambria Math" panose="02040503050406030204" pitchFamily="18" charset="0"/>
                <a:ea typeface="Cambria Math" panose="02040503050406030204" pitchFamily="18" charset="0"/>
              </a:rPr>
              <a:t>q</a:t>
            </a:r>
            <a:endParaRPr lang="en-GB" i="1" dirty="0">
              <a:solidFill>
                <a:schemeClr val="bg1"/>
              </a:solidFill>
              <a:latin typeface="Cambria Math" panose="02040503050406030204" pitchFamily="18" charset="0"/>
              <a:ea typeface="Cambria Math" panose="02040503050406030204" pitchFamily="18" charset="0"/>
            </a:endParaRPr>
          </a:p>
        </p:txBody>
      </p:sp>
      <p:sp>
        <p:nvSpPr>
          <p:cNvPr id="8" name="Date Placeholder 7"/>
          <p:cNvSpPr>
            <a:spLocks noGrp="1"/>
          </p:cNvSpPr>
          <p:nvPr>
            <p:ph type="dt" sz="half" idx="14"/>
          </p:nvPr>
        </p:nvSpPr>
        <p:spPr/>
        <p:txBody>
          <a:bodyPr/>
          <a:lstStyle/>
          <a:p>
            <a:fld id="{0DC9FE49-E3C0-484D-95CA-299827EBF2C4}"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27</a:t>
            </a:fld>
            <a:endParaRPr lang="en-GB"/>
          </a:p>
        </p:txBody>
      </p:sp>
    </p:spTree>
    <p:extLst>
      <p:ext uri="{BB962C8B-B14F-4D97-AF65-F5344CB8AC3E}">
        <p14:creationId xmlns:p14="http://schemas.microsoft.com/office/powerpoint/2010/main" val="2256860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Local phase (gauge) invariance</a:t>
            </a:r>
            <a:endParaRPr lang="en-GB" dirty="0"/>
          </a:p>
        </p:txBody>
      </p:sp>
      <mc:AlternateContent xmlns:mc="http://schemas.openxmlformats.org/markup-compatibility/2006" xmlns:a14="http://schemas.microsoft.com/office/drawing/2010/main">
        <mc:Choice Requires="a14">
          <p:sp>
            <p:nvSpPr>
              <p:cNvPr id="7" name="Content Placeholder 1"/>
              <p:cNvSpPr txBox="1">
                <a:spLocks/>
              </p:cNvSpPr>
              <p:nvPr/>
            </p:nvSpPr>
            <p:spPr>
              <a:xfrm>
                <a:off x="1732624" y="1412776"/>
                <a:ext cx="5646480" cy="1440160"/>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Para xmlns:m="http://schemas.openxmlformats.org/officeDocument/2006/math">
                    <m:oMathParaPr>
                      <m:jc m:val="centerGroup"/>
                    </m:oMathParaPr>
                    <m:oMath xmlns:m="http://schemas.openxmlformats.org/officeDocument/2006/math">
                      <m:r>
                        <a:rPr lang="en-GB" sz="2800" i="1" smtClean="0">
                          <a:latin typeface="Cambria Math"/>
                        </a:rPr>
                        <m:t>𝐿</m:t>
                      </m:r>
                      <m:r>
                        <a:rPr lang="en-GB" sz="2800" b="0" i="1" smtClean="0">
                          <a:latin typeface="Cambria Math"/>
                          <a:ea typeface="Cambria Math"/>
                        </a:rPr>
                        <m:t>=</m:t>
                      </m:r>
                      <m:r>
                        <a:rPr lang="en-GB" sz="2800" i="1">
                          <a:latin typeface="Cambria Math"/>
                          <a:ea typeface="Cambria Math"/>
                        </a:rPr>
                        <m:t>𝑖</m:t>
                      </m:r>
                      <m:acc>
                        <m:accPr>
                          <m:chr m:val="̅"/>
                          <m:ctrlPr>
                            <a:rPr lang="en-GB" sz="2800" b="0" i="1" smtClean="0">
                              <a:latin typeface="Cambria Math"/>
                              <a:ea typeface="Cambria Math"/>
                            </a:rPr>
                          </m:ctrlPr>
                        </m:accPr>
                        <m:e>
                          <m:r>
                            <a:rPr lang="en-GB" sz="2800" b="0" i="1" smtClean="0">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b="0" i="1" smtClean="0">
                              <a:latin typeface="Cambria Math"/>
                              <a:ea typeface="Cambria Math"/>
                            </a:rPr>
                            <m:t>𝐷</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oMath>
                  </m:oMathPara>
                </a14:m>
                <a:endParaRPr lang="en-GB" sz="2800" dirty="0" smtClean="0"/>
              </a:p>
              <a:p>
                <a:pPr algn="ctr">
                  <a:spcBef>
                    <a:spcPts val="1800"/>
                  </a:spcBef>
                </a:pPr>
                <a14:m>
                  <m:oMathPara xmlns:m="http://schemas.openxmlformats.org/officeDocument/2006/math">
                    <m:oMathParaPr>
                      <m:jc m:val="centerGroup"/>
                    </m:oMathParaPr>
                    <m:oMath xmlns:m="http://schemas.openxmlformats.org/officeDocument/2006/math">
                      <m:r>
                        <a:rPr lang="en-GB" sz="2800" i="1">
                          <a:latin typeface="Cambria Math"/>
                          <a:ea typeface="Cambria Math"/>
                        </a:rPr>
                        <m:t>=</m:t>
                      </m:r>
                      <m:r>
                        <a:rPr lang="en-GB" sz="2800" i="1">
                          <a:latin typeface="Cambria Math"/>
                          <a:ea typeface="Cambria Math"/>
                        </a:rPr>
                        <m:t>𝑖</m:t>
                      </m:r>
                      <m:acc>
                        <m:accPr>
                          <m:chr m:val="̅"/>
                          <m:ctrlPr>
                            <a:rPr lang="en-GB" sz="2800" i="1">
                              <a:latin typeface="Cambria Math"/>
                              <a:ea typeface="Cambria Math"/>
                            </a:rPr>
                          </m:ctrlPr>
                        </m:accPr>
                        <m:e>
                          <m:r>
                            <a:rPr lang="en-GB" sz="2800" i="1">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r>
                        <a:rPr lang="en-GB" sz="2800" i="1">
                          <a:latin typeface="Cambria Math"/>
                          <a:ea typeface="Cambria Math"/>
                        </a:rPr>
                        <m:t>+</m:t>
                      </m:r>
                      <m:r>
                        <a:rPr lang="en-GB" sz="2800" i="1">
                          <a:latin typeface="Cambria Math"/>
                          <a:ea typeface="Cambria Math"/>
                        </a:rPr>
                        <m:t>𝑞</m:t>
                      </m:r>
                      <m:acc>
                        <m:accPr>
                          <m:chr m:val="̅"/>
                          <m:ctrlPr>
                            <a:rPr lang="en-GB" sz="2800" i="1">
                              <a:latin typeface="Cambria Math"/>
                              <a:ea typeface="Cambria Math"/>
                            </a:rPr>
                          </m:ctrlPr>
                        </m:accPr>
                        <m:e>
                          <m:r>
                            <a:rPr lang="en-GB" sz="2800" i="1">
                              <a:latin typeface="Cambria Math"/>
                              <a:ea typeface="Cambria Math"/>
                            </a:rPr>
                            <m:t>𝜓</m:t>
                          </m:r>
                        </m:e>
                      </m:acc>
                      <m:sSub>
                        <m:sSubPr>
                          <m:ctrlPr>
                            <a:rPr lang="en-GB" sz="2800" i="1">
                              <a:latin typeface="Cambria Math"/>
                            </a:rPr>
                          </m:ctrlPr>
                        </m:sSubPr>
                        <m:e>
                          <m:r>
                            <a:rPr lang="en-GB" sz="2800" i="1">
                              <a:latin typeface="Cambria Math"/>
                            </a:rPr>
                            <m:t>𝐴</m:t>
                          </m:r>
                        </m:e>
                        <m:sub>
                          <m:r>
                            <a:rPr lang="en-GB" sz="2800" i="1">
                              <a:latin typeface="Cambria Math"/>
                            </a:rPr>
                            <m:t>𝜇</m:t>
                          </m:r>
                        </m:sub>
                      </m:sSub>
                      <m:r>
                        <a:rPr lang="en-GB" sz="2800" i="1">
                          <a:latin typeface="Cambria Math"/>
                          <a:ea typeface="Cambria Math"/>
                        </a:rPr>
                        <m:t>𝜓</m:t>
                      </m:r>
                    </m:oMath>
                  </m:oMathPara>
                </a14:m>
                <a:endParaRPr lang="en-GB" sz="2800" dirty="0"/>
              </a:p>
              <a:p>
                <a:pPr algn="ctr">
                  <a:spcBef>
                    <a:spcPts val="1800"/>
                  </a:spcBef>
                </a:pPr>
                <a:endParaRPr lang="en-GB" sz="2800" dirty="0" smtClean="0"/>
              </a:p>
              <a:p>
                <a:pPr algn="ctr">
                  <a:spcBef>
                    <a:spcPts val="1800"/>
                  </a:spcBef>
                </a:pPr>
                <a:endParaRPr lang="en-GB" sz="2800" dirty="0"/>
              </a:p>
              <a:p>
                <a:pPr algn="ctr"/>
                <a:endParaRPr lang="en-GB" dirty="0"/>
              </a:p>
            </p:txBody>
          </p:sp>
        </mc:Choice>
        <mc:Fallback xmlns="">
          <p:sp>
            <p:nvSpPr>
              <p:cNvPr id="7" name="Content Placeholder 1"/>
              <p:cNvSpPr txBox="1">
                <a:spLocks noRot="1" noChangeAspect="1" noMove="1" noResize="1" noEditPoints="1" noAdjustHandles="1" noChangeArrowheads="1" noChangeShapeType="1" noTextEdit="1"/>
              </p:cNvSpPr>
              <p:nvPr/>
            </p:nvSpPr>
            <p:spPr>
              <a:xfrm>
                <a:off x="1732624" y="1412776"/>
                <a:ext cx="5646480" cy="1440160"/>
              </a:xfrm>
              <a:prstGeom prst="rect">
                <a:avLst/>
              </a:prstGeom>
              <a:blipFill rotWithShape="1">
                <a:blip r:embed="rId2"/>
                <a:stretch>
                  <a:fillRect/>
                </a:stretch>
              </a:blipFill>
              <a:ln w="38100">
                <a:noFill/>
              </a:ln>
            </p:spPr>
            <p:txBody>
              <a:bodyPr/>
              <a:lstStyle/>
              <a:p>
                <a:r>
                  <a:rPr lang="en-GB">
                    <a:noFill/>
                  </a:rPr>
                  <a:t> </a:t>
                </a:r>
              </a:p>
            </p:txBody>
          </p:sp>
        </mc:Fallback>
      </mc:AlternateContent>
      <p:sp>
        <p:nvSpPr>
          <p:cNvPr id="15" name="Rectangle 14"/>
          <p:cNvSpPr/>
          <p:nvPr/>
        </p:nvSpPr>
        <p:spPr>
          <a:xfrm>
            <a:off x="4340372" y="1916832"/>
            <a:ext cx="983675"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4256145" y="2852936"/>
            <a:ext cx="1152128" cy="954107"/>
          </a:xfrm>
          <a:prstGeom prst="rect">
            <a:avLst/>
          </a:prstGeom>
          <a:noFill/>
        </p:spPr>
        <p:txBody>
          <a:bodyPr wrap="square" rtlCol="0">
            <a:spAutoFit/>
          </a:bodyPr>
          <a:lstStyle/>
          <a:p>
            <a:pPr algn="ctr"/>
            <a:r>
              <a:rPr lang="en-GB" sz="2800" dirty="0" smtClean="0">
                <a:solidFill>
                  <a:srgbClr val="FF0000"/>
                </a:solidFill>
              </a:rPr>
              <a:t>Mass term</a:t>
            </a:r>
            <a:endParaRPr lang="en-GB" sz="2800" dirty="0">
              <a:solidFill>
                <a:srgbClr val="FF0000"/>
              </a:solidFill>
            </a:endParaRPr>
          </a:p>
        </p:txBody>
      </p:sp>
      <p:cxnSp>
        <p:nvCxnSpPr>
          <p:cNvPr id="18" name="Straight Arrow Connector 17"/>
          <p:cNvCxnSpPr>
            <a:stCxn id="17" idx="0"/>
            <a:endCxn id="15" idx="2"/>
          </p:cNvCxnSpPr>
          <p:nvPr/>
        </p:nvCxnSpPr>
        <p:spPr>
          <a:xfrm flipV="1">
            <a:off x="4832209" y="2492896"/>
            <a:ext cx="1"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519504" y="1916832"/>
            <a:ext cx="1556880"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2632124" y="2852936"/>
            <a:ext cx="1331640" cy="954107"/>
          </a:xfrm>
          <a:prstGeom prst="rect">
            <a:avLst/>
          </a:prstGeom>
          <a:noFill/>
        </p:spPr>
        <p:txBody>
          <a:bodyPr wrap="square" rtlCol="0">
            <a:spAutoFit/>
          </a:bodyPr>
          <a:lstStyle/>
          <a:p>
            <a:pPr algn="ctr"/>
            <a:r>
              <a:rPr lang="en-GB" sz="2800" dirty="0" smtClean="0">
                <a:solidFill>
                  <a:srgbClr val="FF0000"/>
                </a:solidFill>
              </a:rPr>
              <a:t>Kinetic term</a:t>
            </a:r>
            <a:endParaRPr lang="en-GB" sz="2800" dirty="0">
              <a:solidFill>
                <a:srgbClr val="FF0000"/>
              </a:solidFill>
            </a:endParaRPr>
          </a:p>
        </p:txBody>
      </p:sp>
      <p:cxnSp>
        <p:nvCxnSpPr>
          <p:cNvPr id="21" name="Straight Arrow Connector 20"/>
          <p:cNvCxnSpPr>
            <a:stCxn id="20" idx="0"/>
            <a:endCxn id="19" idx="2"/>
          </p:cNvCxnSpPr>
          <p:nvPr/>
        </p:nvCxnSpPr>
        <p:spPr>
          <a:xfrm flipV="1">
            <a:off x="3297944" y="2492896"/>
            <a:ext cx="0"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62791" y="4077072"/>
            <a:ext cx="1929196" cy="1384995"/>
          </a:xfrm>
          <a:prstGeom prst="rect">
            <a:avLst/>
          </a:prstGeom>
          <a:noFill/>
        </p:spPr>
        <p:txBody>
          <a:bodyPr wrap="square" rtlCol="0">
            <a:spAutoFit/>
          </a:bodyPr>
          <a:lstStyle/>
          <a:p>
            <a:pPr algn="ctr"/>
            <a:r>
              <a:rPr lang="en-GB" sz="2800" dirty="0" smtClean="0">
                <a:solidFill>
                  <a:srgbClr val="FF0000"/>
                </a:solidFill>
              </a:rPr>
              <a:t>Incoming fermion</a:t>
            </a:r>
          </a:p>
          <a:p>
            <a:pPr algn="ctr"/>
            <a:r>
              <a:rPr lang="en-GB" sz="2800" dirty="0" smtClean="0">
                <a:solidFill>
                  <a:srgbClr val="FF0000"/>
                </a:solidFill>
              </a:rPr>
              <a:t>destroyed</a:t>
            </a:r>
            <a:endParaRPr lang="en-GB" sz="2800" dirty="0">
              <a:solidFill>
                <a:srgbClr val="FF0000"/>
              </a:solidFill>
            </a:endParaRPr>
          </a:p>
        </p:txBody>
      </p:sp>
      <p:cxnSp>
        <p:nvCxnSpPr>
          <p:cNvPr id="24" name="Straight Arrow Connector 23"/>
          <p:cNvCxnSpPr>
            <a:stCxn id="23" idx="0"/>
            <a:endCxn id="16" idx="2"/>
          </p:cNvCxnSpPr>
          <p:nvPr/>
        </p:nvCxnSpPr>
        <p:spPr>
          <a:xfrm rot="5400000" flipH="1" flipV="1">
            <a:off x="4551436" y="2579967"/>
            <a:ext cx="1573059" cy="1421153"/>
          </a:xfrm>
          <a:prstGeom prst="bentConnector3">
            <a:avLst>
              <a:gd name="adj1" fmla="val 12254"/>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624297" y="5243658"/>
            <a:ext cx="315855" cy="369332"/>
          </a:xfrm>
          <a:prstGeom prst="rect">
            <a:avLst/>
          </a:prstGeom>
          <a:noFill/>
        </p:spPr>
        <p:txBody>
          <a:bodyPr wrap="square" rtlCol="0">
            <a:spAutoFit/>
          </a:bodyPr>
          <a:lstStyle/>
          <a:p>
            <a:r>
              <a:rPr lang="en-GB" i="1" dirty="0" smtClean="0">
                <a:solidFill>
                  <a:schemeClr val="bg1"/>
                </a:solidFill>
                <a:latin typeface="Cambria Math" panose="02040503050406030204" pitchFamily="18" charset="0"/>
                <a:ea typeface="Cambria Math" panose="02040503050406030204" pitchFamily="18" charset="0"/>
              </a:rPr>
              <a:t>q</a:t>
            </a:r>
            <a:endParaRPr lang="en-GB" i="1" dirty="0">
              <a:solidFill>
                <a:schemeClr val="bg1"/>
              </a:solidFill>
              <a:latin typeface="Cambria Math" panose="02040503050406030204" pitchFamily="18" charset="0"/>
              <a:ea typeface="Cambria Math" panose="02040503050406030204" pitchFamily="18" charset="0"/>
            </a:endParaRPr>
          </a:p>
        </p:txBody>
      </p:sp>
      <p:sp>
        <p:nvSpPr>
          <p:cNvPr id="16" name="Rectangle 15"/>
          <p:cNvSpPr/>
          <p:nvPr/>
        </p:nvSpPr>
        <p:spPr>
          <a:xfrm>
            <a:off x="5976532" y="2071965"/>
            <a:ext cx="14401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7251316" y="4077071"/>
            <a:ext cx="1929196" cy="1384995"/>
          </a:xfrm>
          <a:prstGeom prst="rect">
            <a:avLst/>
          </a:prstGeom>
          <a:noFill/>
        </p:spPr>
        <p:txBody>
          <a:bodyPr wrap="square" rtlCol="0">
            <a:spAutoFit/>
          </a:bodyPr>
          <a:lstStyle/>
          <a:p>
            <a:pPr algn="ctr"/>
            <a:r>
              <a:rPr lang="en-GB" sz="2800" dirty="0" smtClean="0">
                <a:solidFill>
                  <a:srgbClr val="FF0000"/>
                </a:solidFill>
              </a:rPr>
              <a:t>Outgoing fermion</a:t>
            </a:r>
          </a:p>
          <a:p>
            <a:pPr algn="ctr"/>
            <a:r>
              <a:rPr lang="en-GB" sz="2800" dirty="0" smtClean="0">
                <a:solidFill>
                  <a:srgbClr val="FF0000"/>
                </a:solidFill>
              </a:rPr>
              <a:t>created</a:t>
            </a:r>
            <a:endParaRPr lang="en-GB" sz="2800" dirty="0">
              <a:solidFill>
                <a:srgbClr val="FF0000"/>
              </a:solidFill>
            </a:endParaRPr>
          </a:p>
        </p:txBody>
      </p:sp>
      <p:cxnSp>
        <p:nvCxnSpPr>
          <p:cNvPr id="32" name="Straight Arrow Connector 23"/>
          <p:cNvCxnSpPr>
            <a:stCxn id="31" idx="0"/>
            <a:endCxn id="33" idx="2"/>
          </p:cNvCxnSpPr>
          <p:nvPr/>
        </p:nvCxnSpPr>
        <p:spPr>
          <a:xfrm rot="16200000" flipV="1">
            <a:off x="6675674" y="2536831"/>
            <a:ext cx="1573058" cy="1507422"/>
          </a:xfrm>
          <a:prstGeom prst="bentConnector3">
            <a:avLst>
              <a:gd name="adj1" fmla="val 12254"/>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636482" y="2071965"/>
            <a:ext cx="14401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5408273" y="4507958"/>
            <a:ext cx="1929196" cy="523220"/>
          </a:xfrm>
          <a:prstGeom prst="rect">
            <a:avLst/>
          </a:prstGeom>
          <a:noFill/>
        </p:spPr>
        <p:txBody>
          <a:bodyPr wrap="square" rtlCol="0">
            <a:spAutoFit/>
          </a:bodyPr>
          <a:lstStyle/>
          <a:p>
            <a:pPr algn="ctr"/>
            <a:r>
              <a:rPr lang="en-GB" sz="2800" dirty="0" smtClean="0">
                <a:solidFill>
                  <a:srgbClr val="FF0000"/>
                </a:solidFill>
              </a:rPr>
              <a:t>Boson</a:t>
            </a:r>
            <a:endParaRPr lang="en-GB" sz="2800" dirty="0">
              <a:solidFill>
                <a:srgbClr val="FF0000"/>
              </a:solidFill>
            </a:endParaRPr>
          </a:p>
        </p:txBody>
      </p:sp>
      <p:cxnSp>
        <p:nvCxnSpPr>
          <p:cNvPr id="40" name="Straight Arrow Connector 23"/>
          <p:cNvCxnSpPr>
            <a:stCxn id="39" idx="0"/>
            <a:endCxn id="41" idx="2"/>
          </p:cNvCxnSpPr>
          <p:nvPr/>
        </p:nvCxnSpPr>
        <p:spPr>
          <a:xfrm flipH="1" flipV="1">
            <a:off x="6372202" y="2504013"/>
            <a:ext cx="669" cy="20039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300192" y="2071965"/>
            <a:ext cx="14401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ate Placeholder 7"/>
          <p:cNvSpPr>
            <a:spLocks noGrp="1"/>
          </p:cNvSpPr>
          <p:nvPr>
            <p:ph type="dt" sz="half" idx="14"/>
          </p:nvPr>
        </p:nvSpPr>
        <p:spPr/>
        <p:txBody>
          <a:bodyPr/>
          <a:lstStyle/>
          <a:p>
            <a:fld id="{DDB3A638-7200-4C9A-A1BE-43583FBC849F}"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28</a:t>
            </a:fld>
            <a:endParaRPr lang="en-GB"/>
          </a:p>
        </p:txBody>
      </p:sp>
    </p:spTree>
    <p:extLst>
      <p:ext uri="{BB962C8B-B14F-4D97-AF65-F5344CB8AC3E}">
        <p14:creationId xmlns:p14="http://schemas.microsoft.com/office/powerpoint/2010/main" val="30090692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Local phase (gauge) invariance</a:t>
            </a:r>
            <a:endParaRPr lang="en-GB" dirty="0"/>
          </a:p>
        </p:txBody>
      </p:sp>
      <mc:AlternateContent xmlns:mc="http://schemas.openxmlformats.org/markup-compatibility/2006" xmlns:a14="http://schemas.microsoft.com/office/drawing/2010/main">
        <mc:Choice Requires="a14">
          <p:sp>
            <p:nvSpPr>
              <p:cNvPr id="7" name="Content Placeholder 1"/>
              <p:cNvSpPr txBox="1">
                <a:spLocks/>
              </p:cNvSpPr>
              <p:nvPr/>
            </p:nvSpPr>
            <p:spPr>
              <a:xfrm>
                <a:off x="1732624" y="1412776"/>
                <a:ext cx="5646480" cy="1440160"/>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Para xmlns:m="http://schemas.openxmlformats.org/officeDocument/2006/math">
                    <m:oMathParaPr>
                      <m:jc m:val="centerGroup"/>
                    </m:oMathParaPr>
                    <m:oMath xmlns:m="http://schemas.openxmlformats.org/officeDocument/2006/math">
                      <m:r>
                        <a:rPr lang="en-GB" sz="2800" i="1" smtClean="0">
                          <a:latin typeface="Cambria Math"/>
                        </a:rPr>
                        <m:t>𝐿</m:t>
                      </m:r>
                      <m:r>
                        <a:rPr lang="en-GB" sz="2800" b="0" i="1" smtClean="0">
                          <a:latin typeface="Cambria Math"/>
                          <a:ea typeface="Cambria Math"/>
                        </a:rPr>
                        <m:t>=</m:t>
                      </m:r>
                      <m:r>
                        <a:rPr lang="en-GB" sz="2800" i="1">
                          <a:latin typeface="Cambria Math"/>
                          <a:ea typeface="Cambria Math"/>
                        </a:rPr>
                        <m:t>𝑖</m:t>
                      </m:r>
                      <m:acc>
                        <m:accPr>
                          <m:chr m:val="̅"/>
                          <m:ctrlPr>
                            <a:rPr lang="en-GB" sz="2800" b="0" i="1" smtClean="0">
                              <a:latin typeface="Cambria Math"/>
                              <a:ea typeface="Cambria Math"/>
                            </a:rPr>
                          </m:ctrlPr>
                        </m:accPr>
                        <m:e>
                          <m:r>
                            <a:rPr lang="en-GB" sz="2800" b="0" i="1" smtClean="0">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b="0" i="1" smtClean="0">
                              <a:latin typeface="Cambria Math"/>
                              <a:ea typeface="Cambria Math"/>
                            </a:rPr>
                            <m:t>𝐷</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oMath>
                  </m:oMathPara>
                </a14:m>
                <a:endParaRPr lang="en-GB" sz="2800" dirty="0" smtClean="0"/>
              </a:p>
              <a:p>
                <a:pPr algn="ctr">
                  <a:spcBef>
                    <a:spcPts val="1800"/>
                  </a:spcBef>
                </a:pPr>
                <a14:m>
                  <m:oMathPara xmlns:m="http://schemas.openxmlformats.org/officeDocument/2006/math">
                    <m:oMathParaPr>
                      <m:jc m:val="centerGroup"/>
                    </m:oMathParaPr>
                    <m:oMath xmlns:m="http://schemas.openxmlformats.org/officeDocument/2006/math">
                      <m:r>
                        <a:rPr lang="en-GB" sz="2800" i="1">
                          <a:latin typeface="Cambria Math"/>
                          <a:ea typeface="Cambria Math"/>
                        </a:rPr>
                        <m:t>=</m:t>
                      </m:r>
                      <m:r>
                        <a:rPr lang="en-GB" sz="2800" i="1">
                          <a:latin typeface="Cambria Math"/>
                          <a:ea typeface="Cambria Math"/>
                        </a:rPr>
                        <m:t>𝑖</m:t>
                      </m:r>
                      <m:acc>
                        <m:accPr>
                          <m:chr m:val="̅"/>
                          <m:ctrlPr>
                            <a:rPr lang="en-GB" sz="2800" i="1">
                              <a:latin typeface="Cambria Math"/>
                              <a:ea typeface="Cambria Math"/>
                            </a:rPr>
                          </m:ctrlPr>
                        </m:accPr>
                        <m:e>
                          <m:r>
                            <a:rPr lang="en-GB" sz="2800" i="1">
                              <a:latin typeface="Cambria Math"/>
                              <a:ea typeface="Cambria Math"/>
                            </a:rPr>
                            <m:t>𝜓</m:t>
                          </m:r>
                        </m:e>
                      </m:acc>
                      <m:sSup>
                        <m:sSupPr>
                          <m:ctrlPr>
                            <a:rPr lang="en-GB" sz="2800" i="1">
                              <a:latin typeface="Cambria Math"/>
                            </a:rPr>
                          </m:ctrlPr>
                        </m:sSupPr>
                        <m:e>
                          <m:r>
                            <a:rPr lang="en-GB" sz="2800" i="1">
                              <a:latin typeface="Cambria Math"/>
                            </a:rPr>
                            <m:t>𝛾</m:t>
                          </m:r>
                        </m:e>
                        <m:sup>
                          <m:r>
                            <a:rPr lang="en-GB" sz="2800" i="1">
                              <a:latin typeface="Cambria Math"/>
                            </a:rPr>
                            <m:t>𝜇</m:t>
                          </m:r>
                        </m:sup>
                      </m:sSup>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ea typeface="Cambria Math"/>
                        </a:rPr>
                        <m:t>𝜓</m:t>
                      </m:r>
                      <m:r>
                        <a:rPr lang="en-GB" sz="2800" i="1">
                          <a:latin typeface="Cambria Math"/>
                          <a:ea typeface="Cambria Math"/>
                        </a:rPr>
                        <m:t>−</m:t>
                      </m:r>
                      <m:acc>
                        <m:accPr>
                          <m:chr m:val="̅"/>
                          <m:ctrlPr>
                            <a:rPr lang="en-GB" sz="2800" i="1">
                              <a:latin typeface="Cambria Math"/>
                              <a:ea typeface="Cambria Math"/>
                            </a:rPr>
                          </m:ctrlPr>
                        </m:accPr>
                        <m:e>
                          <m:r>
                            <a:rPr lang="en-GB" sz="2800" i="1">
                              <a:latin typeface="Cambria Math"/>
                              <a:ea typeface="Cambria Math"/>
                            </a:rPr>
                            <m:t>𝜓</m:t>
                          </m:r>
                        </m:e>
                      </m:acc>
                      <m:r>
                        <a:rPr lang="en-GB" sz="2800" i="1">
                          <a:latin typeface="Cambria Math"/>
                        </a:rPr>
                        <m:t>𝑚</m:t>
                      </m:r>
                      <m:r>
                        <a:rPr lang="en-GB" sz="2800" i="1">
                          <a:latin typeface="Cambria Math"/>
                          <a:ea typeface="Cambria Math"/>
                        </a:rPr>
                        <m:t>𝜓</m:t>
                      </m:r>
                      <m:r>
                        <a:rPr lang="en-GB" sz="2800" i="1">
                          <a:latin typeface="Cambria Math"/>
                          <a:ea typeface="Cambria Math"/>
                        </a:rPr>
                        <m:t>+</m:t>
                      </m:r>
                      <m:r>
                        <a:rPr lang="en-GB" sz="2800" i="1">
                          <a:latin typeface="Cambria Math"/>
                          <a:ea typeface="Cambria Math"/>
                        </a:rPr>
                        <m:t>𝑞</m:t>
                      </m:r>
                      <m:acc>
                        <m:accPr>
                          <m:chr m:val="̅"/>
                          <m:ctrlPr>
                            <a:rPr lang="en-GB" sz="2800" i="1">
                              <a:latin typeface="Cambria Math"/>
                              <a:ea typeface="Cambria Math"/>
                            </a:rPr>
                          </m:ctrlPr>
                        </m:accPr>
                        <m:e>
                          <m:r>
                            <a:rPr lang="en-GB" sz="2800" i="1">
                              <a:latin typeface="Cambria Math"/>
                              <a:ea typeface="Cambria Math"/>
                            </a:rPr>
                            <m:t>𝜓</m:t>
                          </m:r>
                        </m:e>
                      </m:acc>
                      <m:sSub>
                        <m:sSubPr>
                          <m:ctrlPr>
                            <a:rPr lang="en-GB" sz="2800" i="1">
                              <a:latin typeface="Cambria Math"/>
                            </a:rPr>
                          </m:ctrlPr>
                        </m:sSubPr>
                        <m:e>
                          <m:r>
                            <a:rPr lang="en-GB" sz="2800" i="1">
                              <a:latin typeface="Cambria Math"/>
                            </a:rPr>
                            <m:t>𝐴</m:t>
                          </m:r>
                        </m:e>
                        <m:sub>
                          <m:r>
                            <a:rPr lang="en-GB" sz="2800" i="1">
                              <a:latin typeface="Cambria Math"/>
                            </a:rPr>
                            <m:t>𝜇</m:t>
                          </m:r>
                        </m:sub>
                      </m:sSub>
                      <m:r>
                        <a:rPr lang="en-GB" sz="2800" i="1">
                          <a:latin typeface="Cambria Math"/>
                          <a:ea typeface="Cambria Math"/>
                        </a:rPr>
                        <m:t>𝜓</m:t>
                      </m:r>
                    </m:oMath>
                  </m:oMathPara>
                </a14:m>
                <a:endParaRPr lang="en-GB" sz="2800" dirty="0"/>
              </a:p>
              <a:p>
                <a:pPr algn="ctr">
                  <a:spcBef>
                    <a:spcPts val="1800"/>
                  </a:spcBef>
                </a:pPr>
                <a:endParaRPr lang="en-GB" sz="2800" dirty="0" smtClean="0"/>
              </a:p>
              <a:p>
                <a:pPr algn="ctr">
                  <a:spcBef>
                    <a:spcPts val="1800"/>
                  </a:spcBef>
                </a:pPr>
                <a:endParaRPr lang="en-GB" sz="2800" dirty="0"/>
              </a:p>
              <a:p>
                <a:pPr algn="ctr"/>
                <a:endParaRPr lang="en-GB" dirty="0"/>
              </a:p>
            </p:txBody>
          </p:sp>
        </mc:Choice>
        <mc:Fallback xmlns="">
          <p:sp>
            <p:nvSpPr>
              <p:cNvPr id="7" name="Content Placeholder 1"/>
              <p:cNvSpPr txBox="1">
                <a:spLocks noRot="1" noChangeAspect="1" noMove="1" noResize="1" noEditPoints="1" noAdjustHandles="1" noChangeArrowheads="1" noChangeShapeType="1" noTextEdit="1"/>
              </p:cNvSpPr>
              <p:nvPr/>
            </p:nvSpPr>
            <p:spPr>
              <a:xfrm>
                <a:off x="1732624" y="1412776"/>
                <a:ext cx="5646480" cy="1440160"/>
              </a:xfrm>
              <a:prstGeom prst="rect">
                <a:avLst/>
              </a:prstGeom>
              <a:blipFill rotWithShape="1">
                <a:blip r:embed="rId2"/>
                <a:stretch>
                  <a:fillRect/>
                </a:stretch>
              </a:blipFill>
              <a:ln w="38100">
                <a:noFill/>
              </a:ln>
            </p:spPr>
            <p:txBody>
              <a:bodyPr/>
              <a:lstStyle/>
              <a:p>
                <a:r>
                  <a:rPr lang="en-GB">
                    <a:noFill/>
                  </a:rPr>
                  <a:t> </a:t>
                </a:r>
              </a:p>
            </p:txBody>
          </p:sp>
        </mc:Fallback>
      </mc:AlternateContent>
      <p:sp>
        <p:nvSpPr>
          <p:cNvPr id="15" name="Rectangle 14"/>
          <p:cNvSpPr/>
          <p:nvPr/>
        </p:nvSpPr>
        <p:spPr>
          <a:xfrm>
            <a:off x="4340372" y="1916832"/>
            <a:ext cx="983675"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4256145" y="2852936"/>
            <a:ext cx="1152128" cy="954107"/>
          </a:xfrm>
          <a:prstGeom prst="rect">
            <a:avLst/>
          </a:prstGeom>
          <a:noFill/>
        </p:spPr>
        <p:txBody>
          <a:bodyPr wrap="square" rtlCol="0">
            <a:spAutoFit/>
          </a:bodyPr>
          <a:lstStyle/>
          <a:p>
            <a:pPr algn="ctr"/>
            <a:r>
              <a:rPr lang="en-GB" sz="2800" dirty="0" smtClean="0">
                <a:solidFill>
                  <a:srgbClr val="FF0000"/>
                </a:solidFill>
              </a:rPr>
              <a:t>Mass term</a:t>
            </a:r>
            <a:endParaRPr lang="en-GB" sz="2800" dirty="0">
              <a:solidFill>
                <a:srgbClr val="FF0000"/>
              </a:solidFill>
            </a:endParaRPr>
          </a:p>
        </p:txBody>
      </p:sp>
      <p:cxnSp>
        <p:nvCxnSpPr>
          <p:cNvPr id="18" name="Straight Arrow Connector 17"/>
          <p:cNvCxnSpPr>
            <a:stCxn id="17" idx="0"/>
            <a:endCxn id="15" idx="2"/>
          </p:cNvCxnSpPr>
          <p:nvPr/>
        </p:nvCxnSpPr>
        <p:spPr>
          <a:xfrm flipV="1">
            <a:off x="4832209" y="2492896"/>
            <a:ext cx="1"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519504" y="1916832"/>
            <a:ext cx="1556880"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2632124" y="2852936"/>
            <a:ext cx="1331640" cy="954107"/>
          </a:xfrm>
          <a:prstGeom prst="rect">
            <a:avLst/>
          </a:prstGeom>
          <a:noFill/>
        </p:spPr>
        <p:txBody>
          <a:bodyPr wrap="square" rtlCol="0">
            <a:spAutoFit/>
          </a:bodyPr>
          <a:lstStyle/>
          <a:p>
            <a:pPr algn="ctr"/>
            <a:r>
              <a:rPr lang="en-GB" sz="2800" dirty="0" smtClean="0">
                <a:solidFill>
                  <a:srgbClr val="FF0000"/>
                </a:solidFill>
              </a:rPr>
              <a:t>Kinetic term</a:t>
            </a:r>
            <a:endParaRPr lang="en-GB" sz="2800" dirty="0">
              <a:solidFill>
                <a:srgbClr val="FF0000"/>
              </a:solidFill>
            </a:endParaRPr>
          </a:p>
        </p:txBody>
      </p:sp>
      <p:cxnSp>
        <p:nvCxnSpPr>
          <p:cNvPr id="21" name="Straight Arrow Connector 20"/>
          <p:cNvCxnSpPr>
            <a:stCxn id="20" idx="0"/>
            <a:endCxn id="19" idx="2"/>
          </p:cNvCxnSpPr>
          <p:nvPr/>
        </p:nvCxnSpPr>
        <p:spPr>
          <a:xfrm flipV="1">
            <a:off x="3297944" y="2492896"/>
            <a:ext cx="0"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62791" y="4077072"/>
            <a:ext cx="1929196" cy="1384995"/>
          </a:xfrm>
          <a:prstGeom prst="rect">
            <a:avLst/>
          </a:prstGeom>
          <a:noFill/>
        </p:spPr>
        <p:txBody>
          <a:bodyPr wrap="square" rtlCol="0">
            <a:spAutoFit/>
          </a:bodyPr>
          <a:lstStyle/>
          <a:p>
            <a:pPr algn="ctr"/>
            <a:r>
              <a:rPr lang="en-GB" sz="2800" dirty="0" smtClean="0">
                <a:solidFill>
                  <a:srgbClr val="FF0000"/>
                </a:solidFill>
              </a:rPr>
              <a:t>Incoming fermion</a:t>
            </a:r>
          </a:p>
          <a:p>
            <a:pPr algn="ctr"/>
            <a:r>
              <a:rPr lang="en-GB" sz="2800" dirty="0" smtClean="0">
                <a:solidFill>
                  <a:srgbClr val="FF0000"/>
                </a:solidFill>
              </a:rPr>
              <a:t>destroyed</a:t>
            </a:r>
            <a:endParaRPr lang="en-GB" sz="2800" dirty="0">
              <a:solidFill>
                <a:srgbClr val="FF0000"/>
              </a:solidFill>
            </a:endParaRPr>
          </a:p>
        </p:txBody>
      </p:sp>
      <p:cxnSp>
        <p:nvCxnSpPr>
          <p:cNvPr id="24" name="Straight Arrow Connector 23"/>
          <p:cNvCxnSpPr>
            <a:stCxn id="23" idx="0"/>
            <a:endCxn id="16" idx="2"/>
          </p:cNvCxnSpPr>
          <p:nvPr/>
        </p:nvCxnSpPr>
        <p:spPr>
          <a:xfrm rot="5400000" flipH="1" flipV="1">
            <a:off x="4551436" y="2579967"/>
            <a:ext cx="1573059" cy="1421153"/>
          </a:xfrm>
          <a:prstGeom prst="bentConnector3">
            <a:avLst>
              <a:gd name="adj1" fmla="val 12254"/>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624297" y="5243658"/>
            <a:ext cx="315855" cy="369332"/>
          </a:xfrm>
          <a:prstGeom prst="rect">
            <a:avLst/>
          </a:prstGeom>
          <a:noFill/>
        </p:spPr>
        <p:txBody>
          <a:bodyPr wrap="square" rtlCol="0">
            <a:spAutoFit/>
          </a:bodyPr>
          <a:lstStyle/>
          <a:p>
            <a:r>
              <a:rPr lang="en-GB" i="1" dirty="0" smtClean="0">
                <a:solidFill>
                  <a:schemeClr val="bg1"/>
                </a:solidFill>
                <a:latin typeface="Cambria Math" panose="02040503050406030204" pitchFamily="18" charset="0"/>
                <a:ea typeface="Cambria Math" panose="02040503050406030204" pitchFamily="18" charset="0"/>
              </a:rPr>
              <a:t>q</a:t>
            </a:r>
            <a:endParaRPr lang="en-GB" i="1" dirty="0">
              <a:solidFill>
                <a:schemeClr val="bg1"/>
              </a:solidFill>
              <a:latin typeface="Cambria Math" panose="02040503050406030204" pitchFamily="18" charset="0"/>
              <a:ea typeface="Cambria Math" panose="02040503050406030204" pitchFamily="18" charset="0"/>
            </a:endParaRPr>
          </a:p>
        </p:txBody>
      </p:sp>
      <p:sp>
        <p:nvSpPr>
          <p:cNvPr id="16" name="Rectangle 15"/>
          <p:cNvSpPr/>
          <p:nvPr/>
        </p:nvSpPr>
        <p:spPr>
          <a:xfrm>
            <a:off x="5976532" y="2071965"/>
            <a:ext cx="14401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7251316" y="4077071"/>
            <a:ext cx="1929196" cy="1384995"/>
          </a:xfrm>
          <a:prstGeom prst="rect">
            <a:avLst/>
          </a:prstGeom>
          <a:noFill/>
        </p:spPr>
        <p:txBody>
          <a:bodyPr wrap="square" rtlCol="0">
            <a:spAutoFit/>
          </a:bodyPr>
          <a:lstStyle/>
          <a:p>
            <a:pPr algn="ctr"/>
            <a:r>
              <a:rPr lang="en-GB" sz="2800" dirty="0" smtClean="0">
                <a:solidFill>
                  <a:srgbClr val="FF0000"/>
                </a:solidFill>
              </a:rPr>
              <a:t>Outgoing fermion</a:t>
            </a:r>
          </a:p>
          <a:p>
            <a:pPr algn="ctr"/>
            <a:r>
              <a:rPr lang="en-GB" sz="2800" dirty="0" smtClean="0">
                <a:solidFill>
                  <a:srgbClr val="FF0000"/>
                </a:solidFill>
              </a:rPr>
              <a:t>created</a:t>
            </a:r>
            <a:endParaRPr lang="en-GB" sz="2800" dirty="0">
              <a:solidFill>
                <a:srgbClr val="FF0000"/>
              </a:solidFill>
            </a:endParaRPr>
          </a:p>
        </p:txBody>
      </p:sp>
      <p:cxnSp>
        <p:nvCxnSpPr>
          <p:cNvPr id="32" name="Straight Arrow Connector 23"/>
          <p:cNvCxnSpPr>
            <a:stCxn id="31" idx="0"/>
            <a:endCxn id="33" idx="2"/>
          </p:cNvCxnSpPr>
          <p:nvPr/>
        </p:nvCxnSpPr>
        <p:spPr>
          <a:xfrm rot="16200000" flipV="1">
            <a:off x="6675674" y="2536831"/>
            <a:ext cx="1573058" cy="1507422"/>
          </a:xfrm>
          <a:prstGeom prst="bentConnector3">
            <a:avLst>
              <a:gd name="adj1" fmla="val 12254"/>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636482" y="2071965"/>
            <a:ext cx="14401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5408273" y="4507958"/>
            <a:ext cx="1929196" cy="523220"/>
          </a:xfrm>
          <a:prstGeom prst="rect">
            <a:avLst/>
          </a:prstGeom>
          <a:noFill/>
        </p:spPr>
        <p:txBody>
          <a:bodyPr wrap="square" rtlCol="0">
            <a:spAutoFit/>
          </a:bodyPr>
          <a:lstStyle/>
          <a:p>
            <a:pPr algn="ctr"/>
            <a:r>
              <a:rPr lang="en-GB" sz="2800" dirty="0" smtClean="0">
                <a:solidFill>
                  <a:srgbClr val="FF0000"/>
                </a:solidFill>
              </a:rPr>
              <a:t>Boson</a:t>
            </a:r>
            <a:endParaRPr lang="en-GB" sz="2800" dirty="0">
              <a:solidFill>
                <a:srgbClr val="FF0000"/>
              </a:solidFill>
            </a:endParaRPr>
          </a:p>
        </p:txBody>
      </p:sp>
      <p:cxnSp>
        <p:nvCxnSpPr>
          <p:cNvPr id="40" name="Straight Arrow Connector 23"/>
          <p:cNvCxnSpPr>
            <a:stCxn id="39" idx="0"/>
            <a:endCxn id="41" idx="2"/>
          </p:cNvCxnSpPr>
          <p:nvPr/>
        </p:nvCxnSpPr>
        <p:spPr>
          <a:xfrm flipH="1" flipV="1">
            <a:off x="6372202" y="2504013"/>
            <a:ext cx="669" cy="20039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300192" y="2071965"/>
            <a:ext cx="14401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 descr="http://blogs.uslhc.us/wp-content/uploads/2010/02/QEDvertex.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72" t="7771" r="3133" b="6095"/>
          <a:stretch/>
        </p:blipFill>
        <p:spPr bwMode="auto">
          <a:xfrm>
            <a:off x="323528" y="3946779"/>
            <a:ext cx="3141961" cy="2593758"/>
          </a:xfrm>
          <a:prstGeom prst="rect">
            <a:avLst/>
          </a:prstGeom>
          <a:solidFill>
            <a:schemeClr val="tx1"/>
          </a:solidFill>
          <a:ln w="38100">
            <a:solidFill>
              <a:srgbClr val="FF0000"/>
            </a:solidFill>
          </a:ln>
        </p:spPr>
      </p:pic>
      <p:sp>
        <p:nvSpPr>
          <p:cNvPr id="8" name="Date Placeholder 7"/>
          <p:cNvSpPr>
            <a:spLocks noGrp="1"/>
          </p:cNvSpPr>
          <p:nvPr>
            <p:ph type="dt" sz="half" idx="14"/>
          </p:nvPr>
        </p:nvSpPr>
        <p:spPr/>
        <p:txBody>
          <a:bodyPr/>
          <a:lstStyle/>
          <a:p>
            <a:fld id="{B85FAA41-C745-4A65-BF9C-F6C6DCE55932}"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29</a:t>
            </a:fld>
            <a:endParaRPr lang="en-GB"/>
          </a:p>
        </p:txBody>
      </p:sp>
    </p:spTree>
    <p:extLst>
      <p:ext uri="{BB962C8B-B14F-4D97-AF65-F5344CB8AC3E}">
        <p14:creationId xmlns:p14="http://schemas.microsoft.com/office/powerpoint/2010/main" val="3758640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GB"/>
          </a:p>
        </p:txBody>
      </p:sp>
      <p:sp>
        <p:nvSpPr>
          <p:cNvPr id="3" name="Title 2"/>
          <p:cNvSpPr>
            <a:spLocks noGrp="1"/>
          </p:cNvSpPr>
          <p:nvPr>
            <p:ph type="title"/>
          </p:nvPr>
        </p:nvSpPr>
        <p:spPr/>
        <p:txBody>
          <a:bodyPr/>
          <a:lstStyle/>
          <a:p>
            <a:r>
              <a:rPr lang="en-GB" dirty="0"/>
              <a:t>The search for the “Theory of Everything</a:t>
            </a:r>
            <a:r>
              <a:rPr lang="en-GB" dirty="0" smtClean="0"/>
              <a:t>”</a:t>
            </a:r>
            <a:endParaRPr lang="en-GB" dirty="0"/>
          </a:p>
        </p:txBody>
      </p:sp>
      <p:sp>
        <p:nvSpPr>
          <p:cNvPr id="7" name="TextBox 6"/>
          <p:cNvSpPr txBox="1"/>
          <p:nvPr/>
        </p:nvSpPr>
        <p:spPr>
          <a:xfrm>
            <a:off x="7092280" y="116632"/>
            <a:ext cx="2051720" cy="523220"/>
          </a:xfrm>
          <a:prstGeom prst="rect">
            <a:avLst/>
          </a:prstGeom>
          <a:noFill/>
        </p:spPr>
        <p:txBody>
          <a:bodyPr wrap="square" rtlCol="0">
            <a:spAutoFit/>
          </a:bodyPr>
          <a:lstStyle/>
          <a:p>
            <a:pPr algn="r"/>
            <a:r>
              <a:rPr lang="en-GB" sz="1400" dirty="0"/>
              <a:t>Socrates, Antisthenes, </a:t>
            </a:r>
            <a:r>
              <a:rPr lang="en-GB" sz="1400" dirty="0" err="1"/>
              <a:t>Chrysippus</a:t>
            </a:r>
            <a:r>
              <a:rPr lang="en-GB" sz="1400" dirty="0"/>
              <a:t>, Epicurus</a:t>
            </a:r>
          </a:p>
        </p:txBody>
      </p:sp>
      <p:sp>
        <p:nvSpPr>
          <p:cNvPr id="8" name="Date Placeholder 7"/>
          <p:cNvSpPr>
            <a:spLocks noGrp="1"/>
          </p:cNvSpPr>
          <p:nvPr>
            <p:ph type="dt" sz="half" idx="14"/>
          </p:nvPr>
        </p:nvSpPr>
        <p:spPr/>
        <p:txBody>
          <a:bodyPr/>
          <a:lstStyle/>
          <a:p>
            <a:fld id="{FF684E45-8B3F-460A-AFC8-AE4025E0AC34}"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3</a:t>
            </a:fld>
            <a:endParaRPr lang="en-GB"/>
          </a:p>
        </p:txBody>
      </p:sp>
    </p:spTree>
    <p:extLst>
      <p:ext uri="{BB962C8B-B14F-4D97-AF65-F5344CB8AC3E}">
        <p14:creationId xmlns:p14="http://schemas.microsoft.com/office/powerpoint/2010/main" val="5194356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Where are we now?</a:t>
            </a:r>
            <a:endParaRPr lang="en-GB" dirty="0"/>
          </a:p>
        </p:txBody>
      </p:sp>
      <p:sp>
        <p:nvSpPr>
          <p:cNvPr id="7" name="Rounded Rectangle 6"/>
          <p:cNvSpPr/>
          <p:nvPr/>
        </p:nvSpPr>
        <p:spPr>
          <a:xfrm>
            <a:off x="107504" y="5339537"/>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Planetary Motion</a:t>
            </a:r>
            <a:endParaRPr lang="en-GB" sz="1600" dirty="0"/>
          </a:p>
        </p:txBody>
      </p:sp>
      <p:sp>
        <p:nvSpPr>
          <p:cNvPr id="8" name="Rounded Rectangle 7"/>
          <p:cNvSpPr/>
          <p:nvPr/>
        </p:nvSpPr>
        <p:spPr>
          <a:xfrm>
            <a:off x="107504" y="6131625"/>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Earthly Motion</a:t>
            </a:r>
            <a:endParaRPr lang="en-GB" sz="1600" dirty="0"/>
          </a:p>
        </p:txBody>
      </p:sp>
      <p:sp>
        <p:nvSpPr>
          <p:cNvPr id="9" name="Rounded Rectangle 8"/>
          <p:cNvSpPr/>
          <p:nvPr/>
        </p:nvSpPr>
        <p:spPr>
          <a:xfrm>
            <a:off x="1403647" y="5744289"/>
            <a:ext cx="133826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Gravity</a:t>
            </a:r>
          </a:p>
          <a:p>
            <a:pPr algn="ctr"/>
            <a:r>
              <a:rPr lang="en-GB" sz="1600" dirty="0"/>
              <a:t>Eq. of </a:t>
            </a:r>
            <a:r>
              <a:rPr lang="en-GB" sz="1600" dirty="0" smtClean="0"/>
              <a:t>Motion</a:t>
            </a:r>
            <a:endParaRPr lang="en-GB" sz="1600" dirty="0"/>
          </a:p>
        </p:txBody>
      </p:sp>
      <p:cxnSp>
        <p:nvCxnSpPr>
          <p:cNvPr id="11" name="Elbow Connector 10"/>
          <p:cNvCxnSpPr>
            <a:stCxn id="7" idx="3"/>
            <a:endCxn id="9" idx="0"/>
          </p:cNvCxnSpPr>
          <p:nvPr/>
        </p:nvCxnSpPr>
        <p:spPr>
          <a:xfrm>
            <a:off x="1259632" y="5555561"/>
            <a:ext cx="813145" cy="1887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3"/>
            <a:endCxn id="9" idx="2"/>
          </p:cNvCxnSpPr>
          <p:nvPr/>
        </p:nvCxnSpPr>
        <p:spPr>
          <a:xfrm flipV="1">
            <a:off x="1259632" y="6176337"/>
            <a:ext cx="813145" cy="1713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9652" y="6320353"/>
            <a:ext cx="1080120" cy="276999"/>
          </a:xfrm>
          <a:prstGeom prst="rect">
            <a:avLst/>
          </a:prstGeom>
          <a:noFill/>
        </p:spPr>
        <p:txBody>
          <a:bodyPr wrap="square" rtlCol="0">
            <a:spAutoFit/>
          </a:bodyPr>
          <a:lstStyle/>
          <a:p>
            <a:pPr algn="ctr"/>
            <a:r>
              <a:rPr lang="en-GB" sz="1200" dirty="0" smtClean="0"/>
              <a:t>Newton, 1687</a:t>
            </a:r>
            <a:endParaRPr lang="en-GB" sz="1200" dirty="0"/>
          </a:p>
        </p:txBody>
      </p:sp>
      <p:sp>
        <p:nvSpPr>
          <p:cNvPr id="20" name="Rounded Rectangle 19"/>
          <p:cNvSpPr/>
          <p:nvPr/>
        </p:nvSpPr>
        <p:spPr>
          <a:xfrm>
            <a:off x="107504" y="1268760"/>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Electricity</a:t>
            </a:r>
            <a:endParaRPr lang="en-GB" sz="1600" dirty="0"/>
          </a:p>
        </p:txBody>
      </p:sp>
      <p:sp>
        <p:nvSpPr>
          <p:cNvPr id="21" name="Rounded Rectangle 20"/>
          <p:cNvSpPr/>
          <p:nvPr/>
        </p:nvSpPr>
        <p:spPr>
          <a:xfrm>
            <a:off x="107504"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Magnetism</a:t>
            </a:r>
            <a:endParaRPr lang="en-GB" sz="1600" dirty="0"/>
          </a:p>
        </p:txBody>
      </p:sp>
      <p:sp>
        <p:nvSpPr>
          <p:cNvPr id="22" name="Rounded Rectangle 21"/>
          <p:cNvSpPr/>
          <p:nvPr/>
        </p:nvSpPr>
        <p:spPr>
          <a:xfrm>
            <a:off x="1403648" y="1673512"/>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Electro-magnetism</a:t>
            </a:r>
            <a:endParaRPr lang="en-GB" sz="1600" dirty="0"/>
          </a:p>
        </p:txBody>
      </p:sp>
      <p:cxnSp>
        <p:nvCxnSpPr>
          <p:cNvPr id="23" name="Elbow Connector 22"/>
          <p:cNvCxnSpPr>
            <a:stCxn id="20" idx="3"/>
            <a:endCxn id="22" idx="0"/>
          </p:cNvCxnSpPr>
          <p:nvPr/>
        </p:nvCxnSpPr>
        <p:spPr>
          <a:xfrm>
            <a:off x="1259632" y="1484784"/>
            <a:ext cx="720080" cy="188728"/>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Elbow Connector 23"/>
          <p:cNvCxnSpPr>
            <a:stCxn id="21" idx="3"/>
            <a:endCxn id="22" idx="2"/>
          </p:cNvCxnSpPr>
          <p:nvPr/>
        </p:nvCxnSpPr>
        <p:spPr>
          <a:xfrm flipV="1">
            <a:off x="1259632" y="2105560"/>
            <a:ext cx="720080"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439652" y="1268760"/>
            <a:ext cx="1080120" cy="276999"/>
          </a:xfrm>
          <a:prstGeom prst="rect">
            <a:avLst/>
          </a:prstGeom>
          <a:noFill/>
        </p:spPr>
        <p:txBody>
          <a:bodyPr wrap="square" rtlCol="0">
            <a:spAutoFit/>
          </a:bodyPr>
          <a:lstStyle/>
          <a:p>
            <a:pPr algn="ctr"/>
            <a:r>
              <a:rPr lang="en-GB" sz="1200" dirty="0" smtClean="0"/>
              <a:t>Faraday, 1832</a:t>
            </a:r>
            <a:endParaRPr lang="en-GB" sz="1200" dirty="0"/>
          </a:p>
        </p:txBody>
      </p:sp>
      <p:sp>
        <p:nvSpPr>
          <p:cNvPr id="18" name="Rounded Rectangle 17"/>
          <p:cNvSpPr/>
          <p:nvPr/>
        </p:nvSpPr>
        <p:spPr>
          <a:xfrm>
            <a:off x="1403648" y="2492896"/>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Light</a:t>
            </a:r>
            <a:endParaRPr lang="en-GB" sz="1600" dirty="0"/>
          </a:p>
        </p:txBody>
      </p:sp>
      <p:sp>
        <p:nvSpPr>
          <p:cNvPr id="19" name="Rounded Rectangle 18"/>
          <p:cNvSpPr/>
          <p:nvPr/>
        </p:nvSpPr>
        <p:spPr>
          <a:xfrm>
            <a:off x="2705903"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EM theory</a:t>
            </a:r>
            <a:endParaRPr lang="en-GB" sz="1600" dirty="0"/>
          </a:p>
        </p:txBody>
      </p:sp>
      <p:cxnSp>
        <p:nvCxnSpPr>
          <p:cNvPr id="26" name="Elbow Connector 25"/>
          <p:cNvCxnSpPr>
            <a:stCxn id="22" idx="3"/>
            <a:endCxn id="19" idx="0"/>
          </p:cNvCxnSpPr>
          <p:nvPr/>
        </p:nvCxnSpPr>
        <p:spPr>
          <a:xfrm>
            <a:off x="2555776" y="1889536"/>
            <a:ext cx="726191"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7" name="Elbow Connector 26"/>
          <p:cNvCxnSpPr>
            <a:stCxn id="18" idx="3"/>
            <a:endCxn id="19" idx="2"/>
          </p:cNvCxnSpPr>
          <p:nvPr/>
        </p:nvCxnSpPr>
        <p:spPr>
          <a:xfrm flipV="1">
            <a:off x="2555776" y="2492896"/>
            <a:ext cx="726191" cy="216024"/>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2741907" y="1684545"/>
            <a:ext cx="1080120" cy="276999"/>
          </a:xfrm>
          <a:prstGeom prst="rect">
            <a:avLst/>
          </a:prstGeom>
          <a:noFill/>
        </p:spPr>
        <p:txBody>
          <a:bodyPr wrap="square" rtlCol="0">
            <a:spAutoFit/>
          </a:bodyPr>
          <a:lstStyle/>
          <a:p>
            <a:pPr algn="ctr"/>
            <a:r>
              <a:rPr lang="en-GB" sz="1200" dirty="0" smtClean="0"/>
              <a:t>Maxwell, 1873</a:t>
            </a:r>
            <a:endParaRPr lang="en-GB" sz="1200" dirty="0"/>
          </a:p>
        </p:txBody>
      </p:sp>
      <p:sp>
        <p:nvSpPr>
          <p:cNvPr id="32" name="Rounded Rectangle 31"/>
          <p:cNvSpPr/>
          <p:nvPr/>
        </p:nvSpPr>
        <p:spPr>
          <a:xfrm>
            <a:off x="1403648" y="4005064"/>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Space</a:t>
            </a:r>
            <a:endParaRPr lang="en-GB" sz="1600" dirty="0"/>
          </a:p>
        </p:txBody>
      </p:sp>
      <p:sp>
        <p:nvSpPr>
          <p:cNvPr id="33" name="Rounded Rectangle 32"/>
          <p:cNvSpPr/>
          <p:nvPr/>
        </p:nvSpPr>
        <p:spPr>
          <a:xfrm>
            <a:off x="1403648" y="4797152"/>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Time</a:t>
            </a:r>
            <a:endParaRPr lang="en-GB" sz="1600" dirty="0"/>
          </a:p>
        </p:txBody>
      </p:sp>
      <p:sp>
        <p:nvSpPr>
          <p:cNvPr id="34" name="Rounded Rectangle 33"/>
          <p:cNvSpPr/>
          <p:nvPr/>
        </p:nvSpPr>
        <p:spPr>
          <a:xfrm>
            <a:off x="2699792" y="4409816"/>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Special Relativity</a:t>
            </a:r>
            <a:endParaRPr lang="en-GB" sz="1600" dirty="0"/>
          </a:p>
        </p:txBody>
      </p:sp>
      <p:cxnSp>
        <p:nvCxnSpPr>
          <p:cNvPr id="35" name="Elbow Connector 34"/>
          <p:cNvCxnSpPr>
            <a:stCxn id="32" idx="3"/>
            <a:endCxn id="34" idx="0"/>
          </p:cNvCxnSpPr>
          <p:nvPr/>
        </p:nvCxnSpPr>
        <p:spPr>
          <a:xfrm>
            <a:off x="2555776" y="4221088"/>
            <a:ext cx="720080" cy="188728"/>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36" name="Elbow Connector 35"/>
          <p:cNvCxnSpPr>
            <a:stCxn id="33" idx="3"/>
            <a:endCxn id="34" idx="2"/>
          </p:cNvCxnSpPr>
          <p:nvPr/>
        </p:nvCxnSpPr>
        <p:spPr>
          <a:xfrm flipV="1">
            <a:off x="2555776" y="4841864"/>
            <a:ext cx="720080" cy="17131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37" name="TextBox 36"/>
          <p:cNvSpPr txBox="1"/>
          <p:nvPr/>
        </p:nvSpPr>
        <p:spPr>
          <a:xfrm>
            <a:off x="2735796" y="4985880"/>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38" name="Rounded Rectangle 37"/>
          <p:cNvSpPr/>
          <p:nvPr/>
        </p:nvSpPr>
        <p:spPr>
          <a:xfrm>
            <a:off x="3966043" y="5195521"/>
            <a:ext cx="1152128"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72000" rIns="72000" rtlCol="0" anchor="ctr"/>
          <a:lstStyle/>
          <a:p>
            <a:pPr algn="ctr"/>
            <a:r>
              <a:rPr lang="en-GB" sz="1600" dirty="0" smtClean="0"/>
              <a:t>General Relativity</a:t>
            </a:r>
            <a:endParaRPr lang="en-GB" sz="1600" dirty="0"/>
          </a:p>
        </p:txBody>
      </p:sp>
      <p:cxnSp>
        <p:nvCxnSpPr>
          <p:cNvPr id="39" name="Elbow Connector 38"/>
          <p:cNvCxnSpPr>
            <a:stCxn id="9" idx="3"/>
            <a:endCxn id="38" idx="2"/>
          </p:cNvCxnSpPr>
          <p:nvPr/>
        </p:nvCxnSpPr>
        <p:spPr>
          <a:xfrm flipV="1">
            <a:off x="2741907" y="5627569"/>
            <a:ext cx="1800200" cy="33274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34" idx="3"/>
            <a:endCxn id="38" idx="0"/>
          </p:cNvCxnSpPr>
          <p:nvPr/>
        </p:nvCxnSpPr>
        <p:spPr>
          <a:xfrm>
            <a:off x="3851920" y="4625840"/>
            <a:ext cx="690187" cy="569681"/>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47" name="TextBox 46"/>
          <p:cNvSpPr txBox="1"/>
          <p:nvPr/>
        </p:nvSpPr>
        <p:spPr>
          <a:xfrm>
            <a:off x="4002047" y="5960313"/>
            <a:ext cx="1080120" cy="276999"/>
          </a:xfrm>
          <a:prstGeom prst="rect">
            <a:avLst/>
          </a:prstGeom>
          <a:noFill/>
        </p:spPr>
        <p:txBody>
          <a:bodyPr wrap="square" rtlCol="0">
            <a:spAutoFit/>
          </a:bodyPr>
          <a:lstStyle/>
          <a:p>
            <a:pPr algn="ctr"/>
            <a:r>
              <a:rPr lang="en-GB" sz="1200" dirty="0" smtClean="0"/>
              <a:t>Einstein, 1916</a:t>
            </a:r>
            <a:endParaRPr lang="en-GB" sz="1200" dirty="0"/>
          </a:p>
        </p:txBody>
      </p:sp>
      <p:sp>
        <p:nvSpPr>
          <p:cNvPr id="54" name="Rounded Rectangle 53"/>
          <p:cNvSpPr/>
          <p:nvPr/>
        </p:nvSpPr>
        <p:spPr>
          <a:xfrm>
            <a:off x="1403648" y="3212976"/>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Theory</a:t>
            </a:r>
            <a:endParaRPr lang="en-GB" sz="1600" dirty="0"/>
          </a:p>
        </p:txBody>
      </p:sp>
      <p:sp>
        <p:nvSpPr>
          <p:cNvPr id="55" name="Rounded Rectangle 54"/>
          <p:cNvSpPr/>
          <p:nvPr/>
        </p:nvSpPr>
        <p:spPr>
          <a:xfrm>
            <a:off x="2693681" y="3212976"/>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Mechanics</a:t>
            </a:r>
            <a:endParaRPr lang="en-GB" sz="1600" dirty="0"/>
          </a:p>
        </p:txBody>
      </p:sp>
      <p:sp>
        <p:nvSpPr>
          <p:cNvPr id="56" name="TextBox 55"/>
          <p:cNvSpPr txBox="1"/>
          <p:nvPr/>
        </p:nvSpPr>
        <p:spPr>
          <a:xfrm>
            <a:off x="1439652" y="3615113"/>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57" name="TextBox 56"/>
          <p:cNvSpPr txBox="1"/>
          <p:nvPr/>
        </p:nvSpPr>
        <p:spPr>
          <a:xfrm>
            <a:off x="2591780" y="3615113"/>
            <a:ext cx="1368152" cy="276999"/>
          </a:xfrm>
          <a:prstGeom prst="rect">
            <a:avLst/>
          </a:prstGeom>
          <a:noFill/>
        </p:spPr>
        <p:txBody>
          <a:bodyPr wrap="square" rtlCol="0">
            <a:spAutoFit/>
          </a:bodyPr>
          <a:lstStyle/>
          <a:p>
            <a:pPr algn="ctr"/>
            <a:r>
              <a:rPr lang="en-GB" sz="1200" dirty="0" smtClean="0"/>
              <a:t>Heisenberg, 1925</a:t>
            </a:r>
            <a:endParaRPr lang="en-GB" sz="1200" dirty="0"/>
          </a:p>
        </p:txBody>
      </p:sp>
      <p:cxnSp>
        <p:nvCxnSpPr>
          <p:cNvPr id="59" name="Straight Arrow Connector 58"/>
          <p:cNvCxnSpPr>
            <a:stCxn id="54" idx="3"/>
            <a:endCxn id="55" idx="1"/>
          </p:cNvCxnSpPr>
          <p:nvPr/>
        </p:nvCxnSpPr>
        <p:spPr>
          <a:xfrm>
            <a:off x="2555776" y="3429000"/>
            <a:ext cx="137905" cy="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67" name="Rounded Rectangle 66"/>
          <p:cNvSpPr/>
          <p:nvPr/>
        </p:nvSpPr>
        <p:spPr>
          <a:xfrm>
            <a:off x="3959932" y="3789040"/>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Relativistic QM</a:t>
            </a:r>
            <a:endParaRPr lang="en-GB" sz="1600" dirty="0"/>
          </a:p>
        </p:txBody>
      </p:sp>
      <p:cxnSp>
        <p:nvCxnSpPr>
          <p:cNvPr id="68" name="Elbow Connector 67"/>
          <p:cNvCxnSpPr>
            <a:stCxn id="34" idx="3"/>
            <a:endCxn id="67" idx="2"/>
          </p:cNvCxnSpPr>
          <p:nvPr/>
        </p:nvCxnSpPr>
        <p:spPr>
          <a:xfrm flipV="1">
            <a:off x="3851920" y="4221088"/>
            <a:ext cx="690642" cy="40475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72" name="Elbow Connector 71"/>
          <p:cNvCxnSpPr>
            <a:stCxn id="55" idx="3"/>
            <a:endCxn id="67" idx="0"/>
          </p:cNvCxnSpPr>
          <p:nvPr/>
        </p:nvCxnSpPr>
        <p:spPr>
          <a:xfrm>
            <a:off x="3858941" y="3429000"/>
            <a:ext cx="683621" cy="360040"/>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80" name="Rounded Rectangle 79"/>
          <p:cNvSpPr/>
          <p:nvPr/>
        </p:nvSpPr>
        <p:spPr>
          <a:xfrm>
            <a:off x="5019541" y="2983304"/>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QED</a:t>
            </a:r>
            <a:endParaRPr lang="en-GB" sz="1600" dirty="0"/>
          </a:p>
        </p:txBody>
      </p:sp>
      <p:cxnSp>
        <p:nvCxnSpPr>
          <p:cNvPr id="82" name="Elbow Connector 81"/>
          <p:cNvCxnSpPr>
            <a:stCxn id="67" idx="3"/>
            <a:endCxn id="80" idx="2"/>
          </p:cNvCxnSpPr>
          <p:nvPr/>
        </p:nvCxnSpPr>
        <p:spPr>
          <a:xfrm flipV="1">
            <a:off x="5125192" y="3415352"/>
            <a:ext cx="476979" cy="58971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83" name="Elbow Connector 82"/>
          <p:cNvCxnSpPr>
            <a:stCxn id="19" idx="3"/>
            <a:endCxn id="80" idx="0"/>
          </p:cNvCxnSpPr>
          <p:nvPr/>
        </p:nvCxnSpPr>
        <p:spPr>
          <a:xfrm>
            <a:off x="3858031" y="2276872"/>
            <a:ext cx="1744140" cy="70643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sp>
        <p:nvSpPr>
          <p:cNvPr id="44" name="TextBox 43"/>
          <p:cNvSpPr txBox="1"/>
          <p:nvPr/>
        </p:nvSpPr>
        <p:spPr>
          <a:xfrm>
            <a:off x="4824028" y="1844824"/>
            <a:ext cx="1368152" cy="461665"/>
          </a:xfrm>
          <a:prstGeom prst="rect">
            <a:avLst/>
          </a:prstGeom>
          <a:noFill/>
        </p:spPr>
        <p:txBody>
          <a:bodyPr wrap="square" rtlCol="0">
            <a:spAutoFit/>
          </a:bodyPr>
          <a:lstStyle/>
          <a:p>
            <a:r>
              <a:rPr lang="en-GB" sz="1200" dirty="0" smtClean="0"/>
              <a:t>Schwinger, Feynman, 1949</a:t>
            </a:r>
            <a:endParaRPr lang="en-GB" sz="1200" dirty="0"/>
          </a:p>
        </p:txBody>
      </p:sp>
      <p:sp>
        <p:nvSpPr>
          <p:cNvPr id="65" name="TextBox 64"/>
          <p:cNvSpPr txBox="1"/>
          <p:nvPr/>
        </p:nvSpPr>
        <p:spPr>
          <a:xfrm>
            <a:off x="3967472" y="3381390"/>
            <a:ext cx="1368152" cy="461665"/>
          </a:xfrm>
          <a:prstGeom prst="rect">
            <a:avLst/>
          </a:prstGeom>
          <a:noFill/>
        </p:spPr>
        <p:txBody>
          <a:bodyPr wrap="square" rtlCol="0">
            <a:spAutoFit/>
          </a:bodyPr>
          <a:lstStyle/>
          <a:p>
            <a:r>
              <a:rPr lang="en-GB" sz="1200" dirty="0" smtClean="0"/>
              <a:t>Klein,</a:t>
            </a:r>
          </a:p>
          <a:p>
            <a:r>
              <a:rPr lang="en-GB" sz="1200" dirty="0" smtClean="0"/>
              <a:t>Gordon, 1926</a:t>
            </a:r>
            <a:endParaRPr lang="en-GB" sz="1200" dirty="0"/>
          </a:p>
        </p:txBody>
      </p:sp>
      <p:sp>
        <p:nvSpPr>
          <p:cNvPr id="46" name="Rounded Rectangle 45"/>
          <p:cNvSpPr/>
          <p:nvPr/>
        </p:nvSpPr>
        <p:spPr>
          <a:xfrm>
            <a:off x="107504" y="2841819"/>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Wave</a:t>
            </a:r>
            <a:endParaRPr lang="en-GB" sz="1600" dirty="0"/>
          </a:p>
        </p:txBody>
      </p:sp>
      <p:sp>
        <p:nvSpPr>
          <p:cNvPr id="48" name="Rounded Rectangle 47"/>
          <p:cNvSpPr/>
          <p:nvPr/>
        </p:nvSpPr>
        <p:spPr>
          <a:xfrm>
            <a:off x="107504" y="3627031"/>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Particle</a:t>
            </a:r>
            <a:endParaRPr lang="en-GB" sz="1600" dirty="0"/>
          </a:p>
        </p:txBody>
      </p:sp>
      <p:cxnSp>
        <p:nvCxnSpPr>
          <p:cNvPr id="49" name="Elbow Connector 48"/>
          <p:cNvCxnSpPr>
            <a:stCxn id="46" idx="3"/>
          </p:cNvCxnSpPr>
          <p:nvPr/>
        </p:nvCxnSpPr>
        <p:spPr>
          <a:xfrm>
            <a:off x="1259632" y="3057843"/>
            <a:ext cx="720080" cy="155133"/>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cxnSp>
        <p:nvCxnSpPr>
          <p:cNvPr id="50" name="Elbow Connector 49"/>
          <p:cNvCxnSpPr>
            <a:stCxn id="48" idx="3"/>
          </p:cNvCxnSpPr>
          <p:nvPr/>
        </p:nvCxnSpPr>
        <p:spPr>
          <a:xfrm flipV="1">
            <a:off x="1259632" y="3645024"/>
            <a:ext cx="720080" cy="198031"/>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2" name="Date Placeholder 1"/>
          <p:cNvSpPr>
            <a:spLocks noGrp="1"/>
          </p:cNvSpPr>
          <p:nvPr>
            <p:ph type="dt" sz="half" idx="14"/>
          </p:nvPr>
        </p:nvSpPr>
        <p:spPr/>
        <p:txBody>
          <a:bodyPr/>
          <a:lstStyle/>
          <a:p>
            <a:fld id="{0C6EE6A8-0400-4E14-B58C-BBB0AE4EBC06}"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30</a:t>
            </a:fld>
            <a:endParaRPr lang="en-GB"/>
          </a:p>
        </p:txBody>
      </p:sp>
    </p:spTree>
    <p:extLst>
      <p:ext uri="{BB962C8B-B14F-4D97-AF65-F5344CB8AC3E}">
        <p14:creationId xmlns:p14="http://schemas.microsoft.com/office/powerpoint/2010/main" val="36748092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Autofit/>
          </a:bodyPr>
          <a:lstStyle/>
          <a:p>
            <a:r>
              <a:rPr lang="en-GB" dirty="0" smtClean="0"/>
              <a:t>The most accurate theory ever </a:t>
            </a:r>
            <a:r>
              <a:rPr lang="en-GB" smtClean="0"/>
              <a:t>devised:</a:t>
            </a:r>
          </a:p>
          <a:p>
            <a:pPr marL="285750" indent="-285750">
              <a:buFont typeface="Arial" panose="020B0604020202020204" pitchFamily="34" charset="0"/>
              <a:buChar char="•"/>
            </a:pPr>
            <a:r>
              <a:rPr lang="en-GB" smtClean="0"/>
              <a:t>Electron's </a:t>
            </a:r>
            <a:r>
              <a:rPr lang="en-GB" dirty="0" smtClean="0"/>
              <a:t>spin g-factor: g/2 </a:t>
            </a:r>
            <a:r>
              <a:rPr lang="en-GB" dirty="0"/>
              <a:t>= 1.001 159 652 180 85 (76</a:t>
            </a:r>
            <a:r>
              <a:rPr lang="en-GB" dirty="0" smtClean="0"/>
              <a:t>) </a:t>
            </a:r>
          </a:p>
          <a:p>
            <a:r>
              <a:rPr lang="en-GB" dirty="0" smtClean="0"/>
              <a:t>(better </a:t>
            </a:r>
            <a:r>
              <a:rPr lang="en-GB" dirty="0"/>
              <a:t>than one part in a </a:t>
            </a:r>
            <a:r>
              <a:rPr lang="en-GB" dirty="0" smtClean="0"/>
              <a:t>trillion)</a:t>
            </a:r>
            <a:endParaRPr lang="en-GB" dirty="0"/>
          </a:p>
          <a:p>
            <a:pPr marL="285750" indent="-285750">
              <a:buFont typeface="Arial" panose="020B0604020202020204" pitchFamily="34" charset="0"/>
              <a:buChar char="•"/>
            </a:pPr>
            <a:r>
              <a:rPr lang="en-GB" dirty="0" smtClean="0"/>
              <a:t>Coupling constant: α</a:t>
            </a:r>
            <a:r>
              <a:rPr lang="en-GB" baseline="30000" dirty="0"/>
              <a:t>−1</a:t>
            </a:r>
            <a:r>
              <a:rPr lang="en-GB" dirty="0"/>
              <a:t> = 137.035 999 070 (98</a:t>
            </a:r>
            <a:r>
              <a:rPr lang="en-GB" dirty="0" smtClean="0"/>
              <a:t>)</a:t>
            </a:r>
          </a:p>
          <a:p>
            <a:r>
              <a:rPr lang="en-GB" dirty="0" smtClean="0"/>
              <a:t>(better </a:t>
            </a:r>
            <a:r>
              <a:rPr lang="en-GB" dirty="0"/>
              <a:t>than a part in a </a:t>
            </a:r>
            <a:r>
              <a:rPr lang="en-GB" dirty="0" smtClean="0"/>
              <a:t>billion)</a:t>
            </a:r>
            <a:endParaRPr lang="en-GB" dirty="0"/>
          </a:p>
        </p:txBody>
      </p:sp>
      <p:sp>
        <p:nvSpPr>
          <p:cNvPr id="6" name="Title 5"/>
          <p:cNvSpPr>
            <a:spLocks noGrp="1"/>
          </p:cNvSpPr>
          <p:nvPr>
            <p:ph type="title"/>
          </p:nvPr>
        </p:nvSpPr>
        <p:spPr/>
        <p:txBody>
          <a:bodyPr/>
          <a:lstStyle/>
          <a:p>
            <a:r>
              <a:rPr lang="en-GB" dirty="0" smtClean="0"/>
              <a:t>QED</a:t>
            </a:r>
            <a:endParaRPr lang="en-GB" dirty="0"/>
          </a:p>
        </p:txBody>
      </p:sp>
      <p:sp>
        <p:nvSpPr>
          <p:cNvPr id="7" name="Date Placeholder 6"/>
          <p:cNvSpPr>
            <a:spLocks noGrp="1"/>
          </p:cNvSpPr>
          <p:nvPr>
            <p:ph type="dt" sz="half" idx="14"/>
          </p:nvPr>
        </p:nvSpPr>
        <p:spPr/>
        <p:txBody>
          <a:bodyPr/>
          <a:lstStyle/>
          <a:p>
            <a:fld id="{E79858EE-958A-446F-A5C7-1FBC431D7219}"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31</a:t>
            </a:fld>
            <a:endParaRPr lang="en-GB"/>
          </a:p>
        </p:txBody>
      </p:sp>
    </p:spTree>
    <p:extLst>
      <p:ext uri="{BB962C8B-B14F-4D97-AF65-F5344CB8AC3E}">
        <p14:creationId xmlns:p14="http://schemas.microsoft.com/office/powerpoint/2010/main" val="30380801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Where are we now?</a:t>
            </a:r>
          </a:p>
        </p:txBody>
      </p:sp>
      <p:sp>
        <p:nvSpPr>
          <p:cNvPr id="7" name="Rounded Rectangle 6"/>
          <p:cNvSpPr/>
          <p:nvPr/>
        </p:nvSpPr>
        <p:spPr>
          <a:xfrm>
            <a:off x="107504" y="5339537"/>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Planetary Motion</a:t>
            </a:r>
            <a:endParaRPr lang="en-GB" sz="1600" dirty="0"/>
          </a:p>
        </p:txBody>
      </p:sp>
      <p:sp>
        <p:nvSpPr>
          <p:cNvPr id="8" name="Rounded Rectangle 7"/>
          <p:cNvSpPr/>
          <p:nvPr/>
        </p:nvSpPr>
        <p:spPr>
          <a:xfrm>
            <a:off x="107504" y="6131625"/>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Earthly Motion</a:t>
            </a:r>
            <a:endParaRPr lang="en-GB" sz="1600" dirty="0"/>
          </a:p>
        </p:txBody>
      </p:sp>
      <p:sp>
        <p:nvSpPr>
          <p:cNvPr id="9" name="Rounded Rectangle 8"/>
          <p:cNvSpPr/>
          <p:nvPr/>
        </p:nvSpPr>
        <p:spPr>
          <a:xfrm>
            <a:off x="1403647" y="5744289"/>
            <a:ext cx="133826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Gravity</a:t>
            </a:r>
          </a:p>
          <a:p>
            <a:pPr algn="ctr"/>
            <a:r>
              <a:rPr lang="en-GB" sz="1600" dirty="0" smtClean="0"/>
              <a:t>Eq. of Motion</a:t>
            </a:r>
            <a:endParaRPr lang="en-GB" sz="1600" dirty="0"/>
          </a:p>
        </p:txBody>
      </p:sp>
      <p:cxnSp>
        <p:nvCxnSpPr>
          <p:cNvPr id="11" name="Elbow Connector 10"/>
          <p:cNvCxnSpPr>
            <a:stCxn id="7" idx="3"/>
            <a:endCxn id="9" idx="0"/>
          </p:cNvCxnSpPr>
          <p:nvPr/>
        </p:nvCxnSpPr>
        <p:spPr>
          <a:xfrm>
            <a:off x="1259632" y="5555561"/>
            <a:ext cx="813145" cy="1887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3"/>
            <a:endCxn id="9" idx="2"/>
          </p:cNvCxnSpPr>
          <p:nvPr/>
        </p:nvCxnSpPr>
        <p:spPr>
          <a:xfrm flipV="1">
            <a:off x="1259632" y="6176337"/>
            <a:ext cx="813145" cy="1713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9652" y="6320353"/>
            <a:ext cx="1080120" cy="276999"/>
          </a:xfrm>
          <a:prstGeom prst="rect">
            <a:avLst/>
          </a:prstGeom>
          <a:noFill/>
        </p:spPr>
        <p:txBody>
          <a:bodyPr wrap="square" rtlCol="0">
            <a:spAutoFit/>
          </a:bodyPr>
          <a:lstStyle/>
          <a:p>
            <a:pPr algn="ctr"/>
            <a:r>
              <a:rPr lang="en-GB" sz="1200" dirty="0" smtClean="0"/>
              <a:t>Newton, 1687</a:t>
            </a:r>
            <a:endParaRPr lang="en-GB" sz="1200" dirty="0"/>
          </a:p>
        </p:txBody>
      </p:sp>
      <p:sp>
        <p:nvSpPr>
          <p:cNvPr id="20" name="Rounded Rectangle 19"/>
          <p:cNvSpPr/>
          <p:nvPr/>
        </p:nvSpPr>
        <p:spPr>
          <a:xfrm>
            <a:off x="107504" y="1268760"/>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Electricity</a:t>
            </a:r>
            <a:endParaRPr lang="en-GB" sz="1600" dirty="0"/>
          </a:p>
        </p:txBody>
      </p:sp>
      <p:sp>
        <p:nvSpPr>
          <p:cNvPr id="21" name="Rounded Rectangle 20"/>
          <p:cNvSpPr/>
          <p:nvPr/>
        </p:nvSpPr>
        <p:spPr>
          <a:xfrm>
            <a:off x="107504"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Magnetism</a:t>
            </a:r>
            <a:endParaRPr lang="en-GB" sz="1600" dirty="0"/>
          </a:p>
        </p:txBody>
      </p:sp>
      <p:sp>
        <p:nvSpPr>
          <p:cNvPr id="22" name="Rounded Rectangle 21"/>
          <p:cNvSpPr/>
          <p:nvPr/>
        </p:nvSpPr>
        <p:spPr>
          <a:xfrm>
            <a:off x="1403648" y="1673512"/>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Electro-magnetism</a:t>
            </a:r>
            <a:endParaRPr lang="en-GB" sz="1600" dirty="0"/>
          </a:p>
        </p:txBody>
      </p:sp>
      <p:cxnSp>
        <p:nvCxnSpPr>
          <p:cNvPr id="23" name="Elbow Connector 22"/>
          <p:cNvCxnSpPr>
            <a:stCxn id="20" idx="3"/>
            <a:endCxn id="22" idx="0"/>
          </p:cNvCxnSpPr>
          <p:nvPr/>
        </p:nvCxnSpPr>
        <p:spPr>
          <a:xfrm>
            <a:off x="1259632" y="1484784"/>
            <a:ext cx="720080" cy="188728"/>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Elbow Connector 23"/>
          <p:cNvCxnSpPr>
            <a:stCxn id="21" idx="3"/>
            <a:endCxn id="22" idx="2"/>
          </p:cNvCxnSpPr>
          <p:nvPr/>
        </p:nvCxnSpPr>
        <p:spPr>
          <a:xfrm flipV="1">
            <a:off x="1259632" y="2105560"/>
            <a:ext cx="720080"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439652" y="1268760"/>
            <a:ext cx="1080120" cy="276999"/>
          </a:xfrm>
          <a:prstGeom prst="rect">
            <a:avLst/>
          </a:prstGeom>
          <a:noFill/>
        </p:spPr>
        <p:txBody>
          <a:bodyPr wrap="square" rtlCol="0">
            <a:spAutoFit/>
          </a:bodyPr>
          <a:lstStyle/>
          <a:p>
            <a:pPr algn="ctr"/>
            <a:r>
              <a:rPr lang="en-GB" sz="1200" dirty="0" smtClean="0"/>
              <a:t>Faraday, 1832</a:t>
            </a:r>
            <a:endParaRPr lang="en-GB" sz="1200" dirty="0"/>
          </a:p>
        </p:txBody>
      </p:sp>
      <p:sp>
        <p:nvSpPr>
          <p:cNvPr id="18" name="Rounded Rectangle 17"/>
          <p:cNvSpPr/>
          <p:nvPr/>
        </p:nvSpPr>
        <p:spPr>
          <a:xfrm>
            <a:off x="1403648" y="2492896"/>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Light</a:t>
            </a:r>
            <a:endParaRPr lang="en-GB" sz="1600" dirty="0"/>
          </a:p>
        </p:txBody>
      </p:sp>
      <p:sp>
        <p:nvSpPr>
          <p:cNvPr id="19" name="Rounded Rectangle 18"/>
          <p:cNvSpPr/>
          <p:nvPr/>
        </p:nvSpPr>
        <p:spPr>
          <a:xfrm>
            <a:off x="2705903"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EM theory</a:t>
            </a:r>
            <a:endParaRPr lang="en-GB" sz="1600" dirty="0"/>
          </a:p>
        </p:txBody>
      </p:sp>
      <p:cxnSp>
        <p:nvCxnSpPr>
          <p:cNvPr id="26" name="Elbow Connector 25"/>
          <p:cNvCxnSpPr>
            <a:stCxn id="22" idx="3"/>
            <a:endCxn id="19" idx="0"/>
          </p:cNvCxnSpPr>
          <p:nvPr/>
        </p:nvCxnSpPr>
        <p:spPr>
          <a:xfrm>
            <a:off x="2555776" y="1889536"/>
            <a:ext cx="726191"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7" name="Elbow Connector 26"/>
          <p:cNvCxnSpPr>
            <a:stCxn id="18" idx="3"/>
            <a:endCxn id="19" idx="2"/>
          </p:cNvCxnSpPr>
          <p:nvPr/>
        </p:nvCxnSpPr>
        <p:spPr>
          <a:xfrm flipV="1">
            <a:off x="2555776" y="2492896"/>
            <a:ext cx="726191" cy="216024"/>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2741907" y="1684545"/>
            <a:ext cx="1080120" cy="276999"/>
          </a:xfrm>
          <a:prstGeom prst="rect">
            <a:avLst/>
          </a:prstGeom>
          <a:noFill/>
        </p:spPr>
        <p:txBody>
          <a:bodyPr wrap="square" rtlCol="0">
            <a:spAutoFit/>
          </a:bodyPr>
          <a:lstStyle/>
          <a:p>
            <a:pPr algn="ctr"/>
            <a:r>
              <a:rPr lang="en-GB" sz="1200" dirty="0" smtClean="0"/>
              <a:t>Maxwell, 1873</a:t>
            </a:r>
            <a:endParaRPr lang="en-GB" sz="1200" dirty="0"/>
          </a:p>
        </p:txBody>
      </p:sp>
      <p:sp>
        <p:nvSpPr>
          <p:cNvPr id="32" name="Rounded Rectangle 31"/>
          <p:cNvSpPr/>
          <p:nvPr/>
        </p:nvSpPr>
        <p:spPr>
          <a:xfrm>
            <a:off x="1403648" y="4005064"/>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Space</a:t>
            </a:r>
            <a:endParaRPr lang="en-GB" sz="1600" dirty="0"/>
          </a:p>
        </p:txBody>
      </p:sp>
      <p:sp>
        <p:nvSpPr>
          <p:cNvPr id="33" name="Rounded Rectangle 32"/>
          <p:cNvSpPr/>
          <p:nvPr/>
        </p:nvSpPr>
        <p:spPr>
          <a:xfrm>
            <a:off x="1403648" y="4797152"/>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Time</a:t>
            </a:r>
            <a:endParaRPr lang="en-GB" sz="1600" dirty="0"/>
          </a:p>
        </p:txBody>
      </p:sp>
      <p:sp>
        <p:nvSpPr>
          <p:cNvPr id="34" name="Rounded Rectangle 33"/>
          <p:cNvSpPr/>
          <p:nvPr/>
        </p:nvSpPr>
        <p:spPr>
          <a:xfrm>
            <a:off x="2699792" y="4409816"/>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Special Relativity</a:t>
            </a:r>
            <a:endParaRPr lang="en-GB" sz="1600" dirty="0"/>
          </a:p>
        </p:txBody>
      </p:sp>
      <p:cxnSp>
        <p:nvCxnSpPr>
          <p:cNvPr id="35" name="Elbow Connector 34"/>
          <p:cNvCxnSpPr>
            <a:stCxn id="32" idx="3"/>
            <a:endCxn id="34" idx="0"/>
          </p:cNvCxnSpPr>
          <p:nvPr/>
        </p:nvCxnSpPr>
        <p:spPr>
          <a:xfrm>
            <a:off x="2555776" y="4221088"/>
            <a:ext cx="720080" cy="188728"/>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36" name="Elbow Connector 35"/>
          <p:cNvCxnSpPr>
            <a:stCxn id="33" idx="3"/>
            <a:endCxn id="34" idx="2"/>
          </p:cNvCxnSpPr>
          <p:nvPr/>
        </p:nvCxnSpPr>
        <p:spPr>
          <a:xfrm flipV="1">
            <a:off x="2555776" y="4841864"/>
            <a:ext cx="720080" cy="17131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37" name="TextBox 36"/>
          <p:cNvSpPr txBox="1"/>
          <p:nvPr/>
        </p:nvSpPr>
        <p:spPr>
          <a:xfrm>
            <a:off x="2735796" y="4985880"/>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38" name="Rounded Rectangle 37"/>
          <p:cNvSpPr/>
          <p:nvPr/>
        </p:nvSpPr>
        <p:spPr>
          <a:xfrm>
            <a:off x="3966043" y="5195521"/>
            <a:ext cx="1152128"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72000" rIns="72000" rtlCol="0" anchor="ctr"/>
          <a:lstStyle/>
          <a:p>
            <a:pPr algn="ctr"/>
            <a:r>
              <a:rPr lang="en-GB" sz="1600" dirty="0" smtClean="0"/>
              <a:t>General Relativity</a:t>
            </a:r>
            <a:endParaRPr lang="en-GB" sz="1600" dirty="0"/>
          </a:p>
        </p:txBody>
      </p:sp>
      <p:cxnSp>
        <p:nvCxnSpPr>
          <p:cNvPr id="39" name="Elbow Connector 38"/>
          <p:cNvCxnSpPr>
            <a:stCxn id="9" idx="3"/>
            <a:endCxn id="38" idx="2"/>
          </p:cNvCxnSpPr>
          <p:nvPr/>
        </p:nvCxnSpPr>
        <p:spPr>
          <a:xfrm flipV="1">
            <a:off x="2741907" y="5627569"/>
            <a:ext cx="1800200" cy="33274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34" idx="3"/>
            <a:endCxn id="38" idx="0"/>
          </p:cNvCxnSpPr>
          <p:nvPr/>
        </p:nvCxnSpPr>
        <p:spPr>
          <a:xfrm>
            <a:off x="3851920" y="4625840"/>
            <a:ext cx="690187" cy="569681"/>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47" name="TextBox 46"/>
          <p:cNvSpPr txBox="1"/>
          <p:nvPr/>
        </p:nvSpPr>
        <p:spPr>
          <a:xfrm>
            <a:off x="4002047" y="5960313"/>
            <a:ext cx="1080120" cy="276999"/>
          </a:xfrm>
          <a:prstGeom prst="rect">
            <a:avLst/>
          </a:prstGeom>
          <a:noFill/>
        </p:spPr>
        <p:txBody>
          <a:bodyPr wrap="square" rtlCol="0">
            <a:spAutoFit/>
          </a:bodyPr>
          <a:lstStyle/>
          <a:p>
            <a:pPr algn="ctr"/>
            <a:r>
              <a:rPr lang="en-GB" sz="1200" dirty="0" smtClean="0"/>
              <a:t>Einstein, 1916</a:t>
            </a:r>
            <a:endParaRPr lang="en-GB" sz="1200" dirty="0"/>
          </a:p>
        </p:txBody>
      </p:sp>
      <p:sp>
        <p:nvSpPr>
          <p:cNvPr id="54" name="Rounded Rectangle 53"/>
          <p:cNvSpPr/>
          <p:nvPr/>
        </p:nvSpPr>
        <p:spPr>
          <a:xfrm>
            <a:off x="1403648" y="3212976"/>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Theory</a:t>
            </a:r>
            <a:endParaRPr lang="en-GB" sz="1600" dirty="0"/>
          </a:p>
        </p:txBody>
      </p:sp>
      <p:sp>
        <p:nvSpPr>
          <p:cNvPr id="55" name="Rounded Rectangle 54"/>
          <p:cNvSpPr/>
          <p:nvPr/>
        </p:nvSpPr>
        <p:spPr>
          <a:xfrm>
            <a:off x="2693681" y="3212976"/>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Mechanics</a:t>
            </a:r>
            <a:endParaRPr lang="en-GB" sz="1600" dirty="0"/>
          </a:p>
        </p:txBody>
      </p:sp>
      <p:sp>
        <p:nvSpPr>
          <p:cNvPr id="56" name="TextBox 55"/>
          <p:cNvSpPr txBox="1"/>
          <p:nvPr/>
        </p:nvSpPr>
        <p:spPr>
          <a:xfrm>
            <a:off x="1439652" y="3615113"/>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57" name="TextBox 56"/>
          <p:cNvSpPr txBox="1"/>
          <p:nvPr/>
        </p:nvSpPr>
        <p:spPr>
          <a:xfrm>
            <a:off x="2591780" y="3615113"/>
            <a:ext cx="1368152" cy="276999"/>
          </a:xfrm>
          <a:prstGeom prst="rect">
            <a:avLst/>
          </a:prstGeom>
          <a:noFill/>
        </p:spPr>
        <p:txBody>
          <a:bodyPr wrap="square" rtlCol="0">
            <a:spAutoFit/>
          </a:bodyPr>
          <a:lstStyle/>
          <a:p>
            <a:pPr algn="ctr"/>
            <a:r>
              <a:rPr lang="en-GB" sz="1200" dirty="0" smtClean="0"/>
              <a:t>Heisenberg, 1925</a:t>
            </a:r>
            <a:endParaRPr lang="en-GB" sz="1200" dirty="0"/>
          </a:p>
        </p:txBody>
      </p:sp>
      <p:cxnSp>
        <p:nvCxnSpPr>
          <p:cNvPr id="59" name="Straight Arrow Connector 58"/>
          <p:cNvCxnSpPr>
            <a:stCxn id="54" idx="3"/>
            <a:endCxn id="55" idx="1"/>
          </p:cNvCxnSpPr>
          <p:nvPr/>
        </p:nvCxnSpPr>
        <p:spPr>
          <a:xfrm>
            <a:off x="2555776" y="3429000"/>
            <a:ext cx="137905" cy="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67" name="Rounded Rectangle 66"/>
          <p:cNvSpPr/>
          <p:nvPr/>
        </p:nvSpPr>
        <p:spPr>
          <a:xfrm>
            <a:off x="3959932" y="3789040"/>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Relativistic QM</a:t>
            </a:r>
            <a:endParaRPr lang="en-GB" sz="1600" dirty="0"/>
          </a:p>
        </p:txBody>
      </p:sp>
      <p:cxnSp>
        <p:nvCxnSpPr>
          <p:cNvPr id="68" name="Elbow Connector 67"/>
          <p:cNvCxnSpPr>
            <a:stCxn id="34" idx="3"/>
            <a:endCxn id="67" idx="2"/>
          </p:cNvCxnSpPr>
          <p:nvPr/>
        </p:nvCxnSpPr>
        <p:spPr>
          <a:xfrm flipV="1">
            <a:off x="3851920" y="4221088"/>
            <a:ext cx="690642" cy="40475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72" name="Elbow Connector 71"/>
          <p:cNvCxnSpPr>
            <a:stCxn id="55" idx="3"/>
            <a:endCxn id="67" idx="0"/>
          </p:cNvCxnSpPr>
          <p:nvPr/>
        </p:nvCxnSpPr>
        <p:spPr>
          <a:xfrm>
            <a:off x="3858941" y="3429000"/>
            <a:ext cx="683621" cy="360040"/>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80" name="Rounded Rectangle 79"/>
          <p:cNvSpPr/>
          <p:nvPr/>
        </p:nvSpPr>
        <p:spPr>
          <a:xfrm>
            <a:off x="5019541" y="2983304"/>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QED</a:t>
            </a:r>
            <a:endParaRPr lang="en-GB" sz="1600" dirty="0"/>
          </a:p>
        </p:txBody>
      </p:sp>
      <p:cxnSp>
        <p:nvCxnSpPr>
          <p:cNvPr id="82" name="Elbow Connector 81"/>
          <p:cNvCxnSpPr>
            <a:stCxn id="67" idx="3"/>
            <a:endCxn id="80" idx="2"/>
          </p:cNvCxnSpPr>
          <p:nvPr/>
        </p:nvCxnSpPr>
        <p:spPr>
          <a:xfrm flipV="1">
            <a:off x="5125192" y="3415352"/>
            <a:ext cx="476979" cy="58971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83" name="Elbow Connector 82"/>
          <p:cNvCxnSpPr>
            <a:stCxn id="19" idx="3"/>
            <a:endCxn id="80" idx="0"/>
          </p:cNvCxnSpPr>
          <p:nvPr/>
        </p:nvCxnSpPr>
        <p:spPr>
          <a:xfrm>
            <a:off x="3858031" y="2276872"/>
            <a:ext cx="1744140" cy="70643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sp>
        <p:nvSpPr>
          <p:cNvPr id="44" name="TextBox 43"/>
          <p:cNvSpPr txBox="1"/>
          <p:nvPr/>
        </p:nvSpPr>
        <p:spPr>
          <a:xfrm>
            <a:off x="4824028" y="1844824"/>
            <a:ext cx="1368152" cy="461665"/>
          </a:xfrm>
          <a:prstGeom prst="rect">
            <a:avLst/>
          </a:prstGeom>
          <a:noFill/>
        </p:spPr>
        <p:txBody>
          <a:bodyPr wrap="square" rtlCol="0">
            <a:spAutoFit/>
          </a:bodyPr>
          <a:lstStyle/>
          <a:p>
            <a:r>
              <a:rPr lang="en-GB" sz="1200" dirty="0" smtClean="0"/>
              <a:t>Schwinger, Feynman, 1949</a:t>
            </a:r>
            <a:endParaRPr lang="en-GB" sz="1200" dirty="0"/>
          </a:p>
        </p:txBody>
      </p:sp>
      <p:sp>
        <p:nvSpPr>
          <p:cNvPr id="45" name="Rounded Rectangle 44"/>
          <p:cNvSpPr/>
          <p:nvPr/>
        </p:nvSpPr>
        <p:spPr>
          <a:xfrm>
            <a:off x="6554662" y="4509120"/>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algn="ctr"/>
            <a:r>
              <a:rPr lang="en-GB" sz="1600" dirty="0"/>
              <a:t>W</a:t>
            </a:r>
            <a:r>
              <a:rPr lang="en-GB" sz="1600" dirty="0" smtClean="0"/>
              <a:t>eak theory</a:t>
            </a:r>
            <a:endParaRPr lang="en-GB" sz="1600" dirty="0"/>
          </a:p>
        </p:txBody>
      </p:sp>
      <p:cxnSp>
        <p:nvCxnSpPr>
          <p:cNvPr id="51" name="Elbow Connector 50"/>
          <p:cNvCxnSpPr>
            <a:stCxn id="64" idx="3"/>
            <a:endCxn id="45" idx="1"/>
          </p:cNvCxnSpPr>
          <p:nvPr/>
        </p:nvCxnSpPr>
        <p:spPr>
          <a:xfrm>
            <a:off x="6184801" y="4725144"/>
            <a:ext cx="369861" cy="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60" name="Rounded Rectangle 59"/>
          <p:cNvSpPr/>
          <p:nvPr/>
        </p:nvSpPr>
        <p:spPr>
          <a:xfrm>
            <a:off x="6554662" y="2132856"/>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QCD</a:t>
            </a:r>
            <a:endParaRPr lang="en-GB" sz="1600" dirty="0"/>
          </a:p>
        </p:txBody>
      </p:sp>
      <p:sp>
        <p:nvSpPr>
          <p:cNvPr id="61" name="TextBox 60"/>
          <p:cNvSpPr txBox="1"/>
          <p:nvPr/>
        </p:nvSpPr>
        <p:spPr>
          <a:xfrm>
            <a:off x="6554660" y="1927865"/>
            <a:ext cx="1258729" cy="276999"/>
          </a:xfrm>
          <a:prstGeom prst="rect">
            <a:avLst/>
          </a:prstGeom>
          <a:noFill/>
        </p:spPr>
        <p:txBody>
          <a:bodyPr wrap="square" rtlCol="0">
            <a:spAutoFit/>
          </a:bodyPr>
          <a:lstStyle/>
          <a:p>
            <a:r>
              <a:rPr lang="en-GB" sz="1200" dirty="0" smtClean="0"/>
              <a:t>Gell-Mann, 1963</a:t>
            </a:r>
            <a:endParaRPr lang="en-GB" sz="1200" dirty="0"/>
          </a:p>
        </p:txBody>
      </p:sp>
      <p:sp>
        <p:nvSpPr>
          <p:cNvPr id="62" name="TextBox 61"/>
          <p:cNvSpPr txBox="1"/>
          <p:nvPr/>
        </p:nvSpPr>
        <p:spPr>
          <a:xfrm>
            <a:off x="6511491" y="4889947"/>
            <a:ext cx="1165260" cy="276999"/>
          </a:xfrm>
          <a:prstGeom prst="rect">
            <a:avLst/>
          </a:prstGeom>
          <a:noFill/>
        </p:spPr>
        <p:txBody>
          <a:bodyPr wrap="square" rtlCol="0">
            <a:spAutoFit/>
          </a:bodyPr>
          <a:lstStyle/>
          <a:p>
            <a:r>
              <a:rPr lang="en-GB" sz="1200" dirty="0" smtClean="0"/>
              <a:t>Glashow, 1961</a:t>
            </a:r>
            <a:endParaRPr lang="en-GB" sz="1200" dirty="0"/>
          </a:p>
        </p:txBody>
      </p:sp>
      <p:sp>
        <p:nvSpPr>
          <p:cNvPr id="64" name="Rounded Rectangle 63"/>
          <p:cNvSpPr/>
          <p:nvPr/>
        </p:nvSpPr>
        <p:spPr>
          <a:xfrm>
            <a:off x="5019541" y="4509120"/>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Weak Interaction</a:t>
            </a:r>
            <a:endParaRPr lang="en-GB" sz="1600" dirty="0"/>
          </a:p>
        </p:txBody>
      </p:sp>
      <p:sp>
        <p:nvSpPr>
          <p:cNvPr id="65" name="TextBox 64"/>
          <p:cNvSpPr txBox="1"/>
          <p:nvPr/>
        </p:nvSpPr>
        <p:spPr>
          <a:xfrm>
            <a:off x="3967472" y="3381390"/>
            <a:ext cx="1368152" cy="461665"/>
          </a:xfrm>
          <a:prstGeom prst="rect">
            <a:avLst/>
          </a:prstGeom>
          <a:noFill/>
        </p:spPr>
        <p:txBody>
          <a:bodyPr wrap="square" rtlCol="0">
            <a:spAutoFit/>
          </a:bodyPr>
          <a:lstStyle/>
          <a:p>
            <a:r>
              <a:rPr lang="en-GB" sz="1200" dirty="0" smtClean="0"/>
              <a:t>Klein,</a:t>
            </a:r>
          </a:p>
          <a:p>
            <a:r>
              <a:rPr lang="en-GB" sz="1200" dirty="0" smtClean="0"/>
              <a:t>Gordon, 1926</a:t>
            </a:r>
            <a:endParaRPr lang="en-GB" sz="1200" dirty="0"/>
          </a:p>
        </p:txBody>
      </p:sp>
      <p:sp>
        <p:nvSpPr>
          <p:cNvPr id="69" name="TextBox 68"/>
          <p:cNvSpPr txBox="1"/>
          <p:nvPr/>
        </p:nvSpPr>
        <p:spPr>
          <a:xfrm>
            <a:off x="5019541" y="4892068"/>
            <a:ext cx="1165260" cy="276999"/>
          </a:xfrm>
          <a:prstGeom prst="rect">
            <a:avLst/>
          </a:prstGeom>
          <a:noFill/>
        </p:spPr>
        <p:txBody>
          <a:bodyPr wrap="square" rtlCol="0">
            <a:spAutoFit/>
          </a:bodyPr>
          <a:lstStyle/>
          <a:p>
            <a:r>
              <a:rPr lang="en-GB" sz="1200" dirty="0" smtClean="0"/>
              <a:t>Fermi, 1934</a:t>
            </a:r>
            <a:endParaRPr lang="en-GB" sz="1200" dirty="0"/>
          </a:p>
        </p:txBody>
      </p:sp>
      <p:sp>
        <p:nvSpPr>
          <p:cNvPr id="70" name="Rounded Rectangle 69"/>
          <p:cNvSpPr/>
          <p:nvPr/>
        </p:nvSpPr>
        <p:spPr>
          <a:xfrm>
            <a:off x="107504" y="2841819"/>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Wave</a:t>
            </a:r>
            <a:endParaRPr lang="en-GB" sz="1600" dirty="0"/>
          </a:p>
        </p:txBody>
      </p:sp>
      <p:sp>
        <p:nvSpPr>
          <p:cNvPr id="71" name="Rounded Rectangle 70"/>
          <p:cNvSpPr/>
          <p:nvPr/>
        </p:nvSpPr>
        <p:spPr>
          <a:xfrm>
            <a:off x="107504" y="3627031"/>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Particle</a:t>
            </a:r>
            <a:endParaRPr lang="en-GB" sz="1600" dirty="0"/>
          </a:p>
        </p:txBody>
      </p:sp>
      <p:cxnSp>
        <p:nvCxnSpPr>
          <p:cNvPr id="73" name="Elbow Connector 72"/>
          <p:cNvCxnSpPr>
            <a:stCxn id="70" idx="3"/>
          </p:cNvCxnSpPr>
          <p:nvPr/>
        </p:nvCxnSpPr>
        <p:spPr>
          <a:xfrm>
            <a:off x="1259632" y="3057843"/>
            <a:ext cx="720080" cy="155133"/>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cxnSp>
        <p:nvCxnSpPr>
          <p:cNvPr id="74" name="Elbow Connector 73"/>
          <p:cNvCxnSpPr>
            <a:stCxn id="71" idx="3"/>
          </p:cNvCxnSpPr>
          <p:nvPr/>
        </p:nvCxnSpPr>
        <p:spPr>
          <a:xfrm flipV="1">
            <a:off x="1259632" y="3645024"/>
            <a:ext cx="720080" cy="198031"/>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cxnSp>
        <p:nvCxnSpPr>
          <p:cNvPr id="79" name="Elbow Connector 78"/>
          <p:cNvCxnSpPr>
            <a:stCxn id="80" idx="3"/>
            <a:endCxn id="60" idx="2"/>
          </p:cNvCxnSpPr>
          <p:nvPr/>
        </p:nvCxnSpPr>
        <p:spPr>
          <a:xfrm flipV="1">
            <a:off x="6184801" y="2564904"/>
            <a:ext cx="952491" cy="634424"/>
          </a:xfrm>
          <a:prstGeom prst="bentConnector2">
            <a:avLst/>
          </a:prstGeom>
          <a:ln>
            <a:prstDash val="dash"/>
            <a:tailEnd type="arrow"/>
          </a:ln>
        </p:spPr>
        <p:style>
          <a:lnRef idx="1">
            <a:schemeClr val="accent6"/>
          </a:lnRef>
          <a:fillRef idx="0">
            <a:schemeClr val="accent6"/>
          </a:fillRef>
          <a:effectRef idx="0">
            <a:schemeClr val="accent6"/>
          </a:effectRef>
          <a:fontRef idx="minor">
            <a:schemeClr val="tx1"/>
          </a:fontRef>
        </p:style>
      </p:cxnSp>
      <p:cxnSp>
        <p:nvCxnSpPr>
          <p:cNvPr id="81" name="Elbow Connector 80"/>
          <p:cNvCxnSpPr>
            <a:stCxn id="80" idx="3"/>
            <a:endCxn id="45" idx="0"/>
          </p:cNvCxnSpPr>
          <p:nvPr/>
        </p:nvCxnSpPr>
        <p:spPr>
          <a:xfrm>
            <a:off x="6184801" y="3199328"/>
            <a:ext cx="952491" cy="1309792"/>
          </a:xfrm>
          <a:prstGeom prst="bentConnector2">
            <a:avLst/>
          </a:prstGeom>
          <a:ln>
            <a:prstDash val="dash"/>
            <a:tailEnd type="arrow"/>
          </a:ln>
        </p:spPr>
        <p:style>
          <a:lnRef idx="1">
            <a:schemeClr val="accent6"/>
          </a:lnRef>
          <a:fillRef idx="0">
            <a:schemeClr val="accent6"/>
          </a:fillRef>
          <a:effectRef idx="0">
            <a:schemeClr val="accent6"/>
          </a:effectRef>
          <a:fontRef idx="minor">
            <a:schemeClr val="tx1"/>
          </a:fontRef>
        </p:style>
      </p:cxnSp>
      <p:sp>
        <p:nvSpPr>
          <p:cNvPr id="40" name="Date Placeholder 39"/>
          <p:cNvSpPr>
            <a:spLocks noGrp="1"/>
          </p:cNvSpPr>
          <p:nvPr>
            <p:ph type="dt" sz="half" idx="14"/>
          </p:nvPr>
        </p:nvSpPr>
        <p:spPr/>
        <p:txBody>
          <a:bodyPr/>
          <a:lstStyle/>
          <a:p>
            <a:fld id="{13568230-3E7C-49FC-B753-DF11D088851C}" type="datetime1">
              <a:rPr lang="en-GB" smtClean="0"/>
              <a:t>30/04/2015</a:t>
            </a:fld>
            <a:endParaRPr lang="en-GB"/>
          </a:p>
        </p:txBody>
      </p:sp>
      <p:sp>
        <p:nvSpPr>
          <p:cNvPr id="41" name="Footer Placeholder 40"/>
          <p:cNvSpPr>
            <a:spLocks noGrp="1"/>
          </p:cNvSpPr>
          <p:nvPr>
            <p:ph type="ftr" sz="quarter" idx="16"/>
          </p:nvPr>
        </p:nvSpPr>
        <p:spPr/>
        <p:txBody>
          <a:bodyPr/>
          <a:lstStyle/>
          <a:p>
            <a:r>
              <a:rPr lang="en-GB" smtClean="0"/>
              <a:t>Andrew W. Rose</a:t>
            </a:r>
            <a:endParaRPr lang="en-GB" dirty="0"/>
          </a:p>
        </p:txBody>
      </p:sp>
      <p:sp>
        <p:nvSpPr>
          <p:cNvPr id="43" name="Slide Number Placeholder 42"/>
          <p:cNvSpPr>
            <a:spLocks noGrp="1"/>
          </p:cNvSpPr>
          <p:nvPr>
            <p:ph type="sldNum" sz="quarter" idx="15"/>
          </p:nvPr>
        </p:nvSpPr>
        <p:spPr/>
        <p:txBody>
          <a:bodyPr/>
          <a:lstStyle/>
          <a:p>
            <a:fld id="{035F0723-42B8-4CAA-8A7D-A426CFC272D6}" type="slidenum">
              <a:rPr lang="en-GB" smtClean="0"/>
              <a:t>32</a:t>
            </a:fld>
            <a:endParaRPr lang="en-GB"/>
          </a:p>
        </p:txBody>
      </p:sp>
    </p:spTree>
    <p:extLst>
      <p:ext uri="{BB962C8B-B14F-4D97-AF65-F5344CB8AC3E}">
        <p14:creationId xmlns:p14="http://schemas.microsoft.com/office/powerpoint/2010/main" val="15635456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4756050"/>
            <a:ext cx="7680960" cy="1431389"/>
          </a:xfrm>
        </p:spPr>
        <p:txBody>
          <a:bodyPr/>
          <a:lstStyle/>
          <a:p>
            <a:r>
              <a:rPr lang="en-GB" dirty="0" smtClean="0"/>
              <a:t>Weak force originally posited to be a point-like interaction</a:t>
            </a:r>
          </a:p>
          <a:p>
            <a:r>
              <a:rPr lang="en-GB" dirty="0" smtClean="0"/>
              <a:t>Quickly changed to be mediated by a heavy boson</a:t>
            </a:r>
            <a:endParaRPr lang="en-GB" dirty="0"/>
          </a:p>
        </p:txBody>
      </p:sp>
      <p:sp>
        <p:nvSpPr>
          <p:cNvPr id="6" name="Title 5"/>
          <p:cNvSpPr>
            <a:spLocks noGrp="1"/>
          </p:cNvSpPr>
          <p:nvPr>
            <p:ph type="title"/>
          </p:nvPr>
        </p:nvSpPr>
        <p:spPr/>
        <p:txBody>
          <a:bodyPr/>
          <a:lstStyle/>
          <a:p>
            <a:r>
              <a:rPr lang="en-GB" dirty="0" smtClean="0"/>
              <a:t>The electroweak problem</a:t>
            </a:r>
            <a:endParaRPr lang="en-GB" dirty="0"/>
          </a:p>
        </p:txBody>
      </p:sp>
      <p:pic>
        <p:nvPicPr>
          <p:cNvPr id="1028" name="Picture 4" descr="http://universe-review.ca/I15-06-FermiThe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412776"/>
            <a:ext cx="7791450" cy="3343275"/>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4"/>
          </p:nvPr>
        </p:nvSpPr>
        <p:spPr/>
        <p:txBody>
          <a:bodyPr/>
          <a:lstStyle/>
          <a:p>
            <a:fld id="{DB8A165D-F2C0-424F-AE48-BCDA053DABE9}"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33</a:t>
            </a:fld>
            <a:endParaRPr lang="en-GB"/>
          </a:p>
        </p:txBody>
      </p:sp>
    </p:spTree>
    <p:extLst>
      <p:ext uri="{BB962C8B-B14F-4D97-AF65-F5344CB8AC3E}">
        <p14:creationId xmlns:p14="http://schemas.microsoft.com/office/powerpoint/2010/main" val="18725157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4756050"/>
            <a:ext cx="7680960" cy="1697286"/>
          </a:xfrm>
        </p:spPr>
        <p:txBody>
          <a:bodyPr/>
          <a:lstStyle/>
          <a:p>
            <a:r>
              <a:rPr lang="en-GB" dirty="0" smtClean="0"/>
              <a:t>Weak force originally posited to be a point-like interaction</a:t>
            </a:r>
          </a:p>
          <a:p>
            <a:r>
              <a:rPr lang="en-GB" dirty="0" smtClean="0"/>
              <a:t>Quickly changed to be mediated by a heavy boson</a:t>
            </a:r>
          </a:p>
          <a:p>
            <a:pPr algn="ctr"/>
            <a:r>
              <a:rPr lang="en-GB" sz="2200" dirty="0" smtClean="0"/>
              <a:t>But the maths doesn’t work – the theory is not </a:t>
            </a:r>
            <a:r>
              <a:rPr lang="en-GB" sz="2200" dirty="0" err="1" smtClean="0"/>
              <a:t>renormalizable</a:t>
            </a:r>
            <a:r>
              <a:rPr lang="en-GB" sz="2200" dirty="0" smtClean="0"/>
              <a:t> – with the benefit of hindsight it becomes clear why</a:t>
            </a:r>
          </a:p>
        </p:txBody>
      </p:sp>
      <p:sp>
        <p:nvSpPr>
          <p:cNvPr id="6" name="Title 5"/>
          <p:cNvSpPr>
            <a:spLocks noGrp="1"/>
          </p:cNvSpPr>
          <p:nvPr>
            <p:ph type="title"/>
          </p:nvPr>
        </p:nvSpPr>
        <p:spPr/>
        <p:txBody>
          <a:bodyPr/>
          <a:lstStyle/>
          <a:p>
            <a:r>
              <a:rPr lang="en-GB" dirty="0" smtClean="0"/>
              <a:t>The electroweak problem</a:t>
            </a:r>
            <a:endParaRPr lang="en-GB" dirty="0"/>
          </a:p>
        </p:txBody>
      </p:sp>
      <p:pic>
        <p:nvPicPr>
          <p:cNvPr id="1028" name="Picture 4" descr="http://universe-review.ca/I15-06-FermiThe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412776"/>
            <a:ext cx="7791450" cy="3343275"/>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4"/>
          </p:nvPr>
        </p:nvSpPr>
        <p:spPr/>
        <p:txBody>
          <a:bodyPr/>
          <a:lstStyle/>
          <a:p>
            <a:fld id="{3EF2B07D-6D3F-4F4A-B5F3-2AAFDC2FCE17}"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34</a:t>
            </a:fld>
            <a:endParaRPr lang="en-GB"/>
          </a:p>
        </p:txBody>
      </p:sp>
    </p:spTree>
    <p:extLst>
      <p:ext uri="{BB962C8B-B14F-4D97-AF65-F5344CB8AC3E}">
        <p14:creationId xmlns:p14="http://schemas.microsoft.com/office/powerpoint/2010/main" val="427738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Massive Bosons</a:t>
            </a:r>
            <a:endParaRPr lang="en-GB" dirty="0"/>
          </a:p>
        </p:txBody>
      </p:sp>
      <mc:AlternateContent xmlns:mc="http://schemas.openxmlformats.org/markup-compatibility/2006" xmlns:a14="http://schemas.microsoft.com/office/drawing/2010/main">
        <mc:Choice Requires="a14">
          <p:sp>
            <p:nvSpPr>
              <p:cNvPr id="7" name="Content Placeholder 1"/>
              <p:cNvSpPr txBox="1">
                <a:spLocks noGrp="1"/>
              </p:cNvSpPr>
              <p:nvPr>
                <p:ph sz="quarter" idx="13"/>
              </p:nvPr>
            </p:nvSpPr>
            <p:spPr>
              <a:xfrm>
                <a:off x="671839" y="1463040"/>
                <a:ext cx="7680960" cy="4724400"/>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Para xmlns:m="http://schemas.openxmlformats.org/officeDocument/2006/math">
                    <m:oMathParaPr>
                      <m:jc m:val="centerGroup"/>
                    </m:oMathParaPr>
                    <m:oMath xmlns:m="http://schemas.openxmlformats.org/officeDocument/2006/math">
                      <m:r>
                        <a:rPr lang="en-GB" sz="2800" i="1" smtClean="0">
                          <a:latin typeface="Cambria Math"/>
                        </a:rPr>
                        <m:t>𝐿</m:t>
                      </m:r>
                      <m:r>
                        <a:rPr lang="en-GB" sz="2800" b="0" i="1" smtClean="0">
                          <a:latin typeface="Cambria Math"/>
                          <a:ea typeface="Cambria Math"/>
                        </a:rPr>
                        <m:t>= </m:t>
                      </m:r>
                      <m:box>
                        <m:boxPr>
                          <m:ctrlPr>
                            <a:rPr lang="en-GB" sz="2800" b="0" i="1" smtClean="0">
                              <a:latin typeface="Cambria Math"/>
                              <a:ea typeface="Cambria Math"/>
                            </a:rPr>
                          </m:ctrlPr>
                        </m:boxPr>
                        <m:e>
                          <m:argPr>
                            <m:argSz m:val="-1"/>
                          </m:argPr>
                          <m:f>
                            <m:fPr>
                              <m:ctrlPr>
                                <a:rPr lang="en-GB" sz="2800" b="0" i="1" smtClean="0">
                                  <a:latin typeface="Cambria Math"/>
                                  <a:ea typeface="Cambria Math"/>
                                </a:rPr>
                              </m:ctrlPr>
                            </m:fPr>
                            <m:num>
                              <m:r>
                                <a:rPr lang="en-GB" sz="2800" b="0" i="1" smtClean="0">
                                  <a:latin typeface="Cambria Math"/>
                                  <a:ea typeface="Cambria Math"/>
                                </a:rPr>
                                <m:t>1</m:t>
                              </m:r>
                            </m:num>
                            <m:den>
                              <m:r>
                                <a:rPr lang="en-GB" sz="2800" b="0" i="1" smtClean="0">
                                  <a:latin typeface="Cambria Math"/>
                                  <a:ea typeface="Cambria Math"/>
                                </a:rPr>
                                <m:t>2</m:t>
                              </m:r>
                            </m:den>
                          </m:f>
                        </m:e>
                      </m:box>
                      <m:sSup>
                        <m:sSupPr>
                          <m:ctrlPr>
                            <a:rPr lang="en-GB" sz="2800" b="0" i="1" smtClean="0">
                              <a:latin typeface="Cambria Math"/>
                              <a:ea typeface="Cambria Math"/>
                            </a:rPr>
                          </m:ctrlPr>
                        </m:sSupPr>
                        <m:e>
                          <m:r>
                            <a:rPr lang="en-GB" sz="2800" b="0" i="1" smtClean="0">
                              <a:latin typeface="Cambria Math"/>
                              <a:ea typeface="Cambria Math"/>
                            </a:rPr>
                            <m:t>𝑚</m:t>
                          </m:r>
                        </m:e>
                        <m:sup>
                          <m:r>
                            <a:rPr lang="en-GB" sz="2800" b="0" i="1" smtClean="0">
                              <a:latin typeface="Cambria Math"/>
                              <a:ea typeface="Cambria Math"/>
                            </a:rPr>
                            <m:t>2</m:t>
                          </m:r>
                        </m:sup>
                      </m:sSup>
                      <m:sSup>
                        <m:sSupPr>
                          <m:ctrlPr>
                            <a:rPr lang="en-GB" sz="2800" b="0" i="1" smtClean="0">
                              <a:latin typeface="Cambria Math"/>
                              <a:ea typeface="Cambria Math"/>
                            </a:rPr>
                          </m:ctrlPr>
                        </m:sSupPr>
                        <m:e>
                          <m:r>
                            <a:rPr lang="en-GB" sz="2800" b="0" i="1" smtClean="0">
                              <a:latin typeface="Cambria Math"/>
                              <a:ea typeface="Cambria Math"/>
                            </a:rPr>
                            <m:t>𝐴</m:t>
                          </m:r>
                        </m:e>
                        <m:sup>
                          <m:r>
                            <a:rPr lang="en-GB" sz="2800" b="0" i="1" smtClean="0">
                              <a:latin typeface="Cambria Math"/>
                              <a:ea typeface="Cambria Math"/>
                            </a:rPr>
                            <m:t>𝜇</m:t>
                          </m:r>
                        </m:sup>
                      </m:sSup>
                      <m:sSub>
                        <m:sSubPr>
                          <m:ctrlPr>
                            <a:rPr lang="en-GB" sz="2800" b="0" i="1" smtClean="0">
                              <a:latin typeface="Cambria Math"/>
                              <a:ea typeface="Cambria Math"/>
                            </a:rPr>
                          </m:ctrlPr>
                        </m:sSubPr>
                        <m:e>
                          <m:r>
                            <a:rPr lang="en-GB" sz="2800" b="0" i="1" smtClean="0">
                              <a:latin typeface="Cambria Math"/>
                              <a:ea typeface="Cambria Math"/>
                            </a:rPr>
                            <m:t>𝐴</m:t>
                          </m:r>
                        </m:e>
                        <m:sub>
                          <m:r>
                            <a:rPr lang="en-GB" sz="2800" b="0" i="1" smtClean="0">
                              <a:latin typeface="Cambria Math"/>
                              <a:ea typeface="Cambria Math"/>
                            </a:rPr>
                            <m:t>𝜇</m:t>
                          </m:r>
                        </m:sub>
                      </m:sSub>
                    </m:oMath>
                  </m:oMathPara>
                </a14:m>
                <a:endParaRPr lang="en-GB" sz="2800" dirty="0"/>
              </a:p>
              <a:p>
                <a:pPr algn="ctr"/>
                <a:endParaRPr lang="en-GB" dirty="0"/>
              </a:p>
            </p:txBody>
          </p:sp>
        </mc:Choice>
        <mc:Fallback xmlns="">
          <p:sp>
            <p:nvSpPr>
              <p:cNvPr id="7" name="Content Placeholder 1"/>
              <p:cNvSpPr txBox="1">
                <a:spLocks noGrp="1" noRot="1" noChangeAspect="1" noMove="1" noResize="1" noEditPoints="1" noAdjustHandles="1" noChangeArrowheads="1" noChangeShapeType="1" noTextEdit="1"/>
              </p:cNvSpPr>
              <p:nvPr>
                <p:ph sz="quarter" idx="13"/>
              </p:nvPr>
            </p:nvSpPr>
            <p:spPr>
              <a:xfrm>
                <a:off x="671839" y="1463040"/>
                <a:ext cx="7680960" cy="4724400"/>
              </a:xfrm>
              <a:prstGeom prst="rect">
                <a:avLst/>
              </a:prstGeom>
              <a:blipFill rotWithShape="1">
                <a:blip r:embed="rId2"/>
                <a:stretch>
                  <a:fillRect/>
                </a:stretch>
              </a:blipFill>
              <a:ln w="38100">
                <a:noFill/>
              </a:ln>
            </p:spPr>
            <p:txBody>
              <a:bodyPr/>
              <a:lstStyle/>
              <a:p>
                <a:r>
                  <a:rPr lang="en-GB">
                    <a:noFill/>
                  </a:rPr>
                  <a:t> </a:t>
                </a:r>
              </a:p>
            </p:txBody>
          </p:sp>
        </mc:Fallback>
      </mc:AlternateContent>
      <p:sp>
        <p:nvSpPr>
          <p:cNvPr id="8" name="Rectangle 7"/>
          <p:cNvSpPr/>
          <p:nvPr/>
        </p:nvSpPr>
        <p:spPr>
          <a:xfrm>
            <a:off x="4027317" y="1484784"/>
            <a:ext cx="1643966"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619605" y="1295762"/>
            <a:ext cx="1152128" cy="954107"/>
          </a:xfrm>
          <a:prstGeom prst="rect">
            <a:avLst/>
          </a:prstGeom>
          <a:noFill/>
        </p:spPr>
        <p:txBody>
          <a:bodyPr wrap="square" rtlCol="0">
            <a:spAutoFit/>
          </a:bodyPr>
          <a:lstStyle/>
          <a:p>
            <a:pPr algn="ctr"/>
            <a:r>
              <a:rPr lang="en-GB" sz="2800" dirty="0" smtClean="0">
                <a:solidFill>
                  <a:srgbClr val="FF0000"/>
                </a:solidFill>
              </a:rPr>
              <a:t>Mass term</a:t>
            </a:r>
            <a:endParaRPr lang="en-GB" sz="2800" dirty="0">
              <a:solidFill>
                <a:srgbClr val="FF0000"/>
              </a:solidFill>
            </a:endParaRPr>
          </a:p>
        </p:txBody>
      </p:sp>
      <p:cxnSp>
        <p:nvCxnSpPr>
          <p:cNvPr id="10" name="Straight Arrow Connector 9"/>
          <p:cNvCxnSpPr>
            <a:stCxn id="9" idx="1"/>
            <a:endCxn id="8" idx="3"/>
          </p:cNvCxnSpPr>
          <p:nvPr/>
        </p:nvCxnSpPr>
        <p:spPr>
          <a:xfrm flipH="1">
            <a:off x="5671283" y="1772816"/>
            <a:ext cx="94832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4"/>
          </p:nvPr>
        </p:nvSpPr>
        <p:spPr/>
        <p:txBody>
          <a:bodyPr/>
          <a:lstStyle/>
          <a:p>
            <a:fld id="{8C7751D9-3E3B-4FD6-B50D-B510DF10F58F}" type="datetime1">
              <a:rPr lang="en-GB" smtClean="0"/>
              <a:t>30/04/2015</a:t>
            </a:fld>
            <a:endParaRPr lang="en-GB"/>
          </a:p>
        </p:txBody>
      </p:sp>
      <p:sp>
        <p:nvSpPr>
          <p:cNvPr id="11" name="Footer Placeholder 10"/>
          <p:cNvSpPr>
            <a:spLocks noGrp="1"/>
          </p:cNvSpPr>
          <p:nvPr>
            <p:ph type="ftr" sz="quarter" idx="16"/>
          </p:nvPr>
        </p:nvSpPr>
        <p:spPr/>
        <p:txBody>
          <a:bodyPr/>
          <a:lstStyle/>
          <a:p>
            <a:r>
              <a:rPr lang="en-GB" smtClean="0"/>
              <a:t>Andrew W. Rose</a:t>
            </a:r>
            <a:endParaRPr lang="en-GB" dirty="0"/>
          </a:p>
        </p:txBody>
      </p:sp>
      <p:sp>
        <p:nvSpPr>
          <p:cNvPr id="12" name="Slide Number Placeholder 11"/>
          <p:cNvSpPr>
            <a:spLocks noGrp="1"/>
          </p:cNvSpPr>
          <p:nvPr>
            <p:ph type="sldNum" sz="quarter" idx="15"/>
          </p:nvPr>
        </p:nvSpPr>
        <p:spPr/>
        <p:txBody>
          <a:bodyPr/>
          <a:lstStyle/>
          <a:p>
            <a:fld id="{035F0723-42B8-4CAA-8A7D-A426CFC272D6}" type="slidenum">
              <a:rPr lang="en-GB" smtClean="0"/>
              <a:t>35</a:t>
            </a:fld>
            <a:endParaRPr lang="en-GB"/>
          </a:p>
        </p:txBody>
      </p:sp>
    </p:spTree>
    <p:extLst>
      <p:ext uri="{BB962C8B-B14F-4D97-AF65-F5344CB8AC3E}">
        <p14:creationId xmlns:p14="http://schemas.microsoft.com/office/powerpoint/2010/main" val="1903997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Massive Bosons</a:t>
            </a:r>
            <a:endParaRPr lang="en-GB" dirty="0"/>
          </a:p>
        </p:txBody>
      </p:sp>
      <mc:AlternateContent xmlns:mc="http://schemas.openxmlformats.org/markup-compatibility/2006" xmlns:a14="http://schemas.microsoft.com/office/drawing/2010/main">
        <mc:Choice Requires="a14">
          <p:sp>
            <p:nvSpPr>
              <p:cNvPr id="7" name="Content Placeholder 1"/>
              <p:cNvSpPr txBox="1">
                <a:spLocks noGrp="1"/>
              </p:cNvSpPr>
              <p:nvPr>
                <p:ph sz="quarter" idx="13"/>
              </p:nvPr>
            </p:nvSpPr>
            <p:spPr>
              <a:xfrm>
                <a:off x="671839" y="1463040"/>
                <a:ext cx="7680960" cy="4724400"/>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Para xmlns:m="http://schemas.openxmlformats.org/officeDocument/2006/math">
                    <m:oMathParaPr>
                      <m:jc m:val="centerGroup"/>
                    </m:oMathParaPr>
                    <m:oMath xmlns:m="http://schemas.openxmlformats.org/officeDocument/2006/math">
                      <m:r>
                        <a:rPr lang="en-GB" sz="2800" i="1" smtClean="0">
                          <a:latin typeface="Cambria Math"/>
                        </a:rPr>
                        <m:t>𝐿</m:t>
                      </m:r>
                      <m:r>
                        <a:rPr lang="en-GB" sz="2800" b="0" i="1" smtClean="0">
                          <a:latin typeface="Cambria Math"/>
                          <a:ea typeface="Cambria Math"/>
                        </a:rPr>
                        <m:t>= </m:t>
                      </m:r>
                      <m:box>
                        <m:boxPr>
                          <m:ctrlPr>
                            <a:rPr lang="en-GB" sz="2800" b="0" i="1" smtClean="0">
                              <a:latin typeface="Cambria Math"/>
                              <a:ea typeface="Cambria Math"/>
                            </a:rPr>
                          </m:ctrlPr>
                        </m:boxPr>
                        <m:e>
                          <m:argPr>
                            <m:argSz m:val="-1"/>
                          </m:argPr>
                          <m:f>
                            <m:fPr>
                              <m:ctrlPr>
                                <a:rPr lang="en-GB" sz="2800" b="0" i="1" smtClean="0">
                                  <a:latin typeface="Cambria Math"/>
                                  <a:ea typeface="Cambria Math"/>
                                </a:rPr>
                              </m:ctrlPr>
                            </m:fPr>
                            <m:num>
                              <m:r>
                                <a:rPr lang="en-GB" sz="2800" b="0" i="1" smtClean="0">
                                  <a:latin typeface="Cambria Math"/>
                                  <a:ea typeface="Cambria Math"/>
                                </a:rPr>
                                <m:t>1</m:t>
                              </m:r>
                            </m:num>
                            <m:den>
                              <m:r>
                                <a:rPr lang="en-GB" sz="2800" b="0" i="1" smtClean="0">
                                  <a:latin typeface="Cambria Math"/>
                                  <a:ea typeface="Cambria Math"/>
                                </a:rPr>
                                <m:t>2</m:t>
                              </m:r>
                            </m:den>
                          </m:f>
                        </m:e>
                      </m:box>
                      <m:sSup>
                        <m:sSupPr>
                          <m:ctrlPr>
                            <a:rPr lang="en-GB" sz="2800" b="0" i="1" smtClean="0">
                              <a:latin typeface="Cambria Math"/>
                              <a:ea typeface="Cambria Math"/>
                            </a:rPr>
                          </m:ctrlPr>
                        </m:sSupPr>
                        <m:e>
                          <m:r>
                            <a:rPr lang="en-GB" sz="2800" b="0" i="1" smtClean="0">
                              <a:latin typeface="Cambria Math"/>
                              <a:ea typeface="Cambria Math"/>
                            </a:rPr>
                            <m:t>𝑚</m:t>
                          </m:r>
                        </m:e>
                        <m:sup>
                          <m:r>
                            <a:rPr lang="en-GB" sz="2800" b="0" i="1" smtClean="0">
                              <a:latin typeface="Cambria Math"/>
                              <a:ea typeface="Cambria Math"/>
                            </a:rPr>
                            <m:t>2</m:t>
                          </m:r>
                        </m:sup>
                      </m:sSup>
                      <m:sSup>
                        <m:sSupPr>
                          <m:ctrlPr>
                            <a:rPr lang="en-GB" sz="2800" b="0" i="1" smtClean="0">
                              <a:latin typeface="Cambria Math"/>
                              <a:ea typeface="Cambria Math"/>
                            </a:rPr>
                          </m:ctrlPr>
                        </m:sSupPr>
                        <m:e>
                          <m:r>
                            <a:rPr lang="en-GB" sz="2800" b="0" i="1" smtClean="0">
                              <a:latin typeface="Cambria Math"/>
                              <a:ea typeface="Cambria Math"/>
                            </a:rPr>
                            <m:t>𝐴</m:t>
                          </m:r>
                        </m:e>
                        <m:sup>
                          <m:r>
                            <a:rPr lang="en-GB" sz="2800" b="0" i="1" smtClean="0">
                              <a:latin typeface="Cambria Math"/>
                              <a:ea typeface="Cambria Math"/>
                            </a:rPr>
                            <m:t>𝜇</m:t>
                          </m:r>
                        </m:sup>
                      </m:sSup>
                      <m:sSub>
                        <m:sSubPr>
                          <m:ctrlPr>
                            <a:rPr lang="en-GB" sz="2800" b="0" i="1" smtClean="0">
                              <a:latin typeface="Cambria Math"/>
                              <a:ea typeface="Cambria Math"/>
                            </a:rPr>
                          </m:ctrlPr>
                        </m:sSubPr>
                        <m:e>
                          <m:r>
                            <a:rPr lang="en-GB" sz="2800" b="0" i="1" smtClean="0">
                              <a:latin typeface="Cambria Math"/>
                              <a:ea typeface="Cambria Math"/>
                            </a:rPr>
                            <m:t>𝐴</m:t>
                          </m:r>
                        </m:e>
                        <m:sub>
                          <m:r>
                            <a:rPr lang="en-GB" sz="2800" b="0" i="1" smtClean="0">
                              <a:latin typeface="Cambria Math"/>
                              <a:ea typeface="Cambria Math"/>
                            </a:rPr>
                            <m:t>𝜇</m:t>
                          </m:r>
                        </m:sub>
                      </m:sSub>
                    </m:oMath>
                  </m:oMathPara>
                </a14:m>
                <a:endParaRPr lang="en-GB" sz="2800" dirty="0" smtClean="0"/>
              </a:p>
              <a:p>
                <a:pPr algn="ctr">
                  <a:spcBef>
                    <a:spcPts val="1800"/>
                  </a:spcBef>
                </a:pPr>
                <a:endParaRPr lang="en-GB" sz="2800" dirty="0" smtClean="0"/>
              </a:p>
              <a:p>
                <a:pPr algn="ctr">
                  <a:spcBef>
                    <a:spcPts val="1800"/>
                  </a:spcBef>
                  <a:spcAft>
                    <a:spcPts val="1200"/>
                  </a:spcAft>
                </a:pPr>
                <a:r>
                  <a:rPr lang="en-GB" dirty="0" smtClean="0"/>
                  <a:t>But we required: </a:t>
                </a:r>
                <a14:m>
                  <m:oMath xmlns:m="http://schemas.openxmlformats.org/officeDocument/2006/math">
                    <m:sSub>
                      <m:sSubPr>
                        <m:ctrlPr>
                          <a:rPr lang="en-GB" sz="2800" i="1">
                            <a:latin typeface="Cambria Math"/>
                          </a:rPr>
                        </m:ctrlPr>
                      </m:sSubPr>
                      <m:e>
                        <m:r>
                          <a:rPr lang="en-GB" sz="2800" i="1">
                            <a:latin typeface="Cambria Math"/>
                          </a:rPr>
                          <m:t>𝐴</m:t>
                        </m:r>
                      </m:e>
                      <m:sub>
                        <m:r>
                          <a:rPr lang="en-GB" sz="2800" i="1">
                            <a:latin typeface="Cambria Math"/>
                          </a:rPr>
                          <m:t>𝜇</m:t>
                        </m:r>
                      </m:sub>
                    </m:sSub>
                    <m:r>
                      <a:rPr lang="en-GB" sz="2800" i="1">
                        <a:latin typeface="Cambria Math"/>
                        <a:ea typeface="Cambria Math"/>
                      </a:rPr>
                      <m:t>→</m:t>
                    </m:r>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rPr>
                      <m:t>𝜙</m:t>
                    </m:r>
                  </m:oMath>
                </a14:m>
                <a:endParaRPr lang="en-GB" sz="2800" dirty="0" smtClean="0"/>
              </a:p>
              <a:p>
                <a:pPr algn="ctr">
                  <a:spcBef>
                    <a:spcPts val="3600"/>
                  </a:spcBef>
                </a:pPr>
                <a14:m>
                  <m:oMathPara xmlns:m="http://schemas.openxmlformats.org/officeDocument/2006/math">
                    <m:oMathParaPr>
                      <m:jc m:val="centerGroup"/>
                    </m:oMathParaPr>
                    <m:oMath xmlns:m="http://schemas.openxmlformats.org/officeDocument/2006/math">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i="1">
                          <a:latin typeface="Cambria Math"/>
                          <a:ea typeface="Cambria Math"/>
                        </a:rPr>
                        <m:t>→</m:t>
                      </m:r>
                      <m:d>
                        <m:dPr>
                          <m:ctrlPr>
                            <a:rPr lang="en-GB" sz="2800" i="1" smtClean="0">
                              <a:latin typeface="Cambria Math"/>
                              <a:ea typeface="Cambria Math"/>
                            </a:rPr>
                          </m:ctrlPr>
                        </m:dPr>
                        <m:e>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p>
                            <m:sSupPr>
                              <m:ctrlPr>
                                <a:rPr lang="en-GB" sz="2800" i="1" smtClean="0">
                                  <a:latin typeface="Cambria Math"/>
                                  <a:ea typeface="Cambria Math"/>
                                </a:rPr>
                              </m:ctrlPr>
                            </m:sSupPr>
                            <m:e>
                              <m:r>
                                <a:rPr lang="en-GB" sz="2800" i="1" smtClean="0">
                                  <a:latin typeface="Cambria Math"/>
                                  <a:ea typeface="Cambria Math"/>
                                </a:rPr>
                                <m:t>𝜕</m:t>
                              </m:r>
                            </m:e>
                            <m:sup>
                              <m:r>
                                <a:rPr lang="en-GB" sz="2800" b="0" i="1" smtClean="0">
                                  <a:latin typeface="Cambria Math"/>
                                  <a:ea typeface="Cambria Math"/>
                                </a:rPr>
                                <m:t>𝜇</m:t>
                              </m:r>
                            </m:sup>
                          </m:sSup>
                          <m:r>
                            <a:rPr lang="en-GB" sz="2800" i="1">
                              <a:latin typeface="Cambria Math"/>
                            </a:rPr>
                            <m:t>𝜙</m:t>
                          </m:r>
                          <m:r>
                            <m:rPr>
                              <m:nor/>
                            </m:rPr>
                            <a:rPr lang="en-GB" sz="2800" dirty="0"/>
                            <m:t> </m:t>
                          </m:r>
                        </m:e>
                      </m:d>
                      <m:d>
                        <m:dPr>
                          <m:ctrlPr>
                            <a:rPr lang="en-GB" sz="2800" i="1" smtClean="0">
                              <a:latin typeface="Cambria Math"/>
                              <a:ea typeface="Cambria Math"/>
                            </a:rPr>
                          </m:ctrlPr>
                        </m:dPr>
                        <m:e>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rPr>
                            <m:t>𝜙</m:t>
                          </m:r>
                          <m:r>
                            <m:rPr>
                              <m:nor/>
                            </m:rPr>
                            <a:rPr lang="en-GB" sz="2800" dirty="0"/>
                            <m:t> </m:t>
                          </m:r>
                        </m:e>
                      </m:d>
                      <m:r>
                        <a:rPr lang="en-GB" sz="2800" dirty="0">
                          <a:latin typeface="Cambria Math"/>
                        </a:rPr>
                        <m:t>≠</m:t>
                      </m:r>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oMath>
                  </m:oMathPara>
                </a14:m>
                <a:endParaRPr lang="en-GB" sz="2800" dirty="0"/>
              </a:p>
              <a:p>
                <a:pPr algn="ctr"/>
                <a:endParaRPr lang="en-GB" dirty="0"/>
              </a:p>
              <a:p>
                <a:pPr algn="ctr"/>
                <a:endParaRPr lang="en-GB" dirty="0" smtClean="0"/>
              </a:p>
            </p:txBody>
          </p:sp>
        </mc:Choice>
        <mc:Fallback xmlns="">
          <p:sp>
            <p:nvSpPr>
              <p:cNvPr id="7" name="Content Placeholder 1"/>
              <p:cNvSpPr txBox="1">
                <a:spLocks noGrp="1" noRot="1" noChangeAspect="1" noMove="1" noResize="1" noEditPoints="1" noAdjustHandles="1" noChangeArrowheads="1" noChangeShapeType="1" noTextEdit="1"/>
              </p:cNvSpPr>
              <p:nvPr>
                <p:ph sz="quarter" idx="13"/>
              </p:nvPr>
            </p:nvSpPr>
            <p:spPr>
              <a:xfrm>
                <a:off x="671839" y="1463040"/>
                <a:ext cx="7680960" cy="4724400"/>
              </a:xfrm>
              <a:prstGeom prst="rect">
                <a:avLst/>
              </a:prstGeom>
              <a:blipFill rotWithShape="1">
                <a:blip r:embed="rId2"/>
                <a:stretch>
                  <a:fillRect/>
                </a:stretch>
              </a:blipFill>
              <a:ln w="38100">
                <a:noFill/>
              </a:ln>
            </p:spPr>
            <p:txBody>
              <a:bodyPr/>
              <a:lstStyle/>
              <a:p>
                <a:r>
                  <a:rPr lang="en-GB">
                    <a:noFill/>
                  </a:rPr>
                  <a:t> </a:t>
                </a:r>
              </a:p>
            </p:txBody>
          </p:sp>
        </mc:Fallback>
      </mc:AlternateContent>
      <p:sp>
        <p:nvSpPr>
          <p:cNvPr id="8" name="Rectangle 7"/>
          <p:cNvSpPr/>
          <p:nvPr/>
        </p:nvSpPr>
        <p:spPr>
          <a:xfrm>
            <a:off x="4027317" y="1484784"/>
            <a:ext cx="1643966"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619605" y="1295762"/>
            <a:ext cx="1152128" cy="954107"/>
          </a:xfrm>
          <a:prstGeom prst="rect">
            <a:avLst/>
          </a:prstGeom>
          <a:noFill/>
        </p:spPr>
        <p:txBody>
          <a:bodyPr wrap="square" rtlCol="0">
            <a:spAutoFit/>
          </a:bodyPr>
          <a:lstStyle/>
          <a:p>
            <a:pPr algn="ctr"/>
            <a:r>
              <a:rPr lang="en-GB" sz="2800" dirty="0" smtClean="0">
                <a:solidFill>
                  <a:srgbClr val="FF0000"/>
                </a:solidFill>
              </a:rPr>
              <a:t>Mass term</a:t>
            </a:r>
            <a:endParaRPr lang="en-GB" sz="2800" dirty="0">
              <a:solidFill>
                <a:srgbClr val="FF0000"/>
              </a:solidFill>
            </a:endParaRPr>
          </a:p>
        </p:txBody>
      </p:sp>
      <p:cxnSp>
        <p:nvCxnSpPr>
          <p:cNvPr id="10" name="Straight Arrow Connector 9"/>
          <p:cNvCxnSpPr>
            <a:stCxn id="9" idx="1"/>
            <a:endCxn id="8" idx="3"/>
          </p:cNvCxnSpPr>
          <p:nvPr/>
        </p:nvCxnSpPr>
        <p:spPr>
          <a:xfrm flipH="1">
            <a:off x="5671283" y="1772816"/>
            <a:ext cx="94832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4"/>
          </p:nvPr>
        </p:nvSpPr>
        <p:spPr/>
        <p:txBody>
          <a:bodyPr/>
          <a:lstStyle/>
          <a:p>
            <a:fld id="{7AF22B4D-579B-4C1E-A3D5-CFD0E610CA4B}" type="datetime1">
              <a:rPr lang="en-GB" smtClean="0"/>
              <a:t>30/04/2015</a:t>
            </a:fld>
            <a:endParaRPr lang="en-GB"/>
          </a:p>
        </p:txBody>
      </p:sp>
      <p:sp>
        <p:nvSpPr>
          <p:cNvPr id="11" name="Footer Placeholder 10"/>
          <p:cNvSpPr>
            <a:spLocks noGrp="1"/>
          </p:cNvSpPr>
          <p:nvPr>
            <p:ph type="ftr" sz="quarter" idx="16"/>
          </p:nvPr>
        </p:nvSpPr>
        <p:spPr/>
        <p:txBody>
          <a:bodyPr/>
          <a:lstStyle/>
          <a:p>
            <a:r>
              <a:rPr lang="en-GB" smtClean="0"/>
              <a:t>Andrew W. Rose</a:t>
            </a:r>
            <a:endParaRPr lang="en-GB" dirty="0"/>
          </a:p>
        </p:txBody>
      </p:sp>
      <p:sp>
        <p:nvSpPr>
          <p:cNvPr id="12" name="Slide Number Placeholder 11"/>
          <p:cNvSpPr>
            <a:spLocks noGrp="1"/>
          </p:cNvSpPr>
          <p:nvPr>
            <p:ph type="sldNum" sz="quarter" idx="15"/>
          </p:nvPr>
        </p:nvSpPr>
        <p:spPr/>
        <p:txBody>
          <a:bodyPr/>
          <a:lstStyle/>
          <a:p>
            <a:fld id="{035F0723-42B8-4CAA-8A7D-A426CFC272D6}" type="slidenum">
              <a:rPr lang="en-GB" smtClean="0"/>
              <a:t>36</a:t>
            </a:fld>
            <a:endParaRPr lang="en-GB"/>
          </a:p>
        </p:txBody>
      </p:sp>
    </p:spTree>
    <p:extLst>
      <p:ext uri="{BB962C8B-B14F-4D97-AF65-F5344CB8AC3E}">
        <p14:creationId xmlns:p14="http://schemas.microsoft.com/office/powerpoint/2010/main" val="2838222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Massive Bosons</a:t>
            </a:r>
            <a:endParaRPr lang="en-GB" dirty="0"/>
          </a:p>
        </p:txBody>
      </p:sp>
      <mc:AlternateContent xmlns:mc="http://schemas.openxmlformats.org/markup-compatibility/2006" xmlns:a14="http://schemas.microsoft.com/office/drawing/2010/main">
        <mc:Choice Requires="a14">
          <p:sp>
            <p:nvSpPr>
              <p:cNvPr id="7" name="Content Placeholder 1"/>
              <p:cNvSpPr txBox="1">
                <a:spLocks noGrp="1"/>
              </p:cNvSpPr>
              <p:nvPr>
                <p:ph sz="quarter" idx="13"/>
              </p:nvPr>
            </p:nvSpPr>
            <p:spPr>
              <a:xfrm>
                <a:off x="671839" y="1463040"/>
                <a:ext cx="7680960" cy="4724400"/>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Para xmlns:m="http://schemas.openxmlformats.org/officeDocument/2006/math">
                    <m:oMathParaPr>
                      <m:jc m:val="centerGroup"/>
                    </m:oMathParaPr>
                    <m:oMath xmlns:m="http://schemas.openxmlformats.org/officeDocument/2006/math">
                      <m:r>
                        <a:rPr lang="en-GB" sz="2800" i="1" smtClean="0">
                          <a:latin typeface="Cambria Math"/>
                        </a:rPr>
                        <m:t>𝐿</m:t>
                      </m:r>
                      <m:r>
                        <a:rPr lang="en-GB" sz="2800" b="0" i="1" smtClean="0">
                          <a:latin typeface="Cambria Math"/>
                          <a:ea typeface="Cambria Math"/>
                        </a:rPr>
                        <m:t>= </m:t>
                      </m:r>
                      <m:box>
                        <m:boxPr>
                          <m:ctrlPr>
                            <a:rPr lang="en-GB" sz="2800" b="0" i="1" smtClean="0">
                              <a:latin typeface="Cambria Math"/>
                              <a:ea typeface="Cambria Math"/>
                            </a:rPr>
                          </m:ctrlPr>
                        </m:boxPr>
                        <m:e>
                          <m:argPr>
                            <m:argSz m:val="-1"/>
                          </m:argPr>
                          <m:f>
                            <m:fPr>
                              <m:ctrlPr>
                                <a:rPr lang="en-GB" sz="2800" b="0" i="1" smtClean="0">
                                  <a:latin typeface="Cambria Math"/>
                                  <a:ea typeface="Cambria Math"/>
                                </a:rPr>
                              </m:ctrlPr>
                            </m:fPr>
                            <m:num>
                              <m:r>
                                <a:rPr lang="en-GB" sz="2800" b="0" i="1" smtClean="0">
                                  <a:latin typeface="Cambria Math"/>
                                  <a:ea typeface="Cambria Math"/>
                                </a:rPr>
                                <m:t>1</m:t>
                              </m:r>
                            </m:num>
                            <m:den>
                              <m:r>
                                <a:rPr lang="en-GB" sz="2800" b="0" i="1" smtClean="0">
                                  <a:latin typeface="Cambria Math"/>
                                  <a:ea typeface="Cambria Math"/>
                                </a:rPr>
                                <m:t>2</m:t>
                              </m:r>
                            </m:den>
                          </m:f>
                        </m:e>
                      </m:box>
                      <m:sSup>
                        <m:sSupPr>
                          <m:ctrlPr>
                            <a:rPr lang="en-GB" sz="2800" b="0" i="1" smtClean="0">
                              <a:latin typeface="Cambria Math"/>
                              <a:ea typeface="Cambria Math"/>
                            </a:rPr>
                          </m:ctrlPr>
                        </m:sSupPr>
                        <m:e>
                          <m:r>
                            <a:rPr lang="en-GB" sz="2800" b="0" i="1" smtClean="0">
                              <a:latin typeface="Cambria Math"/>
                              <a:ea typeface="Cambria Math"/>
                            </a:rPr>
                            <m:t>𝑚</m:t>
                          </m:r>
                        </m:e>
                        <m:sup>
                          <m:r>
                            <a:rPr lang="en-GB" sz="2800" b="0" i="1" smtClean="0">
                              <a:latin typeface="Cambria Math"/>
                              <a:ea typeface="Cambria Math"/>
                            </a:rPr>
                            <m:t>2</m:t>
                          </m:r>
                        </m:sup>
                      </m:sSup>
                      <m:sSup>
                        <m:sSupPr>
                          <m:ctrlPr>
                            <a:rPr lang="en-GB" sz="2800" b="0" i="1" smtClean="0">
                              <a:latin typeface="Cambria Math"/>
                              <a:ea typeface="Cambria Math"/>
                            </a:rPr>
                          </m:ctrlPr>
                        </m:sSupPr>
                        <m:e>
                          <m:r>
                            <a:rPr lang="en-GB" sz="2800" b="0" i="1" smtClean="0">
                              <a:latin typeface="Cambria Math"/>
                              <a:ea typeface="Cambria Math"/>
                            </a:rPr>
                            <m:t>𝐴</m:t>
                          </m:r>
                        </m:e>
                        <m:sup>
                          <m:r>
                            <a:rPr lang="en-GB" sz="2800" b="0" i="1" smtClean="0">
                              <a:latin typeface="Cambria Math"/>
                              <a:ea typeface="Cambria Math"/>
                            </a:rPr>
                            <m:t>𝜇</m:t>
                          </m:r>
                        </m:sup>
                      </m:sSup>
                      <m:sSub>
                        <m:sSubPr>
                          <m:ctrlPr>
                            <a:rPr lang="en-GB" sz="2800" b="0" i="1" smtClean="0">
                              <a:latin typeface="Cambria Math"/>
                              <a:ea typeface="Cambria Math"/>
                            </a:rPr>
                          </m:ctrlPr>
                        </m:sSubPr>
                        <m:e>
                          <m:r>
                            <a:rPr lang="en-GB" sz="2800" b="0" i="1" smtClean="0">
                              <a:latin typeface="Cambria Math"/>
                              <a:ea typeface="Cambria Math"/>
                            </a:rPr>
                            <m:t>𝐴</m:t>
                          </m:r>
                        </m:e>
                        <m:sub>
                          <m:r>
                            <a:rPr lang="en-GB" sz="2800" b="0" i="1" smtClean="0">
                              <a:latin typeface="Cambria Math"/>
                              <a:ea typeface="Cambria Math"/>
                            </a:rPr>
                            <m:t>𝜇</m:t>
                          </m:r>
                        </m:sub>
                      </m:sSub>
                    </m:oMath>
                  </m:oMathPara>
                </a14:m>
                <a:endParaRPr lang="en-GB" sz="2800" dirty="0" smtClean="0"/>
              </a:p>
              <a:p>
                <a:pPr algn="ctr">
                  <a:spcBef>
                    <a:spcPts val="1800"/>
                  </a:spcBef>
                </a:pPr>
                <a:endParaRPr lang="en-GB" sz="2800" dirty="0" smtClean="0"/>
              </a:p>
              <a:p>
                <a:pPr algn="ctr">
                  <a:spcBef>
                    <a:spcPts val="1800"/>
                  </a:spcBef>
                  <a:spcAft>
                    <a:spcPts val="1200"/>
                  </a:spcAft>
                </a:pPr>
                <a:r>
                  <a:rPr lang="en-GB" dirty="0" smtClean="0"/>
                  <a:t>But we required: </a:t>
                </a:r>
                <a14:m>
                  <m:oMath xmlns:m="http://schemas.openxmlformats.org/officeDocument/2006/math">
                    <m:sSub>
                      <m:sSubPr>
                        <m:ctrlPr>
                          <a:rPr lang="en-GB" sz="2800" i="1">
                            <a:latin typeface="Cambria Math"/>
                          </a:rPr>
                        </m:ctrlPr>
                      </m:sSubPr>
                      <m:e>
                        <m:r>
                          <a:rPr lang="en-GB" sz="2800" i="1">
                            <a:latin typeface="Cambria Math"/>
                          </a:rPr>
                          <m:t>𝐴</m:t>
                        </m:r>
                      </m:e>
                      <m:sub>
                        <m:r>
                          <a:rPr lang="en-GB" sz="2800" i="1">
                            <a:latin typeface="Cambria Math"/>
                          </a:rPr>
                          <m:t>𝜇</m:t>
                        </m:r>
                      </m:sub>
                    </m:sSub>
                    <m:r>
                      <a:rPr lang="en-GB" sz="2800" i="1">
                        <a:latin typeface="Cambria Math"/>
                        <a:ea typeface="Cambria Math"/>
                      </a:rPr>
                      <m:t>→</m:t>
                    </m:r>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rPr>
                      <m:t>𝜙</m:t>
                    </m:r>
                  </m:oMath>
                </a14:m>
                <a:endParaRPr lang="en-GB" sz="2800" dirty="0" smtClean="0"/>
              </a:p>
              <a:p>
                <a:pPr algn="ctr">
                  <a:spcBef>
                    <a:spcPts val="3600"/>
                  </a:spcBef>
                </a:pPr>
                <a14:m>
                  <m:oMathPara xmlns:m="http://schemas.openxmlformats.org/officeDocument/2006/math">
                    <m:oMathParaPr>
                      <m:jc m:val="centerGroup"/>
                    </m:oMathParaPr>
                    <m:oMath xmlns:m="http://schemas.openxmlformats.org/officeDocument/2006/math">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i="1">
                          <a:latin typeface="Cambria Math"/>
                          <a:ea typeface="Cambria Math"/>
                        </a:rPr>
                        <m:t>→</m:t>
                      </m:r>
                      <m:d>
                        <m:dPr>
                          <m:ctrlPr>
                            <a:rPr lang="en-GB" sz="2800" i="1" smtClean="0">
                              <a:latin typeface="Cambria Math"/>
                              <a:ea typeface="Cambria Math"/>
                            </a:rPr>
                          </m:ctrlPr>
                        </m:dPr>
                        <m:e>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p>
                            <m:sSupPr>
                              <m:ctrlPr>
                                <a:rPr lang="en-GB" sz="2800" i="1" smtClean="0">
                                  <a:latin typeface="Cambria Math"/>
                                  <a:ea typeface="Cambria Math"/>
                                </a:rPr>
                              </m:ctrlPr>
                            </m:sSupPr>
                            <m:e>
                              <m:r>
                                <a:rPr lang="en-GB" sz="2800" i="1" smtClean="0">
                                  <a:latin typeface="Cambria Math"/>
                                  <a:ea typeface="Cambria Math"/>
                                </a:rPr>
                                <m:t>𝜕</m:t>
                              </m:r>
                            </m:e>
                            <m:sup>
                              <m:r>
                                <a:rPr lang="en-GB" sz="2800" b="0" i="1" smtClean="0">
                                  <a:latin typeface="Cambria Math"/>
                                  <a:ea typeface="Cambria Math"/>
                                </a:rPr>
                                <m:t>𝜇</m:t>
                              </m:r>
                            </m:sup>
                          </m:sSup>
                          <m:r>
                            <a:rPr lang="en-GB" sz="2800" i="1">
                              <a:latin typeface="Cambria Math"/>
                            </a:rPr>
                            <m:t>𝜙</m:t>
                          </m:r>
                          <m:r>
                            <m:rPr>
                              <m:nor/>
                            </m:rPr>
                            <a:rPr lang="en-GB" sz="2800" dirty="0"/>
                            <m:t> </m:t>
                          </m:r>
                        </m:e>
                      </m:d>
                      <m:d>
                        <m:dPr>
                          <m:ctrlPr>
                            <a:rPr lang="en-GB" sz="2800" i="1" smtClean="0">
                              <a:latin typeface="Cambria Math"/>
                              <a:ea typeface="Cambria Math"/>
                            </a:rPr>
                          </m:ctrlPr>
                        </m:dPr>
                        <m:e>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rPr>
                            <m:t>𝜙</m:t>
                          </m:r>
                          <m:r>
                            <m:rPr>
                              <m:nor/>
                            </m:rPr>
                            <a:rPr lang="en-GB" sz="2800" dirty="0"/>
                            <m:t> </m:t>
                          </m:r>
                        </m:e>
                      </m:d>
                      <m:r>
                        <a:rPr lang="en-GB" sz="2800" dirty="0">
                          <a:latin typeface="Cambria Math"/>
                        </a:rPr>
                        <m:t>≠</m:t>
                      </m:r>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oMath>
                  </m:oMathPara>
                </a14:m>
                <a:endParaRPr lang="en-GB" sz="2800" dirty="0"/>
              </a:p>
              <a:p>
                <a:pPr algn="ctr"/>
                <a:endParaRPr lang="en-GB" dirty="0" smtClean="0"/>
              </a:p>
              <a:p>
                <a:pPr algn="ctr"/>
                <a14:m>
                  <m:oMathPara xmlns:m="http://schemas.openxmlformats.org/officeDocument/2006/math">
                    <m:oMathParaPr>
                      <m:jc m:val="centerGroup"/>
                    </m:oMathParaPr>
                    <m:oMath xmlns:m="http://schemas.openxmlformats.org/officeDocument/2006/math">
                      <m:sSup>
                        <m:sSupPr>
                          <m:ctrlPr>
                            <a:rPr lang="en-GB" sz="2800" i="1">
                              <a:latin typeface="Cambria Math"/>
                              <a:ea typeface="Cambria Math"/>
                            </a:rPr>
                          </m:ctrlPr>
                        </m:sSupPr>
                        <m:e>
                          <m:r>
                            <a:rPr lang="en-GB" sz="2800" i="1">
                              <a:latin typeface="Cambria Math"/>
                              <a:ea typeface="Cambria Math"/>
                            </a:rPr>
                            <m:t>𝑚</m:t>
                          </m:r>
                        </m:e>
                        <m:sup>
                          <m:r>
                            <a:rPr lang="en-GB" sz="2800" i="1">
                              <a:latin typeface="Cambria Math"/>
                              <a:ea typeface="Cambria Math"/>
                            </a:rPr>
                            <m:t>2</m:t>
                          </m:r>
                        </m:sup>
                      </m:sSup>
                      <m:r>
                        <a:rPr lang="en-GB" sz="2800" b="0" i="1" smtClean="0">
                          <a:latin typeface="Cambria Math"/>
                          <a:ea typeface="Cambria Math"/>
                        </a:rPr>
                        <m:t>=0</m:t>
                      </m:r>
                    </m:oMath>
                  </m:oMathPara>
                </a14:m>
                <a:endParaRPr lang="en-GB" dirty="0"/>
              </a:p>
              <a:p>
                <a:pPr algn="ctr"/>
                <a:endParaRPr lang="en-GB" dirty="0" smtClean="0"/>
              </a:p>
            </p:txBody>
          </p:sp>
        </mc:Choice>
        <mc:Fallback xmlns="">
          <p:sp>
            <p:nvSpPr>
              <p:cNvPr id="7" name="Content Placeholder 1"/>
              <p:cNvSpPr txBox="1">
                <a:spLocks noGrp="1" noRot="1" noChangeAspect="1" noMove="1" noResize="1" noEditPoints="1" noAdjustHandles="1" noChangeArrowheads="1" noChangeShapeType="1" noTextEdit="1"/>
              </p:cNvSpPr>
              <p:nvPr>
                <p:ph sz="quarter" idx="13"/>
              </p:nvPr>
            </p:nvSpPr>
            <p:spPr>
              <a:xfrm>
                <a:off x="671839" y="1463040"/>
                <a:ext cx="7680960" cy="4724400"/>
              </a:xfrm>
              <a:prstGeom prst="rect">
                <a:avLst/>
              </a:prstGeom>
              <a:blipFill rotWithShape="1">
                <a:blip r:embed="rId2"/>
                <a:stretch>
                  <a:fillRect/>
                </a:stretch>
              </a:blipFill>
              <a:ln w="38100">
                <a:noFill/>
              </a:ln>
            </p:spPr>
            <p:txBody>
              <a:bodyPr/>
              <a:lstStyle/>
              <a:p>
                <a:r>
                  <a:rPr lang="en-GB">
                    <a:noFill/>
                  </a:rPr>
                  <a:t> </a:t>
                </a:r>
              </a:p>
            </p:txBody>
          </p:sp>
        </mc:Fallback>
      </mc:AlternateContent>
      <p:sp>
        <p:nvSpPr>
          <p:cNvPr id="8" name="Rectangle 7"/>
          <p:cNvSpPr/>
          <p:nvPr/>
        </p:nvSpPr>
        <p:spPr>
          <a:xfrm>
            <a:off x="4027317" y="1484784"/>
            <a:ext cx="1643966"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619605" y="1295762"/>
            <a:ext cx="1152128" cy="954107"/>
          </a:xfrm>
          <a:prstGeom prst="rect">
            <a:avLst/>
          </a:prstGeom>
          <a:noFill/>
        </p:spPr>
        <p:txBody>
          <a:bodyPr wrap="square" rtlCol="0">
            <a:spAutoFit/>
          </a:bodyPr>
          <a:lstStyle/>
          <a:p>
            <a:pPr algn="ctr"/>
            <a:r>
              <a:rPr lang="en-GB" sz="2800" dirty="0" smtClean="0">
                <a:solidFill>
                  <a:srgbClr val="FF0000"/>
                </a:solidFill>
              </a:rPr>
              <a:t>Mass term</a:t>
            </a:r>
            <a:endParaRPr lang="en-GB" sz="2800" dirty="0">
              <a:solidFill>
                <a:srgbClr val="FF0000"/>
              </a:solidFill>
            </a:endParaRPr>
          </a:p>
        </p:txBody>
      </p:sp>
      <p:cxnSp>
        <p:nvCxnSpPr>
          <p:cNvPr id="10" name="Straight Arrow Connector 9"/>
          <p:cNvCxnSpPr>
            <a:stCxn id="9" idx="1"/>
            <a:endCxn id="8" idx="3"/>
          </p:cNvCxnSpPr>
          <p:nvPr/>
        </p:nvCxnSpPr>
        <p:spPr>
          <a:xfrm flipH="1">
            <a:off x="5671283" y="1772816"/>
            <a:ext cx="94832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809392" y="4532870"/>
            <a:ext cx="1398047"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p:cNvSpPr>
            <a:spLocks noGrp="1"/>
          </p:cNvSpPr>
          <p:nvPr>
            <p:ph type="dt" sz="half" idx="14"/>
          </p:nvPr>
        </p:nvSpPr>
        <p:spPr/>
        <p:txBody>
          <a:bodyPr/>
          <a:lstStyle/>
          <a:p>
            <a:fld id="{DBEBBE5E-DCA5-4E7B-97FB-3ADD6DE8C7A6}" type="datetime1">
              <a:rPr lang="en-GB" smtClean="0"/>
              <a:t>30/04/2015</a:t>
            </a:fld>
            <a:endParaRPr lang="en-GB"/>
          </a:p>
        </p:txBody>
      </p:sp>
      <p:sp>
        <p:nvSpPr>
          <p:cNvPr id="12" name="Footer Placeholder 11"/>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37</a:t>
            </a:fld>
            <a:endParaRPr lang="en-GB"/>
          </a:p>
        </p:txBody>
      </p:sp>
    </p:spTree>
    <p:extLst>
      <p:ext uri="{BB962C8B-B14F-4D97-AF65-F5344CB8AC3E}">
        <p14:creationId xmlns:p14="http://schemas.microsoft.com/office/powerpoint/2010/main" val="21426715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Massive Bosons</a:t>
            </a:r>
            <a:endParaRPr lang="en-GB" dirty="0"/>
          </a:p>
        </p:txBody>
      </p:sp>
      <mc:AlternateContent xmlns:mc="http://schemas.openxmlformats.org/markup-compatibility/2006" xmlns:a14="http://schemas.microsoft.com/office/drawing/2010/main">
        <mc:Choice Requires="a14">
          <p:sp>
            <p:nvSpPr>
              <p:cNvPr id="7" name="Content Placeholder 1"/>
              <p:cNvSpPr txBox="1">
                <a:spLocks noGrp="1"/>
              </p:cNvSpPr>
              <p:nvPr>
                <p:ph sz="quarter" idx="13"/>
              </p:nvPr>
            </p:nvSpPr>
            <p:spPr>
              <a:xfrm>
                <a:off x="671839" y="1463040"/>
                <a:ext cx="7680960" cy="4724400"/>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Para xmlns:m="http://schemas.openxmlformats.org/officeDocument/2006/math">
                    <m:oMathParaPr>
                      <m:jc m:val="centerGroup"/>
                    </m:oMathParaPr>
                    <m:oMath xmlns:m="http://schemas.openxmlformats.org/officeDocument/2006/math">
                      <m:r>
                        <a:rPr lang="en-GB" sz="2800" i="1" smtClean="0">
                          <a:latin typeface="Cambria Math"/>
                        </a:rPr>
                        <m:t>𝐿</m:t>
                      </m:r>
                      <m:r>
                        <a:rPr lang="en-GB" sz="2800" b="0" i="1" smtClean="0">
                          <a:latin typeface="Cambria Math"/>
                          <a:ea typeface="Cambria Math"/>
                        </a:rPr>
                        <m:t>= </m:t>
                      </m:r>
                      <m:box>
                        <m:boxPr>
                          <m:ctrlPr>
                            <a:rPr lang="en-GB" sz="2800" b="0" i="1" smtClean="0">
                              <a:latin typeface="Cambria Math"/>
                              <a:ea typeface="Cambria Math"/>
                            </a:rPr>
                          </m:ctrlPr>
                        </m:boxPr>
                        <m:e>
                          <m:argPr>
                            <m:argSz m:val="-1"/>
                          </m:argPr>
                          <m:f>
                            <m:fPr>
                              <m:ctrlPr>
                                <a:rPr lang="en-GB" sz="2800" b="0" i="1" smtClean="0">
                                  <a:latin typeface="Cambria Math"/>
                                  <a:ea typeface="Cambria Math"/>
                                </a:rPr>
                              </m:ctrlPr>
                            </m:fPr>
                            <m:num>
                              <m:r>
                                <a:rPr lang="en-GB" sz="2800" b="0" i="1" smtClean="0">
                                  <a:latin typeface="Cambria Math"/>
                                  <a:ea typeface="Cambria Math"/>
                                </a:rPr>
                                <m:t>1</m:t>
                              </m:r>
                            </m:num>
                            <m:den>
                              <m:r>
                                <a:rPr lang="en-GB" sz="2800" b="0" i="1" smtClean="0">
                                  <a:latin typeface="Cambria Math"/>
                                  <a:ea typeface="Cambria Math"/>
                                </a:rPr>
                                <m:t>2</m:t>
                              </m:r>
                            </m:den>
                          </m:f>
                        </m:e>
                      </m:box>
                      <m:sSup>
                        <m:sSupPr>
                          <m:ctrlPr>
                            <a:rPr lang="en-GB" sz="2800" b="0" i="1" smtClean="0">
                              <a:latin typeface="Cambria Math"/>
                              <a:ea typeface="Cambria Math"/>
                            </a:rPr>
                          </m:ctrlPr>
                        </m:sSupPr>
                        <m:e>
                          <m:r>
                            <a:rPr lang="en-GB" sz="2800" b="0" i="1" smtClean="0">
                              <a:latin typeface="Cambria Math"/>
                              <a:ea typeface="Cambria Math"/>
                            </a:rPr>
                            <m:t>𝑚</m:t>
                          </m:r>
                        </m:e>
                        <m:sup>
                          <m:r>
                            <a:rPr lang="en-GB" sz="2800" b="0" i="1" smtClean="0">
                              <a:latin typeface="Cambria Math"/>
                              <a:ea typeface="Cambria Math"/>
                            </a:rPr>
                            <m:t>2</m:t>
                          </m:r>
                        </m:sup>
                      </m:sSup>
                      <m:sSup>
                        <m:sSupPr>
                          <m:ctrlPr>
                            <a:rPr lang="en-GB" sz="2800" b="0" i="1" smtClean="0">
                              <a:latin typeface="Cambria Math"/>
                              <a:ea typeface="Cambria Math"/>
                            </a:rPr>
                          </m:ctrlPr>
                        </m:sSupPr>
                        <m:e>
                          <m:r>
                            <a:rPr lang="en-GB" sz="2800" b="0" i="1" smtClean="0">
                              <a:latin typeface="Cambria Math"/>
                              <a:ea typeface="Cambria Math"/>
                            </a:rPr>
                            <m:t>𝐴</m:t>
                          </m:r>
                        </m:e>
                        <m:sup>
                          <m:r>
                            <a:rPr lang="en-GB" sz="2800" b="0" i="1" smtClean="0">
                              <a:latin typeface="Cambria Math"/>
                              <a:ea typeface="Cambria Math"/>
                            </a:rPr>
                            <m:t>𝜇</m:t>
                          </m:r>
                        </m:sup>
                      </m:sSup>
                      <m:sSub>
                        <m:sSubPr>
                          <m:ctrlPr>
                            <a:rPr lang="en-GB" sz="2800" b="0" i="1" smtClean="0">
                              <a:latin typeface="Cambria Math"/>
                              <a:ea typeface="Cambria Math"/>
                            </a:rPr>
                          </m:ctrlPr>
                        </m:sSubPr>
                        <m:e>
                          <m:r>
                            <a:rPr lang="en-GB" sz="2800" b="0" i="1" smtClean="0">
                              <a:latin typeface="Cambria Math"/>
                              <a:ea typeface="Cambria Math"/>
                            </a:rPr>
                            <m:t>𝐴</m:t>
                          </m:r>
                        </m:e>
                        <m:sub>
                          <m:r>
                            <a:rPr lang="en-GB" sz="2800" b="0" i="1" smtClean="0">
                              <a:latin typeface="Cambria Math"/>
                              <a:ea typeface="Cambria Math"/>
                            </a:rPr>
                            <m:t>𝜇</m:t>
                          </m:r>
                        </m:sub>
                      </m:sSub>
                    </m:oMath>
                  </m:oMathPara>
                </a14:m>
                <a:endParaRPr lang="en-GB" sz="2800" dirty="0" smtClean="0"/>
              </a:p>
              <a:p>
                <a:pPr algn="ctr">
                  <a:spcBef>
                    <a:spcPts val="1800"/>
                  </a:spcBef>
                </a:pPr>
                <a:endParaRPr lang="en-GB" sz="2800" dirty="0" smtClean="0"/>
              </a:p>
              <a:p>
                <a:pPr algn="ctr">
                  <a:spcBef>
                    <a:spcPts val="1800"/>
                  </a:spcBef>
                  <a:spcAft>
                    <a:spcPts val="1200"/>
                  </a:spcAft>
                </a:pPr>
                <a:r>
                  <a:rPr lang="en-GB" dirty="0" smtClean="0"/>
                  <a:t>But we required: </a:t>
                </a:r>
                <a14:m>
                  <m:oMath xmlns:m="http://schemas.openxmlformats.org/officeDocument/2006/math">
                    <m:sSub>
                      <m:sSubPr>
                        <m:ctrlPr>
                          <a:rPr lang="en-GB" sz="2800" i="1">
                            <a:latin typeface="Cambria Math"/>
                          </a:rPr>
                        </m:ctrlPr>
                      </m:sSubPr>
                      <m:e>
                        <m:r>
                          <a:rPr lang="en-GB" sz="2800" i="1">
                            <a:latin typeface="Cambria Math"/>
                          </a:rPr>
                          <m:t>𝐴</m:t>
                        </m:r>
                      </m:e>
                      <m:sub>
                        <m:r>
                          <a:rPr lang="en-GB" sz="2800" i="1">
                            <a:latin typeface="Cambria Math"/>
                          </a:rPr>
                          <m:t>𝜇</m:t>
                        </m:r>
                      </m:sub>
                    </m:sSub>
                    <m:r>
                      <a:rPr lang="en-GB" sz="2800" i="1">
                        <a:latin typeface="Cambria Math"/>
                        <a:ea typeface="Cambria Math"/>
                      </a:rPr>
                      <m:t>→</m:t>
                    </m:r>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rPr>
                      <m:t>𝜙</m:t>
                    </m:r>
                  </m:oMath>
                </a14:m>
                <a:endParaRPr lang="en-GB" sz="2800" dirty="0" smtClean="0"/>
              </a:p>
              <a:p>
                <a:pPr algn="ctr">
                  <a:spcBef>
                    <a:spcPts val="3600"/>
                  </a:spcBef>
                </a:pPr>
                <a14:m>
                  <m:oMathPara xmlns:m="http://schemas.openxmlformats.org/officeDocument/2006/math">
                    <m:oMathParaPr>
                      <m:jc m:val="centerGroup"/>
                    </m:oMathParaPr>
                    <m:oMath xmlns:m="http://schemas.openxmlformats.org/officeDocument/2006/math">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i="1">
                          <a:latin typeface="Cambria Math"/>
                          <a:ea typeface="Cambria Math"/>
                        </a:rPr>
                        <m:t>→</m:t>
                      </m:r>
                      <m:d>
                        <m:dPr>
                          <m:ctrlPr>
                            <a:rPr lang="en-GB" sz="2800" i="1" smtClean="0">
                              <a:latin typeface="Cambria Math"/>
                              <a:ea typeface="Cambria Math"/>
                            </a:rPr>
                          </m:ctrlPr>
                        </m:dPr>
                        <m:e>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p>
                            <m:sSupPr>
                              <m:ctrlPr>
                                <a:rPr lang="en-GB" sz="2800" i="1" smtClean="0">
                                  <a:latin typeface="Cambria Math"/>
                                  <a:ea typeface="Cambria Math"/>
                                </a:rPr>
                              </m:ctrlPr>
                            </m:sSupPr>
                            <m:e>
                              <m:r>
                                <a:rPr lang="en-GB" sz="2800" i="1" smtClean="0">
                                  <a:latin typeface="Cambria Math"/>
                                  <a:ea typeface="Cambria Math"/>
                                </a:rPr>
                                <m:t>𝜕</m:t>
                              </m:r>
                            </m:e>
                            <m:sup>
                              <m:r>
                                <a:rPr lang="en-GB" sz="2800" b="0" i="1" smtClean="0">
                                  <a:latin typeface="Cambria Math"/>
                                  <a:ea typeface="Cambria Math"/>
                                </a:rPr>
                                <m:t>𝜇</m:t>
                              </m:r>
                            </m:sup>
                          </m:sSup>
                          <m:r>
                            <a:rPr lang="en-GB" sz="2800" i="1">
                              <a:latin typeface="Cambria Math"/>
                            </a:rPr>
                            <m:t>𝜙</m:t>
                          </m:r>
                          <m:r>
                            <m:rPr>
                              <m:nor/>
                            </m:rPr>
                            <a:rPr lang="en-GB" sz="2800" dirty="0"/>
                            <m:t> </m:t>
                          </m:r>
                        </m:e>
                      </m:d>
                      <m:d>
                        <m:dPr>
                          <m:ctrlPr>
                            <a:rPr lang="en-GB" sz="2800" i="1" smtClean="0">
                              <a:latin typeface="Cambria Math"/>
                              <a:ea typeface="Cambria Math"/>
                            </a:rPr>
                          </m:ctrlPr>
                        </m:dPr>
                        <m:e>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rPr>
                            <m:t>𝜙</m:t>
                          </m:r>
                          <m:r>
                            <m:rPr>
                              <m:nor/>
                            </m:rPr>
                            <a:rPr lang="en-GB" sz="2800" dirty="0"/>
                            <m:t> </m:t>
                          </m:r>
                        </m:e>
                      </m:d>
                      <m:r>
                        <a:rPr lang="en-GB" sz="2800" dirty="0">
                          <a:latin typeface="Cambria Math"/>
                        </a:rPr>
                        <m:t>≠</m:t>
                      </m:r>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oMath>
                  </m:oMathPara>
                </a14:m>
                <a:endParaRPr lang="en-GB" sz="2800" dirty="0"/>
              </a:p>
              <a:p>
                <a:pPr algn="ctr"/>
                <a:endParaRPr lang="en-GB" dirty="0" smtClean="0"/>
              </a:p>
              <a:p>
                <a:pPr algn="ctr"/>
                <a14:m>
                  <m:oMathPara xmlns:m="http://schemas.openxmlformats.org/officeDocument/2006/math">
                    <m:oMathParaPr>
                      <m:jc m:val="centerGroup"/>
                    </m:oMathParaPr>
                    <m:oMath xmlns:m="http://schemas.openxmlformats.org/officeDocument/2006/math">
                      <m:sSup>
                        <m:sSupPr>
                          <m:ctrlPr>
                            <a:rPr lang="en-GB" sz="2800" i="1">
                              <a:latin typeface="Cambria Math"/>
                              <a:ea typeface="Cambria Math"/>
                            </a:rPr>
                          </m:ctrlPr>
                        </m:sSupPr>
                        <m:e>
                          <m:r>
                            <a:rPr lang="en-GB" sz="2800" i="1">
                              <a:latin typeface="Cambria Math"/>
                              <a:ea typeface="Cambria Math"/>
                            </a:rPr>
                            <m:t>𝑚</m:t>
                          </m:r>
                        </m:e>
                        <m:sup>
                          <m:r>
                            <a:rPr lang="en-GB" sz="2800" i="1">
                              <a:latin typeface="Cambria Math"/>
                              <a:ea typeface="Cambria Math"/>
                            </a:rPr>
                            <m:t>2</m:t>
                          </m:r>
                        </m:sup>
                      </m:sSup>
                      <m:r>
                        <a:rPr lang="en-GB" sz="2800" b="0" i="1" smtClean="0">
                          <a:latin typeface="Cambria Math"/>
                          <a:ea typeface="Cambria Math"/>
                        </a:rPr>
                        <m:t>=0</m:t>
                      </m:r>
                    </m:oMath>
                  </m:oMathPara>
                </a14:m>
                <a:endParaRPr lang="en-GB" dirty="0" smtClean="0"/>
              </a:p>
              <a:p>
                <a:pPr algn="ctr"/>
                <a:endParaRPr lang="en-GB" dirty="0"/>
              </a:p>
              <a:p>
                <a:pPr algn="ctr"/>
                <a:r>
                  <a:rPr lang="en-GB" dirty="0" smtClean="0"/>
                  <a:t>Photon seems OK: Observe </a:t>
                </a:r>
                <a14:m>
                  <m:oMath xmlns:m="http://schemas.openxmlformats.org/officeDocument/2006/math">
                    <m:sSub>
                      <m:sSubPr>
                        <m:ctrlPr>
                          <a:rPr lang="en-GB" sz="2800" i="1" smtClean="0">
                            <a:latin typeface="Cambria Math"/>
                            <a:ea typeface="Cambria Math"/>
                          </a:rPr>
                        </m:ctrlPr>
                      </m:sSubPr>
                      <m:e>
                        <m:r>
                          <a:rPr lang="en-GB" sz="2800" i="1">
                            <a:latin typeface="Cambria Math"/>
                            <a:ea typeface="Cambria Math"/>
                          </a:rPr>
                          <m:t>𝑚</m:t>
                        </m:r>
                      </m:e>
                      <m:sub>
                        <m:r>
                          <a:rPr lang="en-GB" sz="2800" b="0" i="1" smtClean="0">
                            <a:latin typeface="Cambria Math"/>
                            <a:ea typeface="Cambria Math"/>
                          </a:rPr>
                          <m:t>𝛾</m:t>
                        </m:r>
                      </m:sub>
                    </m:sSub>
                    <m:r>
                      <a:rPr lang="en-GB" sz="2800" b="0" i="1" smtClean="0">
                        <a:latin typeface="Cambria Math"/>
                        <a:ea typeface="Cambria Math"/>
                      </a:rPr>
                      <m:t>&lt; </m:t>
                    </m:r>
                    <m:sSup>
                      <m:sSupPr>
                        <m:ctrlPr>
                          <a:rPr lang="en-GB" sz="2800" b="0" i="1" smtClean="0">
                            <a:latin typeface="Cambria Math"/>
                            <a:ea typeface="Cambria Math"/>
                          </a:rPr>
                        </m:ctrlPr>
                      </m:sSupPr>
                      <m:e>
                        <m:r>
                          <a:rPr lang="en-GB" sz="2800" b="0" i="1" smtClean="0">
                            <a:latin typeface="Cambria Math"/>
                            <a:ea typeface="Cambria Math"/>
                          </a:rPr>
                          <m:t>10</m:t>
                        </m:r>
                      </m:e>
                      <m:sup>
                        <m:r>
                          <a:rPr lang="en-GB" sz="2800" b="0" i="1" smtClean="0">
                            <a:latin typeface="Cambria Math"/>
                            <a:ea typeface="Cambria Math"/>
                          </a:rPr>
                          <m:t>−22</m:t>
                        </m:r>
                      </m:sup>
                    </m:sSup>
                    <m:sSub>
                      <m:sSubPr>
                        <m:ctrlPr>
                          <a:rPr lang="en-GB" sz="2800" b="0" i="1" smtClean="0">
                            <a:latin typeface="Cambria Math"/>
                            <a:ea typeface="Cambria Math"/>
                          </a:rPr>
                        </m:ctrlPr>
                      </m:sSubPr>
                      <m:e>
                        <m:r>
                          <a:rPr lang="en-GB" sz="2800" b="0" i="1" smtClean="0">
                            <a:latin typeface="Cambria Math"/>
                            <a:ea typeface="Cambria Math"/>
                          </a:rPr>
                          <m:t>𝑚</m:t>
                        </m:r>
                      </m:e>
                      <m:sub>
                        <m:r>
                          <a:rPr lang="en-GB" sz="2800" b="0" i="1" smtClean="0">
                            <a:latin typeface="Cambria Math"/>
                            <a:ea typeface="Cambria Math"/>
                          </a:rPr>
                          <m:t>𝑒</m:t>
                        </m:r>
                      </m:sub>
                    </m:sSub>
                  </m:oMath>
                </a14:m>
                <a:endParaRPr lang="en-GB" dirty="0" smtClean="0"/>
              </a:p>
            </p:txBody>
          </p:sp>
        </mc:Choice>
        <mc:Fallback xmlns="">
          <p:sp>
            <p:nvSpPr>
              <p:cNvPr id="7" name="Content Placeholder 1"/>
              <p:cNvSpPr txBox="1">
                <a:spLocks noGrp="1" noRot="1" noChangeAspect="1" noMove="1" noResize="1" noEditPoints="1" noAdjustHandles="1" noChangeArrowheads="1" noChangeShapeType="1" noTextEdit="1"/>
              </p:cNvSpPr>
              <p:nvPr>
                <p:ph sz="quarter" idx="13"/>
              </p:nvPr>
            </p:nvSpPr>
            <p:spPr>
              <a:xfrm>
                <a:off x="671839" y="1463040"/>
                <a:ext cx="7680960" cy="4724400"/>
              </a:xfrm>
              <a:prstGeom prst="rect">
                <a:avLst/>
              </a:prstGeom>
              <a:blipFill rotWithShape="1">
                <a:blip r:embed="rId2"/>
                <a:stretch>
                  <a:fillRect/>
                </a:stretch>
              </a:blipFill>
              <a:ln w="38100">
                <a:noFill/>
              </a:ln>
            </p:spPr>
            <p:txBody>
              <a:bodyPr/>
              <a:lstStyle/>
              <a:p>
                <a:r>
                  <a:rPr lang="en-GB">
                    <a:noFill/>
                  </a:rPr>
                  <a:t> </a:t>
                </a:r>
              </a:p>
            </p:txBody>
          </p:sp>
        </mc:Fallback>
      </mc:AlternateContent>
      <p:sp>
        <p:nvSpPr>
          <p:cNvPr id="8" name="Rectangle 7"/>
          <p:cNvSpPr/>
          <p:nvPr/>
        </p:nvSpPr>
        <p:spPr>
          <a:xfrm>
            <a:off x="4027317" y="1484784"/>
            <a:ext cx="1643966"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619605" y="1295762"/>
            <a:ext cx="1152128" cy="954107"/>
          </a:xfrm>
          <a:prstGeom prst="rect">
            <a:avLst/>
          </a:prstGeom>
          <a:noFill/>
        </p:spPr>
        <p:txBody>
          <a:bodyPr wrap="square" rtlCol="0">
            <a:spAutoFit/>
          </a:bodyPr>
          <a:lstStyle/>
          <a:p>
            <a:pPr algn="ctr"/>
            <a:r>
              <a:rPr lang="en-GB" sz="2800" dirty="0" smtClean="0">
                <a:solidFill>
                  <a:srgbClr val="FF0000"/>
                </a:solidFill>
              </a:rPr>
              <a:t>Mass term</a:t>
            </a:r>
            <a:endParaRPr lang="en-GB" sz="2800" dirty="0">
              <a:solidFill>
                <a:srgbClr val="FF0000"/>
              </a:solidFill>
            </a:endParaRPr>
          </a:p>
        </p:txBody>
      </p:sp>
      <p:cxnSp>
        <p:nvCxnSpPr>
          <p:cNvPr id="10" name="Straight Arrow Connector 9"/>
          <p:cNvCxnSpPr>
            <a:stCxn id="9" idx="1"/>
            <a:endCxn id="8" idx="3"/>
          </p:cNvCxnSpPr>
          <p:nvPr/>
        </p:nvCxnSpPr>
        <p:spPr>
          <a:xfrm flipH="1">
            <a:off x="5671283" y="1772816"/>
            <a:ext cx="94832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809392" y="4532870"/>
            <a:ext cx="1398047"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p:cNvSpPr>
            <a:spLocks noGrp="1"/>
          </p:cNvSpPr>
          <p:nvPr>
            <p:ph type="dt" sz="half" idx="14"/>
          </p:nvPr>
        </p:nvSpPr>
        <p:spPr/>
        <p:txBody>
          <a:bodyPr/>
          <a:lstStyle/>
          <a:p>
            <a:fld id="{EAD68808-884F-4BAA-A110-62A80984D792}" type="datetime1">
              <a:rPr lang="en-GB" smtClean="0"/>
              <a:t>30/04/2015</a:t>
            </a:fld>
            <a:endParaRPr lang="en-GB"/>
          </a:p>
        </p:txBody>
      </p:sp>
      <p:sp>
        <p:nvSpPr>
          <p:cNvPr id="12" name="Footer Placeholder 11"/>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38</a:t>
            </a:fld>
            <a:endParaRPr lang="en-GB"/>
          </a:p>
        </p:txBody>
      </p:sp>
    </p:spTree>
    <p:extLst>
      <p:ext uri="{BB962C8B-B14F-4D97-AF65-F5344CB8AC3E}">
        <p14:creationId xmlns:p14="http://schemas.microsoft.com/office/powerpoint/2010/main" val="41517273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Massive Bosons</a:t>
            </a:r>
            <a:endParaRPr lang="en-GB" dirty="0"/>
          </a:p>
        </p:txBody>
      </p:sp>
      <mc:AlternateContent xmlns:mc="http://schemas.openxmlformats.org/markup-compatibility/2006" xmlns:a14="http://schemas.microsoft.com/office/drawing/2010/main">
        <mc:Choice Requires="a14">
          <p:sp>
            <p:nvSpPr>
              <p:cNvPr id="7" name="Content Placeholder 1"/>
              <p:cNvSpPr txBox="1">
                <a:spLocks noGrp="1"/>
              </p:cNvSpPr>
              <p:nvPr>
                <p:ph sz="quarter" idx="13"/>
              </p:nvPr>
            </p:nvSpPr>
            <p:spPr>
              <a:xfrm>
                <a:off x="671839" y="1463040"/>
                <a:ext cx="7680960" cy="3838168"/>
              </a:xfrm>
              <a:prstGeom prst="rect">
                <a:avLst/>
              </a:prstGeom>
              <a:ln w="38100">
                <a:noFill/>
              </a:ln>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spcBef>
                    <a:spcPts val="1800"/>
                  </a:spcBef>
                </a:pPr>
                <a14:m>
                  <m:oMathPara xmlns:m="http://schemas.openxmlformats.org/officeDocument/2006/math">
                    <m:oMathParaPr>
                      <m:jc m:val="centerGroup"/>
                    </m:oMathParaPr>
                    <m:oMath xmlns:m="http://schemas.openxmlformats.org/officeDocument/2006/math">
                      <m:r>
                        <a:rPr lang="en-GB" sz="2800" i="1" smtClean="0">
                          <a:latin typeface="Cambria Math"/>
                        </a:rPr>
                        <m:t>𝐿</m:t>
                      </m:r>
                      <m:r>
                        <a:rPr lang="en-GB" sz="2800" b="0" i="1" smtClean="0">
                          <a:latin typeface="Cambria Math"/>
                          <a:ea typeface="Cambria Math"/>
                        </a:rPr>
                        <m:t>= </m:t>
                      </m:r>
                      <m:box>
                        <m:boxPr>
                          <m:ctrlPr>
                            <a:rPr lang="en-GB" sz="2800" b="0" i="1" smtClean="0">
                              <a:latin typeface="Cambria Math"/>
                              <a:ea typeface="Cambria Math"/>
                            </a:rPr>
                          </m:ctrlPr>
                        </m:boxPr>
                        <m:e>
                          <m:argPr>
                            <m:argSz m:val="-1"/>
                          </m:argPr>
                          <m:f>
                            <m:fPr>
                              <m:ctrlPr>
                                <a:rPr lang="en-GB" sz="2800" b="0" i="1" smtClean="0">
                                  <a:latin typeface="Cambria Math"/>
                                  <a:ea typeface="Cambria Math"/>
                                </a:rPr>
                              </m:ctrlPr>
                            </m:fPr>
                            <m:num>
                              <m:r>
                                <a:rPr lang="en-GB" sz="2800" b="0" i="1" smtClean="0">
                                  <a:latin typeface="Cambria Math"/>
                                  <a:ea typeface="Cambria Math"/>
                                </a:rPr>
                                <m:t>1</m:t>
                              </m:r>
                            </m:num>
                            <m:den>
                              <m:r>
                                <a:rPr lang="en-GB" sz="2800" b="0" i="1" smtClean="0">
                                  <a:latin typeface="Cambria Math"/>
                                  <a:ea typeface="Cambria Math"/>
                                </a:rPr>
                                <m:t>2</m:t>
                              </m:r>
                            </m:den>
                          </m:f>
                        </m:e>
                      </m:box>
                      <m:sSup>
                        <m:sSupPr>
                          <m:ctrlPr>
                            <a:rPr lang="en-GB" sz="2800" b="0" i="1" smtClean="0">
                              <a:latin typeface="Cambria Math"/>
                              <a:ea typeface="Cambria Math"/>
                            </a:rPr>
                          </m:ctrlPr>
                        </m:sSupPr>
                        <m:e>
                          <m:r>
                            <a:rPr lang="en-GB" sz="2800" b="0" i="1" smtClean="0">
                              <a:latin typeface="Cambria Math"/>
                              <a:ea typeface="Cambria Math"/>
                            </a:rPr>
                            <m:t>𝑚</m:t>
                          </m:r>
                        </m:e>
                        <m:sup>
                          <m:r>
                            <a:rPr lang="en-GB" sz="2800" b="0" i="1" smtClean="0">
                              <a:latin typeface="Cambria Math"/>
                              <a:ea typeface="Cambria Math"/>
                            </a:rPr>
                            <m:t>2</m:t>
                          </m:r>
                        </m:sup>
                      </m:sSup>
                      <m:sSup>
                        <m:sSupPr>
                          <m:ctrlPr>
                            <a:rPr lang="en-GB" sz="2800" b="0" i="1" smtClean="0">
                              <a:latin typeface="Cambria Math"/>
                              <a:ea typeface="Cambria Math"/>
                            </a:rPr>
                          </m:ctrlPr>
                        </m:sSupPr>
                        <m:e>
                          <m:r>
                            <a:rPr lang="en-GB" sz="2800" b="0" i="1" smtClean="0">
                              <a:latin typeface="Cambria Math"/>
                              <a:ea typeface="Cambria Math"/>
                            </a:rPr>
                            <m:t>𝐴</m:t>
                          </m:r>
                        </m:e>
                        <m:sup>
                          <m:r>
                            <a:rPr lang="en-GB" sz="2800" b="0" i="1" smtClean="0">
                              <a:latin typeface="Cambria Math"/>
                              <a:ea typeface="Cambria Math"/>
                            </a:rPr>
                            <m:t>𝜇</m:t>
                          </m:r>
                        </m:sup>
                      </m:sSup>
                      <m:sSub>
                        <m:sSubPr>
                          <m:ctrlPr>
                            <a:rPr lang="en-GB" sz="2800" b="0" i="1" smtClean="0">
                              <a:latin typeface="Cambria Math"/>
                              <a:ea typeface="Cambria Math"/>
                            </a:rPr>
                          </m:ctrlPr>
                        </m:sSubPr>
                        <m:e>
                          <m:r>
                            <a:rPr lang="en-GB" sz="2800" b="0" i="1" smtClean="0">
                              <a:latin typeface="Cambria Math"/>
                              <a:ea typeface="Cambria Math"/>
                            </a:rPr>
                            <m:t>𝐴</m:t>
                          </m:r>
                        </m:e>
                        <m:sub>
                          <m:r>
                            <a:rPr lang="en-GB" sz="2800" b="0" i="1" smtClean="0">
                              <a:latin typeface="Cambria Math"/>
                              <a:ea typeface="Cambria Math"/>
                            </a:rPr>
                            <m:t>𝜇</m:t>
                          </m:r>
                        </m:sub>
                      </m:sSub>
                    </m:oMath>
                  </m:oMathPara>
                </a14:m>
                <a:endParaRPr lang="en-GB" sz="2800" dirty="0" smtClean="0"/>
              </a:p>
              <a:p>
                <a:pPr algn="ctr">
                  <a:spcBef>
                    <a:spcPts val="1800"/>
                  </a:spcBef>
                </a:pPr>
                <a:endParaRPr lang="en-GB" sz="2800" dirty="0" smtClean="0"/>
              </a:p>
              <a:p>
                <a:pPr algn="ctr">
                  <a:spcBef>
                    <a:spcPts val="1800"/>
                  </a:spcBef>
                  <a:spcAft>
                    <a:spcPts val="1200"/>
                  </a:spcAft>
                </a:pPr>
                <a:r>
                  <a:rPr lang="en-GB" dirty="0" smtClean="0"/>
                  <a:t>But we required: </a:t>
                </a:r>
                <a14:m>
                  <m:oMath xmlns:m="http://schemas.openxmlformats.org/officeDocument/2006/math">
                    <m:sSub>
                      <m:sSubPr>
                        <m:ctrlPr>
                          <a:rPr lang="en-GB" sz="2800" i="1">
                            <a:latin typeface="Cambria Math"/>
                          </a:rPr>
                        </m:ctrlPr>
                      </m:sSubPr>
                      <m:e>
                        <m:r>
                          <a:rPr lang="en-GB" sz="2800" i="1">
                            <a:latin typeface="Cambria Math"/>
                          </a:rPr>
                          <m:t>𝐴</m:t>
                        </m:r>
                      </m:e>
                      <m:sub>
                        <m:r>
                          <a:rPr lang="en-GB" sz="2800" i="1">
                            <a:latin typeface="Cambria Math"/>
                          </a:rPr>
                          <m:t>𝜇</m:t>
                        </m:r>
                      </m:sub>
                    </m:sSub>
                    <m:r>
                      <a:rPr lang="en-GB" sz="2800" i="1">
                        <a:latin typeface="Cambria Math"/>
                        <a:ea typeface="Cambria Math"/>
                      </a:rPr>
                      <m:t>→</m:t>
                    </m:r>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rPr>
                      <m:t>𝜙</m:t>
                    </m:r>
                  </m:oMath>
                </a14:m>
                <a:endParaRPr lang="en-GB" sz="2800" dirty="0" smtClean="0"/>
              </a:p>
              <a:p>
                <a:pPr algn="ctr">
                  <a:spcBef>
                    <a:spcPts val="3600"/>
                  </a:spcBef>
                </a:pPr>
                <a14:m>
                  <m:oMathPara xmlns:m="http://schemas.openxmlformats.org/officeDocument/2006/math">
                    <m:oMathParaPr>
                      <m:jc m:val="centerGroup"/>
                    </m:oMathParaPr>
                    <m:oMath xmlns:m="http://schemas.openxmlformats.org/officeDocument/2006/math">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i="1">
                          <a:latin typeface="Cambria Math"/>
                          <a:ea typeface="Cambria Math"/>
                        </a:rPr>
                        <m:t>→</m:t>
                      </m:r>
                      <m:d>
                        <m:dPr>
                          <m:ctrlPr>
                            <a:rPr lang="en-GB" sz="2800" i="1" smtClean="0">
                              <a:latin typeface="Cambria Math"/>
                              <a:ea typeface="Cambria Math"/>
                            </a:rPr>
                          </m:ctrlPr>
                        </m:dPr>
                        <m:e>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p>
                            <m:sSupPr>
                              <m:ctrlPr>
                                <a:rPr lang="en-GB" sz="2800" i="1" smtClean="0">
                                  <a:latin typeface="Cambria Math"/>
                                  <a:ea typeface="Cambria Math"/>
                                </a:rPr>
                              </m:ctrlPr>
                            </m:sSupPr>
                            <m:e>
                              <m:r>
                                <a:rPr lang="en-GB" sz="2800" i="1" smtClean="0">
                                  <a:latin typeface="Cambria Math"/>
                                  <a:ea typeface="Cambria Math"/>
                                </a:rPr>
                                <m:t>𝜕</m:t>
                              </m:r>
                            </m:e>
                            <m:sup>
                              <m:r>
                                <a:rPr lang="en-GB" sz="2800" b="0" i="1" smtClean="0">
                                  <a:latin typeface="Cambria Math"/>
                                  <a:ea typeface="Cambria Math"/>
                                </a:rPr>
                                <m:t>𝜇</m:t>
                              </m:r>
                            </m:sup>
                          </m:sSup>
                          <m:r>
                            <a:rPr lang="en-GB" sz="2800" i="1">
                              <a:latin typeface="Cambria Math"/>
                            </a:rPr>
                            <m:t>𝜙</m:t>
                          </m:r>
                          <m:r>
                            <m:rPr>
                              <m:nor/>
                            </m:rPr>
                            <a:rPr lang="en-GB" sz="2800" dirty="0"/>
                            <m:t> </m:t>
                          </m:r>
                        </m:e>
                      </m:d>
                      <m:d>
                        <m:dPr>
                          <m:ctrlPr>
                            <a:rPr lang="en-GB" sz="2800" i="1" smtClean="0">
                              <a:latin typeface="Cambria Math"/>
                              <a:ea typeface="Cambria Math"/>
                            </a:rPr>
                          </m:ctrlPr>
                        </m:dPr>
                        <m:e>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r>
                            <a:rPr lang="en-GB" sz="2800">
                              <a:latin typeface="Cambria Math"/>
                              <a:ea typeface="Cambria Math"/>
                            </a:rPr>
                            <m:t>−</m:t>
                          </m:r>
                          <m:box>
                            <m:boxPr>
                              <m:ctrlPr>
                                <a:rPr lang="en-GB" sz="2800" i="1">
                                  <a:latin typeface="Cambria Math"/>
                                  <a:ea typeface="Cambria Math"/>
                                </a:rPr>
                              </m:ctrlPr>
                            </m:boxPr>
                            <m:e>
                              <m:argPr>
                                <m:argSz m:val="-1"/>
                              </m:argPr>
                              <m:f>
                                <m:fPr>
                                  <m:ctrlPr>
                                    <a:rPr lang="en-GB" sz="2800" i="1">
                                      <a:latin typeface="Cambria Math"/>
                                      <a:ea typeface="Cambria Math"/>
                                    </a:rPr>
                                  </m:ctrlPr>
                                </m:fPr>
                                <m:num>
                                  <m:r>
                                    <a:rPr lang="en-GB" sz="2800" i="1">
                                      <a:latin typeface="Cambria Math"/>
                                      <a:ea typeface="Cambria Math"/>
                                    </a:rPr>
                                    <m:t>1</m:t>
                                  </m:r>
                                </m:num>
                                <m:den>
                                  <m:r>
                                    <a:rPr lang="en-GB" sz="2800" i="1">
                                      <a:latin typeface="Cambria Math"/>
                                      <a:ea typeface="Cambria Math"/>
                                    </a:rPr>
                                    <m:t>𝑞</m:t>
                                  </m:r>
                                </m:den>
                              </m:f>
                            </m:e>
                          </m:box>
                          <m:r>
                            <a:rPr lang="en-GB" sz="2800" i="1">
                              <a:latin typeface="Cambria Math"/>
                              <a:ea typeface="Cambria Math"/>
                            </a:rPr>
                            <m:t> </m:t>
                          </m:r>
                          <m:sSub>
                            <m:sSubPr>
                              <m:ctrlPr>
                                <a:rPr lang="en-GB" sz="2800" i="1">
                                  <a:latin typeface="Cambria Math"/>
                                </a:rPr>
                              </m:ctrlPr>
                            </m:sSubPr>
                            <m:e>
                              <m:r>
                                <a:rPr lang="en-GB" sz="2800" i="1">
                                  <a:latin typeface="Cambria Math"/>
                                  <a:ea typeface="Cambria Math"/>
                                </a:rPr>
                                <m:t>𝜕</m:t>
                              </m:r>
                            </m:e>
                            <m:sub>
                              <m:r>
                                <a:rPr lang="en-GB" sz="2800" i="1">
                                  <a:latin typeface="Cambria Math"/>
                                </a:rPr>
                                <m:t>𝜇</m:t>
                              </m:r>
                            </m:sub>
                          </m:sSub>
                          <m:r>
                            <a:rPr lang="en-GB" sz="2800" i="1">
                              <a:latin typeface="Cambria Math"/>
                            </a:rPr>
                            <m:t>𝜙</m:t>
                          </m:r>
                          <m:r>
                            <m:rPr>
                              <m:nor/>
                            </m:rPr>
                            <a:rPr lang="en-GB" sz="2800" dirty="0"/>
                            <m:t> </m:t>
                          </m:r>
                        </m:e>
                      </m:d>
                      <m:r>
                        <a:rPr lang="en-GB" sz="2800" dirty="0">
                          <a:latin typeface="Cambria Math"/>
                        </a:rPr>
                        <m:t>≠</m:t>
                      </m:r>
                      <m:sSup>
                        <m:sSupPr>
                          <m:ctrlPr>
                            <a:rPr lang="en-GB" sz="2800" i="1">
                              <a:latin typeface="Cambria Math"/>
                              <a:ea typeface="Cambria Math"/>
                            </a:rPr>
                          </m:ctrlPr>
                        </m:sSupPr>
                        <m:e>
                          <m:r>
                            <a:rPr lang="en-GB" sz="2800" i="1">
                              <a:latin typeface="Cambria Math"/>
                              <a:ea typeface="Cambria Math"/>
                            </a:rPr>
                            <m:t>𝐴</m:t>
                          </m:r>
                        </m:e>
                        <m:sup>
                          <m:r>
                            <a:rPr lang="en-GB" sz="2800" i="1">
                              <a:latin typeface="Cambria Math"/>
                              <a:ea typeface="Cambria Math"/>
                            </a:rPr>
                            <m:t>𝜇</m:t>
                          </m:r>
                        </m:sup>
                      </m:sSup>
                      <m:sSub>
                        <m:sSubPr>
                          <m:ctrlPr>
                            <a:rPr lang="en-GB" sz="2800" i="1">
                              <a:latin typeface="Cambria Math"/>
                              <a:ea typeface="Cambria Math"/>
                            </a:rPr>
                          </m:ctrlPr>
                        </m:sSubPr>
                        <m:e>
                          <m:r>
                            <a:rPr lang="en-GB" sz="2800" i="1">
                              <a:latin typeface="Cambria Math"/>
                              <a:ea typeface="Cambria Math"/>
                            </a:rPr>
                            <m:t>𝐴</m:t>
                          </m:r>
                        </m:e>
                        <m:sub>
                          <m:r>
                            <a:rPr lang="en-GB" sz="2800" i="1">
                              <a:latin typeface="Cambria Math"/>
                              <a:ea typeface="Cambria Math"/>
                            </a:rPr>
                            <m:t>𝜇</m:t>
                          </m:r>
                        </m:sub>
                      </m:sSub>
                    </m:oMath>
                  </m:oMathPara>
                </a14:m>
                <a:endParaRPr lang="en-GB" sz="2800" dirty="0"/>
              </a:p>
              <a:p>
                <a:pPr algn="ctr"/>
                <a:endParaRPr lang="en-GB" dirty="0" smtClean="0"/>
              </a:p>
              <a:p>
                <a:pPr algn="ctr"/>
                <a14:m>
                  <m:oMathPara xmlns:m="http://schemas.openxmlformats.org/officeDocument/2006/math">
                    <m:oMathParaPr>
                      <m:jc m:val="centerGroup"/>
                    </m:oMathParaPr>
                    <m:oMath xmlns:m="http://schemas.openxmlformats.org/officeDocument/2006/math">
                      <m:sSup>
                        <m:sSupPr>
                          <m:ctrlPr>
                            <a:rPr lang="en-GB" sz="2800" i="1">
                              <a:latin typeface="Cambria Math"/>
                              <a:ea typeface="Cambria Math"/>
                            </a:rPr>
                          </m:ctrlPr>
                        </m:sSupPr>
                        <m:e>
                          <m:r>
                            <a:rPr lang="en-GB" sz="2800" i="1">
                              <a:latin typeface="Cambria Math"/>
                              <a:ea typeface="Cambria Math"/>
                            </a:rPr>
                            <m:t>𝑚</m:t>
                          </m:r>
                        </m:e>
                        <m:sup>
                          <m:r>
                            <a:rPr lang="en-GB" sz="2800" i="1">
                              <a:latin typeface="Cambria Math"/>
                              <a:ea typeface="Cambria Math"/>
                            </a:rPr>
                            <m:t>2</m:t>
                          </m:r>
                        </m:sup>
                      </m:sSup>
                      <m:r>
                        <a:rPr lang="en-GB" sz="2800" b="0" i="1" smtClean="0">
                          <a:latin typeface="Cambria Math"/>
                          <a:ea typeface="Cambria Math"/>
                        </a:rPr>
                        <m:t>=0</m:t>
                      </m:r>
                    </m:oMath>
                  </m:oMathPara>
                </a14:m>
                <a:endParaRPr lang="en-GB" dirty="0" smtClean="0"/>
              </a:p>
              <a:p>
                <a:pPr algn="ctr"/>
                <a:endParaRPr lang="en-GB" dirty="0"/>
              </a:p>
              <a:p>
                <a:pPr algn="ctr"/>
                <a:endParaRPr lang="en-GB" dirty="0" smtClean="0"/>
              </a:p>
            </p:txBody>
          </p:sp>
        </mc:Choice>
        <mc:Fallback xmlns="">
          <p:sp>
            <p:nvSpPr>
              <p:cNvPr id="7" name="Content Placeholder 1"/>
              <p:cNvSpPr txBox="1">
                <a:spLocks noGrp="1" noRot="1" noChangeAspect="1" noMove="1" noResize="1" noEditPoints="1" noAdjustHandles="1" noChangeArrowheads="1" noChangeShapeType="1" noTextEdit="1"/>
              </p:cNvSpPr>
              <p:nvPr>
                <p:ph sz="quarter" idx="13"/>
              </p:nvPr>
            </p:nvSpPr>
            <p:spPr>
              <a:xfrm>
                <a:off x="671839" y="1463040"/>
                <a:ext cx="7680960" cy="3838168"/>
              </a:xfrm>
              <a:prstGeom prst="rect">
                <a:avLst/>
              </a:prstGeom>
              <a:blipFill rotWithShape="1">
                <a:blip r:embed="rId2"/>
                <a:stretch>
                  <a:fillRect/>
                </a:stretch>
              </a:blipFill>
              <a:ln w="38100">
                <a:noFill/>
              </a:ln>
            </p:spPr>
            <p:txBody>
              <a:bodyPr/>
              <a:lstStyle/>
              <a:p>
                <a:r>
                  <a:rPr lang="en-GB">
                    <a:noFill/>
                  </a:rPr>
                  <a:t> </a:t>
                </a:r>
              </a:p>
            </p:txBody>
          </p:sp>
        </mc:Fallback>
      </mc:AlternateContent>
      <p:sp>
        <p:nvSpPr>
          <p:cNvPr id="8" name="Rectangle 7"/>
          <p:cNvSpPr/>
          <p:nvPr/>
        </p:nvSpPr>
        <p:spPr>
          <a:xfrm>
            <a:off x="4027317" y="1484784"/>
            <a:ext cx="1643966"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619605" y="1295762"/>
            <a:ext cx="1152128" cy="954107"/>
          </a:xfrm>
          <a:prstGeom prst="rect">
            <a:avLst/>
          </a:prstGeom>
          <a:noFill/>
        </p:spPr>
        <p:txBody>
          <a:bodyPr wrap="square" rtlCol="0">
            <a:spAutoFit/>
          </a:bodyPr>
          <a:lstStyle/>
          <a:p>
            <a:pPr algn="ctr"/>
            <a:r>
              <a:rPr lang="en-GB" sz="2800" dirty="0" smtClean="0">
                <a:solidFill>
                  <a:srgbClr val="FF0000"/>
                </a:solidFill>
              </a:rPr>
              <a:t>Mass term</a:t>
            </a:r>
            <a:endParaRPr lang="en-GB" sz="2800" dirty="0">
              <a:solidFill>
                <a:srgbClr val="FF0000"/>
              </a:solidFill>
            </a:endParaRPr>
          </a:p>
        </p:txBody>
      </p:sp>
      <p:cxnSp>
        <p:nvCxnSpPr>
          <p:cNvPr id="10" name="Straight Arrow Connector 9"/>
          <p:cNvCxnSpPr>
            <a:stCxn id="9" idx="1"/>
            <a:endCxn id="8" idx="3"/>
          </p:cNvCxnSpPr>
          <p:nvPr/>
        </p:nvCxnSpPr>
        <p:spPr>
          <a:xfrm flipH="1">
            <a:off x="5671283" y="1772816"/>
            <a:ext cx="94832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809392" y="4532870"/>
            <a:ext cx="1398047"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55669" y="5373216"/>
            <a:ext cx="8208912" cy="954107"/>
          </a:xfrm>
          <a:prstGeom prst="rect">
            <a:avLst/>
          </a:prstGeom>
          <a:noFill/>
        </p:spPr>
        <p:txBody>
          <a:bodyPr wrap="square" rtlCol="0">
            <a:spAutoFit/>
          </a:bodyPr>
          <a:lstStyle/>
          <a:p>
            <a:pPr algn="ctr"/>
            <a:r>
              <a:rPr lang="en-GB" sz="2800" dirty="0" smtClean="0">
                <a:solidFill>
                  <a:srgbClr val="FF0000"/>
                </a:solidFill>
              </a:rPr>
              <a:t>Not ideal for the W &amp; Z bosons which are observed to be heavier than an entire Iron nucleus </a:t>
            </a:r>
            <a:endParaRPr lang="en-GB" sz="2800" dirty="0">
              <a:solidFill>
                <a:srgbClr val="FF0000"/>
              </a:solidFill>
            </a:endParaRPr>
          </a:p>
        </p:txBody>
      </p:sp>
      <p:sp>
        <p:nvSpPr>
          <p:cNvPr id="12" name="Date Placeholder 11"/>
          <p:cNvSpPr>
            <a:spLocks noGrp="1"/>
          </p:cNvSpPr>
          <p:nvPr>
            <p:ph type="dt" sz="half" idx="14"/>
          </p:nvPr>
        </p:nvSpPr>
        <p:spPr/>
        <p:txBody>
          <a:bodyPr/>
          <a:lstStyle/>
          <a:p>
            <a:fld id="{997D684B-9D20-46A3-BBF2-CF81A8901492}" type="datetime1">
              <a:rPr lang="en-GB" smtClean="0"/>
              <a:t>30/04/2015</a:t>
            </a:fld>
            <a:endParaRPr lang="en-GB"/>
          </a:p>
        </p:txBody>
      </p:sp>
      <p:sp>
        <p:nvSpPr>
          <p:cNvPr id="13" name="Footer Placeholder 12"/>
          <p:cNvSpPr>
            <a:spLocks noGrp="1"/>
          </p:cNvSpPr>
          <p:nvPr>
            <p:ph type="ftr" sz="quarter" idx="16"/>
          </p:nvPr>
        </p:nvSpPr>
        <p:spPr/>
        <p:txBody>
          <a:bodyPr/>
          <a:lstStyle/>
          <a:p>
            <a:r>
              <a:rPr lang="en-GB" smtClean="0"/>
              <a:t>Andrew W. Rose</a:t>
            </a:r>
            <a:endParaRPr lang="en-GB" dirty="0"/>
          </a:p>
        </p:txBody>
      </p:sp>
      <p:sp>
        <p:nvSpPr>
          <p:cNvPr id="14" name="Slide Number Placeholder 13"/>
          <p:cNvSpPr>
            <a:spLocks noGrp="1"/>
          </p:cNvSpPr>
          <p:nvPr>
            <p:ph type="sldNum" sz="quarter" idx="15"/>
          </p:nvPr>
        </p:nvSpPr>
        <p:spPr/>
        <p:txBody>
          <a:bodyPr/>
          <a:lstStyle/>
          <a:p>
            <a:fld id="{035F0723-42B8-4CAA-8A7D-A426CFC272D6}" type="slidenum">
              <a:rPr lang="en-GB" smtClean="0"/>
              <a:t>39</a:t>
            </a:fld>
            <a:endParaRPr lang="en-GB"/>
          </a:p>
        </p:txBody>
      </p:sp>
    </p:spTree>
    <p:extLst>
      <p:ext uri="{BB962C8B-B14F-4D97-AF65-F5344CB8AC3E}">
        <p14:creationId xmlns:p14="http://schemas.microsoft.com/office/powerpoint/2010/main" val="890988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4"/>
          </p:nvPr>
        </p:nvSpPr>
        <p:spPr/>
        <p:txBody>
          <a:bodyPr>
            <a:normAutofit/>
          </a:bodyPr>
          <a:lstStyle/>
          <a:p>
            <a:r>
              <a:rPr lang="en-GB" dirty="0"/>
              <a:t>“You say there </a:t>
            </a:r>
            <a:r>
              <a:rPr lang="en-GB" i="1" dirty="0"/>
              <a:t>is</a:t>
            </a:r>
            <a:r>
              <a:rPr lang="en-GB" dirty="0"/>
              <a:t> a void; therefore the void is not nothing; therefore there is not the void.”</a:t>
            </a:r>
          </a:p>
          <a:p>
            <a:pPr algn="r"/>
            <a:r>
              <a:rPr lang="en-GB" i="1" dirty="0"/>
              <a:t>Parmenides (c.515-460BC)</a:t>
            </a:r>
          </a:p>
          <a:p>
            <a:endParaRPr lang="en-GB" dirty="0" smtClean="0"/>
          </a:p>
          <a:p>
            <a:r>
              <a:rPr lang="en-GB" dirty="0" smtClean="0"/>
              <a:t>“Moreover</a:t>
            </a:r>
            <a:r>
              <a:rPr lang="en-GB" dirty="0"/>
              <a:t>, it is plain that everything continuous is divisible into </a:t>
            </a:r>
            <a:r>
              <a:rPr lang="en-GB" dirty="0" err="1"/>
              <a:t>divisibles</a:t>
            </a:r>
            <a:r>
              <a:rPr lang="en-GB" dirty="0"/>
              <a:t> that are infinitely divisible: for if it were divisible into indivisibles, we should have an indivisible in contact with an indivisible, since the extremities of things that are continuous with one another are one and are in </a:t>
            </a:r>
            <a:r>
              <a:rPr lang="en-GB" dirty="0" smtClean="0"/>
              <a:t>contact”</a:t>
            </a:r>
          </a:p>
          <a:p>
            <a:pPr algn="r"/>
            <a:r>
              <a:rPr lang="en-GB" i="1" dirty="0" smtClean="0"/>
              <a:t>Aristotle, </a:t>
            </a:r>
            <a:r>
              <a:rPr lang="en-GB" i="1" dirty="0"/>
              <a:t>Physics VI, </a:t>
            </a:r>
            <a:r>
              <a:rPr lang="en-GB" i="1" dirty="0" smtClean="0"/>
              <a:t>350BC</a:t>
            </a:r>
          </a:p>
          <a:p>
            <a:pPr algn="r"/>
            <a:endParaRPr lang="en-GB" dirty="0" smtClean="0"/>
          </a:p>
          <a:p>
            <a:endParaRPr lang="en-GB" dirty="0"/>
          </a:p>
        </p:txBody>
      </p:sp>
      <p:sp>
        <p:nvSpPr>
          <p:cNvPr id="8" name="Content Placeholder 7"/>
          <p:cNvSpPr>
            <a:spLocks noGrp="1"/>
          </p:cNvSpPr>
          <p:nvPr>
            <p:ph sz="quarter" idx="13"/>
          </p:nvPr>
        </p:nvSpPr>
        <p:spPr/>
        <p:txBody>
          <a:bodyPr/>
          <a:lstStyle/>
          <a:p>
            <a:r>
              <a:rPr lang="en-GB" dirty="0" smtClean="0"/>
              <a:t>“According </a:t>
            </a:r>
            <a:r>
              <a:rPr lang="en-GB" dirty="0"/>
              <a:t>to convention there is a sweet and a bitter, a hot and a cold, and according to convention there is </a:t>
            </a:r>
            <a:r>
              <a:rPr lang="en-GB" dirty="0" smtClean="0"/>
              <a:t>colour</a:t>
            </a:r>
            <a:r>
              <a:rPr lang="en-GB" dirty="0"/>
              <a:t>. In truth there are atoms and a </a:t>
            </a:r>
            <a:r>
              <a:rPr lang="en-GB" dirty="0" smtClean="0"/>
              <a:t>void.”</a:t>
            </a:r>
          </a:p>
          <a:p>
            <a:endParaRPr lang="en-GB" dirty="0" smtClean="0"/>
          </a:p>
          <a:p>
            <a:r>
              <a:rPr lang="en-GB" dirty="0"/>
              <a:t>“That atoms and the vacuum were the beginning of the universe; and that everything else </a:t>
            </a:r>
            <a:r>
              <a:rPr lang="en-GB" dirty="0" smtClean="0"/>
              <a:t>exists </a:t>
            </a:r>
            <a:r>
              <a:rPr lang="en-GB" dirty="0"/>
              <a:t>only in opinion</a:t>
            </a:r>
            <a:r>
              <a:rPr lang="en-GB" dirty="0" smtClean="0"/>
              <a:t>.”</a:t>
            </a:r>
            <a:endParaRPr lang="en-GB" dirty="0"/>
          </a:p>
          <a:p>
            <a:pPr algn="r"/>
            <a:r>
              <a:rPr lang="en-GB" i="1" dirty="0"/>
              <a:t>Democritus (c.460-370BC)</a:t>
            </a:r>
            <a:endParaRPr lang="en-GB" i="1" dirty="0" smtClean="0"/>
          </a:p>
          <a:p>
            <a:endParaRPr lang="en-GB" dirty="0"/>
          </a:p>
        </p:txBody>
      </p:sp>
      <p:sp>
        <p:nvSpPr>
          <p:cNvPr id="7" name="Title 6"/>
          <p:cNvSpPr>
            <a:spLocks noGrp="1"/>
          </p:cNvSpPr>
          <p:nvPr>
            <p:ph type="title"/>
          </p:nvPr>
        </p:nvSpPr>
        <p:spPr/>
        <p:txBody>
          <a:bodyPr/>
          <a:lstStyle/>
          <a:p>
            <a:r>
              <a:rPr lang="en-GB" dirty="0" smtClean="0"/>
              <a:t>A thoroughly modern pursuit</a:t>
            </a:r>
            <a:endParaRPr lang="en-GB" dirty="0"/>
          </a:p>
        </p:txBody>
      </p:sp>
      <p:grpSp>
        <p:nvGrpSpPr>
          <p:cNvPr id="18" name="Group 17"/>
          <p:cNvGrpSpPr/>
          <p:nvPr/>
        </p:nvGrpSpPr>
        <p:grpSpPr>
          <a:xfrm>
            <a:off x="1166358" y="2636912"/>
            <a:ext cx="1730715" cy="255144"/>
            <a:chOff x="1166358" y="2636912"/>
            <a:chExt cx="1730715" cy="255144"/>
          </a:xfrm>
        </p:grpSpPr>
        <p:cxnSp>
          <p:nvCxnSpPr>
            <p:cNvPr id="12" name="Straight Connector 11"/>
            <p:cNvCxnSpPr/>
            <p:nvPr/>
          </p:nvCxnSpPr>
          <p:spPr>
            <a:xfrm>
              <a:off x="1166358" y="2764484"/>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76993" y="2764484"/>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935126" y="2636912"/>
              <a:ext cx="116594" cy="255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017867" y="2636912"/>
              <a:ext cx="116594" cy="255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012160" y="2780928"/>
            <a:ext cx="1730715" cy="255144"/>
            <a:chOff x="1166358" y="2636912"/>
            <a:chExt cx="1730715" cy="255144"/>
          </a:xfrm>
        </p:grpSpPr>
        <p:cxnSp>
          <p:nvCxnSpPr>
            <p:cNvPr id="20" name="Straight Connector 19"/>
            <p:cNvCxnSpPr/>
            <p:nvPr/>
          </p:nvCxnSpPr>
          <p:spPr>
            <a:xfrm>
              <a:off x="1166358" y="2764484"/>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176993" y="2764484"/>
              <a:ext cx="72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935126" y="2636912"/>
              <a:ext cx="116594" cy="255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017867" y="2636912"/>
              <a:ext cx="116594" cy="255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Date Placeholder 1"/>
          <p:cNvSpPr>
            <a:spLocks noGrp="1"/>
          </p:cNvSpPr>
          <p:nvPr>
            <p:ph type="dt" sz="half" idx="15"/>
          </p:nvPr>
        </p:nvSpPr>
        <p:spPr/>
        <p:txBody>
          <a:bodyPr/>
          <a:lstStyle/>
          <a:p>
            <a:fld id="{470454E4-4A34-448F-A433-9D49C38C666A}" type="datetime1">
              <a:rPr lang="en-GB" smtClean="0"/>
              <a:t>30/04/2015</a:t>
            </a:fld>
            <a:endParaRPr lang="en-GB"/>
          </a:p>
        </p:txBody>
      </p:sp>
      <p:sp>
        <p:nvSpPr>
          <p:cNvPr id="6" name="Footer Placeholder 5"/>
          <p:cNvSpPr>
            <a:spLocks noGrp="1"/>
          </p:cNvSpPr>
          <p:nvPr>
            <p:ph type="ftr" sz="quarter" idx="17"/>
          </p:nvPr>
        </p:nvSpPr>
        <p:spPr/>
        <p:txBody>
          <a:bodyPr/>
          <a:lstStyle/>
          <a:p>
            <a:r>
              <a:rPr lang="en-GB" smtClean="0"/>
              <a:t>Andrew W. Rose</a:t>
            </a:r>
            <a:endParaRPr lang="en-GB" dirty="0"/>
          </a:p>
        </p:txBody>
      </p:sp>
      <p:sp>
        <p:nvSpPr>
          <p:cNvPr id="10" name="Slide Number Placeholder 9"/>
          <p:cNvSpPr>
            <a:spLocks noGrp="1"/>
          </p:cNvSpPr>
          <p:nvPr>
            <p:ph type="sldNum" sz="quarter" idx="16"/>
          </p:nvPr>
        </p:nvSpPr>
        <p:spPr/>
        <p:txBody>
          <a:bodyPr/>
          <a:lstStyle/>
          <a:p>
            <a:fld id="{035F0723-42B8-4CAA-8A7D-A426CFC272D6}" type="slidenum">
              <a:rPr lang="en-GB" smtClean="0"/>
              <a:t>4</a:t>
            </a:fld>
            <a:endParaRPr lang="en-GB"/>
          </a:p>
        </p:txBody>
      </p:sp>
    </p:spTree>
    <p:extLst>
      <p:ext uri="{BB962C8B-B14F-4D97-AF65-F5344CB8AC3E}">
        <p14:creationId xmlns:p14="http://schemas.microsoft.com/office/powerpoint/2010/main" val="2261414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19339" y="1463040"/>
            <a:ext cx="7680960" cy="1821944"/>
          </a:xfrm>
        </p:spPr>
        <p:txBody>
          <a:bodyPr/>
          <a:lstStyle/>
          <a:p>
            <a:pPr marL="285750" indent="-285750">
              <a:buFont typeface="Arial" panose="020B0604020202020204" pitchFamily="34" charset="0"/>
              <a:buChar char="•"/>
            </a:pPr>
            <a:r>
              <a:rPr lang="en-GB" dirty="0" smtClean="0"/>
              <a:t>The establishment of </a:t>
            </a:r>
            <a:r>
              <a:rPr lang="en-GB" dirty="0" err="1" smtClean="0"/>
              <a:t>unitarity</a:t>
            </a:r>
            <a:r>
              <a:rPr lang="en-GB" dirty="0" smtClean="0"/>
              <a:t> of a </a:t>
            </a:r>
            <a:r>
              <a:rPr lang="en-GB" dirty="0" err="1" smtClean="0"/>
              <a:t>renormalizable</a:t>
            </a:r>
            <a:r>
              <a:rPr lang="en-GB" dirty="0" smtClean="0"/>
              <a:t> set of Feynman rules requires Ward identities, a consequence of gauge invariance</a:t>
            </a:r>
          </a:p>
          <a:p>
            <a:pPr marL="285750" indent="-285750">
              <a:buFont typeface="Arial" panose="020B0604020202020204" pitchFamily="34" charset="0"/>
              <a:buChar char="•"/>
            </a:pPr>
            <a:r>
              <a:rPr lang="en-GB" dirty="0" smtClean="0"/>
              <a:t>The rules in the </a:t>
            </a:r>
            <a:r>
              <a:rPr lang="en-GB" dirty="0" err="1" smtClean="0"/>
              <a:t>renormalizable</a:t>
            </a:r>
            <a:r>
              <a:rPr lang="en-GB" dirty="0" smtClean="0"/>
              <a:t> gauge are equivalent to those in the unitary gauge only when the theory is gauge invariant</a:t>
            </a:r>
          </a:p>
          <a:p>
            <a:pPr algn="r"/>
            <a:r>
              <a:rPr lang="en-GB" dirty="0" err="1" smtClean="0"/>
              <a:t>Veltman</a:t>
            </a:r>
            <a:r>
              <a:rPr lang="en-GB" dirty="0" smtClean="0"/>
              <a:t>, ‘t </a:t>
            </a:r>
            <a:r>
              <a:rPr lang="en-GB" dirty="0" err="1" smtClean="0"/>
              <a:t>Hooft</a:t>
            </a:r>
            <a:r>
              <a:rPr lang="en-GB" dirty="0" smtClean="0"/>
              <a:t>, 1972</a:t>
            </a:r>
          </a:p>
          <a:p>
            <a:pPr marL="285750" indent="-285750">
              <a:buFont typeface="Arial" panose="020B0604020202020204" pitchFamily="34" charset="0"/>
              <a:buChar char="•"/>
            </a:pPr>
            <a:endParaRPr lang="en-GB" dirty="0"/>
          </a:p>
        </p:txBody>
      </p:sp>
      <p:sp>
        <p:nvSpPr>
          <p:cNvPr id="6" name="Title 5"/>
          <p:cNvSpPr>
            <a:spLocks noGrp="1"/>
          </p:cNvSpPr>
          <p:nvPr>
            <p:ph type="title"/>
          </p:nvPr>
        </p:nvSpPr>
        <p:spPr>
          <a:xfrm>
            <a:off x="352426" y="321468"/>
            <a:ext cx="6019774" cy="1066800"/>
          </a:xfrm>
        </p:spPr>
        <p:txBody>
          <a:bodyPr>
            <a:noAutofit/>
          </a:bodyPr>
          <a:lstStyle/>
          <a:p>
            <a:r>
              <a:rPr lang="en-GB" dirty="0" smtClean="0"/>
              <a:t>Why do we care about </a:t>
            </a:r>
            <a:r>
              <a:rPr lang="en-GB" dirty="0"/>
              <a:t>phase </a:t>
            </a:r>
            <a:r>
              <a:rPr lang="en-GB" dirty="0" smtClean="0"/>
              <a:t>(gauge) invariance?</a:t>
            </a:r>
            <a:endParaRPr lang="en-GB" dirty="0"/>
          </a:p>
        </p:txBody>
      </p:sp>
      <p:sp>
        <p:nvSpPr>
          <p:cNvPr id="7" name="Date Placeholder 6"/>
          <p:cNvSpPr>
            <a:spLocks noGrp="1"/>
          </p:cNvSpPr>
          <p:nvPr>
            <p:ph type="dt" sz="half" idx="14"/>
          </p:nvPr>
        </p:nvSpPr>
        <p:spPr/>
        <p:txBody>
          <a:bodyPr/>
          <a:lstStyle/>
          <a:p>
            <a:fld id="{D7FAD3F3-D584-4ABD-B43E-D97728DE71DD}"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40</a:t>
            </a:fld>
            <a:endParaRPr lang="en-GB"/>
          </a:p>
        </p:txBody>
      </p:sp>
    </p:spTree>
    <p:extLst>
      <p:ext uri="{BB962C8B-B14F-4D97-AF65-F5344CB8AC3E}">
        <p14:creationId xmlns:p14="http://schemas.microsoft.com/office/powerpoint/2010/main" val="37163857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19339" y="1463040"/>
            <a:ext cx="7680960" cy="1821944"/>
          </a:xfrm>
        </p:spPr>
        <p:txBody>
          <a:bodyPr/>
          <a:lstStyle/>
          <a:p>
            <a:pPr marL="285750" indent="-285750">
              <a:buFont typeface="Arial" panose="020B0604020202020204" pitchFamily="34" charset="0"/>
              <a:buChar char="•"/>
            </a:pPr>
            <a:r>
              <a:rPr lang="en-GB" dirty="0" smtClean="0"/>
              <a:t>The establishment of </a:t>
            </a:r>
            <a:r>
              <a:rPr lang="en-GB" dirty="0" err="1" smtClean="0"/>
              <a:t>unitarity</a:t>
            </a:r>
            <a:r>
              <a:rPr lang="en-GB" dirty="0" smtClean="0"/>
              <a:t> of a </a:t>
            </a:r>
            <a:r>
              <a:rPr lang="en-GB" dirty="0" err="1" smtClean="0"/>
              <a:t>renormalizable</a:t>
            </a:r>
            <a:r>
              <a:rPr lang="en-GB" dirty="0" smtClean="0"/>
              <a:t> set of Feynman rules requires Ward identities, a consequence of gauge invariance</a:t>
            </a:r>
          </a:p>
          <a:p>
            <a:pPr marL="285750" indent="-285750">
              <a:buFont typeface="Arial" panose="020B0604020202020204" pitchFamily="34" charset="0"/>
              <a:buChar char="•"/>
            </a:pPr>
            <a:r>
              <a:rPr lang="en-GB" dirty="0" smtClean="0"/>
              <a:t>The rules in the </a:t>
            </a:r>
            <a:r>
              <a:rPr lang="en-GB" dirty="0" err="1" smtClean="0"/>
              <a:t>renormalizable</a:t>
            </a:r>
            <a:r>
              <a:rPr lang="en-GB" dirty="0" smtClean="0"/>
              <a:t> gauge are equivalent to those in the unitary gauge only when the theory is gauge invariant</a:t>
            </a:r>
          </a:p>
          <a:p>
            <a:pPr algn="r"/>
            <a:r>
              <a:rPr lang="en-GB" dirty="0" err="1" smtClean="0"/>
              <a:t>Veltman</a:t>
            </a:r>
            <a:r>
              <a:rPr lang="en-GB" dirty="0" smtClean="0"/>
              <a:t>, ‘t </a:t>
            </a:r>
            <a:r>
              <a:rPr lang="en-GB" dirty="0" err="1" smtClean="0"/>
              <a:t>Hooft</a:t>
            </a:r>
            <a:r>
              <a:rPr lang="en-GB" dirty="0" smtClean="0"/>
              <a:t>, 1972</a:t>
            </a:r>
          </a:p>
          <a:p>
            <a:pPr marL="285750" indent="-285750">
              <a:buFont typeface="Arial" panose="020B0604020202020204" pitchFamily="34" charset="0"/>
              <a:buChar char="•"/>
            </a:pPr>
            <a:endParaRPr lang="en-GB" dirty="0"/>
          </a:p>
        </p:txBody>
      </p:sp>
      <p:sp>
        <p:nvSpPr>
          <p:cNvPr id="6" name="Title 5"/>
          <p:cNvSpPr>
            <a:spLocks noGrp="1"/>
          </p:cNvSpPr>
          <p:nvPr>
            <p:ph type="title"/>
          </p:nvPr>
        </p:nvSpPr>
        <p:spPr>
          <a:xfrm>
            <a:off x="352426" y="321468"/>
            <a:ext cx="6019774" cy="1066800"/>
          </a:xfrm>
        </p:spPr>
        <p:txBody>
          <a:bodyPr>
            <a:noAutofit/>
          </a:bodyPr>
          <a:lstStyle/>
          <a:p>
            <a:r>
              <a:rPr lang="en-GB" dirty="0" smtClean="0"/>
              <a:t>Why do we care about </a:t>
            </a:r>
            <a:r>
              <a:rPr lang="en-GB" dirty="0"/>
              <a:t>phase </a:t>
            </a:r>
            <a:r>
              <a:rPr lang="en-GB" dirty="0" smtClean="0"/>
              <a:t>(gauge) invariance?</a:t>
            </a:r>
            <a:endParaRPr lang="en-GB" dirty="0"/>
          </a:p>
        </p:txBody>
      </p:sp>
      <p:sp>
        <p:nvSpPr>
          <p:cNvPr id="7" name="TextBox 6"/>
          <p:cNvSpPr txBox="1"/>
          <p:nvPr/>
        </p:nvSpPr>
        <p:spPr>
          <a:xfrm>
            <a:off x="251520" y="3429000"/>
            <a:ext cx="8640960" cy="1384995"/>
          </a:xfrm>
          <a:prstGeom prst="rect">
            <a:avLst/>
          </a:prstGeom>
          <a:noFill/>
        </p:spPr>
        <p:txBody>
          <a:bodyPr wrap="square" rtlCol="0">
            <a:spAutoFit/>
          </a:bodyPr>
          <a:lstStyle/>
          <a:p>
            <a:pPr algn="ctr"/>
            <a:r>
              <a:rPr lang="en-GB" sz="2800" dirty="0" smtClean="0">
                <a:solidFill>
                  <a:srgbClr val="FF0000"/>
                </a:solidFill>
              </a:rPr>
              <a:t>No field theory can produce any meaningful or believable results unless it is </a:t>
            </a:r>
            <a:r>
              <a:rPr lang="en-GB" sz="2800" dirty="0" err="1" smtClean="0">
                <a:solidFill>
                  <a:srgbClr val="FF0000"/>
                </a:solidFill>
              </a:rPr>
              <a:t>renormalizable</a:t>
            </a:r>
            <a:r>
              <a:rPr lang="en-GB" sz="2800" dirty="0" smtClean="0">
                <a:solidFill>
                  <a:srgbClr val="FF0000"/>
                </a:solidFill>
              </a:rPr>
              <a:t>,</a:t>
            </a:r>
          </a:p>
          <a:p>
            <a:pPr algn="ctr"/>
            <a:r>
              <a:rPr lang="en-GB" sz="2800" dirty="0" smtClean="0">
                <a:solidFill>
                  <a:srgbClr val="FF0000"/>
                </a:solidFill>
              </a:rPr>
              <a:t>and to be </a:t>
            </a:r>
            <a:r>
              <a:rPr lang="en-GB" sz="2800" dirty="0" err="1" smtClean="0">
                <a:solidFill>
                  <a:srgbClr val="FF0000"/>
                </a:solidFill>
              </a:rPr>
              <a:t>renormalizable</a:t>
            </a:r>
            <a:r>
              <a:rPr lang="en-GB" sz="2800" dirty="0" smtClean="0">
                <a:solidFill>
                  <a:srgbClr val="FF0000"/>
                </a:solidFill>
              </a:rPr>
              <a:t> it must be gauge invariant</a:t>
            </a:r>
            <a:endParaRPr lang="en-GB" sz="2800" dirty="0">
              <a:solidFill>
                <a:srgbClr val="FF0000"/>
              </a:solidFill>
            </a:endParaRPr>
          </a:p>
        </p:txBody>
      </p:sp>
      <p:sp>
        <p:nvSpPr>
          <p:cNvPr id="8" name="Date Placeholder 7"/>
          <p:cNvSpPr>
            <a:spLocks noGrp="1"/>
          </p:cNvSpPr>
          <p:nvPr>
            <p:ph type="dt" sz="half" idx="14"/>
          </p:nvPr>
        </p:nvSpPr>
        <p:spPr/>
        <p:txBody>
          <a:bodyPr/>
          <a:lstStyle/>
          <a:p>
            <a:fld id="{EA479FEF-2CC0-44E9-9F99-FED5CE728575}"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41</a:t>
            </a:fld>
            <a:endParaRPr lang="en-GB"/>
          </a:p>
        </p:txBody>
      </p:sp>
    </p:spTree>
    <p:extLst>
      <p:ext uri="{BB962C8B-B14F-4D97-AF65-F5344CB8AC3E}">
        <p14:creationId xmlns:p14="http://schemas.microsoft.com/office/powerpoint/2010/main" val="1857440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19339" y="1463040"/>
            <a:ext cx="7680960" cy="1821944"/>
          </a:xfrm>
        </p:spPr>
        <p:txBody>
          <a:bodyPr/>
          <a:lstStyle/>
          <a:p>
            <a:pPr marL="285750" indent="-285750">
              <a:buFont typeface="Arial" panose="020B0604020202020204" pitchFamily="34" charset="0"/>
              <a:buChar char="•"/>
            </a:pPr>
            <a:r>
              <a:rPr lang="en-GB" dirty="0" smtClean="0"/>
              <a:t>The establishment of </a:t>
            </a:r>
            <a:r>
              <a:rPr lang="en-GB" dirty="0" err="1" smtClean="0"/>
              <a:t>unitarity</a:t>
            </a:r>
            <a:r>
              <a:rPr lang="en-GB" dirty="0" smtClean="0"/>
              <a:t> of a </a:t>
            </a:r>
            <a:r>
              <a:rPr lang="en-GB" dirty="0" err="1" smtClean="0"/>
              <a:t>renormalizable</a:t>
            </a:r>
            <a:r>
              <a:rPr lang="en-GB" dirty="0" smtClean="0"/>
              <a:t> set of Feynman rules requires Ward identities, a consequence of gauge invariance</a:t>
            </a:r>
          </a:p>
          <a:p>
            <a:pPr marL="285750" indent="-285750">
              <a:buFont typeface="Arial" panose="020B0604020202020204" pitchFamily="34" charset="0"/>
              <a:buChar char="•"/>
            </a:pPr>
            <a:r>
              <a:rPr lang="en-GB" dirty="0" smtClean="0"/>
              <a:t>The rules in the </a:t>
            </a:r>
            <a:r>
              <a:rPr lang="en-GB" dirty="0" err="1" smtClean="0"/>
              <a:t>renormalizable</a:t>
            </a:r>
            <a:r>
              <a:rPr lang="en-GB" dirty="0" smtClean="0"/>
              <a:t> gauge are equivalent to those in the unitary gauge only when the theory is gauge invariant</a:t>
            </a:r>
          </a:p>
          <a:p>
            <a:pPr algn="r"/>
            <a:r>
              <a:rPr lang="en-GB" dirty="0" err="1" smtClean="0"/>
              <a:t>Veltman</a:t>
            </a:r>
            <a:r>
              <a:rPr lang="en-GB" dirty="0" smtClean="0"/>
              <a:t>, ‘t </a:t>
            </a:r>
            <a:r>
              <a:rPr lang="en-GB" dirty="0" err="1" smtClean="0"/>
              <a:t>Hooft</a:t>
            </a:r>
            <a:r>
              <a:rPr lang="en-GB" dirty="0" smtClean="0"/>
              <a:t>, 1972</a:t>
            </a:r>
          </a:p>
          <a:p>
            <a:pPr marL="285750" indent="-285750">
              <a:buFont typeface="Arial" panose="020B0604020202020204" pitchFamily="34" charset="0"/>
              <a:buChar char="•"/>
            </a:pPr>
            <a:endParaRPr lang="en-GB" dirty="0"/>
          </a:p>
        </p:txBody>
      </p:sp>
      <p:sp>
        <p:nvSpPr>
          <p:cNvPr id="6" name="Title 5"/>
          <p:cNvSpPr>
            <a:spLocks noGrp="1"/>
          </p:cNvSpPr>
          <p:nvPr>
            <p:ph type="title"/>
          </p:nvPr>
        </p:nvSpPr>
        <p:spPr>
          <a:xfrm>
            <a:off x="352426" y="321468"/>
            <a:ext cx="6019774" cy="1066800"/>
          </a:xfrm>
        </p:spPr>
        <p:txBody>
          <a:bodyPr>
            <a:noAutofit/>
          </a:bodyPr>
          <a:lstStyle/>
          <a:p>
            <a:r>
              <a:rPr lang="en-GB" dirty="0" smtClean="0"/>
              <a:t>Why do we care about </a:t>
            </a:r>
            <a:r>
              <a:rPr lang="en-GB" dirty="0"/>
              <a:t>phase </a:t>
            </a:r>
            <a:r>
              <a:rPr lang="en-GB" dirty="0" smtClean="0"/>
              <a:t>(gauge) invariance?</a:t>
            </a:r>
            <a:endParaRPr lang="en-GB" dirty="0"/>
          </a:p>
        </p:txBody>
      </p:sp>
      <p:sp>
        <p:nvSpPr>
          <p:cNvPr id="7" name="TextBox 6"/>
          <p:cNvSpPr txBox="1"/>
          <p:nvPr/>
        </p:nvSpPr>
        <p:spPr>
          <a:xfrm>
            <a:off x="251520" y="3429000"/>
            <a:ext cx="8640960" cy="1384995"/>
          </a:xfrm>
          <a:prstGeom prst="rect">
            <a:avLst/>
          </a:prstGeom>
          <a:noFill/>
        </p:spPr>
        <p:txBody>
          <a:bodyPr wrap="square" rtlCol="0">
            <a:spAutoFit/>
          </a:bodyPr>
          <a:lstStyle/>
          <a:p>
            <a:pPr algn="ctr"/>
            <a:r>
              <a:rPr lang="en-GB" sz="2800" dirty="0" smtClean="0">
                <a:solidFill>
                  <a:srgbClr val="FF0000"/>
                </a:solidFill>
              </a:rPr>
              <a:t>No field theory can produce any </a:t>
            </a:r>
            <a:r>
              <a:rPr lang="en-GB" sz="2800" dirty="0">
                <a:solidFill>
                  <a:srgbClr val="FF0000"/>
                </a:solidFill>
              </a:rPr>
              <a:t>meaningful or believable results</a:t>
            </a:r>
            <a:r>
              <a:rPr lang="en-GB" sz="2800" dirty="0" smtClean="0">
                <a:solidFill>
                  <a:srgbClr val="FF0000"/>
                </a:solidFill>
              </a:rPr>
              <a:t> unless it is </a:t>
            </a:r>
            <a:r>
              <a:rPr lang="en-GB" sz="2800" dirty="0" err="1" smtClean="0">
                <a:solidFill>
                  <a:srgbClr val="FF0000"/>
                </a:solidFill>
              </a:rPr>
              <a:t>renormalizable</a:t>
            </a:r>
            <a:r>
              <a:rPr lang="en-GB" sz="2800" dirty="0" smtClean="0">
                <a:solidFill>
                  <a:srgbClr val="FF0000"/>
                </a:solidFill>
              </a:rPr>
              <a:t>,</a:t>
            </a:r>
          </a:p>
          <a:p>
            <a:pPr algn="ctr"/>
            <a:r>
              <a:rPr lang="en-GB" sz="2800" dirty="0" smtClean="0">
                <a:solidFill>
                  <a:srgbClr val="FF0000"/>
                </a:solidFill>
              </a:rPr>
              <a:t>and to be </a:t>
            </a:r>
            <a:r>
              <a:rPr lang="en-GB" sz="2800" dirty="0" err="1" smtClean="0">
                <a:solidFill>
                  <a:srgbClr val="FF0000"/>
                </a:solidFill>
              </a:rPr>
              <a:t>renormalizable</a:t>
            </a:r>
            <a:r>
              <a:rPr lang="en-GB" sz="2800" dirty="0" smtClean="0">
                <a:solidFill>
                  <a:srgbClr val="FF0000"/>
                </a:solidFill>
              </a:rPr>
              <a:t> it must be gauge invariant</a:t>
            </a:r>
            <a:endParaRPr lang="en-GB" sz="2800" dirty="0">
              <a:solidFill>
                <a:srgbClr val="FF0000"/>
              </a:solidFill>
            </a:endParaRPr>
          </a:p>
        </p:txBody>
      </p:sp>
      <p:sp>
        <p:nvSpPr>
          <p:cNvPr id="8" name="TextBox 7"/>
          <p:cNvSpPr txBox="1"/>
          <p:nvPr/>
        </p:nvSpPr>
        <p:spPr>
          <a:xfrm>
            <a:off x="251520" y="4924325"/>
            <a:ext cx="8640960" cy="954107"/>
          </a:xfrm>
          <a:prstGeom prst="rect">
            <a:avLst/>
          </a:prstGeom>
          <a:noFill/>
        </p:spPr>
        <p:txBody>
          <a:bodyPr wrap="square" rtlCol="0">
            <a:spAutoFit/>
          </a:bodyPr>
          <a:lstStyle/>
          <a:p>
            <a:pPr algn="ctr"/>
            <a:r>
              <a:rPr lang="en-GB" sz="2800" dirty="0" smtClean="0">
                <a:solidFill>
                  <a:srgbClr val="00FF00"/>
                </a:solidFill>
              </a:rPr>
              <a:t>If the theory is not gauge invariant it is worth </a:t>
            </a:r>
          </a:p>
          <a:p>
            <a:pPr algn="ctr"/>
            <a:r>
              <a:rPr lang="en-GB" sz="2800" dirty="0" smtClean="0">
                <a:solidFill>
                  <a:srgbClr val="00FF00"/>
                </a:solidFill>
              </a:rPr>
              <a:t>DIDDLY SQUAT</a:t>
            </a:r>
            <a:endParaRPr lang="en-GB" sz="2800" dirty="0">
              <a:solidFill>
                <a:srgbClr val="00FF00"/>
              </a:solidFill>
            </a:endParaRPr>
          </a:p>
        </p:txBody>
      </p:sp>
      <p:sp>
        <p:nvSpPr>
          <p:cNvPr id="9" name="Date Placeholder 8"/>
          <p:cNvSpPr>
            <a:spLocks noGrp="1"/>
          </p:cNvSpPr>
          <p:nvPr>
            <p:ph type="dt" sz="half" idx="14"/>
          </p:nvPr>
        </p:nvSpPr>
        <p:spPr/>
        <p:txBody>
          <a:bodyPr/>
          <a:lstStyle/>
          <a:p>
            <a:fld id="{40AA55A4-9827-4CB6-A15C-65A949835336}"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1" name="Slide Number Placeholder 10"/>
          <p:cNvSpPr>
            <a:spLocks noGrp="1"/>
          </p:cNvSpPr>
          <p:nvPr>
            <p:ph type="sldNum" sz="quarter" idx="15"/>
          </p:nvPr>
        </p:nvSpPr>
        <p:spPr/>
        <p:txBody>
          <a:bodyPr/>
          <a:lstStyle/>
          <a:p>
            <a:fld id="{035F0723-42B8-4CAA-8A7D-A426CFC272D6}" type="slidenum">
              <a:rPr lang="en-GB" smtClean="0"/>
              <a:t>42</a:t>
            </a:fld>
            <a:endParaRPr lang="en-GB"/>
          </a:p>
        </p:txBody>
      </p:sp>
    </p:spTree>
    <p:extLst>
      <p:ext uri="{BB962C8B-B14F-4D97-AF65-F5344CB8AC3E}">
        <p14:creationId xmlns:p14="http://schemas.microsoft.com/office/powerpoint/2010/main" val="38301055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9512" y="1700808"/>
            <a:ext cx="4392488" cy="4724400"/>
          </a:xfrm>
        </p:spPr>
        <p:txBody>
          <a:bodyPr/>
          <a:lstStyle/>
          <a:p>
            <a:pPr algn="ctr"/>
            <a:r>
              <a:rPr lang="en-GB" dirty="0" smtClean="0"/>
              <a:t>We can devise a Lagrangian which is </a:t>
            </a:r>
            <a:r>
              <a:rPr lang="en-GB" sz="2400" dirty="0" smtClean="0">
                <a:solidFill>
                  <a:srgbClr val="FF0000"/>
                </a:solidFill>
              </a:rPr>
              <a:t>symmetric across the origin</a:t>
            </a:r>
          </a:p>
          <a:p>
            <a:pPr algn="ctr">
              <a:spcBef>
                <a:spcPts val="600"/>
              </a:spcBef>
            </a:pPr>
            <a:r>
              <a:rPr lang="en-GB" dirty="0" smtClean="0"/>
              <a:t>but which is</a:t>
            </a:r>
          </a:p>
          <a:p>
            <a:pPr algn="ctr">
              <a:spcBef>
                <a:spcPts val="600"/>
              </a:spcBef>
            </a:pPr>
            <a:r>
              <a:rPr lang="en-GB" sz="2400" dirty="0">
                <a:solidFill>
                  <a:srgbClr val="FF0000"/>
                </a:solidFill>
              </a:rPr>
              <a:t>a</a:t>
            </a:r>
            <a:r>
              <a:rPr lang="en-GB" sz="2400" dirty="0" smtClean="0">
                <a:solidFill>
                  <a:srgbClr val="FF0000"/>
                </a:solidFill>
              </a:rPr>
              <a:t>symmetric about the minimum</a:t>
            </a:r>
            <a:endParaRPr lang="en-GB" sz="2400" dirty="0">
              <a:solidFill>
                <a:srgbClr val="FF0000"/>
              </a:solidFill>
            </a:endParaRPr>
          </a:p>
        </p:txBody>
      </p:sp>
      <p:sp>
        <p:nvSpPr>
          <p:cNvPr id="6" name="Title 5"/>
          <p:cNvSpPr>
            <a:spLocks noGrp="1"/>
          </p:cNvSpPr>
          <p:nvPr>
            <p:ph type="title"/>
          </p:nvPr>
        </p:nvSpPr>
        <p:spPr>
          <a:xfrm>
            <a:off x="352426" y="228600"/>
            <a:ext cx="8540054" cy="1066800"/>
          </a:xfrm>
        </p:spPr>
        <p:txBody>
          <a:bodyPr>
            <a:noAutofit/>
          </a:bodyPr>
          <a:lstStyle/>
          <a:p>
            <a:r>
              <a:rPr lang="en-GB" sz="3600" dirty="0" smtClean="0"/>
              <a:t>The Higgs (-Schwinger-Anderson-Kibble-</a:t>
            </a:r>
            <a:r>
              <a:rPr lang="en-GB" sz="3600" dirty="0" err="1" smtClean="0"/>
              <a:t>Guralnik</a:t>
            </a:r>
            <a:r>
              <a:rPr lang="en-GB" sz="3600" dirty="0" smtClean="0"/>
              <a:t>-Hagen-</a:t>
            </a:r>
            <a:r>
              <a:rPr lang="en-GB" sz="3600" dirty="0" err="1" smtClean="0"/>
              <a:t>Englert</a:t>
            </a:r>
            <a:r>
              <a:rPr lang="en-GB" sz="3600" dirty="0" smtClean="0"/>
              <a:t>-</a:t>
            </a:r>
            <a:r>
              <a:rPr lang="en-GB" sz="3600" dirty="0" err="1" smtClean="0"/>
              <a:t>Brout</a:t>
            </a:r>
            <a:r>
              <a:rPr lang="en-GB" sz="3600" dirty="0" smtClean="0"/>
              <a:t>) Mechanism</a:t>
            </a:r>
            <a:endParaRPr lang="en-GB" sz="3600" dirty="0"/>
          </a:p>
        </p:txBody>
      </p:sp>
      <p:pic>
        <p:nvPicPr>
          <p:cNvPr id="1026" name="Picture 2" descr="http://quantum-bits.org/wp-content/uploads/2012/08/higgs-hat.png"/>
          <p:cNvPicPr>
            <a:picLocks noChangeAspect="1" noChangeArrowheads="1"/>
          </p:cNvPicPr>
          <p:nvPr/>
        </p:nvPicPr>
        <p:blipFill rotWithShape="1">
          <a:blip r:embed="rId2">
            <a:extLst>
              <a:ext uri="{28A0092B-C50C-407E-A947-70E740481C1C}">
                <a14:useLocalDpi xmlns:a14="http://schemas.microsoft.com/office/drawing/2010/main" val="0"/>
              </a:ext>
            </a:extLst>
          </a:blip>
          <a:srcRect l="-2185" t="-2846" r="-1363" b="-2965"/>
          <a:stretch/>
        </p:blipFill>
        <p:spPr bwMode="auto">
          <a:xfrm>
            <a:off x="4673168" y="1484784"/>
            <a:ext cx="4398824" cy="3240360"/>
          </a:xfrm>
          <a:prstGeom prst="rect">
            <a:avLst/>
          </a:prstGeom>
          <a:solidFill>
            <a:schemeClr val="tx1"/>
          </a:solidFill>
          <a:ln w="38100">
            <a:solidFill>
              <a:srgbClr val="FF0000"/>
            </a:solidFill>
          </a:ln>
        </p:spPr>
      </p:pic>
      <p:sp>
        <p:nvSpPr>
          <p:cNvPr id="7" name="Date Placeholder 6"/>
          <p:cNvSpPr>
            <a:spLocks noGrp="1"/>
          </p:cNvSpPr>
          <p:nvPr>
            <p:ph type="dt" sz="half" idx="14"/>
          </p:nvPr>
        </p:nvSpPr>
        <p:spPr/>
        <p:txBody>
          <a:bodyPr/>
          <a:lstStyle/>
          <a:p>
            <a:fld id="{F95AA2D2-9292-468E-B6EE-87999DE5D614}"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43</a:t>
            </a:fld>
            <a:endParaRPr lang="en-GB"/>
          </a:p>
        </p:txBody>
      </p:sp>
    </p:spTree>
    <p:extLst>
      <p:ext uri="{BB962C8B-B14F-4D97-AF65-F5344CB8AC3E}">
        <p14:creationId xmlns:p14="http://schemas.microsoft.com/office/powerpoint/2010/main" val="3650208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9513" y="1700808"/>
            <a:ext cx="4392488" cy="4724400"/>
          </a:xfrm>
        </p:spPr>
        <p:txBody>
          <a:bodyPr/>
          <a:lstStyle/>
          <a:p>
            <a:pPr algn="ctr"/>
            <a:r>
              <a:rPr lang="en-GB" dirty="0" smtClean="0"/>
              <a:t>We can devise a Lagrangian which is </a:t>
            </a:r>
            <a:r>
              <a:rPr lang="en-GB" sz="2400" dirty="0" smtClean="0">
                <a:solidFill>
                  <a:srgbClr val="FF0000"/>
                </a:solidFill>
              </a:rPr>
              <a:t>symmetric across the origin</a:t>
            </a:r>
          </a:p>
          <a:p>
            <a:pPr algn="ctr">
              <a:spcBef>
                <a:spcPts val="600"/>
              </a:spcBef>
            </a:pPr>
            <a:r>
              <a:rPr lang="en-GB" dirty="0" smtClean="0"/>
              <a:t>but which is</a:t>
            </a:r>
          </a:p>
          <a:p>
            <a:pPr algn="ctr">
              <a:spcBef>
                <a:spcPts val="600"/>
              </a:spcBef>
            </a:pPr>
            <a:r>
              <a:rPr lang="en-GB" sz="2400" dirty="0">
                <a:solidFill>
                  <a:srgbClr val="FF0000"/>
                </a:solidFill>
              </a:rPr>
              <a:t>a</a:t>
            </a:r>
            <a:r>
              <a:rPr lang="en-GB" sz="2400" dirty="0" smtClean="0">
                <a:solidFill>
                  <a:srgbClr val="FF0000"/>
                </a:solidFill>
              </a:rPr>
              <a:t>symmetric about the minimum</a:t>
            </a:r>
          </a:p>
          <a:p>
            <a:pPr algn="ctr">
              <a:spcBef>
                <a:spcPts val="600"/>
              </a:spcBef>
            </a:pPr>
            <a:endParaRPr lang="en-GB" dirty="0"/>
          </a:p>
          <a:p>
            <a:pPr algn="ctr">
              <a:spcBef>
                <a:spcPts val="600"/>
              </a:spcBef>
            </a:pPr>
            <a:r>
              <a:rPr lang="en-GB" dirty="0" smtClean="0"/>
              <a:t>Such a field has one massive boson and a number of massless “Goldstone” bosons</a:t>
            </a:r>
            <a:endParaRPr lang="en-GB" dirty="0"/>
          </a:p>
        </p:txBody>
      </p:sp>
      <p:sp>
        <p:nvSpPr>
          <p:cNvPr id="6" name="Title 5"/>
          <p:cNvSpPr>
            <a:spLocks noGrp="1"/>
          </p:cNvSpPr>
          <p:nvPr>
            <p:ph type="title"/>
          </p:nvPr>
        </p:nvSpPr>
        <p:spPr>
          <a:xfrm>
            <a:off x="352426" y="228600"/>
            <a:ext cx="8540054" cy="1066800"/>
          </a:xfrm>
        </p:spPr>
        <p:txBody>
          <a:bodyPr>
            <a:noAutofit/>
          </a:bodyPr>
          <a:lstStyle/>
          <a:p>
            <a:r>
              <a:rPr lang="en-GB" sz="3600" dirty="0" smtClean="0"/>
              <a:t>The Higgs (-Schwinger-Anderson-Kibble-</a:t>
            </a:r>
            <a:r>
              <a:rPr lang="en-GB" sz="3600" dirty="0" err="1" smtClean="0"/>
              <a:t>Guralnik</a:t>
            </a:r>
            <a:r>
              <a:rPr lang="en-GB" sz="3600" dirty="0" smtClean="0"/>
              <a:t>-Hagen-</a:t>
            </a:r>
            <a:r>
              <a:rPr lang="en-GB" sz="3600" dirty="0" err="1" smtClean="0"/>
              <a:t>Englert</a:t>
            </a:r>
            <a:r>
              <a:rPr lang="en-GB" sz="3600" dirty="0" smtClean="0"/>
              <a:t>-</a:t>
            </a:r>
            <a:r>
              <a:rPr lang="en-GB" sz="3600" dirty="0" err="1" smtClean="0"/>
              <a:t>Brout</a:t>
            </a:r>
            <a:r>
              <a:rPr lang="en-GB" sz="3600" dirty="0" smtClean="0"/>
              <a:t>) Mechanism</a:t>
            </a:r>
            <a:endParaRPr lang="en-GB" sz="3600" dirty="0"/>
          </a:p>
        </p:txBody>
      </p:sp>
      <p:pic>
        <p:nvPicPr>
          <p:cNvPr id="1026" name="Picture 2" descr="http://quantum-bits.org/wp-content/uploads/2012/08/higgs-hat.png"/>
          <p:cNvPicPr>
            <a:picLocks noChangeAspect="1" noChangeArrowheads="1"/>
          </p:cNvPicPr>
          <p:nvPr/>
        </p:nvPicPr>
        <p:blipFill rotWithShape="1">
          <a:blip r:embed="rId2">
            <a:extLst>
              <a:ext uri="{28A0092B-C50C-407E-A947-70E740481C1C}">
                <a14:useLocalDpi xmlns:a14="http://schemas.microsoft.com/office/drawing/2010/main" val="0"/>
              </a:ext>
            </a:extLst>
          </a:blip>
          <a:srcRect l="-2185" t="-2846" r="-1363" b="-2965"/>
          <a:stretch/>
        </p:blipFill>
        <p:spPr bwMode="auto">
          <a:xfrm>
            <a:off x="4673168" y="1484784"/>
            <a:ext cx="4398824" cy="3240360"/>
          </a:xfrm>
          <a:prstGeom prst="rect">
            <a:avLst/>
          </a:prstGeom>
          <a:solidFill>
            <a:schemeClr val="tx1"/>
          </a:solidFill>
          <a:ln w="38100">
            <a:solidFill>
              <a:srgbClr val="FF0000"/>
            </a:solidFill>
          </a:ln>
        </p:spPr>
      </p:pic>
      <p:sp>
        <p:nvSpPr>
          <p:cNvPr id="7" name="Date Placeholder 6"/>
          <p:cNvSpPr>
            <a:spLocks noGrp="1"/>
          </p:cNvSpPr>
          <p:nvPr>
            <p:ph type="dt" sz="half" idx="14"/>
          </p:nvPr>
        </p:nvSpPr>
        <p:spPr/>
        <p:txBody>
          <a:bodyPr/>
          <a:lstStyle/>
          <a:p>
            <a:fld id="{A71E6265-68B2-4F6D-887A-DFD08DF06001}"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44</a:t>
            </a:fld>
            <a:endParaRPr lang="en-GB"/>
          </a:p>
        </p:txBody>
      </p:sp>
    </p:spTree>
    <p:extLst>
      <p:ext uri="{BB962C8B-B14F-4D97-AF65-F5344CB8AC3E}">
        <p14:creationId xmlns:p14="http://schemas.microsoft.com/office/powerpoint/2010/main" val="12694587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2426" y="228600"/>
            <a:ext cx="8540054" cy="1066800"/>
          </a:xfrm>
        </p:spPr>
        <p:txBody>
          <a:bodyPr>
            <a:noAutofit/>
          </a:bodyPr>
          <a:lstStyle/>
          <a:p>
            <a:r>
              <a:rPr lang="en-GB" sz="3600" dirty="0" smtClean="0"/>
              <a:t>The Higgs (-Schwinger-Anderson-Kibble-</a:t>
            </a:r>
            <a:r>
              <a:rPr lang="en-GB" sz="3600" dirty="0" err="1" smtClean="0"/>
              <a:t>Guralnik</a:t>
            </a:r>
            <a:r>
              <a:rPr lang="en-GB" sz="3600" dirty="0" smtClean="0"/>
              <a:t>-Hagen-</a:t>
            </a:r>
            <a:r>
              <a:rPr lang="en-GB" sz="3600" dirty="0" err="1" smtClean="0"/>
              <a:t>Englert</a:t>
            </a:r>
            <a:r>
              <a:rPr lang="en-GB" sz="3600" dirty="0" smtClean="0"/>
              <a:t>-</a:t>
            </a:r>
            <a:r>
              <a:rPr lang="en-GB" sz="3600" dirty="0" err="1" smtClean="0"/>
              <a:t>Brout</a:t>
            </a:r>
            <a:r>
              <a:rPr lang="en-GB" sz="3600" dirty="0" smtClean="0"/>
              <a:t>) Mechanism</a:t>
            </a:r>
            <a:endParaRPr lang="en-GB" sz="3600" dirty="0"/>
          </a:p>
        </p:txBody>
      </p:sp>
      <p:pic>
        <p:nvPicPr>
          <p:cNvPr id="1026" name="Picture 2" descr="http://quantum-bits.org/wp-content/uploads/2012/08/higgs-hat.png"/>
          <p:cNvPicPr>
            <a:picLocks noChangeAspect="1" noChangeArrowheads="1"/>
          </p:cNvPicPr>
          <p:nvPr/>
        </p:nvPicPr>
        <p:blipFill rotWithShape="1">
          <a:blip r:embed="rId2">
            <a:extLst>
              <a:ext uri="{28A0092B-C50C-407E-A947-70E740481C1C}">
                <a14:useLocalDpi xmlns:a14="http://schemas.microsoft.com/office/drawing/2010/main" val="0"/>
              </a:ext>
            </a:extLst>
          </a:blip>
          <a:srcRect l="-2185" t="-2846" r="-1363" b="-2965"/>
          <a:stretch/>
        </p:blipFill>
        <p:spPr bwMode="auto">
          <a:xfrm>
            <a:off x="4673168" y="1484784"/>
            <a:ext cx="4398824" cy="3240360"/>
          </a:xfrm>
          <a:prstGeom prst="rect">
            <a:avLst/>
          </a:prstGeom>
          <a:solidFill>
            <a:schemeClr val="tx1"/>
          </a:solidFill>
          <a:ln w="38100">
            <a:solidFill>
              <a:srgbClr val="FF0000"/>
            </a:solidFill>
          </a:ln>
        </p:spPr>
      </p:pic>
      <p:sp>
        <p:nvSpPr>
          <p:cNvPr id="7" name="TextBox 6"/>
          <p:cNvSpPr txBox="1"/>
          <p:nvPr/>
        </p:nvSpPr>
        <p:spPr>
          <a:xfrm>
            <a:off x="83754" y="4928996"/>
            <a:ext cx="8964488" cy="1569660"/>
          </a:xfrm>
          <a:prstGeom prst="rect">
            <a:avLst/>
          </a:prstGeom>
          <a:noFill/>
        </p:spPr>
        <p:txBody>
          <a:bodyPr wrap="square" rtlCol="0">
            <a:spAutoFit/>
          </a:bodyPr>
          <a:lstStyle/>
          <a:p>
            <a:pPr algn="ctr"/>
            <a:r>
              <a:rPr lang="en-GB" sz="2400" dirty="0">
                <a:solidFill>
                  <a:srgbClr val="00FF00"/>
                </a:solidFill>
              </a:rPr>
              <a:t>If we require this new field to be phase (gauge) </a:t>
            </a:r>
            <a:r>
              <a:rPr lang="en-GB" sz="2400" dirty="0" smtClean="0">
                <a:solidFill>
                  <a:srgbClr val="00FF00"/>
                </a:solidFill>
              </a:rPr>
              <a:t>invariant,</a:t>
            </a:r>
          </a:p>
          <a:p>
            <a:pPr algn="ctr"/>
            <a:r>
              <a:rPr lang="en-GB" sz="2400" dirty="0" smtClean="0">
                <a:solidFill>
                  <a:srgbClr val="00FF00"/>
                </a:solidFill>
              </a:rPr>
              <a:t>these </a:t>
            </a:r>
            <a:r>
              <a:rPr lang="en-GB" sz="2400" dirty="0">
                <a:solidFill>
                  <a:srgbClr val="00FF00"/>
                </a:solidFill>
              </a:rPr>
              <a:t>massless bosons get </a:t>
            </a:r>
            <a:r>
              <a:rPr lang="en-GB" sz="2400" dirty="0" smtClean="0">
                <a:solidFill>
                  <a:srgbClr val="00FF00"/>
                </a:solidFill>
              </a:rPr>
              <a:t>“absorbed” </a:t>
            </a:r>
            <a:r>
              <a:rPr lang="en-GB" sz="2400" dirty="0">
                <a:solidFill>
                  <a:srgbClr val="00FF00"/>
                </a:solidFill>
              </a:rPr>
              <a:t>by our massless gauge </a:t>
            </a:r>
            <a:r>
              <a:rPr lang="en-GB" sz="2400" dirty="0" smtClean="0">
                <a:solidFill>
                  <a:srgbClr val="00FF00"/>
                </a:solidFill>
              </a:rPr>
              <a:t>bosons, turning </a:t>
            </a:r>
            <a:r>
              <a:rPr lang="en-GB" sz="2400" dirty="0">
                <a:solidFill>
                  <a:srgbClr val="00FF00"/>
                </a:solidFill>
              </a:rPr>
              <a:t>them into massive gauge bosons</a:t>
            </a:r>
          </a:p>
          <a:p>
            <a:pPr algn="ctr"/>
            <a:endParaRPr lang="en-GB" sz="2400" dirty="0">
              <a:solidFill>
                <a:srgbClr val="00FF00"/>
              </a:solidFill>
            </a:endParaRPr>
          </a:p>
        </p:txBody>
      </p:sp>
      <p:sp>
        <p:nvSpPr>
          <p:cNvPr id="10" name="Content Placeholder 1"/>
          <p:cNvSpPr txBox="1">
            <a:spLocks/>
          </p:cNvSpPr>
          <p:nvPr/>
        </p:nvSpPr>
        <p:spPr>
          <a:xfrm>
            <a:off x="179513" y="1700808"/>
            <a:ext cx="4392488" cy="4724400"/>
          </a:xfrm>
          <a:prstGeom prst="rect">
            <a:avLst/>
          </a:prstGeom>
        </p:spPr>
        <p:txBody>
          <a:bodyPr vert="horz" lIns="91440" tIns="45720" rIns="91440" bIns="45720" rtlCol="0">
            <a:norm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lgn="ctr"/>
            <a:r>
              <a:rPr lang="en-GB" smtClean="0"/>
              <a:t>We can devise a Lagrangian which is </a:t>
            </a:r>
            <a:r>
              <a:rPr lang="en-GB" sz="2400" smtClean="0">
                <a:solidFill>
                  <a:srgbClr val="FF0000"/>
                </a:solidFill>
              </a:rPr>
              <a:t>symmetric across the origin</a:t>
            </a:r>
          </a:p>
          <a:p>
            <a:pPr algn="ctr">
              <a:spcBef>
                <a:spcPts val="600"/>
              </a:spcBef>
            </a:pPr>
            <a:r>
              <a:rPr lang="en-GB" smtClean="0"/>
              <a:t>but which is</a:t>
            </a:r>
          </a:p>
          <a:p>
            <a:pPr algn="ctr">
              <a:spcBef>
                <a:spcPts val="600"/>
              </a:spcBef>
            </a:pPr>
            <a:r>
              <a:rPr lang="en-GB" sz="2400" smtClean="0">
                <a:solidFill>
                  <a:srgbClr val="FF0000"/>
                </a:solidFill>
              </a:rPr>
              <a:t>asymmetric about the minimum</a:t>
            </a:r>
          </a:p>
          <a:p>
            <a:pPr algn="ctr">
              <a:spcBef>
                <a:spcPts val="600"/>
              </a:spcBef>
            </a:pPr>
            <a:endParaRPr lang="en-GB" smtClean="0"/>
          </a:p>
          <a:p>
            <a:pPr algn="ctr">
              <a:spcBef>
                <a:spcPts val="600"/>
              </a:spcBef>
            </a:pPr>
            <a:r>
              <a:rPr lang="en-GB" smtClean="0"/>
              <a:t>Such a field has one massive boson and a number of massless “Goldstone” bosons</a:t>
            </a:r>
            <a:endParaRPr lang="en-GB" dirty="0"/>
          </a:p>
        </p:txBody>
      </p:sp>
      <p:sp>
        <p:nvSpPr>
          <p:cNvPr id="2" name="Date Placeholder 1"/>
          <p:cNvSpPr>
            <a:spLocks noGrp="1"/>
          </p:cNvSpPr>
          <p:nvPr>
            <p:ph type="dt" sz="half" idx="14"/>
          </p:nvPr>
        </p:nvSpPr>
        <p:spPr/>
        <p:txBody>
          <a:bodyPr/>
          <a:lstStyle/>
          <a:p>
            <a:fld id="{89F0CE2D-EF05-45FC-9FCA-FD627CC98862}"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45</a:t>
            </a:fld>
            <a:endParaRPr lang="en-GB"/>
          </a:p>
        </p:txBody>
      </p:sp>
    </p:spTree>
    <p:extLst>
      <p:ext uri="{BB962C8B-B14F-4D97-AF65-F5344CB8AC3E}">
        <p14:creationId xmlns:p14="http://schemas.microsoft.com/office/powerpoint/2010/main" val="33749069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Where are we now?</a:t>
            </a:r>
          </a:p>
        </p:txBody>
      </p:sp>
      <p:sp>
        <p:nvSpPr>
          <p:cNvPr id="7" name="Rounded Rectangle 6"/>
          <p:cNvSpPr/>
          <p:nvPr/>
        </p:nvSpPr>
        <p:spPr>
          <a:xfrm>
            <a:off x="107504" y="5339537"/>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Planetary Motion</a:t>
            </a:r>
            <a:endParaRPr lang="en-GB" sz="1600" dirty="0"/>
          </a:p>
        </p:txBody>
      </p:sp>
      <p:sp>
        <p:nvSpPr>
          <p:cNvPr id="8" name="Rounded Rectangle 7"/>
          <p:cNvSpPr/>
          <p:nvPr/>
        </p:nvSpPr>
        <p:spPr>
          <a:xfrm>
            <a:off x="107504" y="6131625"/>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Earthly Motion</a:t>
            </a:r>
            <a:endParaRPr lang="en-GB" sz="1600" dirty="0"/>
          </a:p>
        </p:txBody>
      </p:sp>
      <p:sp>
        <p:nvSpPr>
          <p:cNvPr id="9" name="Rounded Rectangle 8"/>
          <p:cNvSpPr/>
          <p:nvPr/>
        </p:nvSpPr>
        <p:spPr>
          <a:xfrm>
            <a:off x="1403647" y="5744289"/>
            <a:ext cx="133826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Gravity</a:t>
            </a:r>
          </a:p>
          <a:p>
            <a:pPr algn="ctr"/>
            <a:r>
              <a:rPr lang="en-GB" sz="1600" dirty="0" smtClean="0"/>
              <a:t>Eq. of Motion</a:t>
            </a:r>
            <a:endParaRPr lang="en-GB" sz="1600" dirty="0"/>
          </a:p>
        </p:txBody>
      </p:sp>
      <p:cxnSp>
        <p:nvCxnSpPr>
          <p:cNvPr id="11" name="Elbow Connector 10"/>
          <p:cNvCxnSpPr>
            <a:stCxn id="7" idx="3"/>
            <a:endCxn id="9" idx="0"/>
          </p:cNvCxnSpPr>
          <p:nvPr/>
        </p:nvCxnSpPr>
        <p:spPr>
          <a:xfrm>
            <a:off x="1259632" y="5555561"/>
            <a:ext cx="813145" cy="1887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3"/>
            <a:endCxn id="9" idx="2"/>
          </p:cNvCxnSpPr>
          <p:nvPr/>
        </p:nvCxnSpPr>
        <p:spPr>
          <a:xfrm flipV="1">
            <a:off x="1259632" y="6176337"/>
            <a:ext cx="813145" cy="1713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9652" y="6320353"/>
            <a:ext cx="1080120" cy="276999"/>
          </a:xfrm>
          <a:prstGeom prst="rect">
            <a:avLst/>
          </a:prstGeom>
          <a:noFill/>
        </p:spPr>
        <p:txBody>
          <a:bodyPr wrap="square" rtlCol="0">
            <a:spAutoFit/>
          </a:bodyPr>
          <a:lstStyle/>
          <a:p>
            <a:pPr algn="ctr"/>
            <a:r>
              <a:rPr lang="en-GB" sz="1200" dirty="0" smtClean="0"/>
              <a:t>Newton, 1687</a:t>
            </a:r>
            <a:endParaRPr lang="en-GB" sz="1200" dirty="0"/>
          </a:p>
        </p:txBody>
      </p:sp>
      <p:sp>
        <p:nvSpPr>
          <p:cNvPr id="20" name="Rounded Rectangle 19"/>
          <p:cNvSpPr/>
          <p:nvPr/>
        </p:nvSpPr>
        <p:spPr>
          <a:xfrm>
            <a:off x="107504" y="1268760"/>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Electricity</a:t>
            </a:r>
            <a:endParaRPr lang="en-GB" sz="1600" dirty="0"/>
          </a:p>
        </p:txBody>
      </p:sp>
      <p:sp>
        <p:nvSpPr>
          <p:cNvPr id="21" name="Rounded Rectangle 20"/>
          <p:cNvSpPr/>
          <p:nvPr/>
        </p:nvSpPr>
        <p:spPr>
          <a:xfrm>
            <a:off x="107504"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Magnetism</a:t>
            </a:r>
            <a:endParaRPr lang="en-GB" sz="1600" dirty="0"/>
          </a:p>
        </p:txBody>
      </p:sp>
      <p:sp>
        <p:nvSpPr>
          <p:cNvPr id="22" name="Rounded Rectangle 21"/>
          <p:cNvSpPr/>
          <p:nvPr/>
        </p:nvSpPr>
        <p:spPr>
          <a:xfrm>
            <a:off x="1403648" y="1673512"/>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Electro-magnetism</a:t>
            </a:r>
            <a:endParaRPr lang="en-GB" sz="1600" dirty="0"/>
          </a:p>
        </p:txBody>
      </p:sp>
      <p:cxnSp>
        <p:nvCxnSpPr>
          <p:cNvPr id="23" name="Elbow Connector 22"/>
          <p:cNvCxnSpPr>
            <a:stCxn id="20" idx="3"/>
            <a:endCxn id="22" idx="0"/>
          </p:cNvCxnSpPr>
          <p:nvPr/>
        </p:nvCxnSpPr>
        <p:spPr>
          <a:xfrm>
            <a:off x="1259632" y="1484784"/>
            <a:ext cx="720080" cy="188728"/>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Elbow Connector 23"/>
          <p:cNvCxnSpPr>
            <a:stCxn id="21" idx="3"/>
            <a:endCxn id="22" idx="2"/>
          </p:cNvCxnSpPr>
          <p:nvPr/>
        </p:nvCxnSpPr>
        <p:spPr>
          <a:xfrm flipV="1">
            <a:off x="1259632" y="2105560"/>
            <a:ext cx="720080"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439652" y="1268760"/>
            <a:ext cx="1080120" cy="276999"/>
          </a:xfrm>
          <a:prstGeom prst="rect">
            <a:avLst/>
          </a:prstGeom>
          <a:noFill/>
        </p:spPr>
        <p:txBody>
          <a:bodyPr wrap="square" rtlCol="0">
            <a:spAutoFit/>
          </a:bodyPr>
          <a:lstStyle/>
          <a:p>
            <a:pPr algn="ctr"/>
            <a:r>
              <a:rPr lang="en-GB" sz="1200" dirty="0" smtClean="0"/>
              <a:t>Faraday, 1832</a:t>
            </a:r>
            <a:endParaRPr lang="en-GB" sz="1200" dirty="0"/>
          </a:p>
        </p:txBody>
      </p:sp>
      <p:sp>
        <p:nvSpPr>
          <p:cNvPr id="18" name="Rounded Rectangle 17"/>
          <p:cNvSpPr/>
          <p:nvPr/>
        </p:nvSpPr>
        <p:spPr>
          <a:xfrm>
            <a:off x="1403648" y="2492896"/>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Light</a:t>
            </a:r>
            <a:endParaRPr lang="en-GB" sz="1600" dirty="0"/>
          </a:p>
        </p:txBody>
      </p:sp>
      <p:sp>
        <p:nvSpPr>
          <p:cNvPr id="19" name="Rounded Rectangle 18"/>
          <p:cNvSpPr/>
          <p:nvPr/>
        </p:nvSpPr>
        <p:spPr>
          <a:xfrm>
            <a:off x="2705903"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EM theory</a:t>
            </a:r>
            <a:endParaRPr lang="en-GB" sz="1600" dirty="0"/>
          </a:p>
        </p:txBody>
      </p:sp>
      <p:cxnSp>
        <p:nvCxnSpPr>
          <p:cNvPr id="26" name="Elbow Connector 25"/>
          <p:cNvCxnSpPr>
            <a:stCxn id="22" idx="3"/>
            <a:endCxn id="19" idx="0"/>
          </p:cNvCxnSpPr>
          <p:nvPr/>
        </p:nvCxnSpPr>
        <p:spPr>
          <a:xfrm>
            <a:off x="2555776" y="1889536"/>
            <a:ext cx="726191"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7" name="Elbow Connector 26"/>
          <p:cNvCxnSpPr>
            <a:stCxn id="18" idx="3"/>
            <a:endCxn id="19" idx="2"/>
          </p:cNvCxnSpPr>
          <p:nvPr/>
        </p:nvCxnSpPr>
        <p:spPr>
          <a:xfrm flipV="1">
            <a:off x="2555776" y="2492896"/>
            <a:ext cx="726191" cy="216024"/>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2741907" y="1684545"/>
            <a:ext cx="1080120" cy="276999"/>
          </a:xfrm>
          <a:prstGeom prst="rect">
            <a:avLst/>
          </a:prstGeom>
          <a:noFill/>
        </p:spPr>
        <p:txBody>
          <a:bodyPr wrap="square" rtlCol="0">
            <a:spAutoFit/>
          </a:bodyPr>
          <a:lstStyle/>
          <a:p>
            <a:pPr algn="ctr"/>
            <a:r>
              <a:rPr lang="en-GB" sz="1200" dirty="0" smtClean="0"/>
              <a:t>Maxwell, 1873</a:t>
            </a:r>
            <a:endParaRPr lang="en-GB" sz="1200" dirty="0"/>
          </a:p>
        </p:txBody>
      </p:sp>
      <p:sp>
        <p:nvSpPr>
          <p:cNvPr id="32" name="Rounded Rectangle 31"/>
          <p:cNvSpPr/>
          <p:nvPr/>
        </p:nvSpPr>
        <p:spPr>
          <a:xfrm>
            <a:off x="1403648" y="4005064"/>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Space</a:t>
            </a:r>
            <a:endParaRPr lang="en-GB" sz="1600" dirty="0"/>
          </a:p>
        </p:txBody>
      </p:sp>
      <p:sp>
        <p:nvSpPr>
          <p:cNvPr id="33" name="Rounded Rectangle 32"/>
          <p:cNvSpPr/>
          <p:nvPr/>
        </p:nvSpPr>
        <p:spPr>
          <a:xfrm>
            <a:off x="1403648" y="4797152"/>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Time</a:t>
            </a:r>
            <a:endParaRPr lang="en-GB" sz="1600" dirty="0"/>
          </a:p>
        </p:txBody>
      </p:sp>
      <p:sp>
        <p:nvSpPr>
          <p:cNvPr id="34" name="Rounded Rectangle 33"/>
          <p:cNvSpPr/>
          <p:nvPr/>
        </p:nvSpPr>
        <p:spPr>
          <a:xfrm>
            <a:off x="2699792" y="4409816"/>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Special Relativity</a:t>
            </a:r>
            <a:endParaRPr lang="en-GB" sz="1600" dirty="0"/>
          </a:p>
        </p:txBody>
      </p:sp>
      <p:cxnSp>
        <p:nvCxnSpPr>
          <p:cNvPr id="35" name="Elbow Connector 34"/>
          <p:cNvCxnSpPr>
            <a:stCxn id="32" idx="3"/>
            <a:endCxn id="34" idx="0"/>
          </p:cNvCxnSpPr>
          <p:nvPr/>
        </p:nvCxnSpPr>
        <p:spPr>
          <a:xfrm>
            <a:off x="2555776" y="4221088"/>
            <a:ext cx="720080" cy="188728"/>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36" name="Elbow Connector 35"/>
          <p:cNvCxnSpPr>
            <a:stCxn id="33" idx="3"/>
            <a:endCxn id="34" idx="2"/>
          </p:cNvCxnSpPr>
          <p:nvPr/>
        </p:nvCxnSpPr>
        <p:spPr>
          <a:xfrm flipV="1">
            <a:off x="2555776" y="4841864"/>
            <a:ext cx="720080" cy="17131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37" name="TextBox 36"/>
          <p:cNvSpPr txBox="1"/>
          <p:nvPr/>
        </p:nvSpPr>
        <p:spPr>
          <a:xfrm>
            <a:off x="2735796" y="4985880"/>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38" name="Rounded Rectangle 37"/>
          <p:cNvSpPr/>
          <p:nvPr/>
        </p:nvSpPr>
        <p:spPr>
          <a:xfrm>
            <a:off x="3966043" y="5195521"/>
            <a:ext cx="1152128"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72000" rIns="72000" rtlCol="0" anchor="ctr"/>
          <a:lstStyle/>
          <a:p>
            <a:pPr algn="ctr"/>
            <a:r>
              <a:rPr lang="en-GB" sz="1600" dirty="0" smtClean="0"/>
              <a:t>General Relativity</a:t>
            </a:r>
            <a:endParaRPr lang="en-GB" sz="1600" dirty="0"/>
          </a:p>
        </p:txBody>
      </p:sp>
      <p:cxnSp>
        <p:nvCxnSpPr>
          <p:cNvPr id="39" name="Elbow Connector 38"/>
          <p:cNvCxnSpPr>
            <a:stCxn id="9" idx="3"/>
            <a:endCxn id="38" idx="2"/>
          </p:cNvCxnSpPr>
          <p:nvPr/>
        </p:nvCxnSpPr>
        <p:spPr>
          <a:xfrm flipV="1">
            <a:off x="2741907" y="5627569"/>
            <a:ext cx="1800200" cy="33274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34" idx="3"/>
            <a:endCxn id="38" idx="0"/>
          </p:cNvCxnSpPr>
          <p:nvPr/>
        </p:nvCxnSpPr>
        <p:spPr>
          <a:xfrm>
            <a:off x="3851920" y="4625840"/>
            <a:ext cx="690187" cy="569681"/>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47" name="TextBox 46"/>
          <p:cNvSpPr txBox="1"/>
          <p:nvPr/>
        </p:nvSpPr>
        <p:spPr>
          <a:xfrm>
            <a:off x="4002047" y="5960313"/>
            <a:ext cx="1080120" cy="276999"/>
          </a:xfrm>
          <a:prstGeom prst="rect">
            <a:avLst/>
          </a:prstGeom>
          <a:noFill/>
        </p:spPr>
        <p:txBody>
          <a:bodyPr wrap="square" rtlCol="0">
            <a:spAutoFit/>
          </a:bodyPr>
          <a:lstStyle/>
          <a:p>
            <a:pPr algn="ctr"/>
            <a:r>
              <a:rPr lang="en-GB" sz="1200" dirty="0" smtClean="0"/>
              <a:t>Einstein, 1916</a:t>
            </a:r>
            <a:endParaRPr lang="en-GB" sz="1200" dirty="0"/>
          </a:p>
        </p:txBody>
      </p:sp>
      <p:sp>
        <p:nvSpPr>
          <p:cNvPr id="54" name="Rounded Rectangle 53"/>
          <p:cNvSpPr/>
          <p:nvPr/>
        </p:nvSpPr>
        <p:spPr>
          <a:xfrm>
            <a:off x="1403648" y="3212976"/>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Theory</a:t>
            </a:r>
            <a:endParaRPr lang="en-GB" sz="1600" dirty="0"/>
          </a:p>
        </p:txBody>
      </p:sp>
      <p:sp>
        <p:nvSpPr>
          <p:cNvPr id="55" name="Rounded Rectangle 54"/>
          <p:cNvSpPr/>
          <p:nvPr/>
        </p:nvSpPr>
        <p:spPr>
          <a:xfrm>
            <a:off x="2693681" y="3212976"/>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Mechanics</a:t>
            </a:r>
            <a:endParaRPr lang="en-GB" sz="1600" dirty="0"/>
          </a:p>
        </p:txBody>
      </p:sp>
      <p:sp>
        <p:nvSpPr>
          <p:cNvPr id="56" name="TextBox 55"/>
          <p:cNvSpPr txBox="1"/>
          <p:nvPr/>
        </p:nvSpPr>
        <p:spPr>
          <a:xfrm>
            <a:off x="1439652" y="3615113"/>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57" name="TextBox 56"/>
          <p:cNvSpPr txBox="1"/>
          <p:nvPr/>
        </p:nvSpPr>
        <p:spPr>
          <a:xfrm>
            <a:off x="2591780" y="3615113"/>
            <a:ext cx="1368152" cy="276999"/>
          </a:xfrm>
          <a:prstGeom prst="rect">
            <a:avLst/>
          </a:prstGeom>
          <a:noFill/>
        </p:spPr>
        <p:txBody>
          <a:bodyPr wrap="square" rtlCol="0">
            <a:spAutoFit/>
          </a:bodyPr>
          <a:lstStyle/>
          <a:p>
            <a:pPr algn="ctr"/>
            <a:r>
              <a:rPr lang="en-GB" sz="1200" dirty="0" smtClean="0"/>
              <a:t>Heisenberg, 1925</a:t>
            </a:r>
            <a:endParaRPr lang="en-GB" sz="1200" dirty="0"/>
          </a:p>
        </p:txBody>
      </p:sp>
      <p:cxnSp>
        <p:nvCxnSpPr>
          <p:cNvPr id="59" name="Straight Arrow Connector 58"/>
          <p:cNvCxnSpPr>
            <a:stCxn id="54" idx="3"/>
            <a:endCxn id="55" idx="1"/>
          </p:cNvCxnSpPr>
          <p:nvPr/>
        </p:nvCxnSpPr>
        <p:spPr>
          <a:xfrm>
            <a:off x="2555776" y="3429000"/>
            <a:ext cx="137905" cy="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67" name="Rounded Rectangle 66"/>
          <p:cNvSpPr/>
          <p:nvPr/>
        </p:nvSpPr>
        <p:spPr>
          <a:xfrm>
            <a:off x="3959932" y="3789040"/>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Relativistic QM</a:t>
            </a:r>
            <a:endParaRPr lang="en-GB" sz="1600" dirty="0"/>
          </a:p>
        </p:txBody>
      </p:sp>
      <p:cxnSp>
        <p:nvCxnSpPr>
          <p:cNvPr id="68" name="Elbow Connector 67"/>
          <p:cNvCxnSpPr>
            <a:stCxn id="34" idx="3"/>
            <a:endCxn id="67" idx="2"/>
          </p:cNvCxnSpPr>
          <p:nvPr/>
        </p:nvCxnSpPr>
        <p:spPr>
          <a:xfrm flipV="1">
            <a:off x="3851920" y="4221088"/>
            <a:ext cx="690642" cy="40475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72" name="Elbow Connector 71"/>
          <p:cNvCxnSpPr>
            <a:stCxn id="55" idx="3"/>
            <a:endCxn id="67" idx="0"/>
          </p:cNvCxnSpPr>
          <p:nvPr/>
        </p:nvCxnSpPr>
        <p:spPr>
          <a:xfrm>
            <a:off x="3858941" y="3429000"/>
            <a:ext cx="683621" cy="360040"/>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80" name="Rounded Rectangle 79"/>
          <p:cNvSpPr/>
          <p:nvPr/>
        </p:nvSpPr>
        <p:spPr>
          <a:xfrm>
            <a:off x="5019541" y="2983304"/>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QED</a:t>
            </a:r>
            <a:endParaRPr lang="en-GB" sz="1600" dirty="0"/>
          </a:p>
        </p:txBody>
      </p:sp>
      <p:cxnSp>
        <p:nvCxnSpPr>
          <p:cNvPr id="82" name="Elbow Connector 81"/>
          <p:cNvCxnSpPr>
            <a:stCxn id="67" idx="3"/>
            <a:endCxn id="80" idx="2"/>
          </p:cNvCxnSpPr>
          <p:nvPr/>
        </p:nvCxnSpPr>
        <p:spPr>
          <a:xfrm flipV="1">
            <a:off x="5125192" y="3415352"/>
            <a:ext cx="476979" cy="58971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83" name="Elbow Connector 82"/>
          <p:cNvCxnSpPr>
            <a:stCxn id="19" idx="3"/>
            <a:endCxn id="80" idx="0"/>
          </p:cNvCxnSpPr>
          <p:nvPr/>
        </p:nvCxnSpPr>
        <p:spPr>
          <a:xfrm>
            <a:off x="3858031" y="2276872"/>
            <a:ext cx="1744140" cy="70643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sp>
        <p:nvSpPr>
          <p:cNvPr id="44" name="TextBox 43"/>
          <p:cNvSpPr txBox="1"/>
          <p:nvPr/>
        </p:nvSpPr>
        <p:spPr>
          <a:xfrm>
            <a:off x="4824028" y="1844824"/>
            <a:ext cx="1368152" cy="461665"/>
          </a:xfrm>
          <a:prstGeom prst="rect">
            <a:avLst/>
          </a:prstGeom>
          <a:noFill/>
        </p:spPr>
        <p:txBody>
          <a:bodyPr wrap="square" rtlCol="0">
            <a:spAutoFit/>
          </a:bodyPr>
          <a:lstStyle/>
          <a:p>
            <a:r>
              <a:rPr lang="en-GB" sz="1200" dirty="0" smtClean="0"/>
              <a:t>Schwinger, Feynman, 1949</a:t>
            </a:r>
            <a:endParaRPr lang="en-GB" sz="1200" dirty="0"/>
          </a:p>
        </p:txBody>
      </p:sp>
      <p:sp>
        <p:nvSpPr>
          <p:cNvPr id="45" name="Rounded Rectangle 44"/>
          <p:cNvSpPr/>
          <p:nvPr/>
        </p:nvSpPr>
        <p:spPr>
          <a:xfrm>
            <a:off x="6554662" y="4509120"/>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algn="ctr"/>
            <a:r>
              <a:rPr lang="en-GB" sz="1600" dirty="0"/>
              <a:t>W</a:t>
            </a:r>
            <a:r>
              <a:rPr lang="en-GB" sz="1600" dirty="0" smtClean="0"/>
              <a:t>eak theory</a:t>
            </a:r>
            <a:endParaRPr lang="en-GB" sz="1600" dirty="0"/>
          </a:p>
        </p:txBody>
      </p:sp>
      <p:cxnSp>
        <p:nvCxnSpPr>
          <p:cNvPr id="46" name="Elbow Connector 45"/>
          <p:cNvCxnSpPr>
            <a:stCxn id="80" idx="3"/>
            <a:endCxn id="31" idx="0"/>
          </p:cNvCxnSpPr>
          <p:nvPr/>
        </p:nvCxnSpPr>
        <p:spPr>
          <a:xfrm>
            <a:off x="6184801" y="3199328"/>
            <a:ext cx="1778843" cy="589712"/>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sp>
        <p:nvSpPr>
          <p:cNvPr id="49" name="TextBox 48"/>
          <p:cNvSpPr txBox="1"/>
          <p:nvPr/>
        </p:nvSpPr>
        <p:spPr>
          <a:xfrm>
            <a:off x="8231276" y="3327375"/>
            <a:ext cx="1165260" cy="461665"/>
          </a:xfrm>
          <a:prstGeom prst="rect">
            <a:avLst/>
          </a:prstGeom>
          <a:noFill/>
        </p:spPr>
        <p:txBody>
          <a:bodyPr wrap="square" rtlCol="0">
            <a:spAutoFit/>
          </a:bodyPr>
          <a:lstStyle/>
          <a:p>
            <a:r>
              <a:rPr lang="en-GB" sz="1200" dirty="0" smtClean="0"/>
              <a:t>Weinberg, Salam, 1967</a:t>
            </a:r>
            <a:endParaRPr lang="en-GB" sz="1200" dirty="0"/>
          </a:p>
        </p:txBody>
      </p:sp>
      <p:sp>
        <p:nvSpPr>
          <p:cNvPr id="50" name="Rounded Rectangle 49"/>
          <p:cNvSpPr/>
          <p:nvPr/>
        </p:nvSpPr>
        <p:spPr>
          <a:xfrm>
            <a:off x="6554660" y="5195521"/>
            <a:ext cx="1165260" cy="60679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algn="ctr"/>
            <a:r>
              <a:rPr lang="en-GB" sz="1400" dirty="0" smtClean="0"/>
              <a:t>Spontaneous Symmetry Breaking</a:t>
            </a:r>
            <a:endParaRPr lang="en-GB" sz="1400" dirty="0"/>
          </a:p>
        </p:txBody>
      </p:sp>
      <p:cxnSp>
        <p:nvCxnSpPr>
          <p:cNvPr id="51" name="Elbow Connector 50"/>
          <p:cNvCxnSpPr>
            <a:stCxn id="64" idx="3"/>
            <a:endCxn id="45" idx="1"/>
          </p:cNvCxnSpPr>
          <p:nvPr/>
        </p:nvCxnSpPr>
        <p:spPr>
          <a:xfrm>
            <a:off x="6184801" y="4725144"/>
            <a:ext cx="369861" cy="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
        <p:nvSpPr>
          <p:cNvPr id="58" name="TextBox 57"/>
          <p:cNvSpPr txBox="1"/>
          <p:nvPr/>
        </p:nvSpPr>
        <p:spPr>
          <a:xfrm>
            <a:off x="6531427" y="5748351"/>
            <a:ext cx="1640973" cy="461665"/>
          </a:xfrm>
          <a:prstGeom prst="rect">
            <a:avLst/>
          </a:prstGeom>
          <a:noFill/>
        </p:spPr>
        <p:txBody>
          <a:bodyPr wrap="square" rtlCol="0">
            <a:spAutoFit/>
          </a:bodyPr>
          <a:lstStyle/>
          <a:p>
            <a:r>
              <a:rPr lang="en-GB" sz="1200" dirty="0" smtClean="0"/>
              <a:t>Higgs, Kibble, </a:t>
            </a:r>
            <a:r>
              <a:rPr lang="en-GB" sz="1200" dirty="0" err="1"/>
              <a:t>Brout</a:t>
            </a:r>
            <a:r>
              <a:rPr lang="en-GB" sz="1200" dirty="0"/>
              <a:t>, </a:t>
            </a:r>
            <a:r>
              <a:rPr lang="en-GB" sz="1200" dirty="0" err="1" smtClean="0"/>
              <a:t>Englert</a:t>
            </a:r>
            <a:r>
              <a:rPr lang="en-GB" sz="1200" dirty="0" smtClean="0"/>
              <a:t>, 1964</a:t>
            </a:r>
            <a:endParaRPr lang="en-GB" sz="1200" dirty="0"/>
          </a:p>
        </p:txBody>
      </p:sp>
      <p:sp>
        <p:nvSpPr>
          <p:cNvPr id="60" name="Rounded Rectangle 59"/>
          <p:cNvSpPr/>
          <p:nvPr/>
        </p:nvSpPr>
        <p:spPr>
          <a:xfrm>
            <a:off x="6554662" y="2132856"/>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QCD</a:t>
            </a:r>
            <a:endParaRPr lang="en-GB" sz="1600" dirty="0"/>
          </a:p>
        </p:txBody>
      </p:sp>
      <p:sp>
        <p:nvSpPr>
          <p:cNvPr id="61" name="TextBox 60"/>
          <p:cNvSpPr txBox="1"/>
          <p:nvPr/>
        </p:nvSpPr>
        <p:spPr>
          <a:xfrm>
            <a:off x="6554660" y="1927865"/>
            <a:ext cx="1258729" cy="276999"/>
          </a:xfrm>
          <a:prstGeom prst="rect">
            <a:avLst/>
          </a:prstGeom>
          <a:noFill/>
        </p:spPr>
        <p:txBody>
          <a:bodyPr wrap="square" rtlCol="0">
            <a:spAutoFit/>
          </a:bodyPr>
          <a:lstStyle/>
          <a:p>
            <a:r>
              <a:rPr lang="en-GB" sz="1200" dirty="0" smtClean="0"/>
              <a:t>Gell-Mann, 1963</a:t>
            </a:r>
            <a:endParaRPr lang="en-GB" sz="1200" dirty="0"/>
          </a:p>
        </p:txBody>
      </p:sp>
      <p:sp>
        <p:nvSpPr>
          <p:cNvPr id="62" name="TextBox 61"/>
          <p:cNvSpPr txBox="1"/>
          <p:nvPr/>
        </p:nvSpPr>
        <p:spPr>
          <a:xfrm>
            <a:off x="6511491" y="4889947"/>
            <a:ext cx="1165260" cy="276999"/>
          </a:xfrm>
          <a:prstGeom prst="rect">
            <a:avLst/>
          </a:prstGeom>
          <a:noFill/>
        </p:spPr>
        <p:txBody>
          <a:bodyPr wrap="square" rtlCol="0">
            <a:spAutoFit/>
          </a:bodyPr>
          <a:lstStyle/>
          <a:p>
            <a:r>
              <a:rPr lang="en-GB" sz="1200" dirty="0" smtClean="0"/>
              <a:t>Glashow, 1961</a:t>
            </a:r>
            <a:endParaRPr lang="en-GB" sz="1200" dirty="0"/>
          </a:p>
        </p:txBody>
      </p:sp>
      <p:sp>
        <p:nvSpPr>
          <p:cNvPr id="64" name="Rounded Rectangle 63"/>
          <p:cNvSpPr/>
          <p:nvPr/>
        </p:nvSpPr>
        <p:spPr>
          <a:xfrm>
            <a:off x="5019541" y="4509120"/>
            <a:ext cx="1165260" cy="43204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72000" rIns="72000" rtlCol="0" anchor="ctr"/>
          <a:lstStyle/>
          <a:p>
            <a:pPr algn="ctr"/>
            <a:r>
              <a:rPr lang="en-GB" sz="1600" dirty="0" smtClean="0"/>
              <a:t>Weak Interaction</a:t>
            </a:r>
            <a:endParaRPr lang="en-GB" sz="1600" dirty="0"/>
          </a:p>
        </p:txBody>
      </p:sp>
      <p:cxnSp>
        <p:nvCxnSpPr>
          <p:cNvPr id="66" name="Elbow Connector 65"/>
          <p:cNvCxnSpPr>
            <a:stCxn id="45" idx="3"/>
            <a:endCxn id="31" idx="2"/>
          </p:cNvCxnSpPr>
          <p:nvPr/>
        </p:nvCxnSpPr>
        <p:spPr>
          <a:xfrm flipV="1">
            <a:off x="7719922" y="4220511"/>
            <a:ext cx="243722" cy="504633"/>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75" name="Elbow Connector 65"/>
          <p:cNvCxnSpPr>
            <a:stCxn id="60" idx="3"/>
            <a:endCxn id="63" idx="0"/>
          </p:cNvCxnSpPr>
          <p:nvPr/>
        </p:nvCxnSpPr>
        <p:spPr>
          <a:xfrm>
            <a:off x="7719922" y="2348880"/>
            <a:ext cx="531052" cy="1439583"/>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78" name="Elbow Connector 65"/>
          <p:cNvCxnSpPr>
            <a:stCxn id="50" idx="3"/>
            <a:endCxn id="63" idx="2"/>
          </p:cNvCxnSpPr>
          <p:nvPr/>
        </p:nvCxnSpPr>
        <p:spPr>
          <a:xfrm flipV="1">
            <a:off x="7719920" y="4220511"/>
            <a:ext cx="531054" cy="1278410"/>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sp>
        <p:nvSpPr>
          <p:cNvPr id="65" name="TextBox 64"/>
          <p:cNvSpPr txBox="1"/>
          <p:nvPr/>
        </p:nvSpPr>
        <p:spPr>
          <a:xfrm>
            <a:off x="3967472" y="3381390"/>
            <a:ext cx="1368152" cy="461665"/>
          </a:xfrm>
          <a:prstGeom prst="rect">
            <a:avLst/>
          </a:prstGeom>
          <a:noFill/>
        </p:spPr>
        <p:txBody>
          <a:bodyPr wrap="square" rtlCol="0">
            <a:spAutoFit/>
          </a:bodyPr>
          <a:lstStyle/>
          <a:p>
            <a:r>
              <a:rPr lang="en-GB" sz="1200" dirty="0" smtClean="0"/>
              <a:t>Klein,</a:t>
            </a:r>
          </a:p>
          <a:p>
            <a:r>
              <a:rPr lang="en-GB" sz="1200" dirty="0" smtClean="0"/>
              <a:t>Gordon, 1926</a:t>
            </a:r>
            <a:endParaRPr lang="en-GB" sz="1200" dirty="0"/>
          </a:p>
        </p:txBody>
      </p:sp>
      <p:sp>
        <p:nvSpPr>
          <p:cNvPr id="69" name="TextBox 68"/>
          <p:cNvSpPr txBox="1"/>
          <p:nvPr/>
        </p:nvSpPr>
        <p:spPr>
          <a:xfrm>
            <a:off x="5019541" y="4892068"/>
            <a:ext cx="1165260" cy="276999"/>
          </a:xfrm>
          <a:prstGeom prst="rect">
            <a:avLst/>
          </a:prstGeom>
          <a:noFill/>
        </p:spPr>
        <p:txBody>
          <a:bodyPr wrap="square" rtlCol="0">
            <a:spAutoFit/>
          </a:bodyPr>
          <a:lstStyle/>
          <a:p>
            <a:r>
              <a:rPr lang="en-GB" sz="1200" dirty="0" smtClean="0"/>
              <a:t>Fermi, 1934</a:t>
            </a:r>
            <a:endParaRPr lang="en-GB" sz="1200" dirty="0"/>
          </a:p>
        </p:txBody>
      </p:sp>
      <p:sp>
        <p:nvSpPr>
          <p:cNvPr id="70" name="Rounded Rectangle 69"/>
          <p:cNvSpPr/>
          <p:nvPr/>
        </p:nvSpPr>
        <p:spPr>
          <a:xfrm>
            <a:off x="107504" y="2841819"/>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Wave</a:t>
            </a:r>
            <a:endParaRPr lang="en-GB" sz="1600" dirty="0"/>
          </a:p>
        </p:txBody>
      </p:sp>
      <p:sp>
        <p:nvSpPr>
          <p:cNvPr id="71" name="Rounded Rectangle 70"/>
          <p:cNvSpPr/>
          <p:nvPr/>
        </p:nvSpPr>
        <p:spPr>
          <a:xfrm>
            <a:off x="107504" y="3627031"/>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Particle</a:t>
            </a:r>
            <a:endParaRPr lang="en-GB" sz="1600" dirty="0"/>
          </a:p>
        </p:txBody>
      </p:sp>
      <p:cxnSp>
        <p:nvCxnSpPr>
          <p:cNvPr id="73" name="Elbow Connector 72"/>
          <p:cNvCxnSpPr>
            <a:stCxn id="70" idx="3"/>
          </p:cNvCxnSpPr>
          <p:nvPr/>
        </p:nvCxnSpPr>
        <p:spPr>
          <a:xfrm>
            <a:off x="1259632" y="3057843"/>
            <a:ext cx="720080" cy="155133"/>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cxnSp>
        <p:nvCxnSpPr>
          <p:cNvPr id="74" name="Elbow Connector 73"/>
          <p:cNvCxnSpPr>
            <a:stCxn id="71" idx="3"/>
          </p:cNvCxnSpPr>
          <p:nvPr/>
        </p:nvCxnSpPr>
        <p:spPr>
          <a:xfrm flipV="1">
            <a:off x="1259632" y="3645024"/>
            <a:ext cx="720080" cy="198031"/>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31" name="Rectangle 30"/>
          <p:cNvSpPr/>
          <p:nvPr/>
        </p:nvSpPr>
        <p:spPr>
          <a:xfrm>
            <a:off x="7826895" y="3789040"/>
            <a:ext cx="273497" cy="431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ounded Rectangle 62"/>
          <p:cNvSpPr/>
          <p:nvPr/>
        </p:nvSpPr>
        <p:spPr>
          <a:xfrm>
            <a:off x="7668344" y="3788463"/>
            <a:ext cx="1165260" cy="432048"/>
          </a:xfrm>
          <a:prstGeom prst="roundRect">
            <a:avLst/>
          </a:prstGeom>
          <a:solidFill>
            <a:schemeClr val="tx1">
              <a:lumMod val="75000"/>
            </a:schemeClr>
          </a:solidFill>
          <a:ln>
            <a:solidFill>
              <a:schemeClr val="tx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lIns="36000" rIns="36000" rtlCol="0" anchor="ctr"/>
          <a:lstStyle/>
          <a:p>
            <a:pPr algn="ctr"/>
            <a:r>
              <a:rPr lang="en-GB" sz="1600" dirty="0" smtClean="0">
                <a:solidFill>
                  <a:schemeClr val="bg1"/>
                </a:solidFill>
              </a:rPr>
              <a:t>Standard model</a:t>
            </a:r>
            <a:endParaRPr lang="en-GB" sz="1600" dirty="0">
              <a:solidFill>
                <a:schemeClr val="bg1"/>
              </a:solidFill>
            </a:endParaRPr>
          </a:p>
        </p:txBody>
      </p:sp>
      <p:sp>
        <p:nvSpPr>
          <p:cNvPr id="2" name="Date Placeholder 1"/>
          <p:cNvSpPr>
            <a:spLocks noGrp="1"/>
          </p:cNvSpPr>
          <p:nvPr>
            <p:ph type="dt" sz="half" idx="14"/>
          </p:nvPr>
        </p:nvSpPr>
        <p:spPr/>
        <p:txBody>
          <a:bodyPr/>
          <a:lstStyle/>
          <a:p>
            <a:fld id="{712A67AB-F9E6-4F77-AFD2-AC7847682576}" type="datetime1">
              <a:rPr lang="en-GB" smtClean="0"/>
              <a:t>30/04/2015</a:t>
            </a:fld>
            <a:endParaRPr lang="en-GB"/>
          </a:p>
        </p:txBody>
      </p:sp>
      <p:sp>
        <p:nvSpPr>
          <p:cNvPr id="3" name="Footer Placeholder 2"/>
          <p:cNvSpPr>
            <a:spLocks noGrp="1"/>
          </p:cNvSpPr>
          <p:nvPr>
            <p:ph type="ftr" sz="quarter" idx="16"/>
          </p:nvPr>
        </p:nvSpPr>
        <p:spPr/>
        <p:txBody>
          <a:bodyPr/>
          <a:lstStyle/>
          <a:p>
            <a:r>
              <a:rPr lang="en-GB" smtClean="0"/>
              <a:t>Andrew W. Rose</a:t>
            </a:r>
            <a:endParaRPr lang="en-GB" dirty="0"/>
          </a:p>
        </p:txBody>
      </p:sp>
      <p:sp>
        <p:nvSpPr>
          <p:cNvPr id="4" name="Slide Number Placeholder 3"/>
          <p:cNvSpPr>
            <a:spLocks noGrp="1"/>
          </p:cNvSpPr>
          <p:nvPr>
            <p:ph type="sldNum" sz="quarter" idx="15"/>
          </p:nvPr>
        </p:nvSpPr>
        <p:spPr/>
        <p:txBody>
          <a:bodyPr/>
          <a:lstStyle/>
          <a:p>
            <a:fld id="{035F0723-42B8-4CAA-8A7D-A426CFC272D6}" type="slidenum">
              <a:rPr lang="en-GB" smtClean="0"/>
              <a:t>46</a:t>
            </a:fld>
            <a:endParaRPr lang="en-GB"/>
          </a:p>
        </p:txBody>
      </p:sp>
    </p:spTree>
    <p:extLst>
      <p:ext uri="{BB962C8B-B14F-4D97-AF65-F5344CB8AC3E}">
        <p14:creationId xmlns:p14="http://schemas.microsoft.com/office/powerpoint/2010/main" val="20232043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GB"/>
          </a:p>
        </p:txBody>
      </p:sp>
      <p:sp>
        <p:nvSpPr>
          <p:cNvPr id="3" name="Title 2"/>
          <p:cNvSpPr>
            <a:spLocks noGrp="1"/>
          </p:cNvSpPr>
          <p:nvPr>
            <p:ph type="title"/>
          </p:nvPr>
        </p:nvSpPr>
        <p:spPr/>
        <p:txBody>
          <a:bodyPr/>
          <a:lstStyle/>
          <a:p>
            <a:r>
              <a:rPr lang="en-GB" dirty="0" smtClean="0"/>
              <a:t>The Standard Model of Particle Physics</a:t>
            </a:r>
            <a:endParaRPr lang="en-GB" dirty="0"/>
          </a:p>
        </p:txBody>
      </p:sp>
      <p:sp>
        <p:nvSpPr>
          <p:cNvPr id="7" name="Date Placeholder 6"/>
          <p:cNvSpPr>
            <a:spLocks noGrp="1"/>
          </p:cNvSpPr>
          <p:nvPr>
            <p:ph type="dt" sz="half" idx="14"/>
          </p:nvPr>
        </p:nvSpPr>
        <p:spPr/>
        <p:txBody>
          <a:bodyPr/>
          <a:lstStyle/>
          <a:p>
            <a:fld id="{88375D19-90B4-47AF-9C39-4A4EF21FB2BD}"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47</a:t>
            </a:fld>
            <a:endParaRPr lang="en-GB"/>
          </a:p>
        </p:txBody>
      </p:sp>
    </p:spTree>
    <p:extLst>
      <p:ext uri="{BB962C8B-B14F-4D97-AF65-F5344CB8AC3E}">
        <p14:creationId xmlns:p14="http://schemas.microsoft.com/office/powerpoint/2010/main" val="3384611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836544" cy="4724400"/>
          </a:xfrm>
        </p:spPr>
        <p:txBody>
          <a:bodyPr/>
          <a:lstStyle/>
          <a:p>
            <a:pPr algn="ctr">
              <a:spcBef>
                <a:spcPts val="0"/>
              </a:spcBef>
            </a:pPr>
            <a:r>
              <a:rPr lang="en-GB" dirty="0" smtClean="0"/>
              <a:t>The</a:t>
            </a:r>
          </a:p>
          <a:p>
            <a:pPr algn="ctr">
              <a:spcBef>
                <a:spcPts val="0"/>
              </a:spcBef>
            </a:pPr>
            <a:r>
              <a:rPr lang="en-GB" dirty="0" smtClean="0"/>
              <a:t>Weinberg-Salam</a:t>
            </a:r>
          </a:p>
          <a:p>
            <a:pPr algn="ctr">
              <a:spcBef>
                <a:spcPts val="0"/>
              </a:spcBef>
            </a:pPr>
            <a:r>
              <a:rPr lang="en-GB" dirty="0" smtClean="0"/>
              <a:t>model</a:t>
            </a:r>
            <a:endParaRPr lang="en-GB" dirty="0"/>
          </a:p>
        </p:txBody>
      </p:sp>
      <p:sp>
        <p:nvSpPr>
          <p:cNvPr id="6" name="Title 5"/>
          <p:cNvSpPr>
            <a:spLocks noGrp="1"/>
          </p:cNvSpPr>
          <p:nvPr>
            <p:ph type="title"/>
          </p:nvPr>
        </p:nvSpPr>
        <p:spPr/>
        <p:txBody>
          <a:bodyPr/>
          <a:lstStyle/>
          <a:p>
            <a:r>
              <a:rPr lang="en-GB" dirty="0" smtClean="0"/>
              <a:t>The Standard Model: 1967</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7" name="Rectangle 6"/>
          <p:cNvSpPr/>
          <p:nvPr/>
        </p:nvSpPr>
        <p:spPr>
          <a:xfrm>
            <a:off x="5208197" y="1307841"/>
            <a:ext cx="1224136" cy="51454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6528091" y="3954483"/>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7780011"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3967098" y="1400900"/>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6528090"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6528089" y="5203909"/>
            <a:ext cx="1209803" cy="1214583"/>
          </a:xfrm>
          <a:prstGeom prst="roundRect">
            <a:avLst>
              <a:gd name="adj" fmla="val 10929"/>
            </a:avLst>
          </a:prstGeom>
          <a:solidFill>
            <a:schemeClr val="bg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8"/>
          <p:cNvSpPr>
            <a:spLocks noGrp="1"/>
          </p:cNvSpPr>
          <p:nvPr>
            <p:ph type="dt" sz="half" idx="14"/>
          </p:nvPr>
        </p:nvSpPr>
        <p:spPr/>
        <p:txBody>
          <a:bodyPr/>
          <a:lstStyle/>
          <a:p>
            <a:fld id="{CA404254-D9E5-4ADB-9A6D-5121220B8C10}"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5" name="Slide Number Placeholder 14"/>
          <p:cNvSpPr>
            <a:spLocks noGrp="1"/>
          </p:cNvSpPr>
          <p:nvPr>
            <p:ph type="sldNum" sz="quarter" idx="15"/>
          </p:nvPr>
        </p:nvSpPr>
        <p:spPr/>
        <p:txBody>
          <a:bodyPr/>
          <a:lstStyle/>
          <a:p>
            <a:fld id="{035F0723-42B8-4CAA-8A7D-A426CFC272D6}" type="slidenum">
              <a:rPr lang="en-GB" smtClean="0"/>
              <a:t>48</a:t>
            </a:fld>
            <a:endParaRPr lang="en-GB"/>
          </a:p>
        </p:txBody>
      </p:sp>
    </p:spTree>
    <p:extLst>
      <p:ext uri="{BB962C8B-B14F-4D97-AF65-F5344CB8AC3E}">
        <p14:creationId xmlns:p14="http://schemas.microsoft.com/office/powerpoint/2010/main" val="6609980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771302" cy="4724400"/>
          </a:xfrm>
        </p:spPr>
        <p:txBody>
          <a:bodyPr/>
          <a:lstStyle/>
          <a:p>
            <a:r>
              <a:rPr lang="en-GB" dirty="0"/>
              <a:t>Burton </a:t>
            </a:r>
            <a:r>
              <a:rPr lang="en-GB" dirty="0" smtClean="0"/>
              <a:t>Richter, SLAC</a:t>
            </a:r>
          </a:p>
          <a:p>
            <a:r>
              <a:rPr lang="en-GB" dirty="0" smtClean="0"/>
              <a:t>Sam Ting, Brookhaven</a:t>
            </a:r>
            <a:endParaRPr lang="en-GB" dirty="0"/>
          </a:p>
        </p:txBody>
      </p:sp>
      <p:sp>
        <p:nvSpPr>
          <p:cNvPr id="6" name="Title 5"/>
          <p:cNvSpPr>
            <a:spLocks noGrp="1"/>
          </p:cNvSpPr>
          <p:nvPr>
            <p:ph type="title"/>
          </p:nvPr>
        </p:nvSpPr>
        <p:spPr/>
        <p:txBody>
          <a:bodyPr/>
          <a:lstStyle/>
          <a:p>
            <a:r>
              <a:rPr lang="en-GB" dirty="0" smtClean="0"/>
              <a:t>The Standard Model: 1974</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7" name="Rectangle 6"/>
          <p:cNvSpPr/>
          <p:nvPr/>
        </p:nvSpPr>
        <p:spPr>
          <a:xfrm>
            <a:off x="5208197" y="1307841"/>
            <a:ext cx="1224136" cy="51454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6528091" y="3954483"/>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7780011"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6528090"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6528089" y="5203909"/>
            <a:ext cx="1209803" cy="1214583"/>
          </a:xfrm>
          <a:prstGeom prst="roundRect">
            <a:avLst>
              <a:gd name="adj" fmla="val 10929"/>
            </a:avLst>
          </a:prstGeom>
          <a:solidFill>
            <a:schemeClr val="bg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18900000">
            <a:off x="3182434" y="2336393"/>
            <a:ext cx="1165606" cy="932485"/>
          </a:xfrm>
          <a:prstGeom prst="rightArrow">
            <a:avLst/>
          </a:prstGeom>
          <a:solidFill>
            <a:srgbClr val="FF0000">
              <a:alpha val="5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8"/>
          <p:cNvSpPr>
            <a:spLocks noGrp="1"/>
          </p:cNvSpPr>
          <p:nvPr>
            <p:ph type="dt" sz="half" idx="14"/>
          </p:nvPr>
        </p:nvSpPr>
        <p:spPr/>
        <p:txBody>
          <a:bodyPr/>
          <a:lstStyle/>
          <a:p>
            <a:fld id="{FB67FF67-9698-463D-8D1A-A7EAA2064E0F}"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2" name="Slide Number Placeholder 11"/>
          <p:cNvSpPr>
            <a:spLocks noGrp="1"/>
          </p:cNvSpPr>
          <p:nvPr>
            <p:ph type="sldNum" sz="quarter" idx="15"/>
          </p:nvPr>
        </p:nvSpPr>
        <p:spPr/>
        <p:txBody>
          <a:bodyPr/>
          <a:lstStyle/>
          <a:p>
            <a:fld id="{035F0723-42B8-4CAA-8A7D-A426CFC272D6}" type="slidenum">
              <a:rPr lang="en-GB" smtClean="0"/>
              <a:t>49</a:t>
            </a:fld>
            <a:endParaRPr lang="en-GB"/>
          </a:p>
        </p:txBody>
      </p:sp>
    </p:spTree>
    <p:extLst>
      <p:ext uri="{BB962C8B-B14F-4D97-AF65-F5344CB8AC3E}">
        <p14:creationId xmlns:p14="http://schemas.microsoft.com/office/powerpoint/2010/main" val="4169827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Where are we now?</a:t>
            </a:r>
            <a:endParaRPr lang="en-GB" dirty="0"/>
          </a:p>
        </p:txBody>
      </p:sp>
      <p:sp>
        <p:nvSpPr>
          <p:cNvPr id="7" name="Rounded Rectangle 6"/>
          <p:cNvSpPr/>
          <p:nvPr/>
        </p:nvSpPr>
        <p:spPr>
          <a:xfrm>
            <a:off x="107504" y="5339537"/>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Planetary Motion</a:t>
            </a:r>
            <a:endParaRPr lang="en-GB" sz="1600" dirty="0"/>
          </a:p>
        </p:txBody>
      </p:sp>
      <p:sp>
        <p:nvSpPr>
          <p:cNvPr id="8" name="Rounded Rectangle 7"/>
          <p:cNvSpPr/>
          <p:nvPr/>
        </p:nvSpPr>
        <p:spPr>
          <a:xfrm>
            <a:off x="107504" y="6131625"/>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Earthly Motion</a:t>
            </a:r>
            <a:endParaRPr lang="en-GB" sz="1600" dirty="0"/>
          </a:p>
        </p:txBody>
      </p:sp>
      <p:cxnSp>
        <p:nvCxnSpPr>
          <p:cNvPr id="11" name="Elbow Connector 10"/>
          <p:cNvCxnSpPr>
            <a:stCxn id="7" idx="3"/>
            <a:endCxn id="30" idx="0"/>
          </p:cNvCxnSpPr>
          <p:nvPr/>
        </p:nvCxnSpPr>
        <p:spPr>
          <a:xfrm>
            <a:off x="1259632" y="5555561"/>
            <a:ext cx="813145" cy="1887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3"/>
            <a:endCxn id="30" idx="2"/>
          </p:cNvCxnSpPr>
          <p:nvPr/>
        </p:nvCxnSpPr>
        <p:spPr>
          <a:xfrm flipV="1">
            <a:off x="1259632" y="6176337"/>
            <a:ext cx="813145" cy="1713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9652" y="6320353"/>
            <a:ext cx="1080120" cy="276999"/>
          </a:xfrm>
          <a:prstGeom prst="rect">
            <a:avLst/>
          </a:prstGeom>
          <a:noFill/>
        </p:spPr>
        <p:txBody>
          <a:bodyPr wrap="square" rtlCol="0">
            <a:spAutoFit/>
          </a:bodyPr>
          <a:lstStyle/>
          <a:p>
            <a:pPr algn="ctr"/>
            <a:r>
              <a:rPr lang="en-GB" sz="1200" dirty="0" smtClean="0"/>
              <a:t>Newton, 1687</a:t>
            </a:r>
            <a:endParaRPr lang="en-GB" sz="1200" dirty="0"/>
          </a:p>
        </p:txBody>
      </p:sp>
      <p:sp>
        <p:nvSpPr>
          <p:cNvPr id="30" name="Rounded Rectangle 29"/>
          <p:cNvSpPr/>
          <p:nvPr/>
        </p:nvSpPr>
        <p:spPr>
          <a:xfrm>
            <a:off x="1403647" y="5744289"/>
            <a:ext cx="1338259"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Gravity</a:t>
            </a:r>
          </a:p>
          <a:p>
            <a:pPr algn="ctr"/>
            <a:r>
              <a:rPr lang="en-GB" sz="1600" dirty="0"/>
              <a:t>Eq. of </a:t>
            </a:r>
            <a:r>
              <a:rPr lang="en-GB" sz="1600" dirty="0" smtClean="0"/>
              <a:t>Motion</a:t>
            </a:r>
            <a:endParaRPr lang="en-GB" sz="1600" dirty="0"/>
          </a:p>
        </p:txBody>
      </p:sp>
      <p:sp>
        <p:nvSpPr>
          <p:cNvPr id="2" name="Date Placeholder 1"/>
          <p:cNvSpPr>
            <a:spLocks noGrp="1"/>
          </p:cNvSpPr>
          <p:nvPr>
            <p:ph type="dt" sz="half" idx="14"/>
          </p:nvPr>
        </p:nvSpPr>
        <p:spPr/>
        <p:txBody>
          <a:bodyPr/>
          <a:lstStyle/>
          <a:p>
            <a:fld id="{DB218FDA-B10E-4C43-8129-62DFF7656F37}"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5</a:t>
            </a:fld>
            <a:endParaRPr lang="en-GB"/>
          </a:p>
        </p:txBody>
      </p:sp>
    </p:spTree>
    <p:extLst>
      <p:ext uri="{BB962C8B-B14F-4D97-AF65-F5344CB8AC3E}">
        <p14:creationId xmlns:p14="http://schemas.microsoft.com/office/powerpoint/2010/main" val="3738675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771302" cy="4724400"/>
          </a:xfrm>
        </p:spPr>
        <p:txBody>
          <a:bodyPr/>
          <a:lstStyle/>
          <a:p>
            <a:r>
              <a:rPr lang="en-GB" dirty="0" smtClean="0"/>
              <a:t>Martin Perl, SLAC</a:t>
            </a:r>
            <a:endParaRPr lang="en-GB" dirty="0"/>
          </a:p>
        </p:txBody>
      </p:sp>
      <p:sp>
        <p:nvSpPr>
          <p:cNvPr id="6" name="Title 5"/>
          <p:cNvSpPr>
            <a:spLocks noGrp="1"/>
          </p:cNvSpPr>
          <p:nvPr>
            <p:ph type="title"/>
          </p:nvPr>
        </p:nvSpPr>
        <p:spPr/>
        <p:txBody>
          <a:bodyPr/>
          <a:lstStyle/>
          <a:p>
            <a:r>
              <a:rPr lang="en-GB" dirty="0" smtClean="0"/>
              <a:t>The Standard Model: 1976</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7" name="Rectangle 6"/>
          <p:cNvSpPr/>
          <p:nvPr/>
        </p:nvSpPr>
        <p:spPr>
          <a:xfrm>
            <a:off x="5208197" y="5169066"/>
            <a:ext cx="1224136" cy="12842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6528091" y="3954483"/>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7780011"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208197" y="1307840"/>
            <a:ext cx="1224136" cy="25727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6528090"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6528089" y="5203909"/>
            <a:ext cx="1209803" cy="1214583"/>
          </a:xfrm>
          <a:prstGeom prst="roundRect">
            <a:avLst>
              <a:gd name="adj" fmla="val 10929"/>
            </a:avLst>
          </a:prstGeom>
          <a:solidFill>
            <a:schemeClr val="bg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2700000">
            <a:off x="4442953" y="3297005"/>
            <a:ext cx="1165606" cy="932485"/>
          </a:xfrm>
          <a:prstGeom prst="rightArrow">
            <a:avLst/>
          </a:prstGeom>
          <a:solidFill>
            <a:srgbClr val="FF0000">
              <a:alpha val="5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ate Placeholder 8"/>
          <p:cNvSpPr>
            <a:spLocks noGrp="1"/>
          </p:cNvSpPr>
          <p:nvPr>
            <p:ph type="dt" sz="half" idx="14"/>
          </p:nvPr>
        </p:nvSpPr>
        <p:spPr/>
        <p:txBody>
          <a:bodyPr/>
          <a:lstStyle/>
          <a:p>
            <a:fld id="{9A33DD44-4166-4F7A-8DFD-9DE38A7E9811}"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6" name="Slide Number Placeholder 15"/>
          <p:cNvSpPr>
            <a:spLocks noGrp="1"/>
          </p:cNvSpPr>
          <p:nvPr>
            <p:ph type="sldNum" sz="quarter" idx="15"/>
          </p:nvPr>
        </p:nvSpPr>
        <p:spPr/>
        <p:txBody>
          <a:bodyPr/>
          <a:lstStyle/>
          <a:p>
            <a:fld id="{035F0723-42B8-4CAA-8A7D-A426CFC272D6}" type="slidenum">
              <a:rPr lang="en-GB" smtClean="0"/>
              <a:t>50</a:t>
            </a:fld>
            <a:endParaRPr lang="en-GB"/>
          </a:p>
        </p:txBody>
      </p:sp>
    </p:spTree>
    <p:extLst>
      <p:ext uri="{BB962C8B-B14F-4D97-AF65-F5344CB8AC3E}">
        <p14:creationId xmlns:p14="http://schemas.microsoft.com/office/powerpoint/2010/main" val="22717633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771302" cy="4724400"/>
          </a:xfrm>
        </p:spPr>
        <p:txBody>
          <a:bodyPr/>
          <a:lstStyle/>
          <a:p>
            <a:endParaRPr lang="en-GB" dirty="0"/>
          </a:p>
        </p:txBody>
      </p:sp>
      <p:sp>
        <p:nvSpPr>
          <p:cNvPr id="6" name="Title 5"/>
          <p:cNvSpPr>
            <a:spLocks noGrp="1"/>
          </p:cNvSpPr>
          <p:nvPr>
            <p:ph type="title"/>
          </p:nvPr>
        </p:nvSpPr>
        <p:spPr/>
        <p:txBody>
          <a:bodyPr/>
          <a:lstStyle/>
          <a:p>
            <a:r>
              <a:rPr lang="en-GB" dirty="0" smtClean="0"/>
              <a:t>The Standard Model: 1976</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8" name="Rounded Rectangle 7"/>
          <p:cNvSpPr/>
          <p:nvPr/>
        </p:nvSpPr>
        <p:spPr>
          <a:xfrm>
            <a:off x="6528091" y="3954483"/>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7780011"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5220072" y="5192817"/>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5220072" y="1400900"/>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5220071" y="2666005"/>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6528090"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6528089" y="5203909"/>
            <a:ext cx="1209803" cy="1214583"/>
          </a:xfrm>
          <a:prstGeom prst="roundRect">
            <a:avLst>
              <a:gd name="adj" fmla="val 10929"/>
            </a:avLst>
          </a:prstGeom>
          <a:solidFill>
            <a:schemeClr val="bg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4"/>
          </p:nvPr>
        </p:nvSpPr>
        <p:spPr/>
        <p:txBody>
          <a:bodyPr/>
          <a:lstStyle/>
          <a:p>
            <a:fld id="{6A2FADFC-0BC4-43B1-BA21-9039AAD1E645}"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51</a:t>
            </a:fld>
            <a:endParaRPr lang="en-GB"/>
          </a:p>
        </p:txBody>
      </p:sp>
    </p:spTree>
    <p:extLst>
      <p:ext uri="{BB962C8B-B14F-4D97-AF65-F5344CB8AC3E}">
        <p14:creationId xmlns:p14="http://schemas.microsoft.com/office/powerpoint/2010/main" val="33687387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771302" cy="4724400"/>
          </a:xfrm>
        </p:spPr>
        <p:txBody>
          <a:bodyPr/>
          <a:lstStyle/>
          <a:p>
            <a:r>
              <a:rPr lang="en-GB" dirty="0" smtClean="0"/>
              <a:t>Leon Lederman, </a:t>
            </a:r>
            <a:r>
              <a:rPr lang="en-GB" dirty="0" err="1" smtClean="0"/>
              <a:t>Fermilab</a:t>
            </a:r>
            <a:endParaRPr lang="en-GB" dirty="0"/>
          </a:p>
        </p:txBody>
      </p:sp>
      <p:sp>
        <p:nvSpPr>
          <p:cNvPr id="6" name="Title 5"/>
          <p:cNvSpPr>
            <a:spLocks noGrp="1"/>
          </p:cNvSpPr>
          <p:nvPr>
            <p:ph type="title"/>
          </p:nvPr>
        </p:nvSpPr>
        <p:spPr/>
        <p:txBody>
          <a:bodyPr/>
          <a:lstStyle/>
          <a:p>
            <a:r>
              <a:rPr lang="en-GB" dirty="0" smtClean="0"/>
              <a:t>The Standard Model: 1977</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8" name="Rounded Rectangle 7"/>
          <p:cNvSpPr/>
          <p:nvPr/>
        </p:nvSpPr>
        <p:spPr>
          <a:xfrm>
            <a:off x="6528091" y="3954483"/>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7780011"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5220072" y="5192817"/>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5220072" y="1400900"/>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6528090"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6528089" y="5203909"/>
            <a:ext cx="1209803" cy="1214583"/>
          </a:xfrm>
          <a:prstGeom prst="roundRect">
            <a:avLst>
              <a:gd name="adj" fmla="val 10929"/>
            </a:avLst>
          </a:prstGeom>
          <a:solidFill>
            <a:schemeClr val="bg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rot="18900000">
            <a:off x="4419203" y="3589122"/>
            <a:ext cx="1165606" cy="932485"/>
          </a:xfrm>
          <a:prstGeom prst="rightArrow">
            <a:avLst/>
          </a:prstGeom>
          <a:solidFill>
            <a:srgbClr val="FF0000">
              <a:alpha val="5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4"/>
          </p:nvPr>
        </p:nvSpPr>
        <p:spPr/>
        <p:txBody>
          <a:bodyPr/>
          <a:lstStyle/>
          <a:p>
            <a:fld id="{41CB84B0-D6C6-4412-9D83-7260C738FF0B}"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52</a:t>
            </a:fld>
            <a:endParaRPr lang="en-GB"/>
          </a:p>
        </p:txBody>
      </p:sp>
    </p:spTree>
    <p:extLst>
      <p:ext uri="{BB962C8B-B14F-4D97-AF65-F5344CB8AC3E}">
        <p14:creationId xmlns:p14="http://schemas.microsoft.com/office/powerpoint/2010/main" val="8224372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836544" cy="4724400"/>
          </a:xfrm>
        </p:spPr>
        <p:txBody>
          <a:bodyPr/>
          <a:lstStyle/>
          <a:p>
            <a:r>
              <a:rPr lang="en-GB" dirty="0"/>
              <a:t>Charles </a:t>
            </a:r>
            <a:r>
              <a:rPr lang="en-GB" dirty="0" smtClean="0"/>
              <a:t>Prescott, Richard </a:t>
            </a:r>
            <a:r>
              <a:rPr lang="en-GB" dirty="0"/>
              <a:t>Taylor, </a:t>
            </a:r>
            <a:r>
              <a:rPr lang="en-GB" dirty="0" smtClean="0"/>
              <a:t>SLAC</a:t>
            </a:r>
            <a:endParaRPr lang="en-GB" dirty="0"/>
          </a:p>
        </p:txBody>
      </p:sp>
      <p:sp>
        <p:nvSpPr>
          <p:cNvPr id="6" name="Title 5"/>
          <p:cNvSpPr>
            <a:spLocks noGrp="1"/>
          </p:cNvSpPr>
          <p:nvPr>
            <p:ph type="title"/>
          </p:nvPr>
        </p:nvSpPr>
        <p:spPr/>
        <p:txBody>
          <a:bodyPr/>
          <a:lstStyle/>
          <a:p>
            <a:r>
              <a:rPr lang="en-GB" dirty="0" smtClean="0"/>
              <a:t>The Standard Model: 1978</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11" name="Rounded Rectangle 10"/>
          <p:cNvSpPr/>
          <p:nvPr/>
        </p:nvSpPr>
        <p:spPr>
          <a:xfrm>
            <a:off x="7780011"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5220072" y="5192817"/>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5220072" y="1400900"/>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6528090"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6528089" y="5203909"/>
            <a:ext cx="1209803" cy="1214583"/>
          </a:xfrm>
          <a:prstGeom prst="roundRect">
            <a:avLst>
              <a:gd name="adj" fmla="val 10929"/>
            </a:avLst>
          </a:prstGeom>
          <a:solidFill>
            <a:schemeClr val="bg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6528088" y="3941826"/>
            <a:ext cx="1209803" cy="1214583"/>
          </a:xfrm>
          <a:prstGeom prst="roundRect">
            <a:avLst>
              <a:gd name="adj" fmla="val 10929"/>
            </a:avLst>
          </a:prstGeom>
          <a:solidFill>
            <a:schemeClr val="bg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rot="2700000">
            <a:off x="5750972" y="3297005"/>
            <a:ext cx="1165606" cy="932485"/>
          </a:xfrm>
          <a:prstGeom prst="rightArrow">
            <a:avLst/>
          </a:prstGeom>
          <a:solidFill>
            <a:srgbClr val="FF0000">
              <a:alpha val="5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4"/>
          </p:nvPr>
        </p:nvSpPr>
        <p:spPr/>
        <p:txBody>
          <a:bodyPr/>
          <a:lstStyle/>
          <a:p>
            <a:fld id="{4FE96492-70EB-4CD4-BFF1-F89055382DD7}"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53</a:t>
            </a:fld>
            <a:endParaRPr lang="en-GB"/>
          </a:p>
        </p:txBody>
      </p:sp>
    </p:spTree>
    <p:extLst>
      <p:ext uri="{BB962C8B-B14F-4D97-AF65-F5344CB8AC3E}">
        <p14:creationId xmlns:p14="http://schemas.microsoft.com/office/powerpoint/2010/main" val="3521263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771302" cy="4724400"/>
          </a:xfrm>
        </p:spPr>
        <p:txBody>
          <a:bodyPr/>
          <a:lstStyle/>
          <a:p>
            <a:r>
              <a:rPr lang="en-GB" dirty="0" smtClean="0"/>
              <a:t>PETRA, DESY</a:t>
            </a:r>
            <a:endParaRPr lang="en-GB" dirty="0"/>
          </a:p>
        </p:txBody>
      </p:sp>
      <p:sp>
        <p:nvSpPr>
          <p:cNvPr id="6" name="Title 5"/>
          <p:cNvSpPr>
            <a:spLocks noGrp="1"/>
          </p:cNvSpPr>
          <p:nvPr>
            <p:ph type="title"/>
          </p:nvPr>
        </p:nvSpPr>
        <p:spPr/>
        <p:txBody>
          <a:bodyPr/>
          <a:lstStyle/>
          <a:p>
            <a:r>
              <a:rPr lang="en-GB" dirty="0" smtClean="0"/>
              <a:t>The Standard Model: 1979</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11" name="Rounded Rectangle 10"/>
          <p:cNvSpPr/>
          <p:nvPr/>
        </p:nvSpPr>
        <p:spPr>
          <a:xfrm>
            <a:off x="7780011"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5220072" y="5192817"/>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5220072" y="1400900"/>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6528089" y="5203909"/>
            <a:ext cx="1209803" cy="1214583"/>
          </a:xfrm>
          <a:prstGeom prst="roundRect">
            <a:avLst>
              <a:gd name="adj" fmla="val 10929"/>
            </a:avLst>
          </a:prstGeom>
          <a:solidFill>
            <a:schemeClr val="bg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6528088" y="3941826"/>
            <a:ext cx="1209803" cy="1214583"/>
          </a:xfrm>
          <a:prstGeom prst="roundRect">
            <a:avLst>
              <a:gd name="adj" fmla="val 10929"/>
            </a:avLst>
          </a:prstGeom>
          <a:solidFill>
            <a:schemeClr val="bg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rot="18900000">
            <a:off x="5739097" y="2336393"/>
            <a:ext cx="1165606" cy="932485"/>
          </a:xfrm>
          <a:prstGeom prst="rightArrow">
            <a:avLst/>
          </a:prstGeom>
          <a:solidFill>
            <a:srgbClr val="FF0000">
              <a:alpha val="5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4"/>
          </p:nvPr>
        </p:nvSpPr>
        <p:spPr/>
        <p:txBody>
          <a:bodyPr/>
          <a:lstStyle/>
          <a:p>
            <a:fld id="{DE1F421C-3FEC-4BD4-94E2-0021F43AA10D}"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54</a:t>
            </a:fld>
            <a:endParaRPr lang="en-GB"/>
          </a:p>
        </p:txBody>
      </p:sp>
    </p:spTree>
    <p:extLst>
      <p:ext uri="{BB962C8B-B14F-4D97-AF65-F5344CB8AC3E}">
        <p14:creationId xmlns:p14="http://schemas.microsoft.com/office/powerpoint/2010/main" val="5741713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771302" cy="4724400"/>
          </a:xfrm>
        </p:spPr>
        <p:txBody>
          <a:bodyPr/>
          <a:lstStyle/>
          <a:p>
            <a:r>
              <a:rPr lang="en-GB" dirty="0" smtClean="0"/>
              <a:t>UA1, UA2, CERN</a:t>
            </a:r>
            <a:endParaRPr lang="en-GB" dirty="0"/>
          </a:p>
        </p:txBody>
      </p:sp>
      <p:sp>
        <p:nvSpPr>
          <p:cNvPr id="6" name="Title 5"/>
          <p:cNvSpPr>
            <a:spLocks noGrp="1"/>
          </p:cNvSpPr>
          <p:nvPr>
            <p:ph type="title"/>
          </p:nvPr>
        </p:nvSpPr>
        <p:spPr/>
        <p:txBody>
          <a:bodyPr/>
          <a:lstStyle/>
          <a:p>
            <a:r>
              <a:rPr lang="en-GB" dirty="0" smtClean="0"/>
              <a:t>The Standard Model: 1983</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11" name="Rounded Rectangle 10"/>
          <p:cNvSpPr/>
          <p:nvPr/>
        </p:nvSpPr>
        <p:spPr>
          <a:xfrm>
            <a:off x="7780011"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5220072" y="5192817"/>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5220072" y="1400900"/>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rot="2700000">
            <a:off x="5755814" y="4544891"/>
            <a:ext cx="1165606" cy="932485"/>
          </a:xfrm>
          <a:prstGeom prst="rightArrow">
            <a:avLst/>
          </a:prstGeom>
          <a:solidFill>
            <a:srgbClr val="FF0000">
              <a:alpha val="5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rot="2700000">
            <a:off x="5750972" y="3297005"/>
            <a:ext cx="1165606" cy="932485"/>
          </a:xfrm>
          <a:prstGeom prst="rightArrow">
            <a:avLst/>
          </a:prstGeom>
          <a:solidFill>
            <a:srgbClr val="FF0000">
              <a:alpha val="5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4"/>
          </p:nvPr>
        </p:nvSpPr>
        <p:spPr/>
        <p:txBody>
          <a:bodyPr/>
          <a:lstStyle/>
          <a:p>
            <a:fld id="{9D219526-F272-4D77-8D03-87BD66ED9D9F}"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55</a:t>
            </a:fld>
            <a:endParaRPr lang="en-GB"/>
          </a:p>
        </p:txBody>
      </p:sp>
    </p:spTree>
    <p:extLst>
      <p:ext uri="{BB962C8B-B14F-4D97-AF65-F5344CB8AC3E}">
        <p14:creationId xmlns:p14="http://schemas.microsoft.com/office/powerpoint/2010/main" val="42871485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771302" cy="4724400"/>
          </a:xfrm>
        </p:spPr>
        <p:txBody>
          <a:bodyPr/>
          <a:lstStyle/>
          <a:p>
            <a:r>
              <a:rPr lang="en-GB" dirty="0" smtClean="0"/>
              <a:t>LEP, CERN</a:t>
            </a:r>
          </a:p>
          <a:p>
            <a:endParaRPr lang="en-GB" dirty="0"/>
          </a:p>
        </p:txBody>
      </p:sp>
      <p:sp>
        <p:nvSpPr>
          <p:cNvPr id="6" name="Title 5"/>
          <p:cNvSpPr>
            <a:spLocks noGrp="1"/>
          </p:cNvSpPr>
          <p:nvPr>
            <p:ph type="title"/>
          </p:nvPr>
        </p:nvSpPr>
        <p:spPr/>
        <p:txBody>
          <a:bodyPr/>
          <a:lstStyle/>
          <a:p>
            <a:r>
              <a:rPr lang="en-GB" dirty="0" smtClean="0"/>
              <a:t>The Standard Model: 1989</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11" name="Rounded Rectangle 10"/>
          <p:cNvSpPr/>
          <p:nvPr/>
        </p:nvSpPr>
        <p:spPr>
          <a:xfrm>
            <a:off x="7780011"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5220072" y="1400900"/>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2700000">
            <a:off x="4442953" y="4544891"/>
            <a:ext cx="1165606" cy="932485"/>
          </a:xfrm>
          <a:prstGeom prst="rightArrow">
            <a:avLst/>
          </a:prstGeom>
          <a:solidFill>
            <a:srgbClr val="FF0000">
              <a:alpha val="5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4"/>
          </p:nvPr>
        </p:nvSpPr>
        <p:spPr/>
        <p:txBody>
          <a:bodyPr/>
          <a:lstStyle/>
          <a:p>
            <a:fld id="{2BB09977-0A29-44D0-9D0A-ED7572E95E6C}"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56</a:t>
            </a:fld>
            <a:endParaRPr lang="en-GB"/>
          </a:p>
        </p:txBody>
      </p:sp>
    </p:spTree>
    <p:extLst>
      <p:ext uri="{BB962C8B-B14F-4D97-AF65-F5344CB8AC3E}">
        <p14:creationId xmlns:p14="http://schemas.microsoft.com/office/powerpoint/2010/main" val="5086130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771302" cy="4724400"/>
          </a:xfrm>
        </p:spPr>
        <p:txBody>
          <a:bodyPr/>
          <a:lstStyle/>
          <a:p>
            <a:r>
              <a:rPr lang="en-GB" dirty="0" smtClean="0"/>
              <a:t>LEP, CERN</a:t>
            </a:r>
          </a:p>
          <a:p>
            <a:endParaRPr lang="en-GB" dirty="0"/>
          </a:p>
          <a:p>
            <a:pPr algn="ctr"/>
            <a:r>
              <a:rPr lang="en-GB" dirty="0" smtClean="0"/>
              <a:t>Also, proved that the lifetime of the Z-boson is consistent only with there being exactly three generations of light neutrino</a:t>
            </a:r>
            <a:endParaRPr lang="en-GB" dirty="0"/>
          </a:p>
        </p:txBody>
      </p:sp>
      <p:sp>
        <p:nvSpPr>
          <p:cNvPr id="6" name="Title 5"/>
          <p:cNvSpPr>
            <a:spLocks noGrp="1"/>
          </p:cNvSpPr>
          <p:nvPr>
            <p:ph type="title"/>
          </p:nvPr>
        </p:nvSpPr>
        <p:spPr/>
        <p:txBody>
          <a:bodyPr/>
          <a:lstStyle/>
          <a:p>
            <a:r>
              <a:rPr lang="en-GB" dirty="0" smtClean="0"/>
              <a:t>The Standard Model: 1989</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11" name="Rounded Rectangle 10"/>
          <p:cNvSpPr/>
          <p:nvPr/>
        </p:nvSpPr>
        <p:spPr>
          <a:xfrm>
            <a:off x="7780011"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5220072" y="1400900"/>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http://t2k-experiment.org/wp-content/uploads/zwidth-300x296.gif"/>
          <p:cNvPicPr>
            <a:picLocks noChangeAspect="1" noChangeArrowheads="1"/>
          </p:cNvPicPr>
          <p:nvPr/>
        </p:nvPicPr>
        <p:blipFill rotWithShape="1">
          <a:blip r:embed="rId3">
            <a:extLst>
              <a:ext uri="{28A0092B-C50C-407E-A947-70E740481C1C}">
                <a14:useLocalDpi xmlns:a14="http://schemas.microsoft.com/office/drawing/2010/main" val="0"/>
              </a:ext>
            </a:extLst>
          </a:blip>
          <a:srcRect l="-10953" r="-20780"/>
          <a:stretch/>
        </p:blipFill>
        <p:spPr bwMode="auto">
          <a:xfrm>
            <a:off x="2188970" y="1307841"/>
            <a:ext cx="6847526" cy="5128826"/>
          </a:xfrm>
          <a:prstGeom prst="rect">
            <a:avLst/>
          </a:prstGeom>
          <a:solidFill>
            <a:schemeClr val="tx1"/>
          </a:solidFill>
        </p:spPr>
      </p:pic>
      <p:sp>
        <p:nvSpPr>
          <p:cNvPr id="10" name="Rectangle 9"/>
          <p:cNvSpPr/>
          <p:nvPr/>
        </p:nvSpPr>
        <p:spPr>
          <a:xfrm>
            <a:off x="3683397" y="3717032"/>
            <a:ext cx="2088232"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4"/>
          </p:nvPr>
        </p:nvSpPr>
        <p:spPr/>
        <p:txBody>
          <a:bodyPr/>
          <a:lstStyle/>
          <a:p>
            <a:fld id="{24866934-689E-4D10-BA13-3E276E35393F}"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57</a:t>
            </a:fld>
            <a:endParaRPr lang="en-GB"/>
          </a:p>
        </p:txBody>
      </p:sp>
    </p:spTree>
    <p:extLst>
      <p:ext uri="{BB962C8B-B14F-4D97-AF65-F5344CB8AC3E}">
        <p14:creationId xmlns:p14="http://schemas.microsoft.com/office/powerpoint/2010/main" val="20897362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771302" cy="4724400"/>
          </a:xfrm>
        </p:spPr>
        <p:txBody>
          <a:bodyPr/>
          <a:lstStyle/>
          <a:p>
            <a:r>
              <a:rPr lang="en-GB" dirty="0" smtClean="0"/>
              <a:t>D0, CDF, </a:t>
            </a:r>
            <a:r>
              <a:rPr lang="en-GB" dirty="0" err="1" smtClean="0"/>
              <a:t>Fermilab</a:t>
            </a:r>
            <a:endParaRPr lang="en-GB" dirty="0" smtClean="0"/>
          </a:p>
        </p:txBody>
      </p:sp>
      <p:sp>
        <p:nvSpPr>
          <p:cNvPr id="6" name="Title 5"/>
          <p:cNvSpPr>
            <a:spLocks noGrp="1"/>
          </p:cNvSpPr>
          <p:nvPr>
            <p:ph type="title"/>
          </p:nvPr>
        </p:nvSpPr>
        <p:spPr/>
        <p:txBody>
          <a:bodyPr/>
          <a:lstStyle/>
          <a:p>
            <a:r>
              <a:rPr lang="en-GB" dirty="0" smtClean="0"/>
              <a:t>The Standard Model: 1995</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11" name="Rounded Rectangle 10"/>
          <p:cNvSpPr/>
          <p:nvPr/>
        </p:nvSpPr>
        <p:spPr>
          <a:xfrm>
            <a:off x="7780011" y="1400901"/>
            <a:ext cx="1209803" cy="1214583"/>
          </a:xfrm>
          <a:prstGeom prst="roundRect">
            <a:avLst>
              <a:gd name="adj" fmla="val 10929"/>
            </a:avLst>
          </a:prstGeom>
          <a:solidFill>
            <a:schemeClr val="bg1">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8900000">
            <a:off x="4431078" y="2336393"/>
            <a:ext cx="1165606" cy="932485"/>
          </a:xfrm>
          <a:prstGeom prst="rightArrow">
            <a:avLst/>
          </a:prstGeom>
          <a:solidFill>
            <a:srgbClr val="FF0000">
              <a:alpha val="5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p:cNvSpPr>
            <a:spLocks noGrp="1"/>
          </p:cNvSpPr>
          <p:nvPr>
            <p:ph type="dt" sz="half" idx="14"/>
          </p:nvPr>
        </p:nvSpPr>
        <p:spPr/>
        <p:txBody>
          <a:bodyPr/>
          <a:lstStyle/>
          <a:p>
            <a:fld id="{77C16837-C5E6-46FF-B07E-CA8C97E29C44}"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58</a:t>
            </a:fld>
            <a:endParaRPr lang="en-GB"/>
          </a:p>
        </p:txBody>
      </p:sp>
    </p:spTree>
    <p:extLst>
      <p:ext uri="{BB962C8B-B14F-4D97-AF65-F5344CB8AC3E}">
        <p14:creationId xmlns:p14="http://schemas.microsoft.com/office/powerpoint/2010/main" val="28505737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2426" y="1463040"/>
            <a:ext cx="1771302" cy="4724400"/>
          </a:xfrm>
        </p:spPr>
        <p:txBody>
          <a:bodyPr/>
          <a:lstStyle/>
          <a:p>
            <a:r>
              <a:rPr lang="en-GB" dirty="0" smtClean="0"/>
              <a:t>CMS, ATLAS, CERN</a:t>
            </a:r>
          </a:p>
        </p:txBody>
      </p:sp>
      <p:sp>
        <p:nvSpPr>
          <p:cNvPr id="6" name="Title 5"/>
          <p:cNvSpPr>
            <a:spLocks noGrp="1"/>
          </p:cNvSpPr>
          <p:nvPr>
            <p:ph type="title"/>
          </p:nvPr>
        </p:nvSpPr>
        <p:spPr/>
        <p:txBody>
          <a:bodyPr/>
          <a:lstStyle/>
          <a:p>
            <a:r>
              <a:rPr lang="en-GB" dirty="0" smtClean="0"/>
              <a:t>The Standard Model: 2012</a:t>
            </a:r>
            <a:endParaRPr lang="en-GB" dirty="0"/>
          </a:p>
        </p:txBody>
      </p:sp>
      <p:pic>
        <p:nvPicPr>
          <p:cNvPr id="1026" name="Picture 2" descr="http://upload.wikimedia.org/wikipedia/commons/thumb/0/00/Standard_Model_of_Elementary_Particles.svg/2000px-Standard_Model_of_Elementary_Particl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970" y="1307841"/>
            <a:ext cx="6847526" cy="5145495"/>
          </a:xfrm>
          <a:prstGeom prst="rect">
            <a:avLst/>
          </a:prstGeom>
          <a:solidFill>
            <a:schemeClr val="tx1"/>
          </a:solidFill>
        </p:spPr>
      </p:pic>
      <p:sp>
        <p:nvSpPr>
          <p:cNvPr id="7" name="Right Arrow 6"/>
          <p:cNvSpPr/>
          <p:nvPr/>
        </p:nvSpPr>
        <p:spPr>
          <a:xfrm rot="18900000">
            <a:off x="6987740" y="2336393"/>
            <a:ext cx="1165606" cy="932485"/>
          </a:xfrm>
          <a:prstGeom prst="rightArrow">
            <a:avLst/>
          </a:prstGeom>
          <a:solidFill>
            <a:srgbClr val="FF0000">
              <a:alpha val="5000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ate Placeholder 7"/>
          <p:cNvSpPr>
            <a:spLocks noGrp="1"/>
          </p:cNvSpPr>
          <p:nvPr>
            <p:ph type="dt" sz="half" idx="14"/>
          </p:nvPr>
        </p:nvSpPr>
        <p:spPr/>
        <p:txBody>
          <a:bodyPr/>
          <a:lstStyle/>
          <a:p>
            <a:fld id="{88B80024-D784-421A-BA8B-8391A50B937D}" type="datetime1">
              <a:rPr lang="en-GB" smtClean="0"/>
              <a:t>30/04/2015</a:t>
            </a:fld>
            <a:endParaRPr lang="en-GB"/>
          </a:p>
        </p:txBody>
      </p:sp>
      <p:sp>
        <p:nvSpPr>
          <p:cNvPr id="9" name="Footer Placeholder 8"/>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59</a:t>
            </a:fld>
            <a:endParaRPr lang="en-GB"/>
          </a:p>
        </p:txBody>
      </p:sp>
    </p:spTree>
    <p:extLst>
      <p:ext uri="{BB962C8B-B14F-4D97-AF65-F5344CB8AC3E}">
        <p14:creationId xmlns:p14="http://schemas.microsoft.com/office/powerpoint/2010/main" val="181140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Where are we now?</a:t>
            </a:r>
            <a:endParaRPr lang="en-GB" dirty="0"/>
          </a:p>
        </p:txBody>
      </p:sp>
      <p:sp>
        <p:nvSpPr>
          <p:cNvPr id="7" name="Rounded Rectangle 6"/>
          <p:cNvSpPr/>
          <p:nvPr/>
        </p:nvSpPr>
        <p:spPr>
          <a:xfrm>
            <a:off x="107504" y="5339537"/>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Planetary Motion</a:t>
            </a:r>
            <a:endParaRPr lang="en-GB" sz="1600" dirty="0"/>
          </a:p>
        </p:txBody>
      </p:sp>
      <p:sp>
        <p:nvSpPr>
          <p:cNvPr id="8" name="Rounded Rectangle 7"/>
          <p:cNvSpPr/>
          <p:nvPr/>
        </p:nvSpPr>
        <p:spPr>
          <a:xfrm>
            <a:off x="107504" y="6131625"/>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Earthly Motion</a:t>
            </a:r>
            <a:endParaRPr lang="en-GB" sz="1600" dirty="0"/>
          </a:p>
        </p:txBody>
      </p:sp>
      <p:sp>
        <p:nvSpPr>
          <p:cNvPr id="9" name="Rounded Rectangle 8"/>
          <p:cNvSpPr/>
          <p:nvPr/>
        </p:nvSpPr>
        <p:spPr>
          <a:xfrm>
            <a:off x="1403647" y="5744289"/>
            <a:ext cx="1338259"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Gravity</a:t>
            </a:r>
          </a:p>
          <a:p>
            <a:pPr algn="ctr"/>
            <a:r>
              <a:rPr lang="en-GB" sz="1600" dirty="0"/>
              <a:t>Eq. of </a:t>
            </a:r>
            <a:r>
              <a:rPr lang="en-GB" sz="1600" dirty="0" smtClean="0"/>
              <a:t>Motion</a:t>
            </a:r>
            <a:endParaRPr lang="en-GB" sz="1600" dirty="0"/>
          </a:p>
        </p:txBody>
      </p:sp>
      <p:cxnSp>
        <p:nvCxnSpPr>
          <p:cNvPr id="11" name="Elbow Connector 10"/>
          <p:cNvCxnSpPr>
            <a:stCxn id="7" idx="3"/>
            <a:endCxn id="9" idx="0"/>
          </p:cNvCxnSpPr>
          <p:nvPr/>
        </p:nvCxnSpPr>
        <p:spPr>
          <a:xfrm>
            <a:off x="1259632" y="5555561"/>
            <a:ext cx="813145" cy="1887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3"/>
            <a:endCxn id="9" idx="2"/>
          </p:cNvCxnSpPr>
          <p:nvPr/>
        </p:nvCxnSpPr>
        <p:spPr>
          <a:xfrm flipV="1">
            <a:off x="1259632" y="6176337"/>
            <a:ext cx="813145" cy="1713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9652" y="6320353"/>
            <a:ext cx="1080120" cy="276999"/>
          </a:xfrm>
          <a:prstGeom prst="rect">
            <a:avLst/>
          </a:prstGeom>
          <a:noFill/>
        </p:spPr>
        <p:txBody>
          <a:bodyPr wrap="square" rtlCol="0">
            <a:spAutoFit/>
          </a:bodyPr>
          <a:lstStyle/>
          <a:p>
            <a:pPr algn="ctr"/>
            <a:r>
              <a:rPr lang="en-GB" sz="1200" dirty="0" smtClean="0"/>
              <a:t>Newton, 1687</a:t>
            </a:r>
            <a:endParaRPr lang="en-GB" sz="1200" dirty="0"/>
          </a:p>
        </p:txBody>
      </p:sp>
      <p:sp>
        <p:nvSpPr>
          <p:cNvPr id="20" name="Rounded Rectangle 19"/>
          <p:cNvSpPr/>
          <p:nvPr/>
        </p:nvSpPr>
        <p:spPr>
          <a:xfrm>
            <a:off x="107504" y="1268760"/>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Electricity</a:t>
            </a:r>
            <a:endParaRPr lang="en-GB" sz="1600" dirty="0"/>
          </a:p>
        </p:txBody>
      </p:sp>
      <p:sp>
        <p:nvSpPr>
          <p:cNvPr id="21" name="Rounded Rectangle 20"/>
          <p:cNvSpPr/>
          <p:nvPr/>
        </p:nvSpPr>
        <p:spPr>
          <a:xfrm>
            <a:off x="107504"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Magnetism</a:t>
            </a:r>
            <a:endParaRPr lang="en-GB" sz="1600" dirty="0"/>
          </a:p>
        </p:txBody>
      </p:sp>
      <p:sp>
        <p:nvSpPr>
          <p:cNvPr id="22" name="Rounded Rectangle 21"/>
          <p:cNvSpPr/>
          <p:nvPr/>
        </p:nvSpPr>
        <p:spPr>
          <a:xfrm>
            <a:off x="1403648" y="1673512"/>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Electro-magnetism</a:t>
            </a:r>
            <a:endParaRPr lang="en-GB" sz="1600" dirty="0"/>
          </a:p>
        </p:txBody>
      </p:sp>
      <p:cxnSp>
        <p:nvCxnSpPr>
          <p:cNvPr id="23" name="Elbow Connector 22"/>
          <p:cNvCxnSpPr>
            <a:stCxn id="20" idx="3"/>
            <a:endCxn id="22" idx="0"/>
          </p:cNvCxnSpPr>
          <p:nvPr/>
        </p:nvCxnSpPr>
        <p:spPr>
          <a:xfrm>
            <a:off x="1259632" y="1484784"/>
            <a:ext cx="720080" cy="188728"/>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Elbow Connector 23"/>
          <p:cNvCxnSpPr>
            <a:stCxn id="21" idx="3"/>
            <a:endCxn id="22" idx="2"/>
          </p:cNvCxnSpPr>
          <p:nvPr/>
        </p:nvCxnSpPr>
        <p:spPr>
          <a:xfrm flipV="1">
            <a:off x="1259632" y="2105560"/>
            <a:ext cx="720080"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439652" y="1268760"/>
            <a:ext cx="1080120" cy="276999"/>
          </a:xfrm>
          <a:prstGeom prst="rect">
            <a:avLst/>
          </a:prstGeom>
          <a:noFill/>
        </p:spPr>
        <p:txBody>
          <a:bodyPr wrap="square" rtlCol="0">
            <a:spAutoFit/>
          </a:bodyPr>
          <a:lstStyle/>
          <a:p>
            <a:pPr algn="ctr"/>
            <a:r>
              <a:rPr lang="en-GB" sz="1200" dirty="0" smtClean="0"/>
              <a:t>Faraday, 1832</a:t>
            </a:r>
            <a:endParaRPr lang="en-GB" sz="1200" dirty="0"/>
          </a:p>
        </p:txBody>
      </p:sp>
      <p:sp>
        <p:nvSpPr>
          <p:cNvPr id="18" name="Rounded Rectangle 17"/>
          <p:cNvSpPr/>
          <p:nvPr/>
        </p:nvSpPr>
        <p:spPr>
          <a:xfrm>
            <a:off x="1403648" y="2492896"/>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Light</a:t>
            </a:r>
            <a:endParaRPr lang="en-GB" sz="1600" dirty="0"/>
          </a:p>
        </p:txBody>
      </p:sp>
      <p:sp>
        <p:nvSpPr>
          <p:cNvPr id="19" name="Rounded Rectangle 18"/>
          <p:cNvSpPr/>
          <p:nvPr/>
        </p:nvSpPr>
        <p:spPr>
          <a:xfrm>
            <a:off x="2705903"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EM theory</a:t>
            </a:r>
            <a:endParaRPr lang="en-GB" sz="1600" dirty="0"/>
          </a:p>
        </p:txBody>
      </p:sp>
      <p:cxnSp>
        <p:nvCxnSpPr>
          <p:cNvPr id="26" name="Elbow Connector 25"/>
          <p:cNvCxnSpPr>
            <a:stCxn id="22" idx="3"/>
            <a:endCxn id="19" idx="0"/>
          </p:cNvCxnSpPr>
          <p:nvPr/>
        </p:nvCxnSpPr>
        <p:spPr>
          <a:xfrm>
            <a:off x="2555776" y="1889536"/>
            <a:ext cx="726191"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7" name="Elbow Connector 26"/>
          <p:cNvCxnSpPr>
            <a:stCxn id="18" idx="3"/>
            <a:endCxn id="19" idx="2"/>
          </p:cNvCxnSpPr>
          <p:nvPr/>
        </p:nvCxnSpPr>
        <p:spPr>
          <a:xfrm flipV="1">
            <a:off x="2555776" y="2492896"/>
            <a:ext cx="726191" cy="216024"/>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2741907" y="1684545"/>
            <a:ext cx="1080120" cy="276999"/>
          </a:xfrm>
          <a:prstGeom prst="rect">
            <a:avLst/>
          </a:prstGeom>
          <a:noFill/>
        </p:spPr>
        <p:txBody>
          <a:bodyPr wrap="square" rtlCol="0">
            <a:spAutoFit/>
          </a:bodyPr>
          <a:lstStyle/>
          <a:p>
            <a:pPr algn="ctr"/>
            <a:r>
              <a:rPr lang="en-GB" sz="1200" dirty="0" smtClean="0"/>
              <a:t>Maxwell, 1873</a:t>
            </a:r>
            <a:endParaRPr lang="en-GB" sz="1200" dirty="0"/>
          </a:p>
        </p:txBody>
      </p:sp>
      <p:sp>
        <p:nvSpPr>
          <p:cNvPr id="2" name="Date Placeholder 1"/>
          <p:cNvSpPr>
            <a:spLocks noGrp="1"/>
          </p:cNvSpPr>
          <p:nvPr>
            <p:ph type="dt" sz="half" idx="14"/>
          </p:nvPr>
        </p:nvSpPr>
        <p:spPr/>
        <p:txBody>
          <a:bodyPr/>
          <a:lstStyle/>
          <a:p>
            <a:fld id="{5594EC5B-2D70-4A8B-A21D-C18D03F6DDD8}"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6</a:t>
            </a:fld>
            <a:endParaRPr lang="en-GB"/>
          </a:p>
        </p:txBody>
      </p:sp>
    </p:spTree>
    <p:extLst>
      <p:ext uri="{BB962C8B-B14F-4D97-AF65-F5344CB8AC3E}">
        <p14:creationId xmlns:p14="http://schemas.microsoft.com/office/powerpoint/2010/main" val="41443664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4366" y="2884912"/>
            <a:ext cx="8439912" cy="1984248"/>
          </a:xfrm>
        </p:spPr>
        <p:txBody>
          <a:bodyPr/>
          <a:lstStyle/>
          <a:p>
            <a:r>
              <a:rPr lang="en-GB" dirty="0" smtClean="0"/>
              <a:t>The LHC and the experiments:</a:t>
            </a:r>
            <a:br>
              <a:rPr lang="en-GB" dirty="0" smtClean="0"/>
            </a:br>
            <a:r>
              <a:rPr lang="en-GB" dirty="0" smtClean="0"/>
              <a:t>Life on the cutting edge</a:t>
            </a:r>
            <a:endParaRPr lang="en-GB" dirty="0"/>
          </a:p>
        </p:txBody>
      </p:sp>
      <p:sp>
        <p:nvSpPr>
          <p:cNvPr id="6" name="TextBox 5"/>
          <p:cNvSpPr txBox="1"/>
          <p:nvPr/>
        </p:nvSpPr>
        <p:spPr>
          <a:xfrm>
            <a:off x="7092280" y="116632"/>
            <a:ext cx="2051720" cy="523220"/>
          </a:xfrm>
          <a:prstGeom prst="rect">
            <a:avLst/>
          </a:prstGeom>
          <a:noFill/>
        </p:spPr>
        <p:txBody>
          <a:bodyPr wrap="square" rtlCol="0">
            <a:spAutoFit/>
          </a:bodyPr>
          <a:lstStyle/>
          <a:p>
            <a:pPr algn="r"/>
            <a:r>
              <a:rPr lang="en-GB" sz="1400" dirty="0" smtClean="0"/>
              <a:t>The CMS experiment in an access configuration</a:t>
            </a:r>
            <a:endParaRPr lang="en-GB" sz="1400" dirty="0"/>
          </a:p>
        </p:txBody>
      </p:sp>
      <p:sp>
        <p:nvSpPr>
          <p:cNvPr id="2" name="Date Placeholder 1"/>
          <p:cNvSpPr>
            <a:spLocks noGrp="1"/>
          </p:cNvSpPr>
          <p:nvPr>
            <p:ph type="dt" sz="half" idx="14"/>
          </p:nvPr>
        </p:nvSpPr>
        <p:spPr/>
        <p:txBody>
          <a:bodyPr/>
          <a:lstStyle/>
          <a:p>
            <a:fld id="{F2F8A550-566B-4752-B223-A368636C7EB6}"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60</a:t>
            </a:fld>
            <a:endParaRPr lang="en-GB"/>
          </a:p>
        </p:txBody>
      </p:sp>
    </p:spTree>
    <p:extLst>
      <p:ext uri="{BB962C8B-B14F-4D97-AF65-F5344CB8AC3E}">
        <p14:creationId xmlns:p14="http://schemas.microsoft.com/office/powerpoint/2010/main" val="17102486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GB"/>
          </a:p>
        </p:txBody>
      </p:sp>
      <p:sp>
        <p:nvSpPr>
          <p:cNvPr id="6" name="Title 5"/>
          <p:cNvSpPr>
            <a:spLocks noGrp="1"/>
          </p:cNvSpPr>
          <p:nvPr>
            <p:ph type="title"/>
          </p:nvPr>
        </p:nvSpPr>
        <p:spPr/>
        <p:txBody>
          <a:bodyPr/>
          <a:lstStyle/>
          <a:p>
            <a:r>
              <a:rPr lang="en-GB" dirty="0" smtClean="0"/>
              <a:t>The LHC: Large Hadron Collider</a:t>
            </a:r>
            <a:endParaRPr lang="en-GB" dirty="0"/>
          </a:p>
        </p:txBody>
      </p:sp>
      <p:pic>
        <p:nvPicPr>
          <p:cNvPr id="2050" name="Picture 2" descr="https://www.llnl.gov/sites/default/files/field/image/19516_LHCBig.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94" r="-1" b="7027"/>
          <a:stretch/>
        </p:blipFill>
        <p:spPr bwMode="auto">
          <a:xfrm>
            <a:off x="1353787" y="1285669"/>
            <a:ext cx="6434507" cy="5263425"/>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4"/>
          </p:nvPr>
        </p:nvSpPr>
        <p:spPr/>
        <p:txBody>
          <a:bodyPr/>
          <a:lstStyle/>
          <a:p>
            <a:fld id="{8BABD313-9E48-4554-9F5B-D9F9CFBA8B76}"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61</a:t>
            </a:fld>
            <a:endParaRPr lang="en-GB"/>
          </a:p>
        </p:txBody>
      </p:sp>
    </p:spTree>
    <p:extLst>
      <p:ext uri="{BB962C8B-B14F-4D97-AF65-F5344CB8AC3E}">
        <p14:creationId xmlns:p14="http://schemas.microsoft.com/office/powerpoint/2010/main" val="9275961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GB"/>
          </a:p>
        </p:txBody>
      </p:sp>
      <p:sp>
        <p:nvSpPr>
          <p:cNvPr id="6" name="Title 5"/>
          <p:cNvSpPr>
            <a:spLocks noGrp="1"/>
          </p:cNvSpPr>
          <p:nvPr>
            <p:ph type="title"/>
          </p:nvPr>
        </p:nvSpPr>
        <p:spPr/>
        <p:txBody>
          <a:bodyPr/>
          <a:lstStyle/>
          <a:p>
            <a:r>
              <a:rPr lang="en-GB" dirty="0" smtClean="0"/>
              <a:t>The LHC: Large Hadron Collider</a:t>
            </a:r>
            <a:endParaRPr lang="en-GB" dirty="0"/>
          </a:p>
        </p:txBody>
      </p:sp>
      <p:pic>
        <p:nvPicPr>
          <p:cNvPr id="2050" name="Picture 2" descr="https://www.llnl.gov/sites/default/files/field/image/19516_LHCBig.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94" r="-1" b="7027"/>
          <a:stretch/>
        </p:blipFill>
        <p:spPr bwMode="auto">
          <a:xfrm>
            <a:off x="1353787" y="1285669"/>
            <a:ext cx="6434507" cy="526342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rot="167403">
            <a:off x="2362033" y="2433231"/>
            <a:ext cx="5520550" cy="2302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a:endCxn id="7" idx="0"/>
          </p:cNvCxnSpPr>
          <p:nvPr/>
        </p:nvCxnSpPr>
        <p:spPr>
          <a:xfrm>
            <a:off x="4983190" y="2420888"/>
            <a:ext cx="195167" cy="13708"/>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7" idx="0"/>
          </p:cNvCxnSpPr>
          <p:nvPr/>
        </p:nvCxnSpPr>
        <p:spPr>
          <a:xfrm flipH="1">
            <a:off x="5178357" y="2434596"/>
            <a:ext cx="185731"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75178" y="2020778"/>
            <a:ext cx="792088" cy="400110"/>
          </a:xfrm>
          <a:prstGeom prst="rect">
            <a:avLst/>
          </a:prstGeom>
          <a:noFill/>
        </p:spPr>
        <p:txBody>
          <a:bodyPr wrap="square" rtlCol="0">
            <a:spAutoFit/>
          </a:bodyPr>
          <a:lstStyle/>
          <a:p>
            <a:r>
              <a:rPr lang="en-GB" sz="2000" b="1" dirty="0" smtClean="0">
                <a:solidFill>
                  <a:srgbClr val="FF0000"/>
                </a:solidFill>
              </a:rPr>
              <a:t>27km</a:t>
            </a:r>
            <a:endParaRPr lang="en-GB" sz="2000" b="1" dirty="0">
              <a:solidFill>
                <a:srgbClr val="FF0000"/>
              </a:solidFill>
            </a:endParaRPr>
          </a:p>
        </p:txBody>
      </p:sp>
      <p:cxnSp>
        <p:nvCxnSpPr>
          <p:cNvPr id="16" name="Straight Arrow Connector 15"/>
          <p:cNvCxnSpPr/>
          <p:nvPr/>
        </p:nvCxnSpPr>
        <p:spPr>
          <a:xfrm>
            <a:off x="2555776" y="3429000"/>
            <a:ext cx="5040560" cy="288032"/>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53993" y="3232281"/>
            <a:ext cx="937993" cy="400110"/>
          </a:xfrm>
          <a:prstGeom prst="rect">
            <a:avLst/>
          </a:prstGeom>
          <a:noFill/>
        </p:spPr>
        <p:txBody>
          <a:bodyPr wrap="square" rtlCol="0">
            <a:spAutoFit/>
          </a:bodyPr>
          <a:lstStyle/>
          <a:p>
            <a:r>
              <a:rPr lang="en-GB" sz="2000" b="1" dirty="0" smtClean="0">
                <a:solidFill>
                  <a:srgbClr val="FF0000"/>
                </a:solidFill>
              </a:rPr>
              <a:t>8.6km</a:t>
            </a:r>
            <a:endParaRPr lang="en-GB" sz="2000" b="1" dirty="0">
              <a:solidFill>
                <a:srgbClr val="FF0000"/>
              </a:solidFill>
            </a:endParaRPr>
          </a:p>
        </p:txBody>
      </p:sp>
      <p:cxnSp>
        <p:nvCxnSpPr>
          <p:cNvPr id="17" name="Straight Arrow Connector 16"/>
          <p:cNvCxnSpPr/>
          <p:nvPr/>
        </p:nvCxnSpPr>
        <p:spPr>
          <a:xfrm>
            <a:off x="5122989" y="4821535"/>
            <a:ext cx="0" cy="904478"/>
          </a:xfrm>
          <a:prstGeom prst="straightConnector1">
            <a:avLst/>
          </a:prstGeom>
          <a:ln w="38100">
            <a:solidFill>
              <a:srgbClr val="FF000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76056" y="4941168"/>
            <a:ext cx="937993" cy="400110"/>
          </a:xfrm>
          <a:prstGeom prst="rect">
            <a:avLst/>
          </a:prstGeom>
          <a:noFill/>
        </p:spPr>
        <p:txBody>
          <a:bodyPr wrap="square" rtlCol="0">
            <a:spAutoFit/>
          </a:bodyPr>
          <a:lstStyle/>
          <a:p>
            <a:r>
              <a:rPr lang="en-GB" sz="2000" b="1" dirty="0" smtClean="0">
                <a:solidFill>
                  <a:srgbClr val="FF0000"/>
                </a:solidFill>
              </a:rPr>
              <a:t>100m</a:t>
            </a:r>
            <a:endParaRPr lang="en-GB" sz="2000" b="1" dirty="0">
              <a:solidFill>
                <a:srgbClr val="FF0000"/>
              </a:solidFill>
            </a:endParaRPr>
          </a:p>
        </p:txBody>
      </p:sp>
      <p:sp>
        <p:nvSpPr>
          <p:cNvPr id="13" name="Date Placeholder 12"/>
          <p:cNvSpPr>
            <a:spLocks noGrp="1"/>
          </p:cNvSpPr>
          <p:nvPr>
            <p:ph type="dt" sz="half" idx="14"/>
          </p:nvPr>
        </p:nvSpPr>
        <p:spPr/>
        <p:txBody>
          <a:bodyPr/>
          <a:lstStyle/>
          <a:p>
            <a:fld id="{6637AD29-AFE6-43B6-B053-A16250D76588}" type="datetime1">
              <a:rPr lang="en-GB" smtClean="0"/>
              <a:t>30/04/2015</a:t>
            </a:fld>
            <a:endParaRPr lang="en-GB"/>
          </a:p>
        </p:txBody>
      </p:sp>
      <p:sp>
        <p:nvSpPr>
          <p:cNvPr id="15" name="Footer Placeholder 14"/>
          <p:cNvSpPr>
            <a:spLocks noGrp="1"/>
          </p:cNvSpPr>
          <p:nvPr>
            <p:ph type="ftr" sz="quarter" idx="16"/>
          </p:nvPr>
        </p:nvSpPr>
        <p:spPr/>
        <p:txBody>
          <a:bodyPr/>
          <a:lstStyle/>
          <a:p>
            <a:r>
              <a:rPr lang="en-GB" smtClean="0"/>
              <a:t>Andrew W. Rose</a:t>
            </a:r>
            <a:endParaRPr lang="en-GB" dirty="0"/>
          </a:p>
        </p:txBody>
      </p:sp>
      <p:sp>
        <p:nvSpPr>
          <p:cNvPr id="20" name="Slide Number Placeholder 19"/>
          <p:cNvSpPr>
            <a:spLocks noGrp="1"/>
          </p:cNvSpPr>
          <p:nvPr>
            <p:ph type="sldNum" sz="quarter" idx="15"/>
          </p:nvPr>
        </p:nvSpPr>
        <p:spPr/>
        <p:txBody>
          <a:bodyPr/>
          <a:lstStyle/>
          <a:p>
            <a:fld id="{035F0723-42B8-4CAA-8A7D-A426CFC272D6}" type="slidenum">
              <a:rPr lang="en-GB" smtClean="0"/>
              <a:t>62</a:t>
            </a:fld>
            <a:endParaRPr lang="en-GB"/>
          </a:p>
        </p:txBody>
      </p:sp>
    </p:spTree>
    <p:extLst>
      <p:ext uri="{BB962C8B-B14F-4D97-AF65-F5344CB8AC3E}">
        <p14:creationId xmlns:p14="http://schemas.microsoft.com/office/powerpoint/2010/main" val="3778388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LHC: Large Hadron Collider</a:t>
            </a:r>
            <a:endParaRPr lang="en-GB" dirty="0"/>
          </a:p>
        </p:txBody>
      </p:sp>
      <p:pic>
        <p:nvPicPr>
          <p:cNvPr id="2050" name="Picture 2" descr="https://www.llnl.gov/sites/default/files/field/image/19516_LHCBig.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94" r="-1" b="7027"/>
          <a:stretch/>
        </p:blipFill>
        <p:spPr bwMode="auto">
          <a:xfrm>
            <a:off x="1353787" y="1285669"/>
            <a:ext cx="6434507" cy="526342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rot="167403">
            <a:off x="2362033" y="2433231"/>
            <a:ext cx="5520550" cy="2302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a:endCxn id="7" idx="0"/>
          </p:cNvCxnSpPr>
          <p:nvPr/>
        </p:nvCxnSpPr>
        <p:spPr>
          <a:xfrm>
            <a:off x="4983190" y="2420888"/>
            <a:ext cx="195167" cy="13708"/>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7" idx="0"/>
          </p:cNvCxnSpPr>
          <p:nvPr/>
        </p:nvCxnSpPr>
        <p:spPr>
          <a:xfrm flipH="1">
            <a:off x="5178357" y="2434596"/>
            <a:ext cx="185731"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75178" y="2020778"/>
            <a:ext cx="792088" cy="400110"/>
          </a:xfrm>
          <a:prstGeom prst="rect">
            <a:avLst/>
          </a:prstGeom>
          <a:noFill/>
        </p:spPr>
        <p:txBody>
          <a:bodyPr wrap="square" rtlCol="0">
            <a:spAutoFit/>
          </a:bodyPr>
          <a:lstStyle/>
          <a:p>
            <a:r>
              <a:rPr lang="en-GB" sz="2000" b="1" dirty="0" smtClean="0">
                <a:solidFill>
                  <a:srgbClr val="FF0000"/>
                </a:solidFill>
              </a:rPr>
              <a:t>27km</a:t>
            </a:r>
            <a:endParaRPr lang="en-GB" sz="2000" b="1" dirty="0">
              <a:solidFill>
                <a:srgbClr val="FF0000"/>
              </a:solidFill>
            </a:endParaRPr>
          </a:p>
        </p:txBody>
      </p:sp>
      <p:cxnSp>
        <p:nvCxnSpPr>
          <p:cNvPr id="16" name="Straight Arrow Connector 15"/>
          <p:cNvCxnSpPr/>
          <p:nvPr/>
        </p:nvCxnSpPr>
        <p:spPr>
          <a:xfrm>
            <a:off x="2555776" y="3429000"/>
            <a:ext cx="5040560" cy="288032"/>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53993" y="3232281"/>
            <a:ext cx="937993" cy="400110"/>
          </a:xfrm>
          <a:prstGeom prst="rect">
            <a:avLst/>
          </a:prstGeom>
          <a:noFill/>
        </p:spPr>
        <p:txBody>
          <a:bodyPr wrap="square" rtlCol="0">
            <a:spAutoFit/>
          </a:bodyPr>
          <a:lstStyle/>
          <a:p>
            <a:r>
              <a:rPr lang="en-GB" sz="2000" b="1" dirty="0" smtClean="0">
                <a:solidFill>
                  <a:srgbClr val="FF0000"/>
                </a:solidFill>
              </a:rPr>
              <a:t>8.6km</a:t>
            </a:r>
            <a:endParaRPr lang="en-GB" sz="2000" b="1" dirty="0">
              <a:solidFill>
                <a:srgbClr val="FF0000"/>
              </a:solidFill>
            </a:endParaRPr>
          </a:p>
        </p:txBody>
      </p:sp>
      <p:cxnSp>
        <p:nvCxnSpPr>
          <p:cNvPr id="13" name="Straight Arrow Connector 12"/>
          <p:cNvCxnSpPr/>
          <p:nvPr/>
        </p:nvCxnSpPr>
        <p:spPr>
          <a:xfrm flipV="1">
            <a:off x="2931855" y="4267128"/>
            <a:ext cx="392745" cy="860761"/>
          </a:xfrm>
          <a:prstGeom prst="straightConnector1">
            <a:avLst/>
          </a:prstGeom>
          <a:ln w="38100">
            <a:solidFill>
              <a:srgbClr val="00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555776" y="2300235"/>
            <a:ext cx="673199" cy="557265"/>
          </a:xfrm>
          <a:prstGeom prst="straightConnector1">
            <a:avLst/>
          </a:prstGeom>
          <a:ln w="38100">
            <a:solidFill>
              <a:srgbClr val="00FF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8" name="Picture 2" descr="http://ippog.web.cern.ch/sites/ippog.web.cern.ch/files/import/lhcb.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958" b="96458" l="6505" r="79769"/>
                    </a14:imgEffect>
                  </a14:imgLayer>
                </a14:imgProps>
              </a:ext>
              <a:ext uri="{28A0092B-C50C-407E-A947-70E740481C1C}">
                <a14:useLocalDpi xmlns:a14="http://schemas.microsoft.com/office/drawing/2010/main" val="0"/>
              </a:ext>
            </a:extLst>
          </a:blip>
          <a:srcRect l="8547" r="21175"/>
          <a:stretch/>
        </p:blipFill>
        <p:spPr bwMode="auto">
          <a:xfrm>
            <a:off x="1353787" y="4639393"/>
            <a:ext cx="2066085" cy="19606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liceinfo.cern.ch/secure/system/files/images/alice-images/alice_setup.gif"/>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65" b="100000" l="0" r="100000"/>
                    </a14:imgEffect>
                  </a14:imgLayer>
                </a14:imgProps>
              </a:ext>
              <a:ext uri="{28A0092B-C50C-407E-A947-70E740481C1C}">
                <a14:useLocalDpi xmlns:a14="http://schemas.microsoft.com/office/drawing/2010/main" val="0"/>
              </a:ext>
            </a:extLst>
          </a:blip>
          <a:srcRect/>
          <a:stretch>
            <a:fillRect/>
          </a:stretch>
        </p:blipFill>
        <p:spPr bwMode="auto">
          <a:xfrm>
            <a:off x="126256" y="1415135"/>
            <a:ext cx="2455062" cy="149710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a:off x="5122989" y="4821535"/>
            <a:ext cx="0" cy="904478"/>
          </a:xfrm>
          <a:prstGeom prst="straightConnector1">
            <a:avLst/>
          </a:prstGeom>
          <a:ln w="38100">
            <a:solidFill>
              <a:srgbClr val="FF000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076056" y="4941168"/>
            <a:ext cx="937993" cy="400110"/>
          </a:xfrm>
          <a:prstGeom prst="rect">
            <a:avLst/>
          </a:prstGeom>
          <a:noFill/>
        </p:spPr>
        <p:txBody>
          <a:bodyPr wrap="square" rtlCol="0">
            <a:spAutoFit/>
          </a:bodyPr>
          <a:lstStyle/>
          <a:p>
            <a:r>
              <a:rPr lang="en-GB" sz="2000" b="1" dirty="0" smtClean="0">
                <a:solidFill>
                  <a:srgbClr val="FF0000"/>
                </a:solidFill>
              </a:rPr>
              <a:t>100m</a:t>
            </a:r>
            <a:endParaRPr lang="en-GB" sz="2000" b="1" dirty="0">
              <a:solidFill>
                <a:srgbClr val="FF0000"/>
              </a:solidFill>
            </a:endParaRPr>
          </a:p>
        </p:txBody>
      </p:sp>
      <p:sp>
        <p:nvSpPr>
          <p:cNvPr id="19" name="Date Placeholder 18"/>
          <p:cNvSpPr>
            <a:spLocks noGrp="1"/>
          </p:cNvSpPr>
          <p:nvPr>
            <p:ph type="dt" sz="half" idx="14"/>
          </p:nvPr>
        </p:nvSpPr>
        <p:spPr/>
        <p:txBody>
          <a:bodyPr/>
          <a:lstStyle/>
          <a:p>
            <a:fld id="{28F999BA-90C8-4C17-A665-FA9B50539E5C}" type="datetime1">
              <a:rPr lang="en-GB" smtClean="0"/>
              <a:t>30/04/2015</a:t>
            </a:fld>
            <a:endParaRPr lang="en-GB"/>
          </a:p>
        </p:txBody>
      </p:sp>
      <p:sp>
        <p:nvSpPr>
          <p:cNvPr id="21" name="Footer Placeholder 20"/>
          <p:cNvSpPr>
            <a:spLocks noGrp="1"/>
          </p:cNvSpPr>
          <p:nvPr>
            <p:ph type="ftr" sz="quarter" idx="16"/>
          </p:nvPr>
        </p:nvSpPr>
        <p:spPr/>
        <p:txBody>
          <a:bodyPr/>
          <a:lstStyle/>
          <a:p>
            <a:r>
              <a:rPr lang="en-GB" smtClean="0"/>
              <a:t>Andrew W. Rose</a:t>
            </a:r>
            <a:endParaRPr lang="en-GB" dirty="0"/>
          </a:p>
        </p:txBody>
      </p:sp>
      <p:sp>
        <p:nvSpPr>
          <p:cNvPr id="22" name="Slide Number Placeholder 21"/>
          <p:cNvSpPr>
            <a:spLocks noGrp="1"/>
          </p:cNvSpPr>
          <p:nvPr>
            <p:ph type="sldNum" sz="quarter" idx="15"/>
          </p:nvPr>
        </p:nvSpPr>
        <p:spPr/>
        <p:txBody>
          <a:bodyPr/>
          <a:lstStyle/>
          <a:p>
            <a:fld id="{035F0723-42B8-4CAA-8A7D-A426CFC272D6}" type="slidenum">
              <a:rPr lang="en-GB" smtClean="0"/>
              <a:t>63</a:t>
            </a:fld>
            <a:endParaRPr lang="en-GB"/>
          </a:p>
        </p:txBody>
      </p:sp>
    </p:spTree>
    <p:extLst>
      <p:ext uri="{BB962C8B-B14F-4D97-AF65-F5344CB8AC3E}">
        <p14:creationId xmlns:p14="http://schemas.microsoft.com/office/powerpoint/2010/main" val="37734874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GB"/>
          </a:p>
        </p:txBody>
      </p:sp>
      <p:sp>
        <p:nvSpPr>
          <p:cNvPr id="6" name="Title 5"/>
          <p:cNvSpPr>
            <a:spLocks noGrp="1"/>
          </p:cNvSpPr>
          <p:nvPr>
            <p:ph type="title"/>
          </p:nvPr>
        </p:nvSpPr>
        <p:spPr/>
        <p:txBody>
          <a:bodyPr/>
          <a:lstStyle/>
          <a:p>
            <a:r>
              <a:rPr lang="en-GB" dirty="0" smtClean="0"/>
              <a:t>The LHC: Large Hadron Collider</a:t>
            </a:r>
            <a:endParaRPr lang="en-GB" dirty="0"/>
          </a:p>
        </p:txBody>
      </p:sp>
      <p:pic>
        <p:nvPicPr>
          <p:cNvPr id="2050" name="Picture 2" descr="https://www.llnl.gov/sites/default/files/field/image/19516_LHCBig.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94" r="-1" b="7027"/>
          <a:stretch/>
        </p:blipFill>
        <p:spPr bwMode="auto">
          <a:xfrm>
            <a:off x="1353787" y="1285669"/>
            <a:ext cx="6434507" cy="526342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rot="167403">
            <a:off x="2362033" y="2433231"/>
            <a:ext cx="5520550" cy="2302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a:endCxn id="7" idx="0"/>
          </p:cNvCxnSpPr>
          <p:nvPr/>
        </p:nvCxnSpPr>
        <p:spPr>
          <a:xfrm>
            <a:off x="4983190" y="2420888"/>
            <a:ext cx="195167" cy="13708"/>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7" idx="0"/>
          </p:cNvCxnSpPr>
          <p:nvPr/>
        </p:nvCxnSpPr>
        <p:spPr>
          <a:xfrm flipH="1">
            <a:off x="5178357" y="2434596"/>
            <a:ext cx="185731"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75178" y="2020778"/>
            <a:ext cx="792088" cy="400110"/>
          </a:xfrm>
          <a:prstGeom prst="rect">
            <a:avLst/>
          </a:prstGeom>
          <a:noFill/>
        </p:spPr>
        <p:txBody>
          <a:bodyPr wrap="square" rtlCol="0">
            <a:spAutoFit/>
          </a:bodyPr>
          <a:lstStyle/>
          <a:p>
            <a:r>
              <a:rPr lang="en-GB" sz="2000" b="1" dirty="0" smtClean="0">
                <a:solidFill>
                  <a:srgbClr val="FF0000"/>
                </a:solidFill>
              </a:rPr>
              <a:t>27km</a:t>
            </a:r>
            <a:endParaRPr lang="en-GB" sz="2000" b="1" dirty="0">
              <a:solidFill>
                <a:srgbClr val="FF0000"/>
              </a:solidFill>
            </a:endParaRPr>
          </a:p>
        </p:txBody>
      </p:sp>
      <p:cxnSp>
        <p:nvCxnSpPr>
          <p:cNvPr id="16" name="Straight Arrow Connector 15"/>
          <p:cNvCxnSpPr/>
          <p:nvPr/>
        </p:nvCxnSpPr>
        <p:spPr>
          <a:xfrm>
            <a:off x="2555776" y="3429000"/>
            <a:ext cx="5040560" cy="288032"/>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53993" y="3232281"/>
            <a:ext cx="937993" cy="400110"/>
          </a:xfrm>
          <a:prstGeom prst="rect">
            <a:avLst/>
          </a:prstGeom>
          <a:noFill/>
        </p:spPr>
        <p:txBody>
          <a:bodyPr wrap="square" rtlCol="0">
            <a:spAutoFit/>
          </a:bodyPr>
          <a:lstStyle/>
          <a:p>
            <a:r>
              <a:rPr lang="en-GB" sz="2000" b="1" dirty="0" smtClean="0">
                <a:solidFill>
                  <a:srgbClr val="FF0000"/>
                </a:solidFill>
              </a:rPr>
              <a:t>8.6km</a:t>
            </a:r>
            <a:endParaRPr lang="en-GB" sz="2000" b="1" dirty="0">
              <a:solidFill>
                <a:srgbClr val="FF0000"/>
              </a:solidFill>
            </a:endParaRPr>
          </a:p>
        </p:txBody>
      </p:sp>
      <p:pic>
        <p:nvPicPr>
          <p:cNvPr id="15" name="Picture 3"/>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50254" y="4653136"/>
            <a:ext cx="2692163" cy="179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inspirehep.net/record/878496/files/figures_AtlasDetectorLabelled.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528" b="98555" l="124" r="99505"/>
                    </a14:imgEffect>
                  </a14:imgLayer>
                </a14:imgProps>
              </a:ext>
              <a:ext uri="{28A0092B-C50C-407E-A947-70E740481C1C}">
                <a14:useLocalDpi xmlns:a14="http://schemas.microsoft.com/office/drawing/2010/main" val="0"/>
              </a:ext>
            </a:extLst>
          </a:blip>
          <a:srcRect l="16075" t="10803" b="11853"/>
          <a:stretch/>
        </p:blipFill>
        <p:spPr bwMode="auto">
          <a:xfrm>
            <a:off x="0" y="4293097"/>
            <a:ext cx="4326062" cy="256490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a:stCxn id="3074" idx="0"/>
          </p:cNvCxnSpPr>
          <p:nvPr/>
        </p:nvCxnSpPr>
        <p:spPr>
          <a:xfrm flipV="1">
            <a:off x="2163031" y="3432336"/>
            <a:ext cx="392745" cy="860761"/>
          </a:xfrm>
          <a:prstGeom prst="straightConnector1">
            <a:avLst/>
          </a:prstGeom>
          <a:ln w="38100">
            <a:solidFill>
              <a:srgbClr val="00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0"/>
          </p:cNvCxnSpPr>
          <p:nvPr/>
        </p:nvCxnSpPr>
        <p:spPr>
          <a:xfrm flipV="1">
            <a:off x="7596336" y="3728852"/>
            <a:ext cx="98874" cy="924284"/>
          </a:xfrm>
          <a:prstGeom prst="straightConnector1">
            <a:avLst/>
          </a:prstGeom>
          <a:ln w="38100">
            <a:solidFill>
              <a:srgbClr val="00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122989" y="4821535"/>
            <a:ext cx="0" cy="904478"/>
          </a:xfrm>
          <a:prstGeom prst="straightConnector1">
            <a:avLst/>
          </a:prstGeom>
          <a:ln w="38100">
            <a:solidFill>
              <a:srgbClr val="FF0000"/>
            </a:solidFill>
            <a:prstDash val="sysDash"/>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76056" y="4941168"/>
            <a:ext cx="937993" cy="400110"/>
          </a:xfrm>
          <a:prstGeom prst="rect">
            <a:avLst/>
          </a:prstGeom>
          <a:noFill/>
        </p:spPr>
        <p:txBody>
          <a:bodyPr wrap="square" rtlCol="0">
            <a:spAutoFit/>
          </a:bodyPr>
          <a:lstStyle/>
          <a:p>
            <a:r>
              <a:rPr lang="en-GB" sz="2000" b="1" dirty="0" smtClean="0">
                <a:solidFill>
                  <a:srgbClr val="FF0000"/>
                </a:solidFill>
              </a:rPr>
              <a:t>100m</a:t>
            </a:r>
            <a:endParaRPr lang="en-GB" sz="2000" b="1" dirty="0">
              <a:solidFill>
                <a:srgbClr val="FF0000"/>
              </a:solidFill>
            </a:endParaRPr>
          </a:p>
        </p:txBody>
      </p:sp>
      <p:sp>
        <p:nvSpPr>
          <p:cNvPr id="8" name="Date Placeholder 7"/>
          <p:cNvSpPr>
            <a:spLocks noGrp="1"/>
          </p:cNvSpPr>
          <p:nvPr>
            <p:ph type="dt" sz="half" idx="14"/>
          </p:nvPr>
        </p:nvSpPr>
        <p:spPr/>
        <p:txBody>
          <a:bodyPr/>
          <a:lstStyle/>
          <a:p>
            <a:fld id="{30076E8B-9DEA-4B49-817D-3C202B71B9D2}"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1" name="Slide Number Placeholder 10"/>
          <p:cNvSpPr>
            <a:spLocks noGrp="1"/>
          </p:cNvSpPr>
          <p:nvPr>
            <p:ph type="sldNum" sz="quarter" idx="15"/>
          </p:nvPr>
        </p:nvSpPr>
        <p:spPr/>
        <p:txBody>
          <a:bodyPr/>
          <a:lstStyle/>
          <a:p>
            <a:fld id="{035F0723-42B8-4CAA-8A7D-A426CFC272D6}" type="slidenum">
              <a:rPr lang="en-GB" smtClean="0"/>
              <a:t>64</a:t>
            </a:fld>
            <a:endParaRPr lang="en-GB"/>
          </a:p>
        </p:txBody>
      </p:sp>
    </p:spTree>
    <p:extLst>
      <p:ext uri="{BB962C8B-B14F-4D97-AF65-F5344CB8AC3E}">
        <p14:creationId xmlns:p14="http://schemas.microsoft.com/office/powerpoint/2010/main" val="6544470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general purpose detectors</a:t>
            </a:r>
            <a:endParaRPr lang="en-GB" dirty="0"/>
          </a:p>
        </p:txBody>
      </p:sp>
      <p:pic>
        <p:nvPicPr>
          <p:cNvPr id="5122" name="Picture 2" descr="https://farm3.staticflickr.com/2600/4022868843_9d5bc777b1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71863"/>
            <a:ext cx="9144000" cy="430424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4"/>
          </p:nvPr>
        </p:nvSpPr>
        <p:spPr/>
        <p:txBody>
          <a:bodyPr/>
          <a:lstStyle/>
          <a:p>
            <a:fld id="{C6442556-682A-4CCC-9A23-DA3B5043DE2D}"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65</a:t>
            </a:fld>
            <a:endParaRPr lang="en-GB"/>
          </a:p>
        </p:txBody>
      </p:sp>
    </p:spTree>
    <p:extLst>
      <p:ext uri="{BB962C8B-B14F-4D97-AF65-F5344CB8AC3E}">
        <p14:creationId xmlns:p14="http://schemas.microsoft.com/office/powerpoint/2010/main" val="27733854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general purpose detectors</a:t>
            </a:r>
            <a:endParaRPr lang="en-GB" dirty="0"/>
          </a:p>
        </p:txBody>
      </p:sp>
      <p:pic>
        <p:nvPicPr>
          <p:cNvPr id="5122" name="Picture 2" descr="https://farm3.staticflickr.com/2600/4022868843_9d5bc777b1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71863"/>
            <a:ext cx="9144000" cy="4304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22719"/>
          <a:stretch/>
        </p:blipFill>
        <p:spPr>
          <a:xfrm flipH="1">
            <a:off x="0" y="2370639"/>
            <a:ext cx="3227598" cy="3929285"/>
          </a:xfrm>
          <a:prstGeom prst="rect">
            <a:avLst/>
          </a:prstGeom>
        </p:spPr>
      </p:pic>
      <p:pic>
        <p:nvPicPr>
          <p:cNvPr id="7" name="Content Placeholder 6"/>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41956"/>
          <a:stretch/>
        </p:blipFill>
        <p:spPr>
          <a:xfrm flipH="1">
            <a:off x="5723910" y="320896"/>
            <a:ext cx="3420090" cy="5962001"/>
          </a:xfrm>
        </p:spPr>
      </p:pic>
      <p:sp>
        <p:nvSpPr>
          <p:cNvPr id="2" name="TextBox 1"/>
          <p:cNvSpPr txBox="1"/>
          <p:nvPr/>
        </p:nvSpPr>
        <p:spPr>
          <a:xfrm>
            <a:off x="179512" y="6095037"/>
            <a:ext cx="1656184" cy="646331"/>
          </a:xfrm>
          <a:prstGeom prst="rect">
            <a:avLst/>
          </a:prstGeom>
          <a:solidFill>
            <a:srgbClr val="FF0000">
              <a:alpha val="50000"/>
            </a:srgbClr>
          </a:solidFill>
          <a:ln w="38100">
            <a:solidFill>
              <a:srgbClr val="FF0000"/>
            </a:solidFill>
          </a:ln>
        </p:spPr>
        <p:txBody>
          <a:bodyPr wrap="square" rtlCol="0">
            <a:spAutoFit/>
          </a:bodyPr>
          <a:lstStyle/>
          <a:p>
            <a:pPr algn="ctr"/>
            <a:r>
              <a:rPr lang="en-GB" dirty="0" smtClean="0">
                <a:solidFill>
                  <a:srgbClr val="FFFF00"/>
                </a:solidFill>
              </a:rPr>
              <a:t>CMS</a:t>
            </a:r>
          </a:p>
          <a:p>
            <a:pPr algn="ctr"/>
            <a:r>
              <a:rPr lang="en-GB" dirty="0" smtClean="0">
                <a:solidFill>
                  <a:srgbClr val="FFFF00"/>
                </a:solidFill>
              </a:rPr>
              <a:t>14,000 ton</a:t>
            </a:r>
            <a:endParaRPr lang="en-GB" dirty="0">
              <a:solidFill>
                <a:srgbClr val="FFFF00"/>
              </a:solidFill>
            </a:endParaRPr>
          </a:p>
        </p:txBody>
      </p:sp>
      <p:sp>
        <p:nvSpPr>
          <p:cNvPr id="10" name="TextBox 9"/>
          <p:cNvSpPr txBox="1"/>
          <p:nvPr/>
        </p:nvSpPr>
        <p:spPr>
          <a:xfrm>
            <a:off x="7236296" y="6083162"/>
            <a:ext cx="1656184" cy="646331"/>
          </a:xfrm>
          <a:prstGeom prst="rect">
            <a:avLst/>
          </a:prstGeom>
          <a:solidFill>
            <a:srgbClr val="FF0000">
              <a:alpha val="50000"/>
            </a:srgbClr>
          </a:solidFill>
          <a:ln w="38100">
            <a:solidFill>
              <a:srgbClr val="FF0000"/>
            </a:solidFill>
          </a:ln>
        </p:spPr>
        <p:txBody>
          <a:bodyPr wrap="square" rtlCol="0">
            <a:spAutoFit/>
          </a:bodyPr>
          <a:lstStyle/>
          <a:p>
            <a:pPr algn="ctr"/>
            <a:r>
              <a:rPr lang="en-GB" dirty="0" smtClean="0">
                <a:solidFill>
                  <a:srgbClr val="FFFF00"/>
                </a:solidFill>
              </a:rPr>
              <a:t>ATLAS</a:t>
            </a:r>
          </a:p>
          <a:p>
            <a:pPr algn="ctr"/>
            <a:r>
              <a:rPr lang="en-GB" dirty="0">
                <a:solidFill>
                  <a:srgbClr val="FFFF00"/>
                </a:solidFill>
              </a:rPr>
              <a:t>7</a:t>
            </a:r>
            <a:r>
              <a:rPr lang="en-GB" dirty="0" smtClean="0">
                <a:solidFill>
                  <a:srgbClr val="FFFF00"/>
                </a:solidFill>
              </a:rPr>
              <a:t>,000 ton</a:t>
            </a:r>
            <a:endParaRPr lang="en-GB" dirty="0">
              <a:solidFill>
                <a:srgbClr val="FFFF00"/>
              </a:solidFill>
            </a:endParaRPr>
          </a:p>
        </p:txBody>
      </p:sp>
      <p:sp>
        <p:nvSpPr>
          <p:cNvPr id="9" name="Date Placeholder 8"/>
          <p:cNvSpPr>
            <a:spLocks noGrp="1"/>
          </p:cNvSpPr>
          <p:nvPr>
            <p:ph type="dt" sz="half" idx="14"/>
          </p:nvPr>
        </p:nvSpPr>
        <p:spPr/>
        <p:txBody>
          <a:bodyPr/>
          <a:lstStyle/>
          <a:p>
            <a:fld id="{D883CB38-69DA-42BC-A491-B63CB74D4315}" type="datetime1">
              <a:rPr lang="en-GB" smtClean="0"/>
              <a:t>30/04/2015</a:t>
            </a:fld>
            <a:endParaRPr lang="en-GB"/>
          </a:p>
        </p:txBody>
      </p:sp>
      <p:sp>
        <p:nvSpPr>
          <p:cNvPr id="11" name="Footer Placeholder 10"/>
          <p:cNvSpPr>
            <a:spLocks noGrp="1"/>
          </p:cNvSpPr>
          <p:nvPr>
            <p:ph type="ftr" sz="quarter" idx="16"/>
          </p:nvPr>
        </p:nvSpPr>
        <p:spPr/>
        <p:txBody>
          <a:bodyPr/>
          <a:lstStyle/>
          <a:p>
            <a:r>
              <a:rPr lang="en-GB" smtClean="0"/>
              <a:t>Andrew W. Rose</a:t>
            </a:r>
            <a:endParaRPr lang="en-GB" dirty="0"/>
          </a:p>
        </p:txBody>
      </p:sp>
      <p:sp>
        <p:nvSpPr>
          <p:cNvPr id="12" name="Slide Number Placeholder 11"/>
          <p:cNvSpPr>
            <a:spLocks noGrp="1"/>
          </p:cNvSpPr>
          <p:nvPr>
            <p:ph type="sldNum" sz="quarter" idx="15"/>
          </p:nvPr>
        </p:nvSpPr>
        <p:spPr/>
        <p:txBody>
          <a:bodyPr/>
          <a:lstStyle/>
          <a:p>
            <a:fld id="{035F0723-42B8-4CAA-8A7D-A426CFC272D6}" type="slidenum">
              <a:rPr lang="en-GB" smtClean="0"/>
              <a:t>66</a:t>
            </a:fld>
            <a:endParaRPr lang="en-GB"/>
          </a:p>
        </p:txBody>
      </p:sp>
    </p:spTree>
    <p:extLst>
      <p:ext uri="{BB962C8B-B14F-4D97-AF65-F5344CB8AC3E}">
        <p14:creationId xmlns:p14="http://schemas.microsoft.com/office/powerpoint/2010/main" val="5673129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general purpose detectors</a:t>
            </a:r>
            <a:endParaRPr lang="en-GB" dirty="0"/>
          </a:p>
        </p:txBody>
      </p:sp>
      <p:pic>
        <p:nvPicPr>
          <p:cNvPr id="5122" name="Picture 2" descr="https://farm3.staticflickr.com/2600/4022868843_9d5bc777b1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71863"/>
            <a:ext cx="9144000" cy="4304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22719"/>
          <a:stretch/>
        </p:blipFill>
        <p:spPr>
          <a:xfrm flipH="1">
            <a:off x="0" y="2370639"/>
            <a:ext cx="3227598" cy="3929285"/>
          </a:xfrm>
          <a:prstGeom prst="rect">
            <a:avLst/>
          </a:prstGeom>
        </p:spPr>
      </p:pic>
      <p:pic>
        <p:nvPicPr>
          <p:cNvPr id="7" name="Content Placeholder 6"/>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41956"/>
          <a:stretch/>
        </p:blipFill>
        <p:spPr>
          <a:xfrm flipH="1">
            <a:off x="5723910" y="320896"/>
            <a:ext cx="3420090" cy="5962001"/>
          </a:xfrm>
        </p:spPr>
      </p:pic>
      <p:sp>
        <p:nvSpPr>
          <p:cNvPr id="2" name="TextBox 1"/>
          <p:cNvSpPr txBox="1"/>
          <p:nvPr/>
        </p:nvSpPr>
        <p:spPr>
          <a:xfrm>
            <a:off x="179512" y="6095037"/>
            <a:ext cx="1656184" cy="646331"/>
          </a:xfrm>
          <a:prstGeom prst="rect">
            <a:avLst/>
          </a:prstGeom>
          <a:solidFill>
            <a:srgbClr val="FF0000">
              <a:alpha val="50000"/>
            </a:srgbClr>
          </a:solidFill>
          <a:ln w="38100">
            <a:solidFill>
              <a:srgbClr val="FF0000"/>
            </a:solidFill>
          </a:ln>
        </p:spPr>
        <p:txBody>
          <a:bodyPr wrap="square" rtlCol="0">
            <a:spAutoFit/>
          </a:bodyPr>
          <a:lstStyle/>
          <a:p>
            <a:pPr algn="ctr"/>
            <a:r>
              <a:rPr lang="en-GB" dirty="0" smtClean="0">
                <a:solidFill>
                  <a:srgbClr val="FFFF00"/>
                </a:solidFill>
              </a:rPr>
              <a:t>CMS</a:t>
            </a:r>
          </a:p>
          <a:p>
            <a:pPr algn="ctr"/>
            <a:r>
              <a:rPr lang="en-GB" dirty="0" smtClean="0">
                <a:solidFill>
                  <a:srgbClr val="FFFF00"/>
                </a:solidFill>
              </a:rPr>
              <a:t>14,000 ton</a:t>
            </a:r>
            <a:endParaRPr lang="en-GB" dirty="0">
              <a:solidFill>
                <a:srgbClr val="FFFF00"/>
              </a:solidFill>
            </a:endParaRPr>
          </a:p>
        </p:txBody>
      </p:sp>
      <p:sp>
        <p:nvSpPr>
          <p:cNvPr id="10" name="TextBox 9"/>
          <p:cNvSpPr txBox="1"/>
          <p:nvPr/>
        </p:nvSpPr>
        <p:spPr>
          <a:xfrm>
            <a:off x="7236296" y="6083162"/>
            <a:ext cx="1656184" cy="646331"/>
          </a:xfrm>
          <a:prstGeom prst="rect">
            <a:avLst/>
          </a:prstGeom>
          <a:solidFill>
            <a:srgbClr val="FF0000">
              <a:alpha val="50000"/>
            </a:srgbClr>
          </a:solidFill>
          <a:ln w="38100">
            <a:solidFill>
              <a:srgbClr val="FF0000"/>
            </a:solidFill>
          </a:ln>
        </p:spPr>
        <p:txBody>
          <a:bodyPr wrap="square" rtlCol="0">
            <a:spAutoFit/>
          </a:bodyPr>
          <a:lstStyle/>
          <a:p>
            <a:pPr algn="ctr"/>
            <a:r>
              <a:rPr lang="en-GB" dirty="0" smtClean="0">
                <a:solidFill>
                  <a:srgbClr val="FFFF00"/>
                </a:solidFill>
              </a:rPr>
              <a:t>ATLAS</a:t>
            </a:r>
          </a:p>
          <a:p>
            <a:pPr algn="ctr"/>
            <a:r>
              <a:rPr lang="en-GB" dirty="0">
                <a:solidFill>
                  <a:srgbClr val="FFFF00"/>
                </a:solidFill>
              </a:rPr>
              <a:t>7</a:t>
            </a:r>
            <a:r>
              <a:rPr lang="en-GB" dirty="0" smtClean="0">
                <a:solidFill>
                  <a:srgbClr val="FFFF00"/>
                </a:solidFill>
              </a:rPr>
              <a:t>,000 ton</a:t>
            </a:r>
            <a:endParaRPr lang="en-GB" dirty="0">
              <a:solidFill>
                <a:srgbClr val="FFFF00"/>
              </a:solidFill>
            </a:endParaRPr>
          </a:p>
        </p:txBody>
      </p:sp>
      <p:sp>
        <p:nvSpPr>
          <p:cNvPr id="13" name="TextBox 12"/>
          <p:cNvSpPr txBox="1"/>
          <p:nvPr/>
        </p:nvSpPr>
        <p:spPr>
          <a:xfrm>
            <a:off x="1200385" y="1556792"/>
            <a:ext cx="6732241" cy="2616101"/>
          </a:xfrm>
          <a:prstGeom prst="rect">
            <a:avLst/>
          </a:prstGeom>
          <a:solidFill>
            <a:srgbClr val="FF0000">
              <a:alpha val="80000"/>
            </a:srgbClr>
          </a:solidFill>
          <a:ln w="38100">
            <a:solidFill>
              <a:srgbClr val="FF0000"/>
            </a:solidFill>
          </a:ln>
        </p:spPr>
        <p:txBody>
          <a:bodyPr wrap="square" rtlCol="0">
            <a:spAutoFit/>
          </a:bodyPr>
          <a:lstStyle/>
          <a:p>
            <a:pPr algn="ctr"/>
            <a:r>
              <a:rPr lang="en-GB" b="1" i="1" dirty="0">
                <a:solidFill>
                  <a:srgbClr val="FFFF00"/>
                </a:solidFill>
              </a:rPr>
              <a:t>The believe-it-or-not superlatives are so extreme and Tom </a:t>
            </a:r>
            <a:r>
              <a:rPr lang="en-GB" b="1" i="1" dirty="0" err="1">
                <a:solidFill>
                  <a:srgbClr val="FFFF00"/>
                </a:solidFill>
              </a:rPr>
              <a:t>Swiftian</a:t>
            </a:r>
            <a:r>
              <a:rPr lang="en-GB" b="1" i="1" dirty="0">
                <a:solidFill>
                  <a:srgbClr val="FFFF00"/>
                </a:solidFill>
              </a:rPr>
              <a:t> they make you </a:t>
            </a:r>
            <a:r>
              <a:rPr lang="en-GB" b="1" i="1" dirty="0" smtClean="0">
                <a:solidFill>
                  <a:srgbClr val="FFFF00"/>
                </a:solidFill>
              </a:rPr>
              <a:t>smile.</a:t>
            </a:r>
          </a:p>
          <a:p>
            <a:pPr algn="ctr"/>
            <a:r>
              <a:rPr lang="en-GB" sz="1600" i="1" dirty="0" smtClean="0">
                <a:solidFill>
                  <a:srgbClr val="FFFF00"/>
                </a:solidFill>
              </a:rPr>
              <a:t>The LHC </a:t>
            </a:r>
            <a:r>
              <a:rPr lang="en-GB" sz="1600" i="1" dirty="0">
                <a:solidFill>
                  <a:srgbClr val="FFFF00"/>
                </a:solidFill>
              </a:rPr>
              <a:t>is not merely the world’s largest particle accelerator but the largest machine ever built. At the </a:t>
            </a:r>
            <a:r>
              <a:rPr lang="en-GB" sz="1600" i="1" dirty="0" err="1">
                <a:solidFill>
                  <a:srgbClr val="FFFF00"/>
                </a:solidFill>
              </a:rPr>
              <a:t>center</a:t>
            </a:r>
            <a:r>
              <a:rPr lang="en-GB" sz="1600" i="1" dirty="0">
                <a:solidFill>
                  <a:srgbClr val="FFFF00"/>
                </a:solidFill>
              </a:rPr>
              <a:t> of just one of the four main experimental stations installed around its circumference, and not even the biggest of the four, is a magnet that generates a magnetic field 100,000 times as strong as Earth’s. And because the super-conducting, super-colliding guts of the collider must be cooled by 120 tons of liquid helium, inside the machine it’s one degree colder than outer space, thus making the </a:t>
            </a:r>
            <a:r>
              <a:rPr lang="en-GB" sz="1600" i="1" dirty="0" smtClean="0">
                <a:solidFill>
                  <a:srgbClr val="FFFF00"/>
                </a:solidFill>
              </a:rPr>
              <a:t>LHC </a:t>
            </a:r>
            <a:r>
              <a:rPr lang="en-GB" sz="1600" i="1" dirty="0">
                <a:solidFill>
                  <a:srgbClr val="FFFF00"/>
                </a:solidFill>
              </a:rPr>
              <a:t>the coldest place in the universe</a:t>
            </a:r>
            <a:r>
              <a:rPr lang="en-GB" sz="1600" i="1" dirty="0" smtClean="0">
                <a:solidFill>
                  <a:srgbClr val="FFFF00"/>
                </a:solidFill>
              </a:rPr>
              <a:t>.</a:t>
            </a:r>
          </a:p>
          <a:p>
            <a:pPr algn="r"/>
            <a:r>
              <a:rPr lang="en-GB" sz="1600" i="1" dirty="0">
                <a:solidFill>
                  <a:srgbClr val="FFFF00"/>
                </a:solidFill>
              </a:rPr>
              <a:t> </a:t>
            </a:r>
            <a:r>
              <a:rPr lang="en-GB" sz="1400" dirty="0">
                <a:solidFill>
                  <a:srgbClr val="FFFF00"/>
                </a:solidFill>
              </a:rPr>
              <a:t>Kurt </a:t>
            </a:r>
            <a:r>
              <a:rPr lang="en-GB" sz="1400" dirty="0" smtClean="0">
                <a:solidFill>
                  <a:srgbClr val="FFFF00"/>
                </a:solidFill>
              </a:rPr>
              <a:t>Andersen, Vanity Fair</a:t>
            </a:r>
            <a:endParaRPr lang="en-GB" sz="1400" dirty="0">
              <a:solidFill>
                <a:srgbClr val="FFFF00"/>
              </a:solidFill>
            </a:endParaRPr>
          </a:p>
        </p:txBody>
      </p:sp>
      <p:sp>
        <p:nvSpPr>
          <p:cNvPr id="9" name="Date Placeholder 8"/>
          <p:cNvSpPr>
            <a:spLocks noGrp="1"/>
          </p:cNvSpPr>
          <p:nvPr>
            <p:ph type="dt" sz="half" idx="14"/>
          </p:nvPr>
        </p:nvSpPr>
        <p:spPr/>
        <p:txBody>
          <a:bodyPr/>
          <a:lstStyle/>
          <a:p>
            <a:fld id="{048523BD-E87B-437C-AFBF-B4C4CA9F6D85}" type="datetime1">
              <a:rPr lang="en-GB" smtClean="0"/>
              <a:t>30/04/2015</a:t>
            </a:fld>
            <a:endParaRPr lang="en-GB"/>
          </a:p>
        </p:txBody>
      </p:sp>
      <p:sp>
        <p:nvSpPr>
          <p:cNvPr id="11" name="Footer Placeholder 10"/>
          <p:cNvSpPr>
            <a:spLocks noGrp="1"/>
          </p:cNvSpPr>
          <p:nvPr>
            <p:ph type="ftr" sz="quarter" idx="16"/>
          </p:nvPr>
        </p:nvSpPr>
        <p:spPr/>
        <p:txBody>
          <a:bodyPr/>
          <a:lstStyle/>
          <a:p>
            <a:r>
              <a:rPr lang="en-GB" smtClean="0"/>
              <a:t>Andrew W. Rose</a:t>
            </a:r>
            <a:endParaRPr lang="en-GB" dirty="0"/>
          </a:p>
        </p:txBody>
      </p:sp>
      <p:sp>
        <p:nvSpPr>
          <p:cNvPr id="12" name="Slide Number Placeholder 11"/>
          <p:cNvSpPr>
            <a:spLocks noGrp="1"/>
          </p:cNvSpPr>
          <p:nvPr>
            <p:ph type="sldNum" sz="quarter" idx="15"/>
          </p:nvPr>
        </p:nvSpPr>
        <p:spPr/>
        <p:txBody>
          <a:bodyPr/>
          <a:lstStyle/>
          <a:p>
            <a:fld id="{035F0723-42B8-4CAA-8A7D-A426CFC272D6}" type="slidenum">
              <a:rPr lang="en-GB" smtClean="0"/>
              <a:t>67</a:t>
            </a:fld>
            <a:endParaRPr lang="en-GB"/>
          </a:p>
        </p:txBody>
      </p:sp>
    </p:spTree>
    <p:extLst>
      <p:ext uri="{BB962C8B-B14F-4D97-AF65-F5344CB8AC3E}">
        <p14:creationId xmlns:p14="http://schemas.microsoft.com/office/powerpoint/2010/main" val="37173297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CMS detector</a:t>
            </a:r>
            <a:endParaRPr lang="en-GB" dirty="0"/>
          </a:p>
        </p:txBody>
      </p:sp>
      <p:pic>
        <p:nvPicPr>
          <p:cNvPr id="5122" name="Picture 2" descr="https://farm3.staticflickr.com/2600/4022868843_9d5bc777b1_o.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95000" contrast="-50000"/>
                    </a14:imgEffect>
                  </a14:imgLayer>
                </a14:imgProps>
              </a:ext>
              <a:ext uri="{28A0092B-C50C-407E-A947-70E740481C1C}">
                <a14:useLocalDpi xmlns:a14="http://schemas.microsoft.com/office/drawing/2010/main" val="0"/>
              </a:ext>
            </a:extLst>
          </a:blip>
          <a:srcRect/>
          <a:stretch>
            <a:fillRect/>
          </a:stretch>
        </p:blipFill>
        <p:spPr bwMode="auto">
          <a:xfrm>
            <a:off x="0" y="2271863"/>
            <a:ext cx="9144000" cy="4304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22719"/>
          <a:stretch/>
        </p:blipFill>
        <p:spPr>
          <a:xfrm flipH="1">
            <a:off x="0" y="2370639"/>
            <a:ext cx="3227598" cy="3929285"/>
          </a:xfrm>
          <a:prstGeom prst="rect">
            <a:avLst/>
          </a:prstGeom>
        </p:spPr>
      </p:pic>
      <p:pic>
        <p:nvPicPr>
          <p:cNvPr id="7" name="Content Placeholder 6"/>
          <p:cNvPicPr>
            <a:picLocks noGrp="1" noChangeAspect="1"/>
          </p:cNvPicPr>
          <p:nvPr>
            <p:ph sz="quarter" idx="13"/>
          </p:nvPr>
        </p:nvPicPr>
        <p:blipFill rotWithShape="1">
          <a:blip r:embed="rId5">
            <a:extLst>
              <a:ext uri="{BEBA8EAE-BF5A-486C-A8C5-ECC9F3942E4B}">
                <a14:imgProps xmlns:a14="http://schemas.microsoft.com/office/drawing/2010/main">
                  <a14:imgLayer r:embed="rId6">
                    <a14:imgEffect>
                      <a14:brightnessContrast bright="-95000" contrast="-50000"/>
                    </a14:imgEffect>
                  </a14:imgLayer>
                </a14:imgProps>
              </a:ext>
              <a:ext uri="{28A0092B-C50C-407E-A947-70E740481C1C}">
                <a14:useLocalDpi xmlns:a14="http://schemas.microsoft.com/office/drawing/2010/main" val="0"/>
              </a:ext>
            </a:extLst>
          </a:blip>
          <a:srcRect l="41956"/>
          <a:stretch/>
        </p:blipFill>
        <p:spPr>
          <a:xfrm flipH="1">
            <a:off x="5723910" y="320896"/>
            <a:ext cx="3420090" cy="5962001"/>
          </a:xfrm>
        </p:spPr>
      </p:pic>
      <p:sp>
        <p:nvSpPr>
          <p:cNvPr id="2" name="TextBox 1"/>
          <p:cNvSpPr txBox="1"/>
          <p:nvPr/>
        </p:nvSpPr>
        <p:spPr>
          <a:xfrm>
            <a:off x="179512" y="6095037"/>
            <a:ext cx="1656184" cy="646331"/>
          </a:xfrm>
          <a:prstGeom prst="rect">
            <a:avLst/>
          </a:prstGeom>
          <a:solidFill>
            <a:srgbClr val="FF0000">
              <a:alpha val="50000"/>
            </a:srgbClr>
          </a:solidFill>
          <a:ln w="38100">
            <a:solidFill>
              <a:srgbClr val="FF0000"/>
            </a:solidFill>
          </a:ln>
        </p:spPr>
        <p:txBody>
          <a:bodyPr wrap="square" rtlCol="0">
            <a:spAutoFit/>
          </a:bodyPr>
          <a:lstStyle/>
          <a:p>
            <a:pPr algn="ctr"/>
            <a:r>
              <a:rPr lang="en-GB" dirty="0" smtClean="0">
                <a:solidFill>
                  <a:srgbClr val="FFFF00"/>
                </a:solidFill>
              </a:rPr>
              <a:t>CMS</a:t>
            </a:r>
          </a:p>
          <a:p>
            <a:pPr algn="ctr"/>
            <a:r>
              <a:rPr lang="en-GB" dirty="0" smtClean="0">
                <a:solidFill>
                  <a:srgbClr val="FFFF00"/>
                </a:solidFill>
              </a:rPr>
              <a:t>14,000 ton</a:t>
            </a:r>
            <a:endParaRPr lang="en-GB" dirty="0">
              <a:solidFill>
                <a:srgbClr val="FFFF00"/>
              </a:solidFill>
            </a:endParaRPr>
          </a:p>
        </p:txBody>
      </p:sp>
      <p:sp>
        <p:nvSpPr>
          <p:cNvPr id="9" name="Date Placeholder 8"/>
          <p:cNvSpPr>
            <a:spLocks noGrp="1"/>
          </p:cNvSpPr>
          <p:nvPr>
            <p:ph type="dt" sz="half" idx="14"/>
          </p:nvPr>
        </p:nvSpPr>
        <p:spPr/>
        <p:txBody>
          <a:bodyPr/>
          <a:lstStyle/>
          <a:p>
            <a:fld id="{9B2FBE22-DA9F-420A-82A7-BE7939250AFB}"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1" name="Slide Number Placeholder 10"/>
          <p:cNvSpPr>
            <a:spLocks noGrp="1"/>
          </p:cNvSpPr>
          <p:nvPr>
            <p:ph type="sldNum" sz="quarter" idx="15"/>
          </p:nvPr>
        </p:nvSpPr>
        <p:spPr/>
        <p:txBody>
          <a:bodyPr/>
          <a:lstStyle/>
          <a:p>
            <a:fld id="{035F0723-42B8-4CAA-8A7D-A426CFC272D6}" type="slidenum">
              <a:rPr lang="en-GB" smtClean="0"/>
              <a:t>68</a:t>
            </a:fld>
            <a:endParaRPr lang="en-GB"/>
          </a:p>
        </p:txBody>
      </p:sp>
    </p:spTree>
    <p:extLst>
      <p:ext uri="{BB962C8B-B14F-4D97-AF65-F5344CB8AC3E}">
        <p14:creationId xmlns:p14="http://schemas.microsoft.com/office/powerpoint/2010/main" val="35323945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dsweb.cern.ch/record/1474902/files/CMSrealSize5000_final_dark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0"/>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GB" dirty="0" smtClean="0"/>
              <a:t>The CMS detector</a:t>
            </a:r>
            <a:endParaRPr lang="en-GB" dirty="0"/>
          </a:p>
        </p:txBody>
      </p:sp>
      <p:sp>
        <p:nvSpPr>
          <p:cNvPr id="2" name="Date Placeholder 1"/>
          <p:cNvSpPr>
            <a:spLocks noGrp="1"/>
          </p:cNvSpPr>
          <p:nvPr>
            <p:ph type="dt" sz="half" idx="14"/>
          </p:nvPr>
        </p:nvSpPr>
        <p:spPr/>
        <p:txBody>
          <a:bodyPr/>
          <a:lstStyle/>
          <a:p>
            <a:fld id="{772F93D0-6C0D-4007-9881-47F0B832F617}"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69</a:t>
            </a:fld>
            <a:endParaRPr lang="en-GB"/>
          </a:p>
        </p:txBody>
      </p:sp>
    </p:spTree>
    <p:extLst>
      <p:ext uri="{BB962C8B-B14F-4D97-AF65-F5344CB8AC3E}">
        <p14:creationId xmlns:p14="http://schemas.microsoft.com/office/powerpoint/2010/main" val="4226460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Where are we now?</a:t>
            </a:r>
            <a:endParaRPr lang="en-GB" dirty="0"/>
          </a:p>
        </p:txBody>
      </p:sp>
      <p:sp>
        <p:nvSpPr>
          <p:cNvPr id="7" name="Rounded Rectangle 6"/>
          <p:cNvSpPr/>
          <p:nvPr/>
        </p:nvSpPr>
        <p:spPr>
          <a:xfrm>
            <a:off x="107504" y="5339537"/>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Planetary Motion</a:t>
            </a:r>
            <a:endParaRPr lang="en-GB" sz="1600" dirty="0"/>
          </a:p>
        </p:txBody>
      </p:sp>
      <p:sp>
        <p:nvSpPr>
          <p:cNvPr id="8" name="Rounded Rectangle 7"/>
          <p:cNvSpPr/>
          <p:nvPr/>
        </p:nvSpPr>
        <p:spPr>
          <a:xfrm>
            <a:off x="107504" y="6131625"/>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Earthly Motion</a:t>
            </a:r>
            <a:endParaRPr lang="en-GB" sz="1600" dirty="0"/>
          </a:p>
        </p:txBody>
      </p:sp>
      <p:sp>
        <p:nvSpPr>
          <p:cNvPr id="9" name="Rounded Rectangle 8"/>
          <p:cNvSpPr/>
          <p:nvPr/>
        </p:nvSpPr>
        <p:spPr>
          <a:xfrm>
            <a:off x="1403647" y="5744289"/>
            <a:ext cx="1338259"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Gravity</a:t>
            </a:r>
          </a:p>
          <a:p>
            <a:pPr algn="ctr"/>
            <a:r>
              <a:rPr lang="en-GB" sz="1600" dirty="0" smtClean="0"/>
              <a:t>Eq</a:t>
            </a:r>
            <a:r>
              <a:rPr lang="en-GB" sz="1600" dirty="0"/>
              <a:t>. of </a:t>
            </a:r>
            <a:r>
              <a:rPr lang="en-GB" sz="1600" dirty="0" smtClean="0"/>
              <a:t>Motion</a:t>
            </a:r>
            <a:endParaRPr lang="en-GB" sz="1600" dirty="0"/>
          </a:p>
        </p:txBody>
      </p:sp>
      <p:cxnSp>
        <p:nvCxnSpPr>
          <p:cNvPr id="11" name="Elbow Connector 10"/>
          <p:cNvCxnSpPr>
            <a:stCxn id="7" idx="3"/>
            <a:endCxn id="9" idx="0"/>
          </p:cNvCxnSpPr>
          <p:nvPr/>
        </p:nvCxnSpPr>
        <p:spPr>
          <a:xfrm>
            <a:off x="1259632" y="5555561"/>
            <a:ext cx="813145" cy="1887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3"/>
            <a:endCxn id="9" idx="2"/>
          </p:cNvCxnSpPr>
          <p:nvPr/>
        </p:nvCxnSpPr>
        <p:spPr>
          <a:xfrm flipV="1">
            <a:off x="1259632" y="6176337"/>
            <a:ext cx="813145" cy="1713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9652" y="6320353"/>
            <a:ext cx="1080120" cy="276999"/>
          </a:xfrm>
          <a:prstGeom prst="rect">
            <a:avLst/>
          </a:prstGeom>
          <a:noFill/>
        </p:spPr>
        <p:txBody>
          <a:bodyPr wrap="square" rtlCol="0">
            <a:spAutoFit/>
          </a:bodyPr>
          <a:lstStyle/>
          <a:p>
            <a:pPr algn="ctr"/>
            <a:r>
              <a:rPr lang="en-GB" sz="1200" dirty="0" smtClean="0"/>
              <a:t>Newton, 1687</a:t>
            </a:r>
            <a:endParaRPr lang="en-GB" sz="1200" dirty="0"/>
          </a:p>
        </p:txBody>
      </p:sp>
      <p:sp>
        <p:nvSpPr>
          <p:cNvPr id="20" name="Rounded Rectangle 19"/>
          <p:cNvSpPr/>
          <p:nvPr/>
        </p:nvSpPr>
        <p:spPr>
          <a:xfrm>
            <a:off x="107504" y="1268760"/>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Electricity</a:t>
            </a:r>
            <a:endParaRPr lang="en-GB" sz="1600" dirty="0"/>
          </a:p>
        </p:txBody>
      </p:sp>
      <p:sp>
        <p:nvSpPr>
          <p:cNvPr id="21" name="Rounded Rectangle 20"/>
          <p:cNvSpPr/>
          <p:nvPr/>
        </p:nvSpPr>
        <p:spPr>
          <a:xfrm>
            <a:off x="107504"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Magnetism</a:t>
            </a:r>
            <a:endParaRPr lang="en-GB" sz="1600" dirty="0"/>
          </a:p>
        </p:txBody>
      </p:sp>
      <p:sp>
        <p:nvSpPr>
          <p:cNvPr id="22" name="Rounded Rectangle 21"/>
          <p:cNvSpPr/>
          <p:nvPr/>
        </p:nvSpPr>
        <p:spPr>
          <a:xfrm>
            <a:off x="1403648" y="1673512"/>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Electro-magnetism</a:t>
            </a:r>
            <a:endParaRPr lang="en-GB" sz="1600" dirty="0"/>
          </a:p>
        </p:txBody>
      </p:sp>
      <p:cxnSp>
        <p:nvCxnSpPr>
          <p:cNvPr id="23" name="Elbow Connector 22"/>
          <p:cNvCxnSpPr>
            <a:stCxn id="20" idx="3"/>
            <a:endCxn id="22" idx="0"/>
          </p:cNvCxnSpPr>
          <p:nvPr/>
        </p:nvCxnSpPr>
        <p:spPr>
          <a:xfrm>
            <a:off x="1259632" y="1484784"/>
            <a:ext cx="720080" cy="188728"/>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Elbow Connector 23"/>
          <p:cNvCxnSpPr>
            <a:stCxn id="21" idx="3"/>
            <a:endCxn id="22" idx="2"/>
          </p:cNvCxnSpPr>
          <p:nvPr/>
        </p:nvCxnSpPr>
        <p:spPr>
          <a:xfrm flipV="1">
            <a:off x="1259632" y="2105560"/>
            <a:ext cx="720080"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439652" y="1268760"/>
            <a:ext cx="1080120" cy="276999"/>
          </a:xfrm>
          <a:prstGeom prst="rect">
            <a:avLst/>
          </a:prstGeom>
          <a:noFill/>
        </p:spPr>
        <p:txBody>
          <a:bodyPr wrap="square" rtlCol="0">
            <a:spAutoFit/>
          </a:bodyPr>
          <a:lstStyle/>
          <a:p>
            <a:pPr algn="ctr"/>
            <a:r>
              <a:rPr lang="en-GB" sz="1200" dirty="0" smtClean="0"/>
              <a:t>Faraday, 1832</a:t>
            </a:r>
            <a:endParaRPr lang="en-GB" sz="1200" dirty="0"/>
          </a:p>
        </p:txBody>
      </p:sp>
      <p:sp>
        <p:nvSpPr>
          <p:cNvPr id="18" name="Rounded Rectangle 17"/>
          <p:cNvSpPr/>
          <p:nvPr/>
        </p:nvSpPr>
        <p:spPr>
          <a:xfrm>
            <a:off x="1403648" y="2492896"/>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Light</a:t>
            </a:r>
            <a:endParaRPr lang="en-GB" sz="1600" dirty="0"/>
          </a:p>
        </p:txBody>
      </p:sp>
      <p:sp>
        <p:nvSpPr>
          <p:cNvPr id="19" name="Rounded Rectangle 18"/>
          <p:cNvSpPr/>
          <p:nvPr/>
        </p:nvSpPr>
        <p:spPr>
          <a:xfrm>
            <a:off x="2705903"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EM theory</a:t>
            </a:r>
            <a:endParaRPr lang="en-GB" sz="1600" dirty="0"/>
          </a:p>
        </p:txBody>
      </p:sp>
      <p:cxnSp>
        <p:nvCxnSpPr>
          <p:cNvPr id="26" name="Elbow Connector 25"/>
          <p:cNvCxnSpPr>
            <a:stCxn id="22" idx="3"/>
            <a:endCxn id="19" idx="0"/>
          </p:cNvCxnSpPr>
          <p:nvPr/>
        </p:nvCxnSpPr>
        <p:spPr>
          <a:xfrm>
            <a:off x="2555776" y="1889536"/>
            <a:ext cx="726191"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7" name="Elbow Connector 26"/>
          <p:cNvCxnSpPr>
            <a:stCxn id="18" idx="3"/>
            <a:endCxn id="19" idx="2"/>
          </p:cNvCxnSpPr>
          <p:nvPr/>
        </p:nvCxnSpPr>
        <p:spPr>
          <a:xfrm flipV="1">
            <a:off x="2555776" y="2492896"/>
            <a:ext cx="726191" cy="216024"/>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2741907" y="1684545"/>
            <a:ext cx="1080120" cy="276999"/>
          </a:xfrm>
          <a:prstGeom prst="rect">
            <a:avLst/>
          </a:prstGeom>
          <a:noFill/>
        </p:spPr>
        <p:txBody>
          <a:bodyPr wrap="square" rtlCol="0">
            <a:spAutoFit/>
          </a:bodyPr>
          <a:lstStyle/>
          <a:p>
            <a:pPr algn="ctr"/>
            <a:r>
              <a:rPr lang="en-GB" sz="1200" dirty="0" smtClean="0"/>
              <a:t>Maxwell, 1873</a:t>
            </a:r>
            <a:endParaRPr lang="en-GB" sz="1200" dirty="0"/>
          </a:p>
        </p:txBody>
      </p:sp>
      <p:sp>
        <p:nvSpPr>
          <p:cNvPr id="54" name="Rounded Rectangle 53"/>
          <p:cNvSpPr/>
          <p:nvPr/>
        </p:nvSpPr>
        <p:spPr>
          <a:xfrm>
            <a:off x="1403648" y="3212976"/>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Theory</a:t>
            </a:r>
            <a:endParaRPr lang="en-GB" sz="1600" dirty="0"/>
          </a:p>
        </p:txBody>
      </p:sp>
      <p:sp>
        <p:nvSpPr>
          <p:cNvPr id="55" name="Rounded Rectangle 54"/>
          <p:cNvSpPr/>
          <p:nvPr/>
        </p:nvSpPr>
        <p:spPr>
          <a:xfrm>
            <a:off x="2693681" y="3212976"/>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Mechanics</a:t>
            </a:r>
            <a:endParaRPr lang="en-GB" sz="1600" dirty="0"/>
          </a:p>
        </p:txBody>
      </p:sp>
      <p:sp>
        <p:nvSpPr>
          <p:cNvPr id="56" name="TextBox 55"/>
          <p:cNvSpPr txBox="1"/>
          <p:nvPr/>
        </p:nvSpPr>
        <p:spPr>
          <a:xfrm>
            <a:off x="1439652" y="3615113"/>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57" name="TextBox 56"/>
          <p:cNvSpPr txBox="1"/>
          <p:nvPr/>
        </p:nvSpPr>
        <p:spPr>
          <a:xfrm>
            <a:off x="2591780" y="3615113"/>
            <a:ext cx="1368152" cy="276999"/>
          </a:xfrm>
          <a:prstGeom prst="rect">
            <a:avLst/>
          </a:prstGeom>
          <a:noFill/>
        </p:spPr>
        <p:txBody>
          <a:bodyPr wrap="square" rtlCol="0">
            <a:spAutoFit/>
          </a:bodyPr>
          <a:lstStyle/>
          <a:p>
            <a:pPr algn="ctr"/>
            <a:r>
              <a:rPr lang="en-GB" sz="1200" dirty="0" smtClean="0"/>
              <a:t>Heisenberg, 1925</a:t>
            </a:r>
            <a:endParaRPr lang="en-GB" sz="1200" dirty="0"/>
          </a:p>
        </p:txBody>
      </p:sp>
      <p:cxnSp>
        <p:nvCxnSpPr>
          <p:cNvPr id="59" name="Straight Arrow Connector 58"/>
          <p:cNvCxnSpPr>
            <a:stCxn id="54" idx="3"/>
            <a:endCxn id="55" idx="1"/>
          </p:cNvCxnSpPr>
          <p:nvPr/>
        </p:nvCxnSpPr>
        <p:spPr>
          <a:xfrm>
            <a:off x="2555776" y="3429000"/>
            <a:ext cx="137905" cy="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43" name="Rounded Rectangle 42"/>
          <p:cNvSpPr/>
          <p:nvPr/>
        </p:nvSpPr>
        <p:spPr>
          <a:xfrm>
            <a:off x="107504" y="2841819"/>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Wave</a:t>
            </a:r>
            <a:endParaRPr lang="en-GB" sz="1600" dirty="0"/>
          </a:p>
        </p:txBody>
      </p:sp>
      <p:sp>
        <p:nvSpPr>
          <p:cNvPr id="44" name="Rounded Rectangle 43"/>
          <p:cNvSpPr/>
          <p:nvPr/>
        </p:nvSpPr>
        <p:spPr>
          <a:xfrm>
            <a:off x="107504" y="3627031"/>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Particle</a:t>
            </a:r>
            <a:endParaRPr lang="en-GB" sz="1600" dirty="0"/>
          </a:p>
        </p:txBody>
      </p:sp>
      <p:cxnSp>
        <p:nvCxnSpPr>
          <p:cNvPr id="45" name="Elbow Connector 44"/>
          <p:cNvCxnSpPr>
            <a:stCxn id="43" idx="3"/>
          </p:cNvCxnSpPr>
          <p:nvPr/>
        </p:nvCxnSpPr>
        <p:spPr>
          <a:xfrm>
            <a:off x="1259632" y="3057843"/>
            <a:ext cx="720080" cy="155133"/>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cxnSp>
        <p:nvCxnSpPr>
          <p:cNvPr id="46" name="Elbow Connector 45"/>
          <p:cNvCxnSpPr>
            <a:stCxn id="44" idx="3"/>
          </p:cNvCxnSpPr>
          <p:nvPr/>
        </p:nvCxnSpPr>
        <p:spPr>
          <a:xfrm flipV="1">
            <a:off x="1259632" y="3645024"/>
            <a:ext cx="720080" cy="198031"/>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2" name="Date Placeholder 1"/>
          <p:cNvSpPr>
            <a:spLocks noGrp="1"/>
          </p:cNvSpPr>
          <p:nvPr>
            <p:ph type="dt" sz="half" idx="14"/>
          </p:nvPr>
        </p:nvSpPr>
        <p:spPr/>
        <p:txBody>
          <a:bodyPr/>
          <a:lstStyle/>
          <a:p>
            <a:fld id="{1AC14DC0-D706-4B10-86E2-21B7EB986BCB}"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7</a:t>
            </a:fld>
            <a:endParaRPr lang="en-GB"/>
          </a:p>
        </p:txBody>
      </p:sp>
    </p:spTree>
    <p:extLst>
      <p:ext uri="{BB962C8B-B14F-4D97-AF65-F5344CB8AC3E}">
        <p14:creationId xmlns:p14="http://schemas.microsoft.com/office/powerpoint/2010/main" val="39056970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CMS detector</a:t>
            </a:r>
            <a:endParaRPr lang="en-GB" dirty="0"/>
          </a:p>
        </p:txBody>
      </p:sp>
      <p:pic>
        <p:nvPicPr>
          <p:cNvPr id="1026" name="Picture 2" descr="https://www.heel.al/wp-content/uploads/2014/02/cms-detec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7920880" cy="526369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4"/>
          </p:nvPr>
        </p:nvSpPr>
        <p:spPr/>
        <p:txBody>
          <a:bodyPr/>
          <a:lstStyle/>
          <a:p>
            <a:fld id="{E67BFF50-F27D-4B0E-91B6-91D8CEA78EF3}"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70</a:t>
            </a:fld>
            <a:endParaRPr lang="en-GB"/>
          </a:p>
        </p:txBody>
      </p:sp>
    </p:spTree>
    <p:extLst>
      <p:ext uri="{BB962C8B-B14F-4D97-AF65-F5344CB8AC3E}">
        <p14:creationId xmlns:p14="http://schemas.microsoft.com/office/powerpoint/2010/main" val="40064809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CMS detector</a:t>
            </a:r>
            <a:endParaRPr lang="en-GB" dirty="0"/>
          </a:p>
        </p:txBody>
      </p:sp>
      <p:pic>
        <p:nvPicPr>
          <p:cNvPr id="4098" name="Picture 2" descr="http://www.ekp.kit.edu/img/cms_detector_rdax_12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562" y="1359817"/>
            <a:ext cx="7884876" cy="525658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4"/>
          </p:nvPr>
        </p:nvSpPr>
        <p:spPr/>
        <p:txBody>
          <a:bodyPr/>
          <a:lstStyle/>
          <a:p>
            <a:fld id="{06C8A0CE-B955-4555-BCFB-C3A92AB2B53C}"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71</a:t>
            </a:fld>
            <a:endParaRPr lang="en-GB"/>
          </a:p>
        </p:txBody>
      </p:sp>
    </p:spTree>
    <p:extLst>
      <p:ext uri="{BB962C8B-B14F-4D97-AF65-F5344CB8AC3E}">
        <p14:creationId xmlns:p14="http://schemas.microsoft.com/office/powerpoint/2010/main" val="4474724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detect particles</a:t>
            </a:r>
            <a:endParaRPr lang="en-GB" dirty="0"/>
          </a:p>
        </p:txBody>
      </p:sp>
      <p:sp>
        <p:nvSpPr>
          <p:cNvPr id="3" name="Date Placeholder 2"/>
          <p:cNvSpPr>
            <a:spLocks noGrp="1"/>
          </p:cNvSpPr>
          <p:nvPr>
            <p:ph type="dt" sz="half" idx="15"/>
          </p:nvPr>
        </p:nvSpPr>
        <p:spPr/>
        <p:txBody>
          <a:bodyPr/>
          <a:lstStyle/>
          <a:p>
            <a:fld id="{9A93768B-CCD8-46BA-8E5F-965931C5E619}" type="datetime1">
              <a:rPr lang="en-GB" smtClean="0"/>
              <a:t>30/04/2015</a:t>
            </a:fld>
            <a:endParaRPr lang="en-GB"/>
          </a:p>
        </p:txBody>
      </p:sp>
      <p:sp>
        <p:nvSpPr>
          <p:cNvPr id="7" name="Footer Placeholder 6"/>
          <p:cNvSpPr>
            <a:spLocks noGrp="1"/>
          </p:cNvSpPr>
          <p:nvPr>
            <p:ph type="ftr" sz="quarter" idx="17"/>
          </p:nvPr>
        </p:nvSpPr>
        <p:spPr/>
        <p:txBody>
          <a:bodyPr/>
          <a:lstStyle/>
          <a:p>
            <a:r>
              <a:rPr lang="en-GB" smtClean="0"/>
              <a:t>Andrew W. Rose</a:t>
            </a:r>
            <a:endParaRPr lang="en-GB" dirty="0"/>
          </a:p>
        </p:txBody>
      </p:sp>
      <p:sp>
        <p:nvSpPr>
          <p:cNvPr id="8" name="Slide Number Placeholder 7"/>
          <p:cNvSpPr>
            <a:spLocks noGrp="1"/>
          </p:cNvSpPr>
          <p:nvPr>
            <p:ph type="sldNum" sz="quarter" idx="16"/>
          </p:nvPr>
        </p:nvSpPr>
        <p:spPr/>
        <p:txBody>
          <a:bodyPr/>
          <a:lstStyle/>
          <a:p>
            <a:fld id="{035F0723-42B8-4CAA-8A7D-A426CFC272D6}" type="slidenum">
              <a:rPr lang="en-GB" smtClean="0"/>
              <a:t>72</a:t>
            </a:fld>
            <a:endParaRPr lang="en-GB"/>
          </a:p>
        </p:txBody>
      </p:sp>
    </p:spTree>
    <p:extLst>
      <p:ext uri="{BB962C8B-B14F-4D97-AF65-F5344CB8AC3E}">
        <p14:creationId xmlns:p14="http://schemas.microsoft.com/office/powerpoint/2010/main" val="10623620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detect particles</a:t>
            </a:r>
            <a:endParaRPr lang="en-GB" dirty="0"/>
          </a:p>
        </p:txBody>
      </p:sp>
      <p:sp>
        <p:nvSpPr>
          <p:cNvPr id="7" name="Content Placeholder 6"/>
          <p:cNvSpPr>
            <a:spLocks noGrp="1"/>
          </p:cNvSpPr>
          <p:nvPr>
            <p:ph sz="half" idx="4294967295"/>
          </p:nvPr>
        </p:nvSpPr>
        <p:spPr>
          <a:xfrm>
            <a:off x="457200" y="1600200"/>
            <a:ext cx="4038600" cy="4530725"/>
          </a:xfrm>
          <a:prstGeom prst="rect">
            <a:avLst/>
          </a:prstGeom>
        </p:spPr>
        <p:txBody>
          <a:bodyPr/>
          <a:lstStyle/>
          <a:p>
            <a:r>
              <a:rPr lang="en-GB" sz="2800" dirty="0" smtClean="0"/>
              <a:t>Minimal disruption</a:t>
            </a:r>
            <a:endParaRPr lang="en-GB" sz="2800" dirty="0"/>
          </a:p>
        </p:txBody>
      </p:sp>
      <p:sp>
        <p:nvSpPr>
          <p:cNvPr id="8" name="Content Placeholder 7"/>
          <p:cNvSpPr>
            <a:spLocks noGrp="1"/>
          </p:cNvSpPr>
          <p:nvPr>
            <p:ph sz="half" idx="4294967295"/>
          </p:nvPr>
        </p:nvSpPr>
        <p:spPr>
          <a:xfrm>
            <a:off x="4648200" y="1600200"/>
            <a:ext cx="4038600" cy="4530725"/>
          </a:xfrm>
          <a:prstGeom prst="rect">
            <a:avLst/>
          </a:prstGeom>
        </p:spPr>
        <p:txBody>
          <a:bodyPr/>
          <a:lstStyle/>
          <a:p>
            <a:r>
              <a:rPr lang="en-GB" sz="2800" dirty="0" smtClean="0"/>
              <a:t>Maximal disruption</a:t>
            </a:r>
            <a:endParaRPr lang="en-GB" sz="2800" dirty="0"/>
          </a:p>
        </p:txBody>
      </p:sp>
      <p:sp>
        <p:nvSpPr>
          <p:cNvPr id="3" name="Date Placeholder 2"/>
          <p:cNvSpPr>
            <a:spLocks noGrp="1"/>
          </p:cNvSpPr>
          <p:nvPr>
            <p:ph type="dt" sz="half" idx="15"/>
          </p:nvPr>
        </p:nvSpPr>
        <p:spPr/>
        <p:txBody>
          <a:bodyPr/>
          <a:lstStyle/>
          <a:p>
            <a:fld id="{CF12897C-0BE1-4BEC-AD7C-83C8AAB685BE}" type="datetime1">
              <a:rPr lang="en-GB" smtClean="0"/>
              <a:t>30/04/2015</a:t>
            </a:fld>
            <a:endParaRPr lang="en-GB"/>
          </a:p>
        </p:txBody>
      </p:sp>
      <p:sp>
        <p:nvSpPr>
          <p:cNvPr id="9" name="Footer Placeholder 8"/>
          <p:cNvSpPr>
            <a:spLocks noGrp="1"/>
          </p:cNvSpPr>
          <p:nvPr>
            <p:ph type="ftr" sz="quarter" idx="17"/>
          </p:nvPr>
        </p:nvSpPr>
        <p:spPr/>
        <p:txBody>
          <a:bodyPr/>
          <a:lstStyle/>
          <a:p>
            <a:r>
              <a:rPr lang="en-GB" smtClean="0"/>
              <a:t>Andrew W. Rose</a:t>
            </a:r>
            <a:endParaRPr lang="en-GB" dirty="0"/>
          </a:p>
        </p:txBody>
      </p:sp>
      <p:sp>
        <p:nvSpPr>
          <p:cNvPr id="10" name="Slide Number Placeholder 9"/>
          <p:cNvSpPr>
            <a:spLocks noGrp="1"/>
          </p:cNvSpPr>
          <p:nvPr>
            <p:ph type="sldNum" sz="quarter" idx="16"/>
          </p:nvPr>
        </p:nvSpPr>
        <p:spPr/>
        <p:txBody>
          <a:bodyPr/>
          <a:lstStyle/>
          <a:p>
            <a:fld id="{035F0723-42B8-4CAA-8A7D-A426CFC272D6}" type="slidenum">
              <a:rPr lang="en-GB" smtClean="0"/>
              <a:t>73</a:t>
            </a:fld>
            <a:endParaRPr lang="en-GB"/>
          </a:p>
        </p:txBody>
      </p:sp>
    </p:spTree>
    <p:extLst>
      <p:ext uri="{BB962C8B-B14F-4D97-AF65-F5344CB8AC3E}">
        <p14:creationId xmlns:p14="http://schemas.microsoft.com/office/powerpoint/2010/main" val="11071853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detect particles</a:t>
            </a:r>
            <a:endParaRPr lang="en-GB" dirty="0"/>
          </a:p>
        </p:txBody>
      </p:sp>
      <p:sp>
        <p:nvSpPr>
          <p:cNvPr id="7" name="Content Placeholder 6"/>
          <p:cNvSpPr>
            <a:spLocks noGrp="1"/>
          </p:cNvSpPr>
          <p:nvPr>
            <p:ph sz="half" idx="4294967295"/>
          </p:nvPr>
        </p:nvSpPr>
        <p:spPr>
          <a:xfrm>
            <a:off x="457200" y="1600200"/>
            <a:ext cx="4038600" cy="4530725"/>
          </a:xfrm>
          <a:prstGeom prst="rect">
            <a:avLst/>
          </a:prstGeom>
        </p:spPr>
        <p:txBody>
          <a:bodyPr/>
          <a:lstStyle/>
          <a:p>
            <a:r>
              <a:rPr lang="en-GB" sz="2800" dirty="0" smtClean="0"/>
              <a:t>Minimal disruption</a:t>
            </a:r>
          </a:p>
          <a:p>
            <a:pPr marL="538163" lvl="1" defTabSz="625475"/>
            <a:r>
              <a:rPr lang="en-GB" sz="1800" dirty="0" smtClean="0"/>
              <a:t>Tracking</a:t>
            </a:r>
          </a:p>
          <a:p>
            <a:pPr marL="538163" lvl="1" defTabSz="625475"/>
            <a:r>
              <a:rPr lang="en-GB" sz="1800" dirty="0" smtClean="0"/>
              <a:t>Measure precise position as particles pass through</a:t>
            </a:r>
          </a:p>
          <a:p>
            <a:pPr marL="538163" lvl="1" defTabSz="625475"/>
            <a:r>
              <a:rPr lang="en-GB" sz="1800" dirty="0" smtClean="0"/>
              <a:t>Join the dots to produce tracks</a:t>
            </a:r>
          </a:p>
          <a:p>
            <a:pPr marL="538163" lvl="1" defTabSz="625475"/>
            <a:r>
              <a:rPr lang="en-GB" sz="1800" dirty="0" smtClean="0"/>
              <a:t>Use B-field to provide curvature with which to measure momentum of charged particles</a:t>
            </a:r>
            <a:endParaRPr lang="en-GB" sz="1800" dirty="0"/>
          </a:p>
        </p:txBody>
      </p:sp>
      <p:sp>
        <p:nvSpPr>
          <p:cNvPr id="8" name="Content Placeholder 7"/>
          <p:cNvSpPr>
            <a:spLocks noGrp="1"/>
          </p:cNvSpPr>
          <p:nvPr>
            <p:ph sz="half" idx="4294967295"/>
          </p:nvPr>
        </p:nvSpPr>
        <p:spPr>
          <a:xfrm>
            <a:off x="4648200" y="1600200"/>
            <a:ext cx="4038600" cy="4530725"/>
          </a:xfrm>
          <a:prstGeom prst="rect">
            <a:avLst/>
          </a:prstGeom>
        </p:spPr>
        <p:txBody>
          <a:bodyPr/>
          <a:lstStyle/>
          <a:p>
            <a:r>
              <a:rPr lang="en-GB" sz="2800" dirty="0" smtClean="0"/>
              <a:t>Maximal disruption</a:t>
            </a:r>
            <a:endParaRPr lang="en-GB" sz="2800" dirty="0"/>
          </a:p>
        </p:txBody>
      </p:sp>
      <p:sp>
        <p:nvSpPr>
          <p:cNvPr id="3" name="Date Placeholder 2"/>
          <p:cNvSpPr>
            <a:spLocks noGrp="1"/>
          </p:cNvSpPr>
          <p:nvPr>
            <p:ph type="dt" sz="half" idx="15"/>
          </p:nvPr>
        </p:nvSpPr>
        <p:spPr/>
        <p:txBody>
          <a:bodyPr/>
          <a:lstStyle/>
          <a:p>
            <a:fld id="{E41E8C42-59FC-49F5-A4FF-3D843A49A5FB}" type="datetime1">
              <a:rPr lang="en-GB" smtClean="0"/>
              <a:t>30/04/2015</a:t>
            </a:fld>
            <a:endParaRPr lang="en-GB"/>
          </a:p>
        </p:txBody>
      </p:sp>
      <p:sp>
        <p:nvSpPr>
          <p:cNvPr id="9" name="Footer Placeholder 8"/>
          <p:cNvSpPr>
            <a:spLocks noGrp="1"/>
          </p:cNvSpPr>
          <p:nvPr>
            <p:ph type="ftr" sz="quarter" idx="17"/>
          </p:nvPr>
        </p:nvSpPr>
        <p:spPr/>
        <p:txBody>
          <a:bodyPr/>
          <a:lstStyle/>
          <a:p>
            <a:r>
              <a:rPr lang="en-GB" smtClean="0"/>
              <a:t>Andrew W. Rose</a:t>
            </a:r>
            <a:endParaRPr lang="en-GB" dirty="0"/>
          </a:p>
        </p:txBody>
      </p:sp>
      <p:sp>
        <p:nvSpPr>
          <p:cNvPr id="10" name="Slide Number Placeholder 9"/>
          <p:cNvSpPr>
            <a:spLocks noGrp="1"/>
          </p:cNvSpPr>
          <p:nvPr>
            <p:ph type="sldNum" sz="quarter" idx="16"/>
          </p:nvPr>
        </p:nvSpPr>
        <p:spPr/>
        <p:txBody>
          <a:bodyPr/>
          <a:lstStyle/>
          <a:p>
            <a:fld id="{035F0723-42B8-4CAA-8A7D-A426CFC272D6}" type="slidenum">
              <a:rPr lang="en-GB" smtClean="0"/>
              <a:t>74</a:t>
            </a:fld>
            <a:endParaRPr lang="en-GB"/>
          </a:p>
        </p:txBody>
      </p:sp>
    </p:spTree>
    <p:extLst>
      <p:ext uri="{BB962C8B-B14F-4D97-AF65-F5344CB8AC3E}">
        <p14:creationId xmlns:p14="http://schemas.microsoft.com/office/powerpoint/2010/main" val="42569221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1708" y="387859"/>
            <a:ext cx="9132291" cy="6065477"/>
          </a:xfrm>
          <a:prstGeom prst="rect">
            <a:avLst/>
          </a:prstGeom>
        </p:spPr>
      </p:pic>
      <p:sp>
        <p:nvSpPr>
          <p:cNvPr id="10" name="Title 3"/>
          <p:cNvSpPr>
            <a:spLocks noGrp="1"/>
          </p:cNvSpPr>
          <p:nvPr>
            <p:ph type="title"/>
          </p:nvPr>
        </p:nvSpPr>
        <p:spPr>
          <a:xfrm>
            <a:off x="352426" y="228600"/>
            <a:ext cx="4075559" cy="1066800"/>
          </a:xfrm>
        </p:spPr>
        <p:txBody>
          <a:bodyPr>
            <a:noAutofit/>
          </a:bodyPr>
          <a:lstStyle/>
          <a:p>
            <a:r>
              <a:rPr lang="en-GB" dirty="0" smtClean="0"/>
              <a:t>CMS Silicon Strip Tracker</a:t>
            </a:r>
            <a:endParaRPr lang="en-GB" dirty="0"/>
          </a:p>
        </p:txBody>
      </p:sp>
      <p:sp>
        <p:nvSpPr>
          <p:cNvPr id="2" name="Date Placeholder 1"/>
          <p:cNvSpPr>
            <a:spLocks noGrp="1"/>
          </p:cNvSpPr>
          <p:nvPr>
            <p:ph type="dt" sz="half" idx="14"/>
          </p:nvPr>
        </p:nvSpPr>
        <p:spPr/>
        <p:txBody>
          <a:bodyPr/>
          <a:lstStyle/>
          <a:p>
            <a:fld id="{EE7E6DBE-5E1B-468E-9094-133BA6595674}" type="datetime1">
              <a:rPr lang="en-GB" smtClean="0"/>
              <a:t>30/04/2015</a:t>
            </a:fld>
            <a:endParaRPr lang="en-GB"/>
          </a:p>
        </p:txBody>
      </p:sp>
      <p:sp>
        <p:nvSpPr>
          <p:cNvPr id="3" name="Footer Placeholder 2"/>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75</a:t>
            </a:fld>
            <a:endParaRPr lang="en-GB"/>
          </a:p>
        </p:txBody>
      </p:sp>
    </p:spTree>
    <p:extLst>
      <p:ext uri="{BB962C8B-B14F-4D97-AF65-F5344CB8AC3E}">
        <p14:creationId xmlns:p14="http://schemas.microsoft.com/office/powerpoint/2010/main" val="38104504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detect particles</a:t>
            </a:r>
            <a:endParaRPr lang="en-GB" dirty="0"/>
          </a:p>
        </p:txBody>
      </p:sp>
      <p:sp>
        <p:nvSpPr>
          <p:cNvPr id="7" name="Content Placeholder 6"/>
          <p:cNvSpPr>
            <a:spLocks noGrp="1"/>
          </p:cNvSpPr>
          <p:nvPr>
            <p:ph sz="half" idx="4294967295"/>
          </p:nvPr>
        </p:nvSpPr>
        <p:spPr>
          <a:xfrm>
            <a:off x="457200" y="1600200"/>
            <a:ext cx="4038600" cy="4530725"/>
          </a:xfrm>
          <a:prstGeom prst="rect">
            <a:avLst/>
          </a:prstGeom>
        </p:spPr>
        <p:txBody>
          <a:bodyPr/>
          <a:lstStyle/>
          <a:p>
            <a:r>
              <a:rPr lang="en-GB" sz="2800" dirty="0" smtClean="0"/>
              <a:t>Minimal disruption</a:t>
            </a:r>
          </a:p>
          <a:p>
            <a:pPr marL="538163" lvl="1" defTabSz="625475"/>
            <a:r>
              <a:rPr lang="en-GB" sz="1800" dirty="0" smtClean="0"/>
              <a:t>Tracking</a:t>
            </a:r>
          </a:p>
          <a:p>
            <a:pPr marL="538163" lvl="1" defTabSz="625475"/>
            <a:r>
              <a:rPr lang="en-GB" sz="1800" dirty="0" smtClean="0"/>
              <a:t>Measure precise position as particles pass through</a:t>
            </a:r>
          </a:p>
          <a:p>
            <a:pPr marL="538163" lvl="1" defTabSz="625475"/>
            <a:r>
              <a:rPr lang="en-GB" sz="1800" dirty="0" smtClean="0"/>
              <a:t>Join the dots to produce tracks</a:t>
            </a:r>
          </a:p>
          <a:p>
            <a:pPr marL="538163" lvl="1" defTabSz="625475"/>
            <a:r>
              <a:rPr lang="en-GB" sz="1800" dirty="0" smtClean="0"/>
              <a:t>Use B-field to provide curvature with which to measure momentum of charged particles</a:t>
            </a:r>
            <a:endParaRPr lang="en-GB" sz="1800" dirty="0"/>
          </a:p>
        </p:txBody>
      </p:sp>
      <p:sp>
        <p:nvSpPr>
          <p:cNvPr id="8" name="Content Placeholder 7"/>
          <p:cNvSpPr>
            <a:spLocks noGrp="1"/>
          </p:cNvSpPr>
          <p:nvPr>
            <p:ph sz="half" idx="4294967295"/>
          </p:nvPr>
        </p:nvSpPr>
        <p:spPr>
          <a:xfrm>
            <a:off x="4648200" y="1600200"/>
            <a:ext cx="4038600" cy="4530725"/>
          </a:xfrm>
          <a:prstGeom prst="rect">
            <a:avLst/>
          </a:prstGeom>
        </p:spPr>
        <p:txBody>
          <a:bodyPr/>
          <a:lstStyle/>
          <a:p>
            <a:r>
              <a:rPr lang="en-GB" sz="2800" dirty="0" smtClean="0"/>
              <a:t>Maximal disruption</a:t>
            </a:r>
            <a:endParaRPr lang="en-GB" sz="2800" dirty="0"/>
          </a:p>
        </p:txBody>
      </p:sp>
      <p:sp>
        <p:nvSpPr>
          <p:cNvPr id="3" name="Date Placeholder 2"/>
          <p:cNvSpPr>
            <a:spLocks noGrp="1"/>
          </p:cNvSpPr>
          <p:nvPr>
            <p:ph type="dt" sz="half" idx="15"/>
          </p:nvPr>
        </p:nvSpPr>
        <p:spPr/>
        <p:txBody>
          <a:bodyPr/>
          <a:lstStyle/>
          <a:p>
            <a:fld id="{879551E0-7EA6-442F-950C-B838600D9171}" type="datetime1">
              <a:rPr lang="en-GB" smtClean="0"/>
              <a:t>30/04/2015</a:t>
            </a:fld>
            <a:endParaRPr lang="en-GB"/>
          </a:p>
        </p:txBody>
      </p:sp>
      <p:sp>
        <p:nvSpPr>
          <p:cNvPr id="9" name="Footer Placeholder 8"/>
          <p:cNvSpPr>
            <a:spLocks noGrp="1"/>
          </p:cNvSpPr>
          <p:nvPr>
            <p:ph type="ftr" sz="quarter" idx="17"/>
          </p:nvPr>
        </p:nvSpPr>
        <p:spPr/>
        <p:txBody>
          <a:bodyPr/>
          <a:lstStyle/>
          <a:p>
            <a:r>
              <a:rPr lang="en-GB" smtClean="0"/>
              <a:t>Andrew W. Rose</a:t>
            </a:r>
            <a:endParaRPr lang="en-GB" dirty="0"/>
          </a:p>
        </p:txBody>
      </p:sp>
      <p:sp>
        <p:nvSpPr>
          <p:cNvPr id="10" name="Slide Number Placeholder 9"/>
          <p:cNvSpPr>
            <a:spLocks noGrp="1"/>
          </p:cNvSpPr>
          <p:nvPr>
            <p:ph type="sldNum" sz="quarter" idx="16"/>
          </p:nvPr>
        </p:nvSpPr>
        <p:spPr/>
        <p:txBody>
          <a:bodyPr/>
          <a:lstStyle/>
          <a:p>
            <a:fld id="{035F0723-42B8-4CAA-8A7D-A426CFC272D6}" type="slidenum">
              <a:rPr lang="en-GB" smtClean="0"/>
              <a:t>76</a:t>
            </a:fld>
            <a:endParaRPr lang="en-GB"/>
          </a:p>
        </p:txBody>
      </p:sp>
    </p:spTree>
    <p:extLst>
      <p:ext uri="{BB962C8B-B14F-4D97-AF65-F5344CB8AC3E}">
        <p14:creationId xmlns:p14="http://schemas.microsoft.com/office/powerpoint/2010/main" val="16254491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detect particles</a:t>
            </a:r>
            <a:endParaRPr lang="en-GB" dirty="0"/>
          </a:p>
        </p:txBody>
      </p:sp>
      <p:sp>
        <p:nvSpPr>
          <p:cNvPr id="7" name="Content Placeholder 6"/>
          <p:cNvSpPr>
            <a:spLocks noGrp="1"/>
          </p:cNvSpPr>
          <p:nvPr>
            <p:ph sz="half" idx="4294967295"/>
          </p:nvPr>
        </p:nvSpPr>
        <p:spPr>
          <a:xfrm>
            <a:off x="457200" y="1600200"/>
            <a:ext cx="4038600" cy="4530725"/>
          </a:xfrm>
          <a:prstGeom prst="rect">
            <a:avLst/>
          </a:prstGeom>
        </p:spPr>
        <p:txBody>
          <a:bodyPr/>
          <a:lstStyle/>
          <a:p>
            <a:r>
              <a:rPr lang="en-GB" sz="2800" dirty="0" smtClean="0"/>
              <a:t>Minimal disruption</a:t>
            </a:r>
          </a:p>
          <a:p>
            <a:pPr marL="538163" lvl="1" defTabSz="625475"/>
            <a:r>
              <a:rPr lang="en-GB" sz="1800" dirty="0" smtClean="0"/>
              <a:t>Tracking</a:t>
            </a:r>
          </a:p>
          <a:p>
            <a:pPr marL="538163" lvl="1" defTabSz="625475"/>
            <a:r>
              <a:rPr lang="en-GB" sz="1800" dirty="0" smtClean="0"/>
              <a:t>Measure precise position as particles pass through</a:t>
            </a:r>
          </a:p>
          <a:p>
            <a:pPr marL="538163" lvl="1" defTabSz="625475"/>
            <a:r>
              <a:rPr lang="en-GB" sz="1800" dirty="0" smtClean="0"/>
              <a:t>Join the dots to produce tracks</a:t>
            </a:r>
          </a:p>
          <a:p>
            <a:pPr marL="538163" lvl="1" defTabSz="625475"/>
            <a:r>
              <a:rPr lang="en-GB" sz="1800" dirty="0" smtClean="0"/>
              <a:t>Use B-field to provide curvature with which to measure </a:t>
            </a:r>
            <a:r>
              <a:rPr lang="en-GB" sz="1800" dirty="0"/>
              <a:t>momentum of charged </a:t>
            </a:r>
            <a:r>
              <a:rPr lang="en-GB" sz="1800" dirty="0" smtClean="0"/>
              <a:t>particles</a:t>
            </a:r>
            <a:endParaRPr lang="en-GB" sz="1800" dirty="0"/>
          </a:p>
        </p:txBody>
      </p:sp>
      <p:sp>
        <p:nvSpPr>
          <p:cNvPr id="8" name="Content Placeholder 7"/>
          <p:cNvSpPr>
            <a:spLocks noGrp="1"/>
          </p:cNvSpPr>
          <p:nvPr>
            <p:ph sz="half" idx="4294967295"/>
          </p:nvPr>
        </p:nvSpPr>
        <p:spPr>
          <a:xfrm>
            <a:off x="4648200" y="1600200"/>
            <a:ext cx="4038600" cy="4530725"/>
          </a:xfrm>
          <a:prstGeom prst="rect">
            <a:avLst/>
          </a:prstGeom>
        </p:spPr>
        <p:txBody>
          <a:bodyPr/>
          <a:lstStyle/>
          <a:p>
            <a:r>
              <a:rPr lang="en-GB" sz="2800" dirty="0" smtClean="0"/>
              <a:t>Maximal disruption</a:t>
            </a:r>
          </a:p>
          <a:p>
            <a:pPr marL="538163" lvl="1"/>
            <a:r>
              <a:rPr lang="en-GB" sz="1800" dirty="0" smtClean="0"/>
              <a:t>Calorimetry</a:t>
            </a:r>
          </a:p>
          <a:p>
            <a:pPr marL="538163" lvl="1"/>
            <a:r>
              <a:rPr lang="en-GB" sz="1800" dirty="0" smtClean="0"/>
              <a:t>Put a lot of material in the way</a:t>
            </a:r>
          </a:p>
          <a:p>
            <a:pPr marL="538163" lvl="1"/>
            <a:r>
              <a:rPr lang="en-GB" sz="1800" dirty="0" smtClean="0"/>
              <a:t>Atomic and nuclear interactions force decay down to light particles including photons</a:t>
            </a:r>
          </a:p>
          <a:p>
            <a:pPr marL="538163" lvl="1"/>
            <a:r>
              <a:rPr lang="en-GB" sz="1800" dirty="0" smtClean="0"/>
              <a:t>Measure the energy in the photons</a:t>
            </a:r>
          </a:p>
          <a:p>
            <a:pPr marL="538163" lvl="1"/>
            <a:r>
              <a:rPr lang="en-GB" sz="1800" dirty="0" smtClean="0"/>
              <a:t>Proportional to the energy of the original particle</a:t>
            </a:r>
          </a:p>
          <a:p>
            <a:pPr marL="538163" lvl="1"/>
            <a:endParaRPr lang="en-GB" dirty="0"/>
          </a:p>
        </p:txBody>
      </p:sp>
      <p:sp>
        <p:nvSpPr>
          <p:cNvPr id="3" name="Date Placeholder 2"/>
          <p:cNvSpPr>
            <a:spLocks noGrp="1"/>
          </p:cNvSpPr>
          <p:nvPr>
            <p:ph type="dt" sz="half" idx="15"/>
          </p:nvPr>
        </p:nvSpPr>
        <p:spPr/>
        <p:txBody>
          <a:bodyPr/>
          <a:lstStyle/>
          <a:p>
            <a:fld id="{363EA06F-9A48-4978-8A52-3A8FB81FA6EF}" type="datetime1">
              <a:rPr lang="en-GB" smtClean="0"/>
              <a:t>30/04/2015</a:t>
            </a:fld>
            <a:endParaRPr lang="en-GB"/>
          </a:p>
        </p:txBody>
      </p:sp>
      <p:sp>
        <p:nvSpPr>
          <p:cNvPr id="9" name="Footer Placeholder 8"/>
          <p:cNvSpPr>
            <a:spLocks noGrp="1"/>
          </p:cNvSpPr>
          <p:nvPr>
            <p:ph type="ftr" sz="quarter" idx="17"/>
          </p:nvPr>
        </p:nvSpPr>
        <p:spPr/>
        <p:txBody>
          <a:bodyPr/>
          <a:lstStyle/>
          <a:p>
            <a:r>
              <a:rPr lang="en-GB" smtClean="0"/>
              <a:t>Andrew W. Rose</a:t>
            </a:r>
            <a:endParaRPr lang="en-GB" dirty="0"/>
          </a:p>
        </p:txBody>
      </p:sp>
      <p:sp>
        <p:nvSpPr>
          <p:cNvPr id="10" name="Slide Number Placeholder 9"/>
          <p:cNvSpPr>
            <a:spLocks noGrp="1"/>
          </p:cNvSpPr>
          <p:nvPr>
            <p:ph type="sldNum" sz="quarter" idx="16"/>
          </p:nvPr>
        </p:nvSpPr>
        <p:spPr/>
        <p:txBody>
          <a:bodyPr/>
          <a:lstStyle/>
          <a:p>
            <a:fld id="{035F0723-42B8-4CAA-8A7D-A426CFC272D6}" type="slidenum">
              <a:rPr lang="en-GB" smtClean="0"/>
              <a:t>77</a:t>
            </a:fld>
            <a:endParaRPr lang="en-GB"/>
          </a:p>
        </p:txBody>
      </p:sp>
    </p:spTree>
    <p:extLst>
      <p:ext uri="{BB962C8B-B14F-4D97-AF65-F5344CB8AC3E}">
        <p14:creationId xmlns:p14="http://schemas.microsoft.com/office/powerpoint/2010/main" val="36319268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320"/>
            <a:ext cx="9144000" cy="6096000"/>
          </a:xfrm>
          <a:prstGeom prst="rect">
            <a:avLst/>
          </a:prstGeom>
        </p:spPr>
      </p:pic>
      <p:sp>
        <p:nvSpPr>
          <p:cNvPr id="9" name="Title 3"/>
          <p:cNvSpPr>
            <a:spLocks noGrp="1"/>
          </p:cNvSpPr>
          <p:nvPr>
            <p:ph type="title"/>
          </p:nvPr>
        </p:nvSpPr>
        <p:spPr>
          <a:xfrm>
            <a:off x="352426" y="228600"/>
            <a:ext cx="5011662" cy="1066800"/>
          </a:xfrm>
        </p:spPr>
        <p:txBody>
          <a:bodyPr>
            <a:noAutofit/>
          </a:bodyPr>
          <a:lstStyle/>
          <a:p>
            <a:r>
              <a:rPr lang="en-GB" dirty="0" smtClean="0"/>
              <a:t>CMS Electromagnetic Calorimeter</a:t>
            </a:r>
            <a:endParaRPr lang="en-GB" dirty="0"/>
          </a:p>
        </p:txBody>
      </p:sp>
      <p:sp>
        <p:nvSpPr>
          <p:cNvPr id="2" name="TextBox 1"/>
          <p:cNvSpPr txBox="1"/>
          <p:nvPr/>
        </p:nvSpPr>
        <p:spPr>
          <a:xfrm>
            <a:off x="2807804" y="1262484"/>
            <a:ext cx="3528392" cy="923330"/>
          </a:xfrm>
          <a:prstGeom prst="rect">
            <a:avLst/>
          </a:prstGeom>
          <a:noFill/>
        </p:spPr>
        <p:txBody>
          <a:bodyPr wrap="square" rtlCol="0">
            <a:spAutoFit/>
          </a:bodyPr>
          <a:lstStyle/>
          <a:p>
            <a:pPr algn="ctr"/>
            <a:r>
              <a:rPr lang="en-GB" dirty="0" smtClean="0"/>
              <a:t>Lead-Tungstate Crystals (PbWO</a:t>
            </a:r>
            <a:r>
              <a:rPr lang="en-GB" baseline="-25000" dirty="0" smtClean="0"/>
              <a:t>4</a:t>
            </a:r>
            <a:r>
              <a:rPr lang="en-GB" dirty="0" smtClean="0"/>
              <a:t>)</a:t>
            </a:r>
          </a:p>
          <a:p>
            <a:pPr algn="ctr"/>
            <a:r>
              <a:rPr lang="en-GB" dirty="0" smtClean="0"/>
              <a:t>86% metal by weight</a:t>
            </a:r>
          </a:p>
          <a:p>
            <a:pPr algn="ctr"/>
            <a:r>
              <a:rPr lang="en-GB" dirty="0" smtClean="0"/>
              <a:t>Each crystal weighs 2kg</a:t>
            </a:r>
            <a:endParaRPr lang="en-GB" dirty="0"/>
          </a:p>
        </p:txBody>
      </p:sp>
      <p:sp>
        <p:nvSpPr>
          <p:cNvPr id="3" name="Date Placeholder 2"/>
          <p:cNvSpPr>
            <a:spLocks noGrp="1"/>
          </p:cNvSpPr>
          <p:nvPr>
            <p:ph type="dt" sz="half" idx="15"/>
          </p:nvPr>
        </p:nvSpPr>
        <p:spPr/>
        <p:txBody>
          <a:bodyPr/>
          <a:lstStyle/>
          <a:p>
            <a:fld id="{4FF364C1-73C8-45A3-AF02-B17FC1C6A88F}" type="datetime1">
              <a:rPr lang="en-GB" smtClean="0"/>
              <a:t>30/04/2015</a:t>
            </a:fld>
            <a:endParaRPr lang="en-GB"/>
          </a:p>
        </p:txBody>
      </p:sp>
      <p:sp>
        <p:nvSpPr>
          <p:cNvPr id="4" name="Footer Placeholder 3"/>
          <p:cNvSpPr>
            <a:spLocks noGrp="1"/>
          </p:cNvSpPr>
          <p:nvPr>
            <p:ph type="ftr" sz="quarter" idx="17"/>
          </p:nvPr>
        </p:nvSpPr>
        <p:spPr/>
        <p:txBody>
          <a:bodyPr/>
          <a:lstStyle/>
          <a:p>
            <a:r>
              <a:rPr lang="en-GB" smtClean="0"/>
              <a:t>Andrew W. Rose</a:t>
            </a:r>
            <a:endParaRPr lang="en-GB" dirty="0"/>
          </a:p>
        </p:txBody>
      </p:sp>
      <p:sp>
        <p:nvSpPr>
          <p:cNvPr id="10" name="Slide Number Placeholder 9"/>
          <p:cNvSpPr>
            <a:spLocks noGrp="1"/>
          </p:cNvSpPr>
          <p:nvPr>
            <p:ph type="sldNum" sz="quarter" idx="16"/>
          </p:nvPr>
        </p:nvSpPr>
        <p:spPr/>
        <p:txBody>
          <a:bodyPr/>
          <a:lstStyle/>
          <a:p>
            <a:fld id="{035F0723-42B8-4CAA-8A7D-A426CFC272D6}" type="slidenum">
              <a:rPr lang="en-GB" smtClean="0"/>
              <a:t>78</a:t>
            </a:fld>
            <a:endParaRPr lang="en-GB"/>
          </a:p>
        </p:txBody>
      </p:sp>
    </p:spTree>
    <p:extLst>
      <p:ext uri="{BB962C8B-B14F-4D97-AF65-F5344CB8AC3E}">
        <p14:creationId xmlns:p14="http://schemas.microsoft.com/office/powerpoint/2010/main" val="19938503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endParaRPr lang="en-GB"/>
          </a:p>
        </p:txBody>
      </p:sp>
      <p:sp>
        <p:nvSpPr>
          <p:cNvPr id="3" name="Content Placeholder 2"/>
          <p:cNvSpPr>
            <a:spLocks noGrp="1"/>
          </p:cNvSpPr>
          <p:nvPr>
            <p:ph sz="quarter" idx="13"/>
          </p:nvPr>
        </p:nvSpPr>
        <p:spPr/>
        <p:txBody>
          <a:bodyPr/>
          <a:lstStyle/>
          <a:p>
            <a:endParaRPr lang="en-GB"/>
          </a:p>
        </p:txBody>
      </p:sp>
      <p:pic>
        <p:nvPicPr>
          <p:cNvPr id="2050" name="Picture 2" descr="http://cds.cern.ch/record/1431485/files/hcal-2000-010_02.jpg?subformat=icon-1440&amp;version=1"/>
          <p:cNvPicPr>
            <a:picLocks noChangeAspect="1" noChangeArrowheads="1"/>
          </p:cNvPicPr>
          <p:nvPr/>
        </p:nvPicPr>
        <p:blipFill rotWithShape="1">
          <a:blip r:embed="rId2">
            <a:extLst>
              <a:ext uri="{28A0092B-C50C-407E-A947-70E740481C1C}">
                <a14:useLocalDpi xmlns:a14="http://schemas.microsoft.com/office/drawing/2010/main" val="0"/>
              </a:ext>
            </a:extLst>
          </a:blip>
          <a:srcRect t="10346" b="5359"/>
          <a:stretch/>
        </p:blipFill>
        <p:spPr bwMode="auto">
          <a:xfrm>
            <a:off x="0" y="260648"/>
            <a:ext cx="9148980" cy="61715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52426" y="228600"/>
            <a:ext cx="4075559" cy="1066800"/>
          </a:xfrm>
        </p:spPr>
        <p:txBody>
          <a:bodyPr>
            <a:noAutofit/>
          </a:bodyPr>
          <a:lstStyle/>
          <a:p>
            <a:r>
              <a:rPr lang="en-GB" dirty="0" smtClean="0"/>
              <a:t>CMS Hadronic Calorimeter</a:t>
            </a:r>
            <a:endParaRPr lang="en-GB" dirty="0"/>
          </a:p>
        </p:txBody>
      </p:sp>
      <p:sp>
        <p:nvSpPr>
          <p:cNvPr id="5" name="Date Placeholder 4"/>
          <p:cNvSpPr>
            <a:spLocks noGrp="1"/>
          </p:cNvSpPr>
          <p:nvPr>
            <p:ph type="dt" sz="half" idx="15"/>
          </p:nvPr>
        </p:nvSpPr>
        <p:spPr/>
        <p:txBody>
          <a:bodyPr/>
          <a:lstStyle/>
          <a:p>
            <a:fld id="{781970A1-536E-4349-BF16-421FB79A6979}" type="datetime1">
              <a:rPr lang="en-GB" smtClean="0"/>
              <a:t>30/04/2015</a:t>
            </a:fld>
            <a:endParaRPr lang="en-GB"/>
          </a:p>
        </p:txBody>
      </p:sp>
      <p:sp>
        <p:nvSpPr>
          <p:cNvPr id="6" name="Footer Placeholder 5"/>
          <p:cNvSpPr>
            <a:spLocks noGrp="1"/>
          </p:cNvSpPr>
          <p:nvPr>
            <p:ph type="ftr" sz="quarter" idx="17"/>
          </p:nvPr>
        </p:nvSpPr>
        <p:spPr/>
        <p:txBody>
          <a:bodyPr/>
          <a:lstStyle/>
          <a:p>
            <a:r>
              <a:rPr lang="en-GB" smtClean="0"/>
              <a:t>Andrew W. Rose</a:t>
            </a:r>
            <a:endParaRPr lang="en-GB" dirty="0"/>
          </a:p>
        </p:txBody>
      </p:sp>
      <p:sp>
        <p:nvSpPr>
          <p:cNvPr id="7" name="Slide Number Placeholder 6"/>
          <p:cNvSpPr>
            <a:spLocks noGrp="1"/>
          </p:cNvSpPr>
          <p:nvPr>
            <p:ph type="sldNum" sz="quarter" idx="16"/>
          </p:nvPr>
        </p:nvSpPr>
        <p:spPr/>
        <p:txBody>
          <a:bodyPr/>
          <a:lstStyle/>
          <a:p>
            <a:fld id="{035F0723-42B8-4CAA-8A7D-A426CFC272D6}" type="slidenum">
              <a:rPr lang="en-GB" smtClean="0"/>
              <a:t>79</a:t>
            </a:fld>
            <a:endParaRPr lang="en-GB"/>
          </a:p>
        </p:txBody>
      </p:sp>
    </p:spTree>
    <p:extLst>
      <p:ext uri="{BB962C8B-B14F-4D97-AF65-F5344CB8AC3E}">
        <p14:creationId xmlns:p14="http://schemas.microsoft.com/office/powerpoint/2010/main" val="33887473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Where are we now?</a:t>
            </a:r>
            <a:endParaRPr lang="en-GB" dirty="0"/>
          </a:p>
        </p:txBody>
      </p:sp>
      <p:sp>
        <p:nvSpPr>
          <p:cNvPr id="7" name="Rounded Rectangle 6"/>
          <p:cNvSpPr/>
          <p:nvPr/>
        </p:nvSpPr>
        <p:spPr>
          <a:xfrm>
            <a:off x="107504" y="5339537"/>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Planetary Motion</a:t>
            </a:r>
            <a:endParaRPr lang="en-GB" sz="1600" dirty="0"/>
          </a:p>
        </p:txBody>
      </p:sp>
      <p:sp>
        <p:nvSpPr>
          <p:cNvPr id="8" name="Rounded Rectangle 7"/>
          <p:cNvSpPr/>
          <p:nvPr/>
        </p:nvSpPr>
        <p:spPr>
          <a:xfrm>
            <a:off x="107504" y="6131625"/>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Earthly Motion</a:t>
            </a:r>
            <a:endParaRPr lang="en-GB" sz="1600" dirty="0"/>
          </a:p>
        </p:txBody>
      </p:sp>
      <p:sp>
        <p:nvSpPr>
          <p:cNvPr id="9" name="Rounded Rectangle 8"/>
          <p:cNvSpPr/>
          <p:nvPr/>
        </p:nvSpPr>
        <p:spPr>
          <a:xfrm>
            <a:off x="1403647" y="5744289"/>
            <a:ext cx="1338259"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Gravity</a:t>
            </a:r>
          </a:p>
          <a:p>
            <a:pPr algn="ctr"/>
            <a:r>
              <a:rPr lang="en-GB" sz="1600" dirty="0"/>
              <a:t>Eq. of </a:t>
            </a:r>
            <a:r>
              <a:rPr lang="en-GB" sz="1600" dirty="0" smtClean="0"/>
              <a:t>Motion</a:t>
            </a:r>
            <a:endParaRPr lang="en-GB" sz="1600" dirty="0"/>
          </a:p>
        </p:txBody>
      </p:sp>
      <p:cxnSp>
        <p:nvCxnSpPr>
          <p:cNvPr id="11" name="Elbow Connector 10"/>
          <p:cNvCxnSpPr>
            <a:stCxn id="7" idx="3"/>
            <a:endCxn id="9" idx="0"/>
          </p:cNvCxnSpPr>
          <p:nvPr/>
        </p:nvCxnSpPr>
        <p:spPr>
          <a:xfrm>
            <a:off x="1259632" y="5555561"/>
            <a:ext cx="813145" cy="1887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3"/>
            <a:endCxn id="9" idx="2"/>
          </p:cNvCxnSpPr>
          <p:nvPr/>
        </p:nvCxnSpPr>
        <p:spPr>
          <a:xfrm flipV="1">
            <a:off x="1259632" y="6176337"/>
            <a:ext cx="813145" cy="1713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9652" y="6320353"/>
            <a:ext cx="1080120" cy="276999"/>
          </a:xfrm>
          <a:prstGeom prst="rect">
            <a:avLst/>
          </a:prstGeom>
          <a:noFill/>
        </p:spPr>
        <p:txBody>
          <a:bodyPr wrap="square" rtlCol="0">
            <a:spAutoFit/>
          </a:bodyPr>
          <a:lstStyle/>
          <a:p>
            <a:pPr algn="ctr"/>
            <a:r>
              <a:rPr lang="en-GB" sz="1200" dirty="0" smtClean="0"/>
              <a:t>Newton, 1687</a:t>
            </a:r>
            <a:endParaRPr lang="en-GB" sz="1200" dirty="0"/>
          </a:p>
        </p:txBody>
      </p:sp>
      <p:sp>
        <p:nvSpPr>
          <p:cNvPr id="20" name="Rounded Rectangle 19"/>
          <p:cNvSpPr/>
          <p:nvPr/>
        </p:nvSpPr>
        <p:spPr>
          <a:xfrm>
            <a:off x="107504" y="1268760"/>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Electricity</a:t>
            </a:r>
            <a:endParaRPr lang="en-GB" sz="1600" dirty="0"/>
          </a:p>
        </p:txBody>
      </p:sp>
      <p:sp>
        <p:nvSpPr>
          <p:cNvPr id="21" name="Rounded Rectangle 20"/>
          <p:cNvSpPr/>
          <p:nvPr/>
        </p:nvSpPr>
        <p:spPr>
          <a:xfrm>
            <a:off x="107504"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Magnetism</a:t>
            </a:r>
            <a:endParaRPr lang="en-GB" sz="1600" dirty="0"/>
          </a:p>
        </p:txBody>
      </p:sp>
      <p:sp>
        <p:nvSpPr>
          <p:cNvPr id="22" name="Rounded Rectangle 21"/>
          <p:cNvSpPr/>
          <p:nvPr/>
        </p:nvSpPr>
        <p:spPr>
          <a:xfrm>
            <a:off x="1403648" y="1673512"/>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Electro-magnetism</a:t>
            </a:r>
            <a:endParaRPr lang="en-GB" sz="1600" dirty="0"/>
          </a:p>
        </p:txBody>
      </p:sp>
      <p:cxnSp>
        <p:nvCxnSpPr>
          <p:cNvPr id="23" name="Elbow Connector 22"/>
          <p:cNvCxnSpPr>
            <a:stCxn id="20" idx="3"/>
            <a:endCxn id="22" idx="0"/>
          </p:cNvCxnSpPr>
          <p:nvPr/>
        </p:nvCxnSpPr>
        <p:spPr>
          <a:xfrm>
            <a:off x="1259632" y="1484784"/>
            <a:ext cx="720080" cy="188728"/>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Elbow Connector 23"/>
          <p:cNvCxnSpPr>
            <a:stCxn id="21" idx="3"/>
            <a:endCxn id="22" idx="2"/>
          </p:cNvCxnSpPr>
          <p:nvPr/>
        </p:nvCxnSpPr>
        <p:spPr>
          <a:xfrm flipV="1">
            <a:off x="1259632" y="2105560"/>
            <a:ext cx="720080"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439652" y="1268760"/>
            <a:ext cx="1080120" cy="276999"/>
          </a:xfrm>
          <a:prstGeom prst="rect">
            <a:avLst/>
          </a:prstGeom>
          <a:noFill/>
        </p:spPr>
        <p:txBody>
          <a:bodyPr wrap="square" rtlCol="0">
            <a:spAutoFit/>
          </a:bodyPr>
          <a:lstStyle/>
          <a:p>
            <a:pPr algn="ctr"/>
            <a:r>
              <a:rPr lang="en-GB" sz="1200" dirty="0" smtClean="0"/>
              <a:t>Faraday, 1832</a:t>
            </a:r>
            <a:endParaRPr lang="en-GB" sz="1200" dirty="0"/>
          </a:p>
        </p:txBody>
      </p:sp>
      <p:sp>
        <p:nvSpPr>
          <p:cNvPr id="18" name="Rounded Rectangle 17"/>
          <p:cNvSpPr/>
          <p:nvPr/>
        </p:nvSpPr>
        <p:spPr>
          <a:xfrm>
            <a:off x="1403648" y="2492896"/>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Light</a:t>
            </a:r>
            <a:endParaRPr lang="en-GB" sz="1600" dirty="0"/>
          </a:p>
        </p:txBody>
      </p:sp>
      <p:sp>
        <p:nvSpPr>
          <p:cNvPr id="19" name="Rounded Rectangle 18"/>
          <p:cNvSpPr/>
          <p:nvPr/>
        </p:nvSpPr>
        <p:spPr>
          <a:xfrm>
            <a:off x="2705903"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EM theory</a:t>
            </a:r>
            <a:endParaRPr lang="en-GB" sz="1600" dirty="0"/>
          </a:p>
        </p:txBody>
      </p:sp>
      <p:cxnSp>
        <p:nvCxnSpPr>
          <p:cNvPr id="26" name="Elbow Connector 25"/>
          <p:cNvCxnSpPr>
            <a:stCxn id="22" idx="3"/>
            <a:endCxn id="19" idx="0"/>
          </p:cNvCxnSpPr>
          <p:nvPr/>
        </p:nvCxnSpPr>
        <p:spPr>
          <a:xfrm>
            <a:off x="2555776" y="1889536"/>
            <a:ext cx="726191"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7" name="Elbow Connector 26"/>
          <p:cNvCxnSpPr>
            <a:stCxn id="18" idx="3"/>
            <a:endCxn id="19" idx="2"/>
          </p:cNvCxnSpPr>
          <p:nvPr/>
        </p:nvCxnSpPr>
        <p:spPr>
          <a:xfrm flipV="1">
            <a:off x="2555776" y="2492896"/>
            <a:ext cx="726191" cy="216024"/>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2741907" y="1684545"/>
            <a:ext cx="1080120" cy="276999"/>
          </a:xfrm>
          <a:prstGeom prst="rect">
            <a:avLst/>
          </a:prstGeom>
          <a:noFill/>
        </p:spPr>
        <p:txBody>
          <a:bodyPr wrap="square" rtlCol="0">
            <a:spAutoFit/>
          </a:bodyPr>
          <a:lstStyle/>
          <a:p>
            <a:pPr algn="ctr"/>
            <a:r>
              <a:rPr lang="en-GB" sz="1200" dirty="0" smtClean="0"/>
              <a:t>Maxwell, 1873</a:t>
            </a:r>
            <a:endParaRPr lang="en-GB" sz="1200" dirty="0"/>
          </a:p>
        </p:txBody>
      </p:sp>
      <p:sp>
        <p:nvSpPr>
          <p:cNvPr id="32" name="Rounded Rectangle 31"/>
          <p:cNvSpPr/>
          <p:nvPr/>
        </p:nvSpPr>
        <p:spPr>
          <a:xfrm>
            <a:off x="1403648" y="4005064"/>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Space</a:t>
            </a:r>
            <a:endParaRPr lang="en-GB" sz="1600" dirty="0"/>
          </a:p>
        </p:txBody>
      </p:sp>
      <p:sp>
        <p:nvSpPr>
          <p:cNvPr id="33" name="Rounded Rectangle 32"/>
          <p:cNvSpPr/>
          <p:nvPr/>
        </p:nvSpPr>
        <p:spPr>
          <a:xfrm>
            <a:off x="1403648" y="4797152"/>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Time</a:t>
            </a:r>
            <a:endParaRPr lang="en-GB" sz="1600" dirty="0"/>
          </a:p>
        </p:txBody>
      </p:sp>
      <p:sp>
        <p:nvSpPr>
          <p:cNvPr id="34" name="Rounded Rectangle 33"/>
          <p:cNvSpPr/>
          <p:nvPr/>
        </p:nvSpPr>
        <p:spPr>
          <a:xfrm>
            <a:off x="2699792" y="4409816"/>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Special Relativity</a:t>
            </a:r>
            <a:endParaRPr lang="en-GB" sz="1600" dirty="0"/>
          </a:p>
        </p:txBody>
      </p:sp>
      <p:cxnSp>
        <p:nvCxnSpPr>
          <p:cNvPr id="35" name="Elbow Connector 34"/>
          <p:cNvCxnSpPr>
            <a:stCxn id="32" idx="3"/>
            <a:endCxn id="34" idx="0"/>
          </p:cNvCxnSpPr>
          <p:nvPr/>
        </p:nvCxnSpPr>
        <p:spPr>
          <a:xfrm>
            <a:off x="2555776" y="4221088"/>
            <a:ext cx="720080" cy="188728"/>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36" name="Elbow Connector 35"/>
          <p:cNvCxnSpPr>
            <a:stCxn id="33" idx="3"/>
            <a:endCxn id="34" idx="2"/>
          </p:cNvCxnSpPr>
          <p:nvPr/>
        </p:nvCxnSpPr>
        <p:spPr>
          <a:xfrm flipV="1">
            <a:off x="2555776" y="4841864"/>
            <a:ext cx="720080" cy="17131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37" name="TextBox 36"/>
          <p:cNvSpPr txBox="1"/>
          <p:nvPr/>
        </p:nvSpPr>
        <p:spPr>
          <a:xfrm>
            <a:off x="2735796" y="4985880"/>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2" name="Date Placeholder 1"/>
          <p:cNvSpPr>
            <a:spLocks noGrp="1"/>
          </p:cNvSpPr>
          <p:nvPr>
            <p:ph type="dt" sz="half" idx="14"/>
          </p:nvPr>
        </p:nvSpPr>
        <p:spPr/>
        <p:txBody>
          <a:bodyPr/>
          <a:lstStyle/>
          <a:p>
            <a:fld id="{D2097D7E-7029-4A1F-9810-F29C66600486}"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8</a:t>
            </a:fld>
            <a:endParaRPr lang="en-GB"/>
          </a:p>
        </p:txBody>
      </p:sp>
      <p:sp>
        <p:nvSpPr>
          <p:cNvPr id="38" name="Rounded Rectangle 37"/>
          <p:cNvSpPr/>
          <p:nvPr/>
        </p:nvSpPr>
        <p:spPr>
          <a:xfrm>
            <a:off x="1403648" y="3212976"/>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Theory</a:t>
            </a:r>
            <a:endParaRPr lang="en-GB" sz="1600" dirty="0"/>
          </a:p>
        </p:txBody>
      </p:sp>
      <p:sp>
        <p:nvSpPr>
          <p:cNvPr id="39" name="Rounded Rectangle 38"/>
          <p:cNvSpPr/>
          <p:nvPr/>
        </p:nvSpPr>
        <p:spPr>
          <a:xfrm>
            <a:off x="2693681" y="3212976"/>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Mechanics</a:t>
            </a:r>
            <a:endParaRPr lang="en-GB" sz="1600" dirty="0"/>
          </a:p>
        </p:txBody>
      </p:sp>
      <p:sp>
        <p:nvSpPr>
          <p:cNvPr id="40" name="TextBox 39"/>
          <p:cNvSpPr txBox="1"/>
          <p:nvPr/>
        </p:nvSpPr>
        <p:spPr>
          <a:xfrm>
            <a:off x="1439652" y="3615113"/>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41" name="TextBox 40"/>
          <p:cNvSpPr txBox="1"/>
          <p:nvPr/>
        </p:nvSpPr>
        <p:spPr>
          <a:xfrm>
            <a:off x="2591780" y="3615113"/>
            <a:ext cx="1368152" cy="276999"/>
          </a:xfrm>
          <a:prstGeom prst="rect">
            <a:avLst/>
          </a:prstGeom>
          <a:noFill/>
        </p:spPr>
        <p:txBody>
          <a:bodyPr wrap="square" rtlCol="0">
            <a:spAutoFit/>
          </a:bodyPr>
          <a:lstStyle/>
          <a:p>
            <a:pPr algn="ctr"/>
            <a:r>
              <a:rPr lang="en-GB" sz="1200" dirty="0" smtClean="0"/>
              <a:t>Heisenberg, 1925</a:t>
            </a:r>
            <a:endParaRPr lang="en-GB" sz="1200" dirty="0"/>
          </a:p>
        </p:txBody>
      </p:sp>
      <p:cxnSp>
        <p:nvCxnSpPr>
          <p:cNvPr id="42" name="Straight Arrow Connector 41"/>
          <p:cNvCxnSpPr>
            <a:stCxn id="38" idx="3"/>
            <a:endCxn id="39" idx="1"/>
          </p:cNvCxnSpPr>
          <p:nvPr/>
        </p:nvCxnSpPr>
        <p:spPr>
          <a:xfrm>
            <a:off x="2555776" y="3429000"/>
            <a:ext cx="137905" cy="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43" name="Rounded Rectangle 42"/>
          <p:cNvSpPr/>
          <p:nvPr/>
        </p:nvSpPr>
        <p:spPr>
          <a:xfrm>
            <a:off x="107504" y="2841819"/>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Wave</a:t>
            </a:r>
            <a:endParaRPr lang="en-GB" sz="1600" dirty="0"/>
          </a:p>
        </p:txBody>
      </p:sp>
      <p:sp>
        <p:nvSpPr>
          <p:cNvPr id="44" name="Rounded Rectangle 43"/>
          <p:cNvSpPr/>
          <p:nvPr/>
        </p:nvSpPr>
        <p:spPr>
          <a:xfrm>
            <a:off x="107504" y="3627031"/>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Particle</a:t>
            </a:r>
            <a:endParaRPr lang="en-GB" sz="1600" dirty="0"/>
          </a:p>
        </p:txBody>
      </p:sp>
      <p:cxnSp>
        <p:nvCxnSpPr>
          <p:cNvPr id="45" name="Elbow Connector 44"/>
          <p:cNvCxnSpPr>
            <a:stCxn id="43" idx="3"/>
          </p:cNvCxnSpPr>
          <p:nvPr/>
        </p:nvCxnSpPr>
        <p:spPr>
          <a:xfrm>
            <a:off x="1259632" y="3057843"/>
            <a:ext cx="720080" cy="155133"/>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cxnSp>
        <p:nvCxnSpPr>
          <p:cNvPr id="46" name="Elbow Connector 45"/>
          <p:cNvCxnSpPr>
            <a:stCxn id="44" idx="3"/>
          </p:cNvCxnSpPr>
          <p:nvPr/>
        </p:nvCxnSpPr>
        <p:spPr>
          <a:xfrm flipV="1">
            <a:off x="1259632" y="3645024"/>
            <a:ext cx="720080" cy="198031"/>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212431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endParaRPr lang="en-GB"/>
          </a:p>
        </p:txBody>
      </p:sp>
      <p:sp>
        <p:nvSpPr>
          <p:cNvPr id="3" name="Content Placeholder 2"/>
          <p:cNvSpPr>
            <a:spLocks noGrp="1"/>
          </p:cNvSpPr>
          <p:nvPr>
            <p:ph sz="quarter" idx="13"/>
          </p:nvPr>
        </p:nvSpPr>
        <p:spPr/>
        <p:txBody>
          <a:bodyPr/>
          <a:lstStyle/>
          <a:p>
            <a:endParaRPr lang="en-GB"/>
          </a:p>
        </p:txBody>
      </p:sp>
      <p:pic>
        <p:nvPicPr>
          <p:cNvPr id="2050" name="Picture 2" descr="http://cds.cern.ch/record/1431485/files/hcal-2000-010_02.jpg?subformat=icon-1440&amp;version=1"/>
          <p:cNvPicPr>
            <a:picLocks noChangeAspect="1" noChangeArrowheads="1"/>
          </p:cNvPicPr>
          <p:nvPr/>
        </p:nvPicPr>
        <p:blipFill rotWithShape="1">
          <a:blip r:embed="rId2">
            <a:extLst>
              <a:ext uri="{28A0092B-C50C-407E-A947-70E740481C1C}">
                <a14:useLocalDpi xmlns:a14="http://schemas.microsoft.com/office/drawing/2010/main" val="0"/>
              </a:ext>
            </a:extLst>
          </a:blip>
          <a:srcRect t="10346" b="5359"/>
          <a:stretch/>
        </p:blipFill>
        <p:spPr bwMode="auto">
          <a:xfrm>
            <a:off x="0" y="260648"/>
            <a:ext cx="9148980" cy="61715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cms.web.cern.ch/sites/cms.web.cern.ch/files/styles/large/public/field/image/navy-shells-image_0095.jpg?itok=zg3bqc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5" y="-10641"/>
            <a:ext cx="4716016" cy="29793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52426" y="228600"/>
            <a:ext cx="4075559" cy="1066800"/>
          </a:xfrm>
        </p:spPr>
        <p:txBody>
          <a:bodyPr>
            <a:noAutofit/>
          </a:bodyPr>
          <a:lstStyle/>
          <a:p>
            <a:r>
              <a:rPr lang="en-GB" dirty="0" smtClean="0"/>
              <a:t>CMS Hadronic Calorimeter</a:t>
            </a:r>
            <a:endParaRPr lang="en-GB" dirty="0"/>
          </a:p>
        </p:txBody>
      </p:sp>
      <p:sp>
        <p:nvSpPr>
          <p:cNvPr id="5" name="Date Placeholder 4"/>
          <p:cNvSpPr>
            <a:spLocks noGrp="1"/>
          </p:cNvSpPr>
          <p:nvPr>
            <p:ph type="dt" sz="half" idx="15"/>
          </p:nvPr>
        </p:nvSpPr>
        <p:spPr/>
        <p:txBody>
          <a:bodyPr/>
          <a:lstStyle/>
          <a:p>
            <a:fld id="{FD81B752-2566-4D37-94F7-6E39798D43B8}" type="datetime1">
              <a:rPr lang="en-GB" smtClean="0"/>
              <a:t>30/04/2015</a:t>
            </a:fld>
            <a:endParaRPr lang="en-GB"/>
          </a:p>
        </p:txBody>
      </p:sp>
      <p:sp>
        <p:nvSpPr>
          <p:cNvPr id="6" name="Footer Placeholder 5"/>
          <p:cNvSpPr>
            <a:spLocks noGrp="1"/>
          </p:cNvSpPr>
          <p:nvPr>
            <p:ph type="ftr" sz="quarter" idx="17"/>
          </p:nvPr>
        </p:nvSpPr>
        <p:spPr/>
        <p:txBody>
          <a:bodyPr/>
          <a:lstStyle/>
          <a:p>
            <a:r>
              <a:rPr lang="en-GB" smtClean="0"/>
              <a:t>Andrew W. Rose</a:t>
            </a:r>
            <a:endParaRPr lang="en-GB" dirty="0"/>
          </a:p>
        </p:txBody>
      </p:sp>
      <p:sp>
        <p:nvSpPr>
          <p:cNvPr id="7" name="Slide Number Placeholder 6"/>
          <p:cNvSpPr>
            <a:spLocks noGrp="1"/>
          </p:cNvSpPr>
          <p:nvPr>
            <p:ph type="sldNum" sz="quarter" idx="16"/>
          </p:nvPr>
        </p:nvSpPr>
        <p:spPr/>
        <p:txBody>
          <a:bodyPr/>
          <a:lstStyle/>
          <a:p>
            <a:fld id="{035F0723-42B8-4CAA-8A7D-A426CFC272D6}" type="slidenum">
              <a:rPr lang="en-GB" smtClean="0"/>
              <a:t>80</a:t>
            </a:fld>
            <a:endParaRPr lang="en-GB"/>
          </a:p>
        </p:txBody>
      </p:sp>
    </p:spTree>
    <p:extLst>
      <p:ext uri="{BB962C8B-B14F-4D97-AF65-F5344CB8AC3E}">
        <p14:creationId xmlns:p14="http://schemas.microsoft.com/office/powerpoint/2010/main" val="8959656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detect particles</a:t>
            </a:r>
            <a:endParaRPr lang="en-GB" dirty="0"/>
          </a:p>
        </p:txBody>
      </p:sp>
      <p:sp>
        <p:nvSpPr>
          <p:cNvPr id="7" name="Content Placeholder 6"/>
          <p:cNvSpPr>
            <a:spLocks noGrp="1"/>
          </p:cNvSpPr>
          <p:nvPr>
            <p:ph sz="half" idx="4294967295"/>
          </p:nvPr>
        </p:nvSpPr>
        <p:spPr>
          <a:xfrm>
            <a:off x="457200" y="1600200"/>
            <a:ext cx="4038600" cy="4530725"/>
          </a:xfrm>
          <a:prstGeom prst="rect">
            <a:avLst/>
          </a:prstGeom>
        </p:spPr>
        <p:txBody>
          <a:bodyPr/>
          <a:lstStyle/>
          <a:p>
            <a:r>
              <a:rPr lang="en-GB" sz="2800" dirty="0" smtClean="0"/>
              <a:t>Minimal disruption</a:t>
            </a:r>
          </a:p>
          <a:p>
            <a:pPr marL="538163" lvl="1" defTabSz="625475"/>
            <a:r>
              <a:rPr lang="en-GB" sz="1800" dirty="0" smtClean="0"/>
              <a:t>Tracking</a:t>
            </a:r>
          </a:p>
          <a:p>
            <a:pPr marL="538163" lvl="1" defTabSz="625475"/>
            <a:r>
              <a:rPr lang="en-GB" sz="1800" dirty="0" smtClean="0"/>
              <a:t>Measure precise position as particles pass through</a:t>
            </a:r>
          </a:p>
          <a:p>
            <a:pPr marL="538163" lvl="1" defTabSz="625475"/>
            <a:r>
              <a:rPr lang="en-GB" sz="1800" dirty="0" smtClean="0"/>
              <a:t>Join the dots to produce tracks</a:t>
            </a:r>
          </a:p>
          <a:p>
            <a:pPr marL="538163" lvl="1" defTabSz="625475"/>
            <a:r>
              <a:rPr lang="en-GB" sz="1800" dirty="0" smtClean="0"/>
              <a:t>Use B-field to provide curvature with which to measure </a:t>
            </a:r>
            <a:r>
              <a:rPr lang="en-GB" sz="1800" dirty="0"/>
              <a:t>momentum of charged </a:t>
            </a:r>
            <a:r>
              <a:rPr lang="en-GB" sz="1800" dirty="0" smtClean="0"/>
              <a:t>particles</a:t>
            </a:r>
            <a:endParaRPr lang="en-GB" sz="1800" dirty="0"/>
          </a:p>
        </p:txBody>
      </p:sp>
      <p:sp>
        <p:nvSpPr>
          <p:cNvPr id="8" name="Content Placeholder 7"/>
          <p:cNvSpPr>
            <a:spLocks noGrp="1"/>
          </p:cNvSpPr>
          <p:nvPr>
            <p:ph sz="half" idx="4294967295"/>
          </p:nvPr>
        </p:nvSpPr>
        <p:spPr>
          <a:xfrm>
            <a:off x="4648200" y="1600200"/>
            <a:ext cx="4038600" cy="4530725"/>
          </a:xfrm>
          <a:prstGeom prst="rect">
            <a:avLst/>
          </a:prstGeom>
        </p:spPr>
        <p:txBody>
          <a:bodyPr/>
          <a:lstStyle/>
          <a:p>
            <a:r>
              <a:rPr lang="en-GB" sz="2800" dirty="0" smtClean="0"/>
              <a:t>Maximal disruption</a:t>
            </a:r>
          </a:p>
          <a:p>
            <a:pPr marL="538163" lvl="1"/>
            <a:r>
              <a:rPr lang="en-GB" sz="1800" dirty="0" smtClean="0"/>
              <a:t>Calorimetry</a:t>
            </a:r>
          </a:p>
          <a:p>
            <a:pPr marL="538163" lvl="1"/>
            <a:r>
              <a:rPr lang="en-GB" sz="1800" dirty="0" smtClean="0"/>
              <a:t>Put a lot of material in the way</a:t>
            </a:r>
          </a:p>
          <a:p>
            <a:pPr marL="538163" lvl="1"/>
            <a:r>
              <a:rPr lang="en-GB" sz="1800" dirty="0" smtClean="0"/>
              <a:t>Atomic and nuclear interactions force decay down to light particles including photons</a:t>
            </a:r>
          </a:p>
          <a:p>
            <a:pPr marL="538163" lvl="1"/>
            <a:r>
              <a:rPr lang="en-GB" sz="1800" dirty="0" smtClean="0"/>
              <a:t>Measure the energy in the photons</a:t>
            </a:r>
          </a:p>
          <a:p>
            <a:pPr marL="538163" lvl="1"/>
            <a:r>
              <a:rPr lang="en-GB" sz="1800" dirty="0" smtClean="0"/>
              <a:t>Proportional to the energy of the original particle</a:t>
            </a:r>
          </a:p>
          <a:p>
            <a:pPr marL="538163" lvl="1"/>
            <a:endParaRPr lang="en-GB" dirty="0"/>
          </a:p>
        </p:txBody>
      </p:sp>
      <p:sp>
        <p:nvSpPr>
          <p:cNvPr id="3" name="Date Placeholder 2"/>
          <p:cNvSpPr>
            <a:spLocks noGrp="1"/>
          </p:cNvSpPr>
          <p:nvPr>
            <p:ph type="dt" sz="half" idx="15"/>
          </p:nvPr>
        </p:nvSpPr>
        <p:spPr/>
        <p:txBody>
          <a:bodyPr/>
          <a:lstStyle/>
          <a:p>
            <a:fld id="{D5120ACD-51F0-4267-B598-1A40CC4FB89E}" type="datetime1">
              <a:rPr lang="en-GB" smtClean="0"/>
              <a:t>30/04/2015</a:t>
            </a:fld>
            <a:endParaRPr lang="en-GB"/>
          </a:p>
        </p:txBody>
      </p:sp>
      <p:sp>
        <p:nvSpPr>
          <p:cNvPr id="9" name="Footer Placeholder 8"/>
          <p:cNvSpPr>
            <a:spLocks noGrp="1"/>
          </p:cNvSpPr>
          <p:nvPr>
            <p:ph type="ftr" sz="quarter" idx="17"/>
          </p:nvPr>
        </p:nvSpPr>
        <p:spPr/>
        <p:txBody>
          <a:bodyPr/>
          <a:lstStyle/>
          <a:p>
            <a:r>
              <a:rPr lang="en-GB" smtClean="0"/>
              <a:t>Andrew W. Rose</a:t>
            </a:r>
            <a:endParaRPr lang="en-GB" dirty="0"/>
          </a:p>
        </p:txBody>
      </p:sp>
      <p:sp>
        <p:nvSpPr>
          <p:cNvPr id="10" name="Slide Number Placeholder 9"/>
          <p:cNvSpPr>
            <a:spLocks noGrp="1"/>
          </p:cNvSpPr>
          <p:nvPr>
            <p:ph type="sldNum" sz="quarter" idx="16"/>
          </p:nvPr>
        </p:nvSpPr>
        <p:spPr/>
        <p:txBody>
          <a:bodyPr/>
          <a:lstStyle/>
          <a:p>
            <a:fld id="{035F0723-42B8-4CAA-8A7D-A426CFC272D6}" type="slidenum">
              <a:rPr lang="en-GB" smtClean="0"/>
              <a:t>81</a:t>
            </a:fld>
            <a:endParaRPr lang="en-GB"/>
          </a:p>
        </p:txBody>
      </p:sp>
    </p:spTree>
    <p:extLst>
      <p:ext uri="{BB962C8B-B14F-4D97-AF65-F5344CB8AC3E}">
        <p14:creationId xmlns:p14="http://schemas.microsoft.com/office/powerpoint/2010/main" val="18136623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CMS detector</a:t>
            </a:r>
          </a:p>
        </p:txBody>
      </p:sp>
      <p:pic>
        <p:nvPicPr>
          <p:cNvPr id="7" name="Content Placeholder 6"/>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434" y="1538544"/>
            <a:ext cx="9139566" cy="4698768"/>
          </a:xfrm>
          <a:prstGeom prst="rect">
            <a:avLst/>
          </a:prstGeom>
        </p:spPr>
      </p:pic>
      <p:sp>
        <p:nvSpPr>
          <p:cNvPr id="3" name="Date Placeholder 2"/>
          <p:cNvSpPr>
            <a:spLocks noGrp="1"/>
          </p:cNvSpPr>
          <p:nvPr>
            <p:ph type="dt" sz="half" idx="14"/>
          </p:nvPr>
        </p:nvSpPr>
        <p:spPr/>
        <p:txBody>
          <a:bodyPr/>
          <a:lstStyle/>
          <a:p>
            <a:fld id="{79327815-AAA1-4E5C-9B6B-CA765DDA5C2F}"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82</a:t>
            </a:fld>
            <a:endParaRPr lang="en-GB"/>
          </a:p>
        </p:txBody>
      </p:sp>
    </p:spTree>
    <p:extLst>
      <p:ext uri="{BB962C8B-B14F-4D97-AF65-F5344CB8AC3E}">
        <p14:creationId xmlns:p14="http://schemas.microsoft.com/office/powerpoint/2010/main" val="25360920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Just to keep things interesting…</a:t>
            </a:r>
            <a:endParaRPr lang="en-GB" dirty="0"/>
          </a:p>
        </p:txBody>
      </p:sp>
      <p:pic>
        <p:nvPicPr>
          <p:cNvPr id="11" name="Content Placeholder 10"/>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67799" y="1556792"/>
            <a:ext cx="8970265" cy="4032448"/>
          </a:xfrm>
          <a:prstGeom prst="rect">
            <a:avLst/>
          </a:prstGeom>
        </p:spPr>
      </p:pic>
      <p:sp>
        <p:nvSpPr>
          <p:cNvPr id="9" name="TextBox 8"/>
          <p:cNvSpPr txBox="1"/>
          <p:nvPr/>
        </p:nvSpPr>
        <p:spPr>
          <a:xfrm>
            <a:off x="2123728" y="5301209"/>
            <a:ext cx="2592288" cy="646331"/>
          </a:xfrm>
          <a:prstGeom prst="rect">
            <a:avLst/>
          </a:prstGeom>
          <a:noFill/>
        </p:spPr>
        <p:txBody>
          <a:bodyPr wrap="square" rtlCol="0">
            <a:spAutoFit/>
          </a:bodyPr>
          <a:lstStyle/>
          <a:p>
            <a:pPr algn="ctr"/>
            <a:r>
              <a:rPr lang="en-GB" dirty="0" smtClean="0"/>
              <a:t>L = O(10</a:t>
            </a:r>
            <a:r>
              <a:rPr lang="en-GB" baseline="30000" dirty="0" smtClean="0"/>
              <a:t>34</a:t>
            </a:r>
            <a:r>
              <a:rPr lang="en-GB" dirty="0" smtClean="0"/>
              <a:t>) cm</a:t>
            </a:r>
            <a:r>
              <a:rPr lang="en-GB" baseline="30000" dirty="0" smtClean="0"/>
              <a:t>-2</a:t>
            </a:r>
            <a:r>
              <a:rPr lang="en-GB" dirty="0" smtClean="0"/>
              <a:t>s</a:t>
            </a:r>
            <a:r>
              <a:rPr lang="en-GB" baseline="30000" dirty="0" smtClean="0"/>
              <a:t>-1</a:t>
            </a:r>
            <a:endParaRPr lang="en-GB" dirty="0" smtClean="0"/>
          </a:p>
          <a:p>
            <a:pPr algn="ctr"/>
            <a:r>
              <a:rPr lang="en-GB" dirty="0" smtClean="0"/>
              <a:t>~25 interactions/bx</a:t>
            </a:r>
            <a:endParaRPr lang="en-GB" dirty="0"/>
          </a:p>
        </p:txBody>
      </p:sp>
      <p:sp>
        <p:nvSpPr>
          <p:cNvPr id="3" name="Date Placeholder 2"/>
          <p:cNvSpPr>
            <a:spLocks noGrp="1"/>
          </p:cNvSpPr>
          <p:nvPr>
            <p:ph type="dt" sz="half" idx="14"/>
          </p:nvPr>
        </p:nvSpPr>
        <p:spPr/>
        <p:txBody>
          <a:bodyPr/>
          <a:lstStyle/>
          <a:p>
            <a:fld id="{CA66B29D-226E-4C6E-8D34-5BA5EFF43665}"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83</a:t>
            </a:fld>
            <a:endParaRPr lang="en-GB"/>
          </a:p>
        </p:txBody>
      </p:sp>
    </p:spTree>
    <p:extLst>
      <p:ext uri="{BB962C8B-B14F-4D97-AF65-F5344CB8AC3E}">
        <p14:creationId xmlns:p14="http://schemas.microsoft.com/office/powerpoint/2010/main" val="16032886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Just to keep things interesting…</a:t>
            </a:r>
            <a:endParaRPr lang="en-GB" dirty="0"/>
          </a:p>
        </p:txBody>
      </p:sp>
      <p:pic>
        <p:nvPicPr>
          <p:cNvPr id="11" name="Content Placeholder 10"/>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67799" y="1556792"/>
            <a:ext cx="8970265" cy="4032448"/>
          </a:xfrm>
          <a:prstGeom prst="rect">
            <a:avLst/>
          </a:prstGeom>
        </p:spPr>
      </p:pic>
      <p:grpSp>
        <p:nvGrpSpPr>
          <p:cNvPr id="10" name="Group 9"/>
          <p:cNvGrpSpPr/>
          <p:nvPr/>
        </p:nvGrpSpPr>
        <p:grpSpPr>
          <a:xfrm>
            <a:off x="2123728" y="5301208"/>
            <a:ext cx="4257803" cy="646332"/>
            <a:chOff x="2186405" y="5301208"/>
            <a:chExt cx="4257803" cy="646332"/>
          </a:xfrm>
        </p:grpSpPr>
        <p:sp>
          <p:nvSpPr>
            <p:cNvPr id="13" name="TextBox 12"/>
            <p:cNvSpPr txBox="1"/>
            <p:nvPr/>
          </p:nvSpPr>
          <p:spPr>
            <a:xfrm>
              <a:off x="2186405" y="5301209"/>
              <a:ext cx="2592288" cy="646331"/>
            </a:xfrm>
            <a:prstGeom prst="rect">
              <a:avLst/>
            </a:prstGeom>
            <a:noFill/>
          </p:spPr>
          <p:txBody>
            <a:bodyPr wrap="square" rtlCol="0">
              <a:spAutoFit/>
            </a:bodyPr>
            <a:lstStyle/>
            <a:p>
              <a:pPr algn="ctr"/>
              <a:r>
                <a:rPr lang="en-GB" dirty="0" smtClean="0"/>
                <a:t>L = O(10</a:t>
              </a:r>
              <a:r>
                <a:rPr lang="en-GB" baseline="30000" dirty="0" smtClean="0"/>
                <a:t>34</a:t>
              </a:r>
              <a:r>
                <a:rPr lang="en-GB" dirty="0" smtClean="0"/>
                <a:t>) cm</a:t>
              </a:r>
              <a:r>
                <a:rPr lang="en-GB" baseline="30000" dirty="0" smtClean="0"/>
                <a:t>-2</a:t>
              </a:r>
              <a:r>
                <a:rPr lang="en-GB" dirty="0" smtClean="0"/>
                <a:t>s</a:t>
              </a:r>
              <a:r>
                <a:rPr lang="en-GB" baseline="30000" dirty="0" smtClean="0"/>
                <a:t>-1</a:t>
              </a:r>
              <a:endParaRPr lang="en-GB" dirty="0" smtClean="0"/>
            </a:p>
            <a:p>
              <a:pPr algn="ctr"/>
              <a:r>
                <a:rPr lang="en-GB" dirty="0" smtClean="0"/>
                <a:t>~25 interactions/bx</a:t>
              </a:r>
              <a:endParaRPr lang="en-GB" dirty="0"/>
            </a:p>
          </p:txBody>
        </p:sp>
        <p:sp>
          <p:nvSpPr>
            <p:cNvPr id="14" name="TextBox 13"/>
            <p:cNvSpPr txBox="1"/>
            <p:nvPr/>
          </p:nvSpPr>
          <p:spPr>
            <a:xfrm>
              <a:off x="4644008" y="5301208"/>
              <a:ext cx="1800200" cy="646331"/>
            </a:xfrm>
            <a:prstGeom prst="rect">
              <a:avLst/>
            </a:prstGeom>
            <a:noFill/>
          </p:spPr>
          <p:txBody>
            <a:bodyPr wrap="square" rtlCol="0">
              <a:spAutoFit/>
            </a:bodyPr>
            <a:lstStyle/>
            <a:p>
              <a:pPr algn="ctr"/>
              <a:r>
                <a:rPr lang="en-GB" dirty="0" smtClean="0"/>
                <a:t>× 40 million </a:t>
              </a:r>
              <a:r>
                <a:rPr lang="en-GB" dirty="0" err="1" smtClean="0"/>
                <a:t>bx</a:t>
              </a:r>
              <a:r>
                <a:rPr lang="en-GB" dirty="0" smtClean="0"/>
                <a:t> per second</a:t>
              </a:r>
              <a:endParaRPr lang="en-GB" dirty="0"/>
            </a:p>
          </p:txBody>
        </p:sp>
      </p:grpSp>
      <p:sp>
        <p:nvSpPr>
          <p:cNvPr id="3" name="Date Placeholder 2"/>
          <p:cNvSpPr>
            <a:spLocks noGrp="1"/>
          </p:cNvSpPr>
          <p:nvPr>
            <p:ph type="dt" sz="half" idx="14"/>
          </p:nvPr>
        </p:nvSpPr>
        <p:spPr/>
        <p:txBody>
          <a:bodyPr/>
          <a:lstStyle/>
          <a:p>
            <a:fld id="{18780B04-2BB8-4987-A1D4-FF5C12B3EA83}"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7" name="Slide Number Placeholder 6"/>
          <p:cNvSpPr>
            <a:spLocks noGrp="1"/>
          </p:cNvSpPr>
          <p:nvPr>
            <p:ph type="sldNum" sz="quarter" idx="15"/>
          </p:nvPr>
        </p:nvSpPr>
        <p:spPr/>
        <p:txBody>
          <a:bodyPr/>
          <a:lstStyle/>
          <a:p>
            <a:fld id="{035F0723-42B8-4CAA-8A7D-A426CFC272D6}" type="slidenum">
              <a:rPr lang="en-GB" smtClean="0"/>
              <a:t>84</a:t>
            </a:fld>
            <a:endParaRPr lang="en-GB"/>
          </a:p>
        </p:txBody>
      </p:sp>
    </p:spTree>
    <p:extLst>
      <p:ext uri="{BB962C8B-B14F-4D97-AF65-F5344CB8AC3E}">
        <p14:creationId xmlns:p14="http://schemas.microsoft.com/office/powerpoint/2010/main" val="202314619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3034680" cy="1296144"/>
          </a:xfrm>
        </p:spPr>
        <p:txBody>
          <a:bodyPr>
            <a:noAutofit/>
          </a:bodyPr>
          <a:lstStyle/>
          <a:p>
            <a:r>
              <a:rPr lang="en-GB" dirty="0" smtClean="0"/>
              <a:t>Why would you do that?</a:t>
            </a:r>
            <a:endParaRPr lang="en-GB" dirty="0"/>
          </a:p>
        </p:txBody>
      </p:sp>
      <p:sp>
        <p:nvSpPr>
          <p:cNvPr id="3" name="Date Placeholder 2"/>
          <p:cNvSpPr>
            <a:spLocks noGrp="1"/>
          </p:cNvSpPr>
          <p:nvPr>
            <p:ph type="dt" sz="half" idx="14"/>
          </p:nvPr>
        </p:nvSpPr>
        <p:spPr/>
        <p:txBody>
          <a:bodyPr/>
          <a:lstStyle/>
          <a:p>
            <a:fld id="{B29A54BC-1AF0-4FDF-836E-F67F60410492}" type="datetime1">
              <a:rPr lang="en-GB" smtClean="0"/>
              <a:t>30/04/2015</a:t>
            </a:fld>
            <a:endParaRPr lang="en-GB"/>
          </a:p>
        </p:txBody>
      </p:sp>
      <p:sp>
        <p:nvSpPr>
          <p:cNvPr id="5" name="Footer Placeholder 4"/>
          <p:cNvSpPr>
            <a:spLocks noGrp="1"/>
          </p:cNvSpPr>
          <p:nvPr>
            <p:ph type="ftr" sz="quarter" idx="16"/>
          </p:nvPr>
        </p:nvSpPr>
        <p:spPr/>
        <p:txBody>
          <a:bodyPr/>
          <a:lstStyle/>
          <a:p>
            <a:r>
              <a:rPr lang="en-GB" smtClean="0"/>
              <a:t>Andrew W. Rose</a:t>
            </a:r>
            <a:endParaRPr lang="en-GB" dirty="0"/>
          </a:p>
        </p:txBody>
      </p:sp>
      <p:sp>
        <p:nvSpPr>
          <p:cNvPr id="6" name="Slide Number Placeholder 5"/>
          <p:cNvSpPr>
            <a:spLocks noGrp="1"/>
          </p:cNvSpPr>
          <p:nvPr>
            <p:ph type="sldNum" sz="quarter" idx="15"/>
          </p:nvPr>
        </p:nvSpPr>
        <p:spPr/>
        <p:txBody>
          <a:bodyPr/>
          <a:lstStyle/>
          <a:p>
            <a:fld id="{035F0723-42B8-4CAA-8A7D-A426CFC272D6}" type="slidenum">
              <a:rPr lang="en-GB" smtClean="0"/>
              <a:t>85</a:t>
            </a:fld>
            <a:endParaRPr lang="en-GB"/>
          </a:p>
        </p:txBody>
      </p:sp>
    </p:spTree>
    <p:extLst>
      <p:ext uri="{BB962C8B-B14F-4D97-AF65-F5344CB8AC3E}">
        <p14:creationId xmlns:p14="http://schemas.microsoft.com/office/powerpoint/2010/main" val="39062116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6165" r="14729"/>
          <a:stretch/>
        </p:blipFill>
        <p:spPr>
          <a:xfrm>
            <a:off x="4395289" y="0"/>
            <a:ext cx="4744747" cy="6858000"/>
          </a:xfrm>
          <a:prstGeom prst="rect">
            <a:avLst/>
          </a:prstGeom>
        </p:spPr>
      </p:pic>
      <p:sp>
        <p:nvSpPr>
          <p:cNvPr id="2" name="Title 1"/>
          <p:cNvSpPr>
            <a:spLocks noGrp="1"/>
          </p:cNvSpPr>
          <p:nvPr>
            <p:ph type="title"/>
          </p:nvPr>
        </p:nvSpPr>
        <p:spPr>
          <a:xfrm>
            <a:off x="457200" y="116632"/>
            <a:ext cx="3034680" cy="1296144"/>
          </a:xfrm>
        </p:spPr>
        <p:txBody>
          <a:bodyPr>
            <a:noAutofit/>
          </a:bodyPr>
          <a:lstStyle/>
          <a:p>
            <a:r>
              <a:rPr lang="en-GB" dirty="0" smtClean="0"/>
              <a:t>Why would you do that?</a:t>
            </a:r>
            <a:endParaRPr lang="en-GB" dirty="0"/>
          </a:p>
        </p:txBody>
      </p:sp>
      <p:sp>
        <p:nvSpPr>
          <p:cNvPr id="3" name="Rectangle 2"/>
          <p:cNvSpPr/>
          <p:nvPr/>
        </p:nvSpPr>
        <p:spPr bwMode="auto">
          <a:xfrm>
            <a:off x="5314965" y="5301209"/>
            <a:ext cx="1728192" cy="373450"/>
          </a:xfrm>
          <a:prstGeom prst="rect">
            <a:avLst/>
          </a:prstGeom>
          <a:solidFill>
            <a:srgbClr val="DDF2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entury Gothic" pitchFamily="34" charset="0"/>
            </a:endParaRPr>
          </a:p>
        </p:txBody>
      </p:sp>
      <p:sp>
        <p:nvSpPr>
          <p:cNvPr id="9" name="Rectangle 8"/>
          <p:cNvSpPr/>
          <p:nvPr/>
        </p:nvSpPr>
        <p:spPr bwMode="auto">
          <a:xfrm>
            <a:off x="6444207" y="5589240"/>
            <a:ext cx="1103005" cy="216024"/>
          </a:xfrm>
          <a:prstGeom prst="rect">
            <a:avLst/>
          </a:prstGeom>
          <a:solidFill>
            <a:srgbClr val="DDF2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entury Gothic" pitchFamily="34" charset="0"/>
            </a:endParaRPr>
          </a:p>
        </p:txBody>
      </p:sp>
      <p:sp>
        <p:nvSpPr>
          <p:cNvPr id="10" name="Rectangle 9"/>
          <p:cNvSpPr/>
          <p:nvPr/>
        </p:nvSpPr>
        <p:spPr bwMode="auto">
          <a:xfrm>
            <a:off x="5458981" y="4365104"/>
            <a:ext cx="2376264" cy="178322"/>
          </a:xfrm>
          <a:prstGeom prst="rect">
            <a:avLst/>
          </a:prstGeom>
          <a:solidFill>
            <a:srgbClr val="DDF2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Century Gothic" pitchFamily="34" charset="0"/>
              </a:rPr>
              <a:t> </a:t>
            </a:r>
          </a:p>
        </p:txBody>
      </p:sp>
      <p:sp>
        <p:nvSpPr>
          <p:cNvPr id="13" name="Content Placeholder 1"/>
          <p:cNvSpPr>
            <a:spLocks noGrp="1"/>
          </p:cNvSpPr>
          <p:nvPr>
            <p:ph sz="quarter" idx="13"/>
          </p:nvPr>
        </p:nvSpPr>
        <p:spPr>
          <a:xfrm>
            <a:off x="323528" y="1556792"/>
            <a:ext cx="3888432" cy="3910568"/>
          </a:xfrm>
        </p:spPr>
        <p:txBody>
          <a:bodyPr>
            <a:normAutofit/>
          </a:bodyPr>
          <a:lstStyle/>
          <a:p>
            <a:r>
              <a:rPr lang="en-GB" kern="0" dirty="0"/>
              <a:t>Higgs Boson production is:</a:t>
            </a:r>
          </a:p>
          <a:p>
            <a:pPr marL="285750" indent="-285750">
              <a:buFont typeface="Arial" panose="020B0604020202020204" pitchFamily="34" charset="0"/>
              <a:buChar char="•"/>
            </a:pPr>
            <a:r>
              <a:rPr lang="en-GB" kern="0" dirty="0"/>
              <a:t>Two order of magnitude lower than the top-quark</a:t>
            </a:r>
          </a:p>
          <a:p>
            <a:pPr marL="285750" indent="-285750">
              <a:buFont typeface="Arial" panose="020B0604020202020204" pitchFamily="34" charset="0"/>
              <a:buChar char="•"/>
            </a:pPr>
            <a:r>
              <a:rPr lang="en-GB" kern="0" dirty="0"/>
              <a:t>Three orders of magnitude lower than W-boson</a:t>
            </a:r>
          </a:p>
          <a:p>
            <a:pPr marL="285750" indent="-285750">
              <a:buFont typeface="Arial" panose="020B0604020202020204" pitchFamily="34" charset="0"/>
              <a:buChar char="•"/>
            </a:pPr>
            <a:r>
              <a:rPr lang="en-GB" b="1" kern="0" dirty="0">
                <a:solidFill>
                  <a:srgbClr val="FF0000"/>
                </a:solidFill>
              </a:rPr>
              <a:t>Ten orders of magnitude below </a:t>
            </a:r>
            <a:r>
              <a:rPr lang="en-GB" b="1" kern="0" dirty="0" smtClean="0">
                <a:solidFill>
                  <a:srgbClr val="FF0000"/>
                </a:solidFill>
              </a:rPr>
              <a:t>the total </a:t>
            </a:r>
            <a:r>
              <a:rPr lang="en-GB" b="1" kern="0" dirty="0">
                <a:solidFill>
                  <a:srgbClr val="FF0000"/>
                </a:solidFill>
              </a:rPr>
              <a:t>interaction rate</a:t>
            </a:r>
          </a:p>
          <a:p>
            <a:endParaRPr lang="en-GB" dirty="0"/>
          </a:p>
        </p:txBody>
      </p:sp>
      <p:cxnSp>
        <p:nvCxnSpPr>
          <p:cNvPr id="12" name="Straight Arrow Connector 11"/>
          <p:cNvCxnSpPr/>
          <p:nvPr/>
        </p:nvCxnSpPr>
        <p:spPr>
          <a:xfrm>
            <a:off x="8446934" y="980728"/>
            <a:ext cx="0" cy="3672408"/>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036496" y="0"/>
            <a:ext cx="107504" cy="61469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032838" y="202779"/>
            <a:ext cx="648072"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b="1" dirty="0" smtClean="0">
                <a:solidFill>
                  <a:schemeClr val="bg1">
                    <a:lumMod val="65000"/>
                    <a:lumOff val="35000"/>
                  </a:schemeClr>
                </a:solidFill>
              </a:rPr>
              <a:t>LEP</a:t>
            </a:r>
            <a:endParaRPr lang="en-GB" sz="1400" b="1" dirty="0">
              <a:solidFill>
                <a:schemeClr val="bg1">
                  <a:lumMod val="65000"/>
                  <a:lumOff val="35000"/>
                </a:schemeClr>
              </a:solidFill>
            </a:endParaRPr>
          </a:p>
        </p:txBody>
      </p:sp>
      <p:sp>
        <p:nvSpPr>
          <p:cNvPr id="5" name="Date Placeholder 4"/>
          <p:cNvSpPr>
            <a:spLocks noGrp="1"/>
          </p:cNvSpPr>
          <p:nvPr>
            <p:ph type="dt" sz="half" idx="14"/>
          </p:nvPr>
        </p:nvSpPr>
        <p:spPr/>
        <p:txBody>
          <a:bodyPr/>
          <a:lstStyle/>
          <a:p>
            <a:fld id="{09847F66-0871-4D6A-A538-42A33B135A07}" type="datetime1">
              <a:rPr lang="en-GB" smtClean="0"/>
              <a:t>30/04/2015</a:t>
            </a:fld>
            <a:endParaRPr lang="en-GB"/>
          </a:p>
        </p:txBody>
      </p:sp>
      <p:sp>
        <p:nvSpPr>
          <p:cNvPr id="6" name="Footer Placeholder 5"/>
          <p:cNvSpPr>
            <a:spLocks noGrp="1"/>
          </p:cNvSpPr>
          <p:nvPr>
            <p:ph type="ftr" sz="quarter" idx="16"/>
          </p:nvPr>
        </p:nvSpPr>
        <p:spPr/>
        <p:txBody>
          <a:bodyPr/>
          <a:lstStyle/>
          <a:p>
            <a:r>
              <a:rPr lang="en-GB" smtClean="0"/>
              <a:t>Andrew W. Rose</a:t>
            </a:r>
            <a:endParaRPr lang="en-GB" dirty="0"/>
          </a:p>
        </p:txBody>
      </p:sp>
      <p:sp>
        <p:nvSpPr>
          <p:cNvPr id="16" name="Slide Number Placeholder 15"/>
          <p:cNvSpPr>
            <a:spLocks noGrp="1"/>
          </p:cNvSpPr>
          <p:nvPr>
            <p:ph type="sldNum" sz="quarter" idx="15"/>
          </p:nvPr>
        </p:nvSpPr>
        <p:spPr/>
        <p:txBody>
          <a:bodyPr/>
          <a:lstStyle/>
          <a:p>
            <a:fld id="{035F0723-42B8-4CAA-8A7D-A426CFC272D6}" type="slidenum">
              <a:rPr lang="en-GB" smtClean="0"/>
              <a:t>86</a:t>
            </a:fld>
            <a:endParaRPr lang="en-GB"/>
          </a:p>
        </p:txBody>
      </p:sp>
    </p:spTree>
    <p:extLst>
      <p:ext uri="{BB962C8B-B14F-4D97-AF65-F5344CB8AC3E}">
        <p14:creationId xmlns:p14="http://schemas.microsoft.com/office/powerpoint/2010/main" val="39778177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6165" r="14729"/>
          <a:stretch/>
        </p:blipFill>
        <p:spPr>
          <a:xfrm>
            <a:off x="4395289" y="0"/>
            <a:ext cx="4744747" cy="6858000"/>
          </a:xfrm>
          <a:prstGeom prst="rect">
            <a:avLst/>
          </a:prstGeom>
        </p:spPr>
      </p:pic>
      <p:sp>
        <p:nvSpPr>
          <p:cNvPr id="2" name="Title 1"/>
          <p:cNvSpPr>
            <a:spLocks noGrp="1"/>
          </p:cNvSpPr>
          <p:nvPr>
            <p:ph type="title"/>
          </p:nvPr>
        </p:nvSpPr>
        <p:spPr>
          <a:xfrm>
            <a:off x="457200" y="116632"/>
            <a:ext cx="3034680" cy="1296144"/>
          </a:xfrm>
        </p:spPr>
        <p:txBody>
          <a:bodyPr>
            <a:noAutofit/>
          </a:bodyPr>
          <a:lstStyle/>
          <a:p>
            <a:r>
              <a:rPr lang="en-GB" dirty="0" smtClean="0"/>
              <a:t>Why would you do that?</a:t>
            </a:r>
            <a:endParaRPr lang="en-GB" dirty="0"/>
          </a:p>
        </p:txBody>
      </p:sp>
      <p:sp>
        <p:nvSpPr>
          <p:cNvPr id="10" name="Rectangle 9"/>
          <p:cNvSpPr/>
          <p:nvPr/>
        </p:nvSpPr>
        <p:spPr bwMode="auto">
          <a:xfrm>
            <a:off x="5458981" y="4365104"/>
            <a:ext cx="2376264" cy="178322"/>
          </a:xfrm>
          <a:prstGeom prst="rect">
            <a:avLst/>
          </a:prstGeom>
          <a:solidFill>
            <a:srgbClr val="DDF2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Century Gothic" pitchFamily="34" charset="0"/>
              </a:rPr>
              <a:t> </a:t>
            </a:r>
          </a:p>
        </p:txBody>
      </p:sp>
      <p:sp>
        <p:nvSpPr>
          <p:cNvPr id="13" name="Content Placeholder 1"/>
          <p:cNvSpPr>
            <a:spLocks noGrp="1"/>
          </p:cNvSpPr>
          <p:nvPr>
            <p:ph sz="quarter" idx="13"/>
          </p:nvPr>
        </p:nvSpPr>
        <p:spPr>
          <a:xfrm>
            <a:off x="323528" y="1556792"/>
            <a:ext cx="3888432" cy="3910568"/>
          </a:xfrm>
        </p:spPr>
        <p:txBody>
          <a:bodyPr>
            <a:noAutofit/>
          </a:bodyPr>
          <a:lstStyle/>
          <a:p>
            <a:r>
              <a:rPr lang="en-GB" kern="0" dirty="0"/>
              <a:t>Higgs Boson production is:</a:t>
            </a:r>
          </a:p>
          <a:p>
            <a:pPr marL="285750" indent="-285750">
              <a:buFont typeface="Arial" panose="020B0604020202020204" pitchFamily="34" charset="0"/>
              <a:buChar char="•"/>
            </a:pPr>
            <a:r>
              <a:rPr lang="en-GB" kern="0" dirty="0"/>
              <a:t>Two order of magnitude lower than the top-quark</a:t>
            </a:r>
          </a:p>
          <a:p>
            <a:pPr marL="285750" indent="-285750">
              <a:buFont typeface="Arial" panose="020B0604020202020204" pitchFamily="34" charset="0"/>
              <a:buChar char="•"/>
            </a:pPr>
            <a:r>
              <a:rPr lang="en-GB" kern="0" dirty="0" smtClean="0"/>
              <a:t>Three </a:t>
            </a:r>
            <a:r>
              <a:rPr lang="en-GB" kern="0" dirty="0"/>
              <a:t>orders of magnitude lower than W-boson</a:t>
            </a:r>
          </a:p>
          <a:p>
            <a:pPr marL="285750" indent="-285750">
              <a:buFont typeface="Arial" panose="020B0604020202020204" pitchFamily="34" charset="0"/>
              <a:buChar char="•"/>
            </a:pPr>
            <a:r>
              <a:rPr lang="en-GB" b="1" kern="0" dirty="0" smtClean="0">
                <a:solidFill>
                  <a:srgbClr val="FF0000"/>
                </a:solidFill>
              </a:rPr>
              <a:t>Ten </a:t>
            </a:r>
            <a:r>
              <a:rPr lang="en-GB" b="1" kern="0" dirty="0">
                <a:solidFill>
                  <a:srgbClr val="FF0000"/>
                </a:solidFill>
              </a:rPr>
              <a:t>orders of magnitude below </a:t>
            </a:r>
            <a:r>
              <a:rPr lang="en-GB" b="1" kern="0" dirty="0" smtClean="0">
                <a:solidFill>
                  <a:srgbClr val="FF0000"/>
                </a:solidFill>
              </a:rPr>
              <a:t>the total </a:t>
            </a:r>
            <a:r>
              <a:rPr lang="en-GB" b="1" kern="0" dirty="0">
                <a:solidFill>
                  <a:srgbClr val="FF0000"/>
                </a:solidFill>
              </a:rPr>
              <a:t>interaction </a:t>
            </a:r>
            <a:r>
              <a:rPr lang="en-GB" b="1" kern="0" dirty="0" smtClean="0">
                <a:solidFill>
                  <a:srgbClr val="FF0000"/>
                </a:solidFill>
              </a:rPr>
              <a:t>rate</a:t>
            </a:r>
          </a:p>
          <a:p>
            <a:pPr marL="285750" indent="-285750">
              <a:buFont typeface="Arial" panose="020B0604020202020204" pitchFamily="34" charset="0"/>
              <a:buChar char="•"/>
            </a:pPr>
            <a:endParaRPr lang="en-GB" b="1" kern="0" dirty="0">
              <a:solidFill>
                <a:srgbClr val="FF0000"/>
              </a:solidFill>
            </a:endParaRPr>
          </a:p>
          <a:p>
            <a:pPr algn="ctr">
              <a:spcBef>
                <a:spcPts val="0"/>
              </a:spcBef>
            </a:pPr>
            <a:r>
              <a:rPr lang="en-GB" kern="0" dirty="0"/>
              <a:t>That </a:t>
            </a:r>
            <a:r>
              <a:rPr lang="en-GB" kern="0" dirty="0" smtClean="0"/>
              <a:t>is a </a:t>
            </a:r>
            <a:r>
              <a:rPr lang="en-GB" kern="0" dirty="0"/>
              <a:t>needle </a:t>
            </a:r>
            <a:r>
              <a:rPr lang="en-GB" kern="0" dirty="0" smtClean="0"/>
              <a:t>in</a:t>
            </a:r>
          </a:p>
          <a:p>
            <a:pPr algn="ctr">
              <a:spcBef>
                <a:spcPts val="0"/>
              </a:spcBef>
            </a:pPr>
            <a:r>
              <a:rPr lang="en-GB" kern="0" dirty="0" smtClean="0"/>
              <a:t>a haystack the same mass as </a:t>
            </a:r>
            <a:r>
              <a:rPr lang="en-GB" kern="0" dirty="0"/>
              <a:t>the</a:t>
            </a:r>
          </a:p>
          <a:p>
            <a:pPr algn="ctr">
              <a:spcBef>
                <a:spcPts val="0"/>
              </a:spcBef>
            </a:pPr>
            <a:r>
              <a:rPr lang="en-GB" kern="0" dirty="0"/>
              <a:t>Empire State Building</a:t>
            </a:r>
          </a:p>
          <a:p>
            <a:endParaRPr lang="en-GB" b="1" kern="0" dirty="0">
              <a:solidFill>
                <a:srgbClr val="FF0000"/>
              </a:solidFill>
            </a:endParaRPr>
          </a:p>
          <a:p>
            <a:endParaRPr lang="en-GB" dirty="0"/>
          </a:p>
        </p:txBody>
      </p:sp>
      <p:cxnSp>
        <p:nvCxnSpPr>
          <p:cNvPr id="12" name="Straight Arrow Connector 11"/>
          <p:cNvCxnSpPr/>
          <p:nvPr/>
        </p:nvCxnSpPr>
        <p:spPr>
          <a:xfrm>
            <a:off x="8446934" y="980728"/>
            <a:ext cx="0" cy="3672408"/>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036496" y="0"/>
            <a:ext cx="107504" cy="61469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7032838" y="202779"/>
            <a:ext cx="648072"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b="1" dirty="0" smtClean="0">
                <a:solidFill>
                  <a:schemeClr val="bg1">
                    <a:lumMod val="65000"/>
                    <a:lumOff val="35000"/>
                  </a:schemeClr>
                </a:solidFill>
              </a:rPr>
              <a:t>LEP</a:t>
            </a:r>
            <a:endParaRPr lang="en-GB" sz="1400" b="1" dirty="0">
              <a:solidFill>
                <a:schemeClr val="bg1">
                  <a:lumMod val="65000"/>
                  <a:lumOff val="35000"/>
                </a:schemeClr>
              </a:solidFill>
            </a:endParaRPr>
          </a:p>
        </p:txBody>
      </p:sp>
      <p:sp>
        <p:nvSpPr>
          <p:cNvPr id="4" name="Date Placeholder 3"/>
          <p:cNvSpPr>
            <a:spLocks noGrp="1"/>
          </p:cNvSpPr>
          <p:nvPr>
            <p:ph type="dt" sz="half" idx="14"/>
          </p:nvPr>
        </p:nvSpPr>
        <p:spPr/>
        <p:txBody>
          <a:bodyPr/>
          <a:lstStyle/>
          <a:p>
            <a:fld id="{7F8CF489-458A-4F8B-99A8-0A79DA9E81F2}" type="datetime1">
              <a:rPr lang="en-GB" smtClean="0"/>
              <a:t>30/04/2015</a:t>
            </a:fld>
            <a:endParaRPr lang="en-GB"/>
          </a:p>
        </p:txBody>
      </p:sp>
      <p:sp>
        <p:nvSpPr>
          <p:cNvPr id="5" name="Footer Placeholder 4"/>
          <p:cNvSpPr>
            <a:spLocks noGrp="1"/>
          </p:cNvSpPr>
          <p:nvPr>
            <p:ph type="ftr" sz="quarter" idx="16"/>
          </p:nvPr>
        </p:nvSpPr>
        <p:spPr/>
        <p:txBody>
          <a:bodyPr/>
          <a:lstStyle/>
          <a:p>
            <a:r>
              <a:rPr lang="en-GB" smtClean="0"/>
              <a:t>Andrew W. Rose</a:t>
            </a:r>
            <a:endParaRPr lang="en-GB" dirty="0"/>
          </a:p>
        </p:txBody>
      </p:sp>
      <p:sp>
        <p:nvSpPr>
          <p:cNvPr id="6" name="Slide Number Placeholder 5"/>
          <p:cNvSpPr>
            <a:spLocks noGrp="1"/>
          </p:cNvSpPr>
          <p:nvPr>
            <p:ph type="sldNum" sz="quarter" idx="15"/>
          </p:nvPr>
        </p:nvSpPr>
        <p:spPr/>
        <p:txBody>
          <a:bodyPr/>
          <a:lstStyle/>
          <a:p>
            <a:fld id="{035F0723-42B8-4CAA-8A7D-A426CFC272D6}" type="slidenum">
              <a:rPr lang="en-GB" smtClean="0"/>
              <a:t>87</a:t>
            </a:fld>
            <a:endParaRPr lang="en-GB"/>
          </a:p>
        </p:txBody>
      </p:sp>
      <p:sp>
        <p:nvSpPr>
          <p:cNvPr id="15" name="Rectangle 14"/>
          <p:cNvSpPr/>
          <p:nvPr/>
        </p:nvSpPr>
        <p:spPr bwMode="auto">
          <a:xfrm>
            <a:off x="5314965" y="5301209"/>
            <a:ext cx="1728192" cy="373450"/>
          </a:xfrm>
          <a:prstGeom prst="rect">
            <a:avLst/>
          </a:prstGeom>
          <a:solidFill>
            <a:srgbClr val="DDF2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entury Gothic" pitchFamily="34" charset="0"/>
            </a:endParaRPr>
          </a:p>
        </p:txBody>
      </p:sp>
      <p:sp>
        <p:nvSpPr>
          <p:cNvPr id="17" name="Rectangle 16"/>
          <p:cNvSpPr/>
          <p:nvPr/>
        </p:nvSpPr>
        <p:spPr bwMode="auto">
          <a:xfrm>
            <a:off x="6444207" y="5589240"/>
            <a:ext cx="1103005" cy="216024"/>
          </a:xfrm>
          <a:prstGeom prst="rect">
            <a:avLst/>
          </a:prstGeom>
          <a:solidFill>
            <a:srgbClr val="DDF2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Century Gothic" pitchFamily="34" charset="0"/>
            </a:endParaRPr>
          </a:p>
        </p:txBody>
      </p:sp>
    </p:spTree>
    <p:extLst>
      <p:ext uri="{BB962C8B-B14F-4D97-AF65-F5344CB8AC3E}">
        <p14:creationId xmlns:p14="http://schemas.microsoft.com/office/powerpoint/2010/main" val="297646932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Just to keep things interesting…</a:t>
            </a:r>
            <a:endParaRPr lang="en-GB" dirty="0"/>
          </a:p>
        </p:txBody>
      </p:sp>
      <p:pic>
        <p:nvPicPr>
          <p:cNvPr id="11" name="Content Placeholder 10"/>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67799" y="1556792"/>
            <a:ext cx="8970265" cy="4032448"/>
          </a:xfrm>
          <a:prstGeom prst="rect">
            <a:avLst/>
          </a:prstGeom>
        </p:spPr>
      </p:pic>
      <p:grpSp>
        <p:nvGrpSpPr>
          <p:cNvPr id="3" name="Group 2"/>
          <p:cNvGrpSpPr/>
          <p:nvPr/>
        </p:nvGrpSpPr>
        <p:grpSpPr>
          <a:xfrm>
            <a:off x="2123728" y="5301208"/>
            <a:ext cx="4257803" cy="646332"/>
            <a:chOff x="2186405" y="5301208"/>
            <a:chExt cx="4257803" cy="646332"/>
          </a:xfrm>
        </p:grpSpPr>
        <p:sp>
          <p:nvSpPr>
            <p:cNvPr id="12" name="TextBox 11"/>
            <p:cNvSpPr txBox="1"/>
            <p:nvPr/>
          </p:nvSpPr>
          <p:spPr>
            <a:xfrm>
              <a:off x="2186405" y="5301209"/>
              <a:ext cx="2592288" cy="646331"/>
            </a:xfrm>
            <a:prstGeom prst="rect">
              <a:avLst/>
            </a:prstGeom>
            <a:noFill/>
          </p:spPr>
          <p:txBody>
            <a:bodyPr wrap="square" rtlCol="0">
              <a:spAutoFit/>
            </a:bodyPr>
            <a:lstStyle/>
            <a:p>
              <a:pPr algn="ctr"/>
              <a:r>
                <a:rPr lang="en-GB" dirty="0" smtClean="0"/>
                <a:t>L = O(10</a:t>
              </a:r>
              <a:r>
                <a:rPr lang="en-GB" baseline="30000" dirty="0" smtClean="0"/>
                <a:t>34</a:t>
              </a:r>
              <a:r>
                <a:rPr lang="en-GB" dirty="0" smtClean="0"/>
                <a:t>) cm</a:t>
              </a:r>
              <a:r>
                <a:rPr lang="en-GB" baseline="30000" dirty="0" smtClean="0"/>
                <a:t>-2</a:t>
              </a:r>
              <a:r>
                <a:rPr lang="en-GB" dirty="0" smtClean="0"/>
                <a:t>s</a:t>
              </a:r>
              <a:r>
                <a:rPr lang="en-GB" baseline="30000" dirty="0" smtClean="0"/>
                <a:t>-1</a:t>
              </a:r>
              <a:endParaRPr lang="en-GB" dirty="0" smtClean="0"/>
            </a:p>
            <a:p>
              <a:pPr algn="ctr"/>
              <a:r>
                <a:rPr lang="en-GB" dirty="0" smtClean="0"/>
                <a:t>~25 interactions/bx</a:t>
              </a:r>
              <a:endParaRPr lang="en-GB" dirty="0"/>
            </a:p>
          </p:txBody>
        </p:sp>
        <p:sp>
          <p:nvSpPr>
            <p:cNvPr id="4" name="TextBox 3"/>
            <p:cNvSpPr txBox="1"/>
            <p:nvPr/>
          </p:nvSpPr>
          <p:spPr>
            <a:xfrm>
              <a:off x="4644008" y="5301208"/>
              <a:ext cx="1800200" cy="646331"/>
            </a:xfrm>
            <a:prstGeom prst="rect">
              <a:avLst/>
            </a:prstGeom>
            <a:noFill/>
          </p:spPr>
          <p:txBody>
            <a:bodyPr wrap="square" rtlCol="0">
              <a:spAutoFit/>
            </a:bodyPr>
            <a:lstStyle/>
            <a:p>
              <a:pPr algn="ctr"/>
              <a:r>
                <a:rPr lang="en-GB" dirty="0" smtClean="0"/>
                <a:t>× 40 million </a:t>
              </a:r>
              <a:r>
                <a:rPr lang="en-GB" dirty="0" err="1" smtClean="0"/>
                <a:t>bx</a:t>
              </a:r>
              <a:r>
                <a:rPr lang="en-GB" dirty="0" smtClean="0"/>
                <a:t> per second</a:t>
              </a:r>
              <a:endParaRPr lang="en-GB" dirty="0"/>
            </a:p>
          </p:txBody>
        </p:sp>
      </p:grpSp>
      <p:sp>
        <p:nvSpPr>
          <p:cNvPr id="7" name="TextBox 6"/>
          <p:cNvSpPr txBox="1"/>
          <p:nvPr/>
        </p:nvSpPr>
        <p:spPr>
          <a:xfrm>
            <a:off x="899592" y="5930116"/>
            <a:ext cx="7335291" cy="523220"/>
          </a:xfrm>
          <a:prstGeom prst="rect">
            <a:avLst/>
          </a:prstGeom>
          <a:noFill/>
        </p:spPr>
        <p:txBody>
          <a:bodyPr wrap="square" rtlCol="0">
            <a:spAutoFit/>
          </a:bodyPr>
          <a:lstStyle/>
          <a:p>
            <a:pPr algn="ctr"/>
            <a:r>
              <a:rPr lang="en-GB" sz="2800" dirty="0" smtClean="0">
                <a:solidFill>
                  <a:srgbClr val="00FF00"/>
                </a:solidFill>
              </a:rPr>
              <a:t>1 billion proton-proton interactions per second</a:t>
            </a:r>
            <a:endParaRPr lang="en-GB" sz="2800" dirty="0">
              <a:solidFill>
                <a:srgbClr val="00FF00"/>
              </a:solidFill>
            </a:endParaRPr>
          </a:p>
        </p:txBody>
      </p:sp>
      <p:sp>
        <p:nvSpPr>
          <p:cNvPr id="8" name="Date Placeholder 7"/>
          <p:cNvSpPr>
            <a:spLocks noGrp="1"/>
          </p:cNvSpPr>
          <p:nvPr>
            <p:ph type="dt" sz="half" idx="14"/>
          </p:nvPr>
        </p:nvSpPr>
        <p:spPr/>
        <p:txBody>
          <a:bodyPr/>
          <a:lstStyle/>
          <a:p>
            <a:fld id="{BFB6B6A0-A997-42A0-B8FD-C77BDECA7CC2}"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88</a:t>
            </a:fld>
            <a:endParaRPr lang="en-GB"/>
          </a:p>
        </p:txBody>
      </p:sp>
    </p:spTree>
    <p:extLst>
      <p:ext uri="{BB962C8B-B14F-4D97-AF65-F5344CB8AC3E}">
        <p14:creationId xmlns:p14="http://schemas.microsoft.com/office/powerpoint/2010/main" val="25487738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3"/>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9881" y="1533525"/>
            <a:ext cx="8000426"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AutoShape 4"/>
          <p:cNvSpPr>
            <a:spLocks/>
          </p:cNvSpPr>
          <p:nvPr/>
        </p:nvSpPr>
        <p:spPr bwMode="auto">
          <a:xfrm>
            <a:off x="-36513" y="4868614"/>
            <a:ext cx="2663826" cy="432594"/>
          </a:xfrm>
          <a:prstGeom prst="accentCallout1">
            <a:avLst>
              <a:gd name="adj1" fmla="val 13213"/>
              <a:gd name="adj2" fmla="val 102861"/>
              <a:gd name="adj3" fmla="val -304770"/>
              <a:gd name="adj4" fmla="val 135282"/>
            </a:avLst>
          </a:prstGeom>
          <a:solidFill>
            <a:schemeClr val="bg1">
              <a:alpha val="80000"/>
            </a:schemeClr>
          </a:solidFill>
          <a:ln w="9525">
            <a:solidFill>
              <a:schemeClr val="tx1"/>
            </a:solidFill>
            <a:miter lim="800000"/>
            <a:headEnd/>
            <a:tailEnd/>
          </a:ln>
          <a:effectLst/>
          <a:extLst/>
        </p:spPr>
        <p:txBody>
          <a:bodyPr lIns="36000" tIns="0" rIns="36000" bIns="0"/>
          <a:lstStyle/>
          <a:p>
            <a:pPr algn="r"/>
            <a:r>
              <a:rPr lang="en-GB" sz="1600" dirty="0"/>
              <a:t>~65M Silicon </a:t>
            </a:r>
            <a:r>
              <a:rPr lang="en-GB" sz="1600" dirty="0" smtClean="0"/>
              <a:t>Pixels</a:t>
            </a:r>
            <a:endParaRPr lang="en-GB" sz="1600" dirty="0"/>
          </a:p>
        </p:txBody>
      </p:sp>
      <p:sp>
        <p:nvSpPr>
          <p:cNvPr id="8199" name="AutoShape 5"/>
          <p:cNvSpPr>
            <a:spLocks/>
          </p:cNvSpPr>
          <p:nvPr/>
        </p:nvSpPr>
        <p:spPr bwMode="auto">
          <a:xfrm>
            <a:off x="179388" y="5732463"/>
            <a:ext cx="2663825" cy="504849"/>
          </a:xfrm>
          <a:prstGeom prst="accentCallout1">
            <a:avLst>
              <a:gd name="adj1" fmla="val 13213"/>
              <a:gd name="adj2" fmla="val 102861"/>
              <a:gd name="adj3" fmla="val -407287"/>
              <a:gd name="adj4" fmla="val 131885"/>
            </a:avLst>
          </a:prstGeom>
          <a:solidFill>
            <a:schemeClr val="bg1">
              <a:alpha val="80000"/>
            </a:schemeClr>
          </a:solidFill>
          <a:ln w="9525">
            <a:solidFill>
              <a:schemeClr val="tx1"/>
            </a:solidFill>
            <a:miter lim="800000"/>
            <a:headEnd/>
            <a:tailEnd/>
          </a:ln>
          <a:effectLst/>
          <a:extLst/>
        </p:spPr>
        <p:txBody>
          <a:bodyPr lIns="36000" tIns="0" rIns="36000" bIns="0"/>
          <a:lstStyle/>
          <a:p>
            <a:pPr algn="r"/>
            <a:r>
              <a:rPr lang="en-GB" sz="1600" dirty="0"/>
              <a:t>~10M Silicon </a:t>
            </a:r>
            <a:r>
              <a:rPr lang="en-GB" sz="1600" dirty="0" smtClean="0"/>
              <a:t>Strips</a:t>
            </a:r>
            <a:endParaRPr lang="en-GB" sz="1600" dirty="0"/>
          </a:p>
        </p:txBody>
      </p:sp>
      <p:sp>
        <p:nvSpPr>
          <p:cNvPr id="8200" name="AutoShape 6"/>
          <p:cNvSpPr>
            <a:spLocks/>
          </p:cNvSpPr>
          <p:nvPr/>
        </p:nvSpPr>
        <p:spPr bwMode="auto">
          <a:xfrm>
            <a:off x="4716016" y="415341"/>
            <a:ext cx="3024187" cy="432593"/>
          </a:xfrm>
          <a:prstGeom prst="accentCallout1">
            <a:avLst>
              <a:gd name="adj1" fmla="val 84773"/>
              <a:gd name="adj2" fmla="val -1889"/>
              <a:gd name="adj3" fmla="val 661285"/>
              <a:gd name="adj4" fmla="val -38738"/>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smtClean="0"/>
              <a:t>~80k </a:t>
            </a:r>
            <a:r>
              <a:rPr lang="en-GB" sz="1600" dirty="0"/>
              <a:t>PbWO</a:t>
            </a:r>
            <a:r>
              <a:rPr lang="en-GB" sz="1600" baseline="-25000" dirty="0"/>
              <a:t>4 </a:t>
            </a:r>
            <a:r>
              <a:rPr lang="en-GB" sz="1600" dirty="0"/>
              <a:t>Ecal </a:t>
            </a:r>
            <a:r>
              <a:rPr lang="en-GB" sz="1600" dirty="0" smtClean="0"/>
              <a:t>Crystals</a:t>
            </a:r>
            <a:endParaRPr lang="en-GB" sz="1600" dirty="0"/>
          </a:p>
        </p:txBody>
      </p:sp>
      <p:sp>
        <p:nvSpPr>
          <p:cNvPr id="8201" name="AutoShape 7"/>
          <p:cNvSpPr>
            <a:spLocks/>
          </p:cNvSpPr>
          <p:nvPr/>
        </p:nvSpPr>
        <p:spPr bwMode="auto">
          <a:xfrm>
            <a:off x="4932040" y="1180748"/>
            <a:ext cx="4211960" cy="504056"/>
          </a:xfrm>
          <a:prstGeom prst="accentCallout1">
            <a:avLst>
              <a:gd name="adj1" fmla="val 87230"/>
              <a:gd name="adj2" fmla="val -1334"/>
              <a:gd name="adj3" fmla="val 397832"/>
              <a:gd name="adj4" fmla="val -26195"/>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a:t>
            </a:r>
            <a:r>
              <a:rPr lang="en-GB" sz="1600" dirty="0" smtClean="0"/>
              <a:t>15k </a:t>
            </a:r>
            <a:r>
              <a:rPr lang="en-GB" sz="1600" dirty="0"/>
              <a:t>channel Brass/Plastic sampling </a:t>
            </a:r>
            <a:r>
              <a:rPr lang="en-GB" sz="1600" dirty="0" smtClean="0"/>
              <a:t>HCAL</a:t>
            </a:r>
            <a:endParaRPr lang="en-GB" sz="1600" dirty="0"/>
          </a:p>
        </p:txBody>
      </p:sp>
      <p:sp>
        <p:nvSpPr>
          <p:cNvPr id="8202" name="AutoShape 8"/>
          <p:cNvSpPr>
            <a:spLocks/>
          </p:cNvSpPr>
          <p:nvPr/>
        </p:nvSpPr>
        <p:spPr bwMode="auto">
          <a:xfrm>
            <a:off x="5508625" y="1844675"/>
            <a:ext cx="3635375" cy="574675"/>
          </a:xfrm>
          <a:prstGeom prst="accentCallout1">
            <a:avLst>
              <a:gd name="adj1" fmla="val 86187"/>
              <a:gd name="adj2" fmla="val -2097"/>
              <a:gd name="adj3" fmla="val 152486"/>
              <a:gd name="adj4" fmla="val -18296"/>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~568k RPC/DT/CSC Muon </a:t>
            </a:r>
            <a:r>
              <a:rPr lang="en-GB" sz="1600" dirty="0" smtClean="0"/>
              <a:t>channels</a:t>
            </a:r>
            <a:endParaRPr lang="en-GB" sz="1600" dirty="0"/>
          </a:p>
        </p:txBody>
      </p:sp>
      <p:sp>
        <p:nvSpPr>
          <p:cNvPr id="8203" name="AutoShape 9"/>
          <p:cNvSpPr>
            <a:spLocks/>
          </p:cNvSpPr>
          <p:nvPr/>
        </p:nvSpPr>
        <p:spPr bwMode="auto">
          <a:xfrm>
            <a:off x="5983288" y="6453188"/>
            <a:ext cx="3160712" cy="260350"/>
          </a:xfrm>
          <a:prstGeom prst="accentCallout1">
            <a:avLst>
              <a:gd name="adj1" fmla="val 43903"/>
              <a:gd name="adj2" fmla="val -2412"/>
              <a:gd name="adj3" fmla="val -190245"/>
              <a:gd name="adj4" fmla="val -46810"/>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~3500 physicists/engineers</a:t>
            </a:r>
            <a:endParaRPr lang="en-US" sz="1600" dirty="0"/>
          </a:p>
        </p:txBody>
      </p:sp>
      <p:sp>
        <p:nvSpPr>
          <p:cNvPr id="8204" name="Rectangle 11"/>
          <p:cNvSpPr>
            <a:spLocks noGrp="1" noChangeArrowheads="1"/>
          </p:cNvSpPr>
          <p:nvPr>
            <p:ph type="title"/>
          </p:nvPr>
        </p:nvSpPr>
        <p:spPr>
          <a:noFill/>
        </p:spPr>
        <p:txBody>
          <a:bodyPr/>
          <a:lstStyle/>
          <a:p>
            <a:pPr eaLnBrk="1" hangingPunct="1"/>
            <a:r>
              <a:rPr lang="en-GB" dirty="0" smtClean="0"/>
              <a:t>The CMS detector</a:t>
            </a:r>
            <a:endParaRPr lang="en-US" dirty="0" smtClean="0"/>
          </a:p>
        </p:txBody>
      </p:sp>
      <p:sp>
        <p:nvSpPr>
          <p:cNvPr id="3" name="Date Placeholder 2"/>
          <p:cNvSpPr>
            <a:spLocks noGrp="1"/>
          </p:cNvSpPr>
          <p:nvPr>
            <p:ph type="dt" sz="half" idx="14"/>
          </p:nvPr>
        </p:nvSpPr>
        <p:spPr/>
        <p:txBody>
          <a:bodyPr/>
          <a:lstStyle/>
          <a:p>
            <a:fld id="{50FE40BF-4C9F-4FEB-96C5-29B409F531CA}"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89</a:t>
            </a:fld>
            <a:endParaRPr lang="en-GB"/>
          </a:p>
        </p:txBody>
      </p:sp>
    </p:spTree>
    <p:extLst>
      <p:ext uri="{BB962C8B-B14F-4D97-AF65-F5344CB8AC3E}">
        <p14:creationId xmlns:p14="http://schemas.microsoft.com/office/powerpoint/2010/main" val="2247511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Where are we now?</a:t>
            </a:r>
            <a:endParaRPr lang="en-GB" dirty="0"/>
          </a:p>
        </p:txBody>
      </p:sp>
      <p:sp>
        <p:nvSpPr>
          <p:cNvPr id="7" name="Rounded Rectangle 6"/>
          <p:cNvSpPr/>
          <p:nvPr/>
        </p:nvSpPr>
        <p:spPr>
          <a:xfrm>
            <a:off x="107504" y="5339537"/>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Planetary Motion</a:t>
            </a:r>
            <a:endParaRPr lang="en-GB" sz="1600" dirty="0"/>
          </a:p>
        </p:txBody>
      </p:sp>
      <p:sp>
        <p:nvSpPr>
          <p:cNvPr id="8" name="Rounded Rectangle 7"/>
          <p:cNvSpPr/>
          <p:nvPr/>
        </p:nvSpPr>
        <p:spPr>
          <a:xfrm>
            <a:off x="107504" y="6131625"/>
            <a:ext cx="11521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Earthly Motion</a:t>
            </a:r>
            <a:endParaRPr lang="en-GB" sz="1600" dirty="0"/>
          </a:p>
        </p:txBody>
      </p:sp>
      <p:sp>
        <p:nvSpPr>
          <p:cNvPr id="9" name="Rounded Rectangle 8"/>
          <p:cNvSpPr/>
          <p:nvPr/>
        </p:nvSpPr>
        <p:spPr>
          <a:xfrm>
            <a:off x="1403647" y="5744289"/>
            <a:ext cx="1338259"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GB" sz="1600" dirty="0" smtClean="0"/>
              <a:t>Gravity</a:t>
            </a:r>
          </a:p>
          <a:p>
            <a:pPr algn="ctr"/>
            <a:r>
              <a:rPr lang="en-GB" sz="1600" dirty="0"/>
              <a:t>Eq. of </a:t>
            </a:r>
            <a:r>
              <a:rPr lang="en-GB" sz="1600" dirty="0" smtClean="0"/>
              <a:t>Motion</a:t>
            </a:r>
            <a:endParaRPr lang="en-GB" sz="1600" dirty="0"/>
          </a:p>
        </p:txBody>
      </p:sp>
      <p:cxnSp>
        <p:nvCxnSpPr>
          <p:cNvPr id="11" name="Elbow Connector 10"/>
          <p:cNvCxnSpPr>
            <a:stCxn id="7" idx="3"/>
            <a:endCxn id="9" idx="0"/>
          </p:cNvCxnSpPr>
          <p:nvPr/>
        </p:nvCxnSpPr>
        <p:spPr>
          <a:xfrm>
            <a:off x="1259632" y="5555561"/>
            <a:ext cx="813145" cy="188728"/>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8" idx="3"/>
            <a:endCxn id="9" idx="2"/>
          </p:cNvCxnSpPr>
          <p:nvPr/>
        </p:nvCxnSpPr>
        <p:spPr>
          <a:xfrm flipV="1">
            <a:off x="1259632" y="6176337"/>
            <a:ext cx="813145" cy="1713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39652" y="6320353"/>
            <a:ext cx="1080120" cy="276999"/>
          </a:xfrm>
          <a:prstGeom prst="rect">
            <a:avLst/>
          </a:prstGeom>
          <a:noFill/>
        </p:spPr>
        <p:txBody>
          <a:bodyPr wrap="square" rtlCol="0">
            <a:spAutoFit/>
          </a:bodyPr>
          <a:lstStyle/>
          <a:p>
            <a:pPr algn="ctr"/>
            <a:r>
              <a:rPr lang="en-GB" sz="1200" dirty="0" smtClean="0"/>
              <a:t>Newton, 1687</a:t>
            </a:r>
            <a:endParaRPr lang="en-GB" sz="1200" dirty="0"/>
          </a:p>
        </p:txBody>
      </p:sp>
      <p:sp>
        <p:nvSpPr>
          <p:cNvPr id="20" name="Rounded Rectangle 19"/>
          <p:cNvSpPr/>
          <p:nvPr/>
        </p:nvSpPr>
        <p:spPr>
          <a:xfrm>
            <a:off x="107504" y="1268760"/>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Electricity</a:t>
            </a:r>
            <a:endParaRPr lang="en-GB" sz="1600" dirty="0"/>
          </a:p>
        </p:txBody>
      </p:sp>
      <p:sp>
        <p:nvSpPr>
          <p:cNvPr id="21" name="Rounded Rectangle 20"/>
          <p:cNvSpPr/>
          <p:nvPr/>
        </p:nvSpPr>
        <p:spPr>
          <a:xfrm>
            <a:off x="107504"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Magnetism</a:t>
            </a:r>
            <a:endParaRPr lang="en-GB" sz="1600" dirty="0"/>
          </a:p>
        </p:txBody>
      </p:sp>
      <p:sp>
        <p:nvSpPr>
          <p:cNvPr id="22" name="Rounded Rectangle 21"/>
          <p:cNvSpPr/>
          <p:nvPr/>
        </p:nvSpPr>
        <p:spPr>
          <a:xfrm>
            <a:off x="1403648" y="1673512"/>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Electro-magnetism</a:t>
            </a:r>
            <a:endParaRPr lang="en-GB" sz="1600" dirty="0"/>
          </a:p>
        </p:txBody>
      </p:sp>
      <p:cxnSp>
        <p:nvCxnSpPr>
          <p:cNvPr id="23" name="Elbow Connector 22"/>
          <p:cNvCxnSpPr>
            <a:stCxn id="20" idx="3"/>
            <a:endCxn id="22" idx="0"/>
          </p:cNvCxnSpPr>
          <p:nvPr/>
        </p:nvCxnSpPr>
        <p:spPr>
          <a:xfrm>
            <a:off x="1259632" y="1484784"/>
            <a:ext cx="720080" cy="188728"/>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4" name="Elbow Connector 23"/>
          <p:cNvCxnSpPr>
            <a:stCxn id="21" idx="3"/>
            <a:endCxn id="22" idx="2"/>
          </p:cNvCxnSpPr>
          <p:nvPr/>
        </p:nvCxnSpPr>
        <p:spPr>
          <a:xfrm flipV="1">
            <a:off x="1259632" y="2105560"/>
            <a:ext cx="720080"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5" name="TextBox 24"/>
          <p:cNvSpPr txBox="1"/>
          <p:nvPr/>
        </p:nvSpPr>
        <p:spPr>
          <a:xfrm>
            <a:off x="1439652" y="1268760"/>
            <a:ext cx="1080120" cy="276999"/>
          </a:xfrm>
          <a:prstGeom prst="rect">
            <a:avLst/>
          </a:prstGeom>
          <a:noFill/>
        </p:spPr>
        <p:txBody>
          <a:bodyPr wrap="square" rtlCol="0">
            <a:spAutoFit/>
          </a:bodyPr>
          <a:lstStyle/>
          <a:p>
            <a:pPr algn="ctr"/>
            <a:r>
              <a:rPr lang="en-GB" sz="1200" dirty="0" smtClean="0"/>
              <a:t>Faraday, 1832</a:t>
            </a:r>
            <a:endParaRPr lang="en-GB" sz="1200" dirty="0"/>
          </a:p>
        </p:txBody>
      </p:sp>
      <p:sp>
        <p:nvSpPr>
          <p:cNvPr id="18" name="Rounded Rectangle 17"/>
          <p:cNvSpPr/>
          <p:nvPr/>
        </p:nvSpPr>
        <p:spPr>
          <a:xfrm>
            <a:off x="1403648" y="2492896"/>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Light</a:t>
            </a:r>
            <a:endParaRPr lang="en-GB" sz="1600" dirty="0"/>
          </a:p>
        </p:txBody>
      </p:sp>
      <p:sp>
        <p:nvSpPr>
          <p:cNvPr id="19" name="Rounded Rectangle 18"/>
          <p:cNvSpPr/>
          <p:nvPr/>
        </p:nvSpPr>
        <p:spPr>
          <a:xfrm>
            <a:off x="2705903" y="2060848"/>
            <a:ext cx="1152128"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72000" rIns="72000" rtlCol="0" anchor="ctr"/>
          <a:lstStyle/>
          <a:p>
            <a:pPr algn="ctr"/>
            <a:r>
              <a:rPr lang="en-GB" sz="1600" dirty="0" smtClean="0"/>
              <a:t>EM theory</a:t>
            </a:r>
            <a:endParaRPr lang="en-GB" sz="1600" dirty="0"/>
          </a:p>
        </p:txBody>
      </p:sp>
      <p:cxnSp>
        <p:nvCxnSpPr>
          <p:cNvPr id="26" name="Elbow Connector 25"/>
          <p:cNvCxnSpPr>
            <a:stCxn id="22" idx="3"/>
            <a:endCxn id="19" idx="0"/>
          </p:cNvCxnSpPr>
          <p:nvPr/>
        </p:nvCxnSpPr>
        <p:spPr>
          <a:xfrm>
            <a:off x="2555776" y="1889536"/>
            <a:ext cx="726191" cy="171312"/>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7" name="Elbow Connector 26"/>
          <p:cNvCxnSpPr>
            <a:stCxn id="18" idx="3"/>
            <a:endCxn id="19" idx="2"/>
          </p:cNvCxnSpPr>
          <p:nvPr/>
        </p:nvCxnSpPr>
        <p:spPr>
          <a:xfrm flipV="1">
            <a:off x="2555776" y="2492896"/>
            <a:ext cx="726191" cy="216024"/>
          </a:xfrm>
          <a:prstGeom prst="bentConnector2">
            <a:avLst/>
          </a:prstGeom>
          <a:ln>
            <a:tailEnd type="arrow"/>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2741907" y="1684545"/>
            <a:ext cx="1080120" cy="276999"/>
          </a:xfrm>
          <a:prstGeom prst="rect">
            <a:avLst/>
          </a:prstGeom>
          <a:noFill/>
        </p:spPr>
        <p:txBody>
          <a:bodyPr wrap="square" rtlCol="0">
            <a:spAutoFit/>
          </a:bodyPr>
          <a:lstStyle/>
          <a:p>
            <a:pPr algn="ctr"/>
            <a:r>
              <a:rPr lang="en-GB" sz="1200" dirty="0" smtClean="0"/>
              <a:t>Maxwell, 1873</a:t>
            </a:r>
            <a:endParaRPr lang="en-GB" sz="1200" dirty="0"/>
          </a:p>
        </p:txBody>
      </p:sp>
      <p:sp>
        <p:nvSpPr>
          <p:cNvPr id="32" name="Rounded Rectangle 31"/>
          <p:cNvSpPr/>
          <p:nvPr/>
        </p:nvSpPr>
        <p:spPr>
          <a:xfrm>
            <a:off x="1403648" y="4005064"/>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Space</a:t>
            </a:r>
            <a:endParaRPr lang="en-GB" sz="1600" dirty="0"/>
          </a:p>
        </p:txBody>
      </p:sp>
      <p:sp>
        <p:nvSpPr>
          <p:cNvPr id="33" name="Rounded Rectangle 32"/>
          <p:cNvSpPr/>
          <p:nvPr/>
        </p:nvSpPr>
        <p:spPr>
          <a:xfrm>
            <a:off x="1403648" y="4797152"/>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Time</a:t>
            </a:r>
            <a:endParaRPr lang="en-GB" sz="1600" dirty="0"/>
          </a:p>
        </p:txBody>
      </p:sp>
      <p:sp>
        <p:nvSpPr>
          <p:cNvPr id="34" name="Rounded Rectangle 33"/>
          <p:cNvSpPr/>
          <p:nvPr/>
        </p:nvSpPr>
        <p:spPr>
          <a:xfrm>
            <a:off x="2699792" y="4409816"/>
            <a:ext cx="1152128" cy="43204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algn="ctr"/>
            <a:r>
              <a:rPr lang="en-GB" sz="1600" dirty="0" smtClean="0"/>
              <a:t>Special Relativity</a:t>
            </a:r>
            <a:endParaRPr lang="en-GB" sz="1600" dirty="0"/>
          </a:p>
        </p:txBody>
      </p:sp>
      <p:cxnSp>
        <p:nvCxnSpPr>
          <p:cNvPr id="35" name="Elbow Connector 34"/>
          <p:cNvCxnSpPr>
            <a:stCxn id="32" idx="3"/>
            <a:endCxn id="34" idx="0"/>
          </p:cNvCxnSpPr>
          <p:nvPr/>
        </p:nvCxnSpPr>
        <p:spPr>
          <a:xfrm>
            <a:off x="2555776" y="4221088"/>
            <a:ext cx="720080" cy="188728"/>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cxnSp>
        <p:nvCxnSpPr>
          <p:cNvPr id="36" name="Elbow Connector 35"/>
          <p:cNvCxnSpPr>
            <a:stCxn id="33" idx="3"/>
            <a:endCxn id="34" idx="2"/>
          </p:cNvCxnSpPr>
          <p:nvPr/>
        </p:nvCxnSpPr>
        <p:spPr>
          <a:xfrm flipV="1">
            <a:off x="2555776" y="4841864"/>
            <a:ext cx="720080" cy="171312"/>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37" name="TextBox 36"/>
          <p:cNvSpPr txBox="1"/>
          <p:nvPr/>
        </p:nvSpPr>
        <p:spPr>
          <a:xfrm>
            <a:off x="2735796" y="4985880"/>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38" name="Rounded Rectangle 37"/>
          <p:cNvSpPr/>
          <p:nvPr/>
        </p:nvSpPr>
        <p:spPr>
          <a:xfrm>
            <a:off x="3966043" y="5195521"/>
            <a:ext cx="1152128" cy="432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72000" rIns="72000" rtlCol="0" anchor="ctr"/>
          <a:lstStyle/>
          <a:p>
            <a:pPr algn="ctr"/>
            <a:r>
              <a:rPr lang="en-GB" sz="1600" dirty="0" smtClean="0"/>
              <a:t>General Relativity</a:t>
            </a:r>
            <a:endParaRPr lang="en-GB" sz="1600" dirty="0"/>
          </a:p>
        </p:txBody>
      </p:sp>
      <p:cxnSp>
        <p:nvCxnSpPr>
          <p:cNvPr id="39" name="Elbow Connector 38"/>
          <p:cNvCxnSpPr>
            <a:stCxn id="9" idx="3"/>
            <a:endCxn id="38" idx="2"/>
          </p:cNvCxnSpPr>
          <p:nvPr/>
        </p:nvCxnSpPr>
        <p:spPr>
          <a:xfrm flipV="1">
            <a:off x="2741906" y="5627569"/>
            <a:ext cx="1800201" cy="33274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34" idx="3"/>
            <a:endCxn id="38" idx="0"/>
          </p:cNvCxnSpPr>
          <p:nvPr/>
        </p:nvCxnSpPr>
        <p:spPr>
          <a:xfrm>
            <a:off x="3851920" y="4625840"/>
            <a:ext cx="690187" cy="569681"/>
          </a:xfrm>
          <a:prstGeom prst="bentConnector2">
            <a:avLst/>
          </a:prstGeom>
          <a:ln>
            <a:tailEnd type="arrow"/>
          </a:ln>
        </p:spPr>
        <p:style>
          <a:lnRef idx="1">
            <a:schemeClr val="accent3"/>
          </a:lnRef>
          <a:fillRef idx="0">
            <a:schemeClr val="accent3"/>
          </a:fillRef>
          <a:effectRef idx="0">
            <a:schemeClr val="accent3"/>
          </a:effectRef>
          <a:fontRef idx="minor">
            <a:schemeClr val="tx1"/>
          </a:fontRef>
        </p:style>
      </p:cxnSp>
      <p:sp>
        <p:nvSpPr>
          <p:cNvPr id="47" name="TextBox 46"/>
          <p:cNvSpPr txBox="1"/>
          <p:nvPr/>
        </p:nvSpPr>
        <p:spPr>
          <a:xfrm>
            <a:off x="4002047" y="5960313"/>
            <a:ext cx="1080120" cy="276999"/>
          </a:xfrm>
          <a:prstGeom prst="rect">
            <a:avLst/>
          </a:prstGeom>
          <a:noFill/>
        </p:spPr>
        <p:txBody>
          <a:bodyPr wrap="square" rtlCol="0">
            <a:spAutoFit/>
          </a:bodyPr>
          <a:lstStyle/>
          <a:p>
            <a:pPr algn="ctr"/>
            <a:r>
              <a:rPr lang="en-GB" sz="1200" dirty="0" smtClean="0"/>
              <a:t>Einstein, 1916</a:t>
            </a:r>
            <a:endParaRPr lang="en-GB" sz="1200" dirty="0"/>
          </a:p>
        </p:txBody>
      </p:sp>
      <p:sp>
        <p:nvSpPr>
          <p:cNvPr id="54" name="Rounded Rectangle 53"/>
          <p:cNvSpPr/>
          <p:nvPr/>
        </p:nvSpPr>
        <p:spPr>
          <a:xfrm>
            <a:off x="1403648" y="3212976"/>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Theory</a:t>
            </a:r>
            <a:endParaRPr lang="en-GB" sz="1600" dirty="0"/>
          </a:p>
        </p:txBody>
      </p:sp>
      <p:sp>
        <p:nvSpPr>
          <p:cNvPr id="55" name="Rounded Rectangle 54"/>
          <p:cNvSpPr/>
          <p:nvPr/>
        </p:nvSpPr>
        <p:spPr>
          <a:xfrm>
            <a:off x="2693681" y="3212976"/>
            <a:ext cx="1165260"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Quantum Mechanics</a:t>
            </a:r>
            <a:endParaRPr lang="en-GB" sz="1600" dirty="0"/>
          </a:p>
        </p:txBody>
      </p:sp>
      <p:sp>
        <p:nvSpPr>
          <p:cNvPr id="56" name="TextBox 55"/>
          <p:cNvSpPr txBox="1"/>
          <p:nvPr/>
        </p:nvSpPr>
        <p:spPr>
          <a:xfrm>
            <a:off x="1439652" y="3615113"/>
            <a:ext cx="1080120" cy="276999"/>
          </a:xfrm>
          <a:prstGeom prst="rect">
            <a:avLst/>
          </a:prstGeom>
          <a:noFill/>
        </p:spPr>
        <p:txBody>
          <a:bodyPr wrap="square" rtlCol="0">
            <a:spAutoFit/>
          </a:bodyPr>
          <a:lstStyle/>
          <a:p>
            <a:pPr algn="ctr"/>
            <a:r>
              <a:rPr lang="en-GB" sz="1200" dirty="0" smtClean="0"/>
              <a:t>Einstein, 1905</a:t>
            </a:r>
            <a:endParaRPr lang="en-GB" sz="1200" dirty="0"/>
          </a:p>
        </p:txBody>
      </p:sp>
      <p:sp>
        <p:nvSpPr>
          <p:cNvPr id="57" name="TextBox 56"/>
          <p:cNvSpPr txBox="1"/>
          <p:nvPr/>
        </p:nvSpPr>
        <p:spPr>
          <a:xfrm>
            <a:off x="2591780" y="3615113"/>
            <a:ext cx="1368152" cy="276999"/>
          </a:xfrm>
          <a:prstGeom prst="rect">
            <a:avLst/>
          </a:prstGeom>
          <a:noFill/>
        </p:spPr>
        <p:txBody>
          <a:bodyPr wrap="square" rtlCol="0">
            <a:spAutoFit/>
          </a:bodyPr>
          <a:lstStyle/>
          <a:p>
            <a:pPr algn="ctr"/>
            <a:r>
              <a:rPr lang="en-GB" sz="1200" dirty="0" smtClean="0"/>
              <a:t>Heisenberg, 1925</a:t>
            </a:r>
            <a:endParaRPr lang="en-GB" sz="1200" dirty="0"/>
          </a:p>
        </p:txBody>
      </p:sp>
      <p:cxnSp>
        <p:nvCxnSpPr>
          <p:cNvPr id="59" name="Straight Arrow Connector 58"/>
          <p:cNvCxnSpPr>
            <a:stCxn id="54" idx="3"/>
            <a:endCxn id="55" idx="1"/>
          </p:cNvCxnSpPr>
          <p:nvPr/>
        </p:nvCxnSpPr>
        <p:spPr>
          <a:xfrm>
            <a:off x="2555776" y="3429000"/>
            <a:ext cx="137905" cy="0"/>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43" name="Rounded Rectangle 42"/>
          <p:cNvSpPr/>
          <p:nvPr/>
        </p:nvSpPr>
        <p:spPr>
          <a:xfrm>
            <a:off x="107504" y="2841819"/>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Wave</a:t>
            </a:r>
            <a:endParaRPr lang="en-GB" sz="1600" dirty="0"/>
          </a:p>
        </p:txBody>
      </p:sp>
      <p:sp>
        <p:nvSpPr>
          <p:cNvPr id="44" name="Rounded Rectangle 43"/>
          <p:cNvSpPr/>
          <p:nvPr/>
        </p:nvSpPr>
        <p:spPr>
          <a:xfrm>
            <a:off x="107504" y="3627031"/>
            <a:ext cx="1152128" cy="4320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72000" rIns="72000" rtlCol="0" anchor="ctr"/>
          <a:lstStyle/>
          <a:p>
            <a:pPr algn="ctr"/>
            <a:r>
              <a:rPr lang="en-GB" sz="1600" dirty="0" smtClean="0"/>
              <a:t>Particle</a:t>
            </a:r>
            <a:endParaRPr lang="en-GB" sz="1600" dirty="0"/>
          </a:p>
        </p:txBody>
      </p:sp>
      <p:cxnSp>
        <p:nvCxnSpPr>
          <p:cNvPr id="45" name="Elbow Connector 44"/>
          <p:cNvCxnSpPr>
            <a:stCxn id="43" idx="3"/>
          </p:cNvCxnSpPr>
          <p:nvPr/>
        </p:nvCxnSpPr>
        <p:spPr>
          <a:xfrm>
            <a:off x="1259632" y="3057843"/>
            <a:ext cx="720080" cy="155133"/>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cxnSp>
        <p:nvCxnSpPr>
          <p:cNvPr id="46" name="Elbow Connector 45"/>
          <p:cNvCxnSpPr>
            <a:stCxn id="44" idx="3"/>
          </p:cNvCxnSpPr>
          <p:nvPr/>
        </p:nvCxnSpPr>
        <p:spPr>
          <a:xfrm flipV="1">
            <a:off x="1259632" y="3645024"/>
            <a:ext cx="720080" cy="198031"/>
          </a:xfrm>
          <a:prstGeom prst="bentConnector2">
            <a:avLst/>
          </a:prstGeom>
          <a:ln>
            <a:tailEnd type="arrow"/>
          </a:ln>
        </p:spPr>
        <p:style>
          <a:lnRef idx="1">
            <a:schemeClr val="accent4"/>
          </a:lnRef>
          <a:fillRef idx="0">
            <a:schemeClr val="accent4"/>
          </a:fillRef>
          <a:effectRef idx="0">
            <a:schemeClr val="accent4"/>
          </a:effectRef>
          <a:fontRef idx="minor">
            <a:schemeClr val="tx1"/>
          </a:fontRef>
        </p:style>
      </p:cxnSp>
      <p:sp>
        <p:nvSpPr>
          <p:cNvPr id="2" name="Date Placeholder 1"/>
          <p:cNvSpPr>
            <a:spLocks noGrp="1"/>
          </p:cNvSpPr>
          <p:nvPr>
            <p:ph type="dt" sz="half" idx="14"/>
          </p:nvPr>
        </p:nvSpPr>
        <p:spPr/>
        <p:txBody>
          <a:bodyPr/>
          <a:lstStyle/>
          <a:p>
            <a:fld id="{4258601E-2850-43F2-8147-D01B797F0DF9}" type="datetime1">
              <a:rPr lang="en-GB" smtClean="0"/>
              <a:t>30/04/2015</a:t>
            </a:fld>
            <a:endParaRPr lang="en-GB"/>
          </a:p>
        </p:txBody>
      </p:sp>
      <p:sp>
        <p:nvSpPr>
          <p:cNvPr id="10" name="Footer Placeholder 9"/>
          <p:cNvSpPr>
            <a:spLocks noGrp="1"/>
          </p:cNvSpPr>
          <p:nvPr>
            <p:ph type="ftr" sz="quarter" idx="16"/>
          </p:nvPr>
        </p:nvSpPr>
        <p:spPr/>
        <p:txBody>
          <a:bodyPr/>
          <a:lstStyle/>
          <a:p>
            <a:r>
              <a:rPr lang="en-GB" smtClean="0"/>
              <a:t>Andrew W. Rose</a:t>
            </a:r>
            <a:endParaRPr lang="en-GB" dirty="0"/>
          </a:p>
        </p:txBody>
      </p:sp>
      <p:sp>
        <p:nvSpPr>
          <p:cNvPr id="13" name="Slide Number Placeholder 12"/>
          <p:cNvSpPr>
            <a:spLocks noGrp="1"/>
          </p:cNvSpPr>
          <p:nvPr>
            <p:ph type="sldNum" sz="quarter" idx="15"/>
          </p:nvPr>
        </p:nvSpPr>
        <p:spPr/>
        <p:txBody>
          <a:bodyPr/>
          <a:lstStyle/>
          <a:p>
            <a:fld id="{035F0723-42B8-4CAA-8A7D-A426CFC272D6}" type="slidenum">
              <a:rPr lang="en-GB" smtClean="0"/>
              <a:t>9</a:t>
            </a:fld>
            <a:endParaRPr lang="en-GB"/>
          </a:p>
        </p:txBody>
      </p:sp>
    </p:spTree>
    <p:extLst>
      <p:ext uri="{BB962C8B-B14F-4D97-AF65-F5344CB8AC3E}">
        <p14:creationId xmlns:p14="http://schemas.microsoft.com/office/powerpoint/2010/main" val="15280539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3"/>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9881" y="1533525"/>
            <a:ext cx="8000426"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AutoShape 4"/>
          <p:cNvSpPr>
            <a:spLocks/>
          </p:cNvSpPr>
          <p:nvPr/>
        </p:nvSpPr>
        <p:spPr bwMode="auto">
          <a:xfrm>
            <a:off x="-36513" y="4868614"/>
            <a:ext cx="2663826" cy="432594"/>
          </a:xfrm>
          <a:prstGeom prst="accentCallout1">
            <a:avLst>
              <a:gd name="adj1" fmla="val 13213"/>
              <a:gd name="adj2" fmla="val 102861"/>
              <a:gd name="adj3" fmla="val -304770"/>
              <a:gd name="adj4" fmla="val 135282"/>
            </a:avLst>
          </a:prstGeom>
          <a:solidFill>
            <a:schemeClr val="bg1">
              <a:alpha val="80000"/>
            </a:schemeClr>
          </a:solidFill>
          <a:ln w="9525">
            <a:solidFill>
              <a:schemeClr val="tx1"/>
            </a:solidFill>
            <a:miter lim="800000"/>
            <a:headEnd/>
            <a:tailEnd/>
          </a:ln>
          <a:effectLst/>
          <a:extLst/>
        </p:spPr>
        <p:txBody>
          <a:bodyPr lIns="36000" tIns="0" rIns="36000" bIns="0"/>
          <a:lstStyle/>
          <a:p>
            <a:pPr algn="r"/>
            <a:r>
              <a:rPr lang="en-GB" sz="1600" dirty="0"/>
              <a:t>~65M Silicon </a:t>
            </a:r>
            <a:r>
              <a:rPr lang="en-GB" sz="1600" dirty="0" smtClean="0"/>
              <a:t>Pixels</a:t>
            </a:r>
            <a:endParaRPr lang="en-GB" sz="1600" dirty="0"/>
          </a:p>
        </p:txBody>
      </p:sp>
      <p:sp>
        <p:nvSpPr>
          <p:cNvPr id="8199" name="AutoShape 5"/>
          <p:cNvSpPr>
            <a:spLocks/>
          </p:cNvSpPr>
          <p:nvPr/>
        </p:nvSpPr>
        <p:spPr bwMode="auto">
          <a:xfrm>
            <a:off x="179388" y="5732463"/>
            <a:ext cx="2663825" cy="504849"/>
          </a:xfrm>
          <a:prstGeom prst="accentCallout1">
            <a:avLst>
              <a:gd name="adj1" fmla="val 13213"/>
              <a:gd name="adj2" fmla="val 102861"/>
              <a:gd name="adj3" fmla="val -407287"/>
              <a:gd name="adj4" fmla="val 131885"/>
            </a:avLst>
          </a:prstGeom>
          <a:solidFill>
            <a:schemeClr val="bg1">
              <a:alpha val="80000"/>
            </a:schemeClr>
          </a:solidFill>
          <a:ln w="9525">
            <a:solidFill>
              <a:schemeClr val="tx1"/>
            </a:solidFill>
            <a:miter lim="800000"/>
            <a:headEnd/>
            <a:tailEnd/>
          </a:ln>
          <a:effectLst/>
          <a:extLst/>
        </p:spPr>
        <p:txBody>
          <a:bodyPr lIns="36000" tIns="0" rIns="36000" bIns="0"/>
          <a:lstStyle/>
          <a:p>
            <a:pPr algn="r"/>
            <a:r>
              <a:rPr lang="en-GB" sz="1600" dirty="0"/>
              <a:t>~10M Silicon </a:t>
            </a:r>
            <a:r>
              <a:rPr lang="en-GB" sz="1600" dirty="0" smtClean="0"/>
              <a:t>Strips</a:t>
            </a:r>
            <a:endParaRPr lang="en-GB" sz="1600" dirty="0"/>
          </a:p>
        </p:txBody>
      </p:sp>
      <p:sp>
        <p:nvSpPr>
          <p:cNvPr id="8200" name="AutoShape 6"/>
          <p:cNvSpPr>
            <a:spLocks/>
          </p:cNvSpPr>
          <p:nvPr/>
        </p:nvSpPr>
        <p:spPr bwMode="auto">
          <a:xfrm>
            <a:off x="4716016" y="415341"/>
            <a:ext cx="3024187" cy="432593"/>
          </a:xfrm>
          <a:prstGeom prst="accentCallout1">
            <a:avLst>
              <a:gd name="adj1" fmla="val 84773"/>
              <a:gd name="adj2" fmla="val -1889"/>
              <a:gd name="adj3" fmla="val 661285"/>
              <a:gd name="adj4" fmla="val -38738"/>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smtClean="0"/>
              <a:t>~80k </a:t>
            </a:r>
            <a:r>
              <a:rPr lang="en-GB" sz="1600" dirty="0"/>
              <a:t>PbWO</a:t>
            </a:r>
            <a:r>
              <a:rPr lang="en-GB" sz="1600" baseline="-25000" dirty="0"/>
              <a:t>4 </a:t>
            </a:r>
            <a:r>
              <a:rPr lang="en-GB" sz="1600" dirty="0"/>
              <a:t>Ecal Crystals</a:t>
            </a:r>
          </a:p>
          <a:p>
            <a:r>
              <a:rPr lang="en-GB" sz="1600" dirty="0" smtClean="0"/>
              <a:t>≡ 40 </a:t>
            </a:r>
            <a:r>
              <a:rPr lang="en-GB" sz="1600" dirty="0" err="1" smtClean="0"/>
              <a:t>TBit</a:t>
            </a:r>
            <a:r>
              <a:rPr lang="en-GB" sz="1600" dirty="0" smtClean="0"/>
              <a:t> per second</a:t>
            </a:r>
            <a:endParaRPr lang="en-US" sz="1600" dirty="0"/>
          </a:p>
        </p:txBody>
      </p:sp>
      <p:sp>
        <p:nvSpPr>
          <p:cNvPr id="8201" name="AutoShape 7"/>
          <p:cNvSpPr>
            <a:spLocks/>
          </p:cNvSpPr>
          <p:nvPr/>
        </p:nvSpPr>
        <p:spPr bwMode="auto">
          <a:xfrm>
            <a:off x="4932040" y="1180748"/>
            <a:ext cx="4211960" cy="504056"/>
          </a:xfrm>
          <a:prstGeom prst="accentCallout1">
            <a:avLst>
              <a:gd name="adj1" fmla="val 87230"/>
              <a:gd name="adj2" fmla="val -1334"/>
              <a:gd name="adj3" fmla="val 397832"/>
              <a:gd name="adj4" fmla="val -26195"/>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a:t>
            </a:r>
            <a:r>
              <a:rPr lang="en-GB" sz="1600" dirty="0" smtClean="0"/>
              <a:t>15k </a:t>
            </a:r>
            <a:r>
              <a:rPr lang="en-GB" sz="1600" dirty="0"/>
              <a:t>channel Brass/Plastic sampling HCAL</a:t>
            </a:r>
          </a:p>
          <a:p>
            <a:r>
              <a:rPr lang="en-GB" sz="1600" dirty="0" smtClean="0"/>
              <a:t>≡ 10 </a:t>
            </a:r>
            <a:r>
              <a:rPr lang="en-GB" sz="1600" dirty="0" err="1" smtClean="0"/>
              <a:t>TBit</a:t>
            </a:r>
            <a:r>
              <a:rPr lang="en-GB" sz="1600" dirty="0" smtClean="0"/>
              <a:t> per second</a:t>
            </a:r>
            <a:endParaRPr lang="en-US" sz="1600" dirty="0"/>
          </a:p>
        </p:txBody>
      </p:sp>
      <p:sp>
        <p:nvSpPr>
          <p:cNvPr id="8202" name="AutoShape 8"/>
          <p:cNvSpPr>
            <a:spLocks/>
          </p:cNvSpPr>
          <p:nvPr/>
        </p:nvSpPr>
        <p:spPr bwMode="auto">
          <a:xfrm>
            <a:off x="5508625" y="1844675"/>
            <a:ext cx="3635375" cy="574675"/>
          </a:xfrm>
          <a:prstGeom prst="accentCallout1">
            <a:avLst>
              <a:gd name="adj1" fmla="val 86187"/>
              <a:gd name="adj2" fmla="val -2097"/>
              <a:gd name="adj3" fmla="val 152486"/>
              <a:gd name="adj4" fmla="val -18296"/>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~568k RPC/DT/CSC Muon channels</a:t>
            </a:r>
          </a:p>
          <a:p>
            <a:r>
              <a:rPr lang="en-GB" sz="1600" dirty="0"/>
              <a:t>≡ 23 </a:t>
            </a:r>
            <a:r>
              <a:rPr lang="en-GB" sz="1600" dirty="0" err="1"/>
              <a:t>TBit</a:t>
            </a:r>
            <a:r>
              <a:rPr lang="en-GB" sz="1600" dirty="0"/>
              <a:t> per </a:t>
            </a:r>
            <a:r>
              <a:rPr lang="en-GB" sz="1600" dirty="0" smtClean="0"/>
              <a:t>second</a:t>
            </a:r>
            <a:endParaRPr lang="en-US" sz="1600" dirty="0"/>
          </a:p>
        </p:txBody>
      </p:sp>
      <p:sp>
        <p:nvSpPr>
          <p:cNvPr id="8203" name="AutoShape 9"/>
          <p:cNvSpPr>
            <a:spLocks/>
          </p:cNvSpPr>
          <p:nvPr/>
        </p:nvSpPr>
        <p:spPr bwMode="auto">
          <a:xfrm>
            <a:off x="5983288" y="6453188"/>
            <a:ext cx="3160712" cy="260350"/>
          </a:xfrm>
          <a:prstGeom prst="accentCallout1">
            <a:avLst>
              <a:gd name="adj1" fmla="val 43903"/>
              <a:gd name="adj2" fmla="val -2412"/>
              <a:gd name="adj3" fmla="val -190245"/>
              <a:gd name="adj4" fmla="val -46810"/>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~3500 physicists/engineers</a:t>
            </a:r>
            <a:endParaRPr lang="en-US" sz="1600" dirty="0"/>
          </a:p>
        </p:txBody>
      </p:sp>
      <p:sp>
        <p:nvSpPr>
          <p:cNvPr id="8204" name="Rectangle 11"/>
          <p:cNvSpPr>
            <a:spLocks noGrp="1" noChangeArrowheads="1"/>
          </p:cNvSpPr>
          <p:nvPr>
            <p:ph type="title"/>
          </p:nvPr>
        </p:nvSpPr>
        <p:spPr>
          <a:noFill/>
        </p:spPr>
        <p:txBody>
          <a:bodyPr/>
          <a:lstStyle/>
          <a:p>
            <a:pPr eaLnBrk="1" hangingPunct="1"/>
            <a:r>
              <a:rPr lang="en-GB" dirty="0" smtClean="0"/>
              <a:t>The CMS detector</a:t>
            </a:r>
            <a:endParaRPr lang="en-US" dirty="0" smtClean="0"/>
          </a:p>
        </p:txBody>
      </p:sp>
      <p:sp>
        <p:nvSpPr>
          <p:cNvPr id="2" name="TextBox 1"/>
          <p:cNvSpPr txBox="1"/>
          <p:nvPr/>
        </p:nvSpPr>
        <p:spPr>
          <a:xfrm>
            <a:off x="467246" y="1157235"/>
            <a:ext cx="3672706" cy="369332"/>
          </a:xfrm>
          <a:prstGeom prst="rect">
            <a:avLst/>
          </a:prstGeom>
          <a:noFill/>
        </p:spPr>
        <p:txBody>
          <a:bodyPr wrap="square" rtlCol="0">
            <a:spAutoFit/>
          </a:bodyPr>
          <a:lstStyle/>
          <a:p>
            <a:pPr algn="ctr"/>
            <a:r>
              <a:rPr lang="en-GB" dirty="0" smtClean="0"/>
              <a:t>Data rates before zero-suppression</a:t>
            </a:r>
            <a:endParaRPr lang="en-GB" dirty="0"/>
          </a:p>
        </p:txBody>
      </p:sp>
      <p:sp>
        <p:nvSpPr>
          <p:cNvPr id="3" name="Date Placeholder 2"/>
          <p:cNvSpPr>
            <a:spLocks noGrp="1"/>
          </p:cNvSpPr>
          <p:nvPr>
            <p:ph type="dt" sz="half" idx="14"/>
          </p:nvPr>
        </p:nvSpPr>
        <p:spPr/>
        <p:txBody>
          <a:bodyPr/>
          <a:lstStyle/>
          <a:p>
            <a:fld id="{50FE40BF-4C9F-4FEB-96C5-29B409F531CA}"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90</a:t>
            </a:fld>
            <a:endParaRPr lang="en-GB"/>
          </a:p>
        </p:txBody>
      </p:sp>
    </p:spTree>
    <p:extLst>
      <p:ext uri="{BB962C8B-B14F-4D97-AF65-F5344CB8AC3E}">
        <p14:creationId xmlns:p14="http://schemas.microsoft.com/office/powerpoint/2010/main" val="24598447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3"/>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9881" y="1533525"/>
            <a:ext cx="8000426"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AutoShape 4"/>
          <p:cNvSpPr>
            <a:spLocks/>
          </p:cNvSpPr>
          <p:nvPr/>
        </p:nvSpPr>
        <p:spPr bwMode="auto">
          <a:xfrm>
            <a:off x="-36513" y="4868614"/>
            <a:ext cx="2663826" cy="432594"/>
          </a:xfrm>
          <a:prstGeom prst="accentCallout1">
            <a:avLst>
              <a:gd name="adj1" fmla="val 13213"/>
              <a:gd name="adj2" fmla="val 102861"/>
              <a:gd name="adj3" fmla="val -304770"/>
              <a:gd name="adj4" fmla="val 135282"/>
            </a:avLst>
          </a:prstGeom>
          <a:solidFill>
            <a:schemeClr val="bg1">
              <a:alpha val="80000"/>
            </a:schemeClr>
          </a:solidFill>
          <a:ln w="9525">
            <a:solidFill>
              <a:schemeClr val="tx1"/>
            </a:solidFill>
            <a:miter lim="800000"/>
            <a:headEnd/>
            <a:tailEnd/>
          </a:ln>
          <a:effectLst/>
          <a:extLst/>
        </p:spPr>
        <p:txBody>
          <a:bodyPr lIns="36000" tIns="0" rIns="36000" bIns="0"/>
          <a:lstStyle/>
          <a:p>
            <a:pPr algn="r"/>
            <a:r>
              <a:rPr lang="en-GB" sz="1600" dirty="0"/>
              <a:t>~65M Silicon Pixels</a:t>
            </a:r>
          </a:p>
          <a:p>
            <a:pPr algn="r"/>
            <a:r>
              <a:rPr lang="en-GB" sz="1600" dirty="0" smtClean="0">
                <a:solidFill>
                  <a:srgbClr val="FF0000"/>
                </a:solidFill>
              </a:rPr>
              <a:t>≡ </a:t>
            </a:r>
            <a:r>
              <a:rPr lang="en-GB" sz="1600" dirty="0">
                <a:solidFill>
                  <a:srgbClr val="FF0000"/>
                </a:solidFill>
              </a:rPr>
              <a:t>21 </a:t>
            </a:r>
            <a:r>
              <a:rPr lang="en-GB" sz="1600" dirty="0" err="1">
                <a:solidFill>
                  <a:srgbClr val="FF0000"/>
                </a:solidFill>
              </a:rPr>
              <a:t>PBit</a:t>
            </a:r>
            <a:r>
              <a:rPr lang="en-GB" sz="1600" dirty="0">
                <a:solidFill>
                  <a:srgbClr val="FF0000"/>
                </a:solidFill>
              </a:rPr>
              <a:t> per </a:t>
            </a:r>
            <a:r>
              <a:rPr lang="en-GB" sz="1600" dirty="0" smtClean="0">
                <a:solidFill>
                  <a:srgbClr val="FF0000"/>
                </a:solidFill>
              </a:rPr>
              <a:t>second</a:t>
            </a:r>
            <a:endParaRPr lang="en-US" sz="1600" dirty="0">
              <a:solidFill>
                <a:srgbClr val="FF0000"/>
              </a:solidFill>
            </a:endParaRPr>
          </a:p>
        </p:txBody>
      </p:sp>
      <p:sp>
        <p:nvSpPr>
          <p:cNvPr id="8199" name="AutoShape 5"/>
          <p:cNvSpPr>
            <a:spLocks/>
          </p:cNvSpPr>
          <p:nvPr/>
        </p:nvSpPr>
        <p:spPr bwMode="auto">
          <a:xfrm>
            <a:off x="179388" y="5732463"/>
            <a:ext cx="2663825" cy="504849"/>
          </a:xfrm>
          <a:prstGeom prst="accentCallout1">
            <a:avLst>
              <a:gd name="adj1" fmla="val 13213"/>
              <a:gd name="adj2" fmla="val 102861"/>
              <a:gd name="adj3" fmla="val -407287"/>
              <a:gd name="adj4" fmla="val 131885"/>
            </a:avLst>
          </a:prstGeom>
          <a:solidFill>
            <a:schemeClr val="bg1">
              <a:alpha val="80000"/>
            </a:schemeClr>
          </a:solidFill>
          <a:ln w="9525">
            <a:solidFill>
              <a:schemeClr val="tx1"/>
            </a:solidFill>
            <a:miter lim="800000"/>
            <a:headEnd/>
            <a:tailEnd/>
          </a:ln>
          <a:effectLst/>
          <a:extLst/>
        </p:spPr>
        <p:txBody>
          <a:bodyPr lIns="36000" tIns="0" rIns="36000" bIns="0"/>
          <a:lstStyle/>
          <a:p>
            <a:pPr algn="r"/>
            <a:r>
              <a:rPr lang="en-GB" sz="1600" dirty="0"/>
              <a:t>~10M Silicon </a:t>
            </a:r>
            <a:r>
              <a:rPr lang="en-GB" sz="1600" dirty="0" smtClean="0"/>
              <a:t>Strips</a:t>
            </a:r>
            <a:endParaRPr lang="en-GB" sz="1600" dirty="0"/>
          </a:p>
          <a:p>
            <a:pPr algn="r"/>
            <a:r>
              <a:rPr lang="en-GB" sz="1600" dirty="0" smtClean="0">
                <a:solidFill>
                  <a:srgbClr val="FF0000"/>
                </a:solidFill>
              </a:rPr>
              <a:t>≡ </a:t>
            </a:r>
            <a:r>
              <a:rPr lang="en-GB" sz="1600" dirty="0">
                <a:solidFill>
                  <a:srgbClr val="FF0000"/>
                </a:solidFill>
              </a:rPr>
              <a:t>4 </a:t>
            </a:r>
            <a:r>
              <a:rPr lang="en-GB" sz="1600" dirty="0" err="1">
                <a:solidFill>
                  <a:srgbClr val="FF0000"/>
                </a:solidFill>
              </a:rPr>
              <a:t>PBit</a:t>
            </a:r>
            <a:r>
              <a:rPr lang="en-GB" sz="1600" dirty="0">
                <a:solidFill>
                  <a:srgbClr val="FF0000"/>
                </a:solidFill>
              </a:rPr>
              <a:t> per </a:t>
            </a:r>
            <a:r>
              <a:rPr lang="en-GB" sz="1600" dirty="0" smtClean="0">
                <a:solidFill>
                  <a:srgbClr val="FF0000"/>
                </a:solidFill>
              </a:rPr>
              <a:t>second</a:t>
            </a:r>
            <a:endParaRPr lang="en-US" sz="1600" dirty="0">
              <a:solidFill>
                <a:srgbClr val="FF0000"/>
              </a:solidFill>
            </a:endParaRPr>
          </a:p>
        </p:txBody>
      </p:sp>
      <p:sp>
        <p:nvSpPr>
          <p:cNvPr id="8200" name="AutoShape 6"/>
          <p:cNvSpPr>
            <a:spLocks/>
          </p:cNvSpPr>
          <p:nvPr/>
        </p:nvSpPr>
        <p:spPr bwMode="auto">
          <a:xfrm>
            <a:off x="4716016" y="415341"/>
            <a:ext cx="3024187" cy="432593"/>
          </a:xfrm>
          <a:prstGeom prst="accentCallout1">
            <a:avLst>
              <a:gd name="adj1" fmla="val 84773"/>
              <a:gd name="adj2" fmla="val -1889"/>
              <a:gd name="adj3" fmla="val 661285"/>
              <a:gd name="adj4" fmla="val -38738"/>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smtClean="0"/>
              <a:t>~80k </a:t>
            </a:r>
            <a:r>
              <a:rPr lang="en-GB" sz="1600" dirty="0"/>
              <a:t>PbWO</a:t>
            </a:r>
            <a:r>
              <a:rPr lang="en-GB" sz="1600" baseline="-25000" dirty="0"/>
              <a:t>4 </a:t>
            </a:r>
            <a:r>
              <a:rPr lang="en-GB" sz="1600" dirty="0"/>
              <a:t>Ecal Crystals</a:t>
            </a:r>
          </a:p>
          <a:p>
            <a:r>
              <a:rPr lang="en-GB" sz="1600" dirty="0" smtClean="0"/>
              <a:t>≡ 40 </a:t>
            </a:r>
            <a:r>
              <a:rPr lang="en-GB" sz="1600" dirty="0" err="1" smtClean="0"/>
              <a:t>TBit</a:t>
            </a:r>
            <a:r>
              <a:rPr lang="en-GB" sz="1600" dirty="0" smtClean="0"/>
              <a:t> per second</a:t>
            </a:r>
            <a:endParaRPr lang="en-US" sz="1600" dirty="0"/>
          </a:p>
        </p:txBody>
      </p:sp>
      <p:sp>
        <p:nvSpPr>
          <p:cNvPr id="8201" name="AutoShape 7"/>
          <p:cNvSpPr>
            <a:spLocks/>
          </p:cNvSpPr>
          <p:nvPr/>
        </p:nvSpPr>
        <p:spPr bwMode="auto">
          <a:xfrm>
            <a:off x="4932040" y="1180748"/>
            <a:ext cx="4211960" cy="504056"/>
          </a:xfrm>
          <a:prstGeom prst="accentCallout1">
            <a:avLst>
              <a:gd name="adj1" fmla="val 87230"/>
              <a:gd name="adj2" fmla="val -1334"/>
              <a:gd name="adj3" fmla="val 397832"/>
              <a:gd name="adj4" fmla="val -26195"/>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a:t>
            </a:r>
            <a:r>
              <a:rPr lang="en-GB" sz="1600" dirty="0" smtClean="0"/>
              <a:t>15k </a:t>
            </a:r>
            <a:r>
              <a:rPr lang="en-GB" sz="1600" dirty="0"/>
              <a:t>channel Brass/Plastic sampling HCAL</a:t>
            </a:r>
          </a:p>
          <a:p>
            <a:r>
              <a:rPr lang="en-GB" sz="1600" dirty="0" smtClean="0"/>
              <a:t>≡ 10 </a:t>
            </a:r>
            <a:r>
              <a:rPr lang="en-GB" sz="1600" dirty="0" err="1" smtClean="0"/>
              <a:t>TBit</a:t>
            </a:r>
            <a:r>
              <a:rPr lang="en-GB" sz="1600" dirty="0" smtClean="0"/>
              <a:t> per second</a:t>
            </a:r>
            <a:endParaRPr lang="en-US" sz="1600" dirty="0"/>
          </a:p>
        </p:txBody>
      </p:sp>
      <p:sp>
        <p:nvSpPr>
          <p:cNvPr id="8202" name="AutoShape 8"/>
          <p:cNvSpPr>
            <a:spLocks/>
          </p:cNvSpPr>
          <p:nvPr/>
        </p:nvSpPr>
        <p:spPr bwMode="auto">
          <a:xfrm>
            <a:off x="5508625" y="1844675"/>
            <a:ext cx="3635375" cy="574675"/>
          </a:xfrm>
          <a:prstGeom prst="accentCallout1">
            <a:avLst>
              <a:gd name="adj1" fmla="val 86187"/>
              <a:gd name="adj2" fmla="val -2097"/>
              <a:gd name="adj3" fmla="val 152486"/>
              <a:gd name="adj4" fmla="val -18296"/>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~568k RPC/DT/CSC Muon channels</a:t>
            </a:r>
          </a:p>
          <a:p>
            <a:r>
              <a:rPr lang="en-GB" sz="1600" dirty="0"/>
              <a:t>≡ 23 </a:t>
            </a:r>
            <a:r>
              <a:rPr lang="en-GB" sz="1600" dirty="0" err="1"/>
              <a:t>TBit</a:t>
            </a:r>
            <a:r>
              <a:rPr lang="en-GB" sz="1600" dirty="0"/>
              <a:t> per </a:t>
            </a:r>
            <a:r>
              <a:rPr lang="en-GB" sz="1600" dirty="0" smtClean="0"/>
              <a:t>second</a:t>
            </a:r>
            <a:endParaRPr lang="en-US" sz="1600" dirty="0"/>
          </a:p>
        </p:txBody>
      </p:sp>
      <p:sp>
        <p:nvSpPr>
          <p:cNvPr id="8203" name="AutoShape 9"/>
          <p:cNvSpPr>
            <a:spLocks/>
          </p:cNvSpPr>
          <p:nvPr/>
        </p:nvSpPr>
        <p:spPr bwMode="auto">
          <a:xfrm>
            <a:off x="5983288" y="6453188"/>
            <a:ext cx="3160712" cy="260350"/>
          </a:xfrm>
          <a:prstGeom prst="accentCallout1">
            <a:avLst>
              <a:gd name="adj1" fmla="val 43903"/>
              <a:gd name="adj2" fmla="val -2412"/>
              <a:gd name="adj3" fmla="val -190245"/>
              <a:gd name="adj4" fmla="val -46810"/>
            </a:avLst>
          </a:prstGeom>
          <a:solidFill>
            <a:schemeClr val="bg1">
              <a:alpha val="80000"/>
            </a:schemeClr>
          </a:solidFill>
          <a:ln w="9525">
            <a:solidFill>
              <a:schemeClr val="tx1"/>
            </a:solidFill>
            <a:miter lim="800000"/>
            <a:headEnd/>
            <a:tailEnd/>
          </a:ln>
          <a:effectLst/>
          <a:extLst/>
        </p:spPr>
        <p:txBody>
          <a:bodyPr lIns="36000" tIns="0" rIns="36000" bIns="0"/>
          <a:lstStyle/>
          <a:p>
            <a:r>
              <a:rPr lang="en-GB" sz="1600" dirty="0"/>
              <a:t>~3500 physicists/engineers</a:t>
            </a:r>
            <a:endParaRPr lang="en-US" sz="1600" dirty="0"/>
          </a:p>
        </p:txBody>
      </p:sp>
      <p:sp>
        <p:nvSpPr>
          <p:cNvPr id="8204" name="Rectangle 11"/>
          <p:cNvSpPr>
            <a:spLocks noGrp="1" noChangeArrowheads="1"/>
          </p:cNvSpPr>
          <p:nvPr>
            <p:ph type="title"/>
          </p:nvPr>
        </p:nvSpPr>
        <p:spPr>
          <a:noFill/>
        </p:spPr>
        <p:txBody>
          <a:bodyPr/>
          <a:lstStyle/>
          <a:p>
            <a:pPr eaLnBrk="1" hangingPunct="1"/>
            <a:r>
              <a:rPr lang="en-GB" dirty="0" smtClean="0"/>
              <a:t>The CMS detector</a:t>
            </a:r>
            <a:endParaRPr lang="en-US" dirty="0" smtClean="0"/>
          </a:p>
        </p:txBody>
      </p:sp>
      <p:sp>
        <p:nvSpPr>
          <p:cNvPr id="2" name="TextBox 1"/>
          <p:cNvSpPr txBox="1"/>
          <p:nvPr/>
        </p:nvSpPr>
        <p:spPr>
          <a:xfrm>
            <a:off x="467246" y="1157235"/>
            <a:ext cx="3672706" cy="369332"/>
          </a:xfrm>
          <a:prstGeom prst="rect">
            <a:avLst/>
          </a:prstGeom>
          <a:noFill/>
        </p:spPr>
        <p:txBody>
          <a:bodyPr wrap="square" rtlCol="0">
            <a:spAutoFit/>
          </a:bodyPr>
          <a:lstStyle/>
          <a:p>
            <a:pPr algn="ctr"/>
            <a:r>
              <a:rPr lang="en-GB" dirty="0" smtClean="0"/>
              <a:t>Data rates before zero-suppression</a:t>
            </a:r>
            <a:endParaRPr lang="en-GB" dirty="0"/>
          </a:p>
        </p:txBody>
      </p:sp>
      <p:sp>
        <p:nvSpPr>
          <p:cNvPr id="3" name="Date Placeholder 2"/>
          <p:cNvSpPr>
            <a:spLocks noGrp="1"/>
          </p:cNvSpPr>
          <p:nvPr>
            <p:ph type="dt" sz="half" idx="14"/>
          </p:nvPr>
        </p:nvSpPr>
        <p:spPr/>
        <p:txBody>
          <a:bodyPr/>
          <a:lstStyle/>
          <a:p>
            <a:fld id="{50FE40BF-4C9F-4FEB-96C5-29B409F531CA}"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91</a:t>
            </a:fld>
            <a:endParaRPr lang="en-GB"/>
          </a:p>
        </p:txBody>
      </p:sp>
    </p:spTree>
    <p:extLst>
      <p:ext uri="{BB962C8B-B14F-4D97-AF65-F5344CB8AC3E}">
        <p14:creationId xmlns:p14="http://schemas.microsoft.com/office/powerpoint/2010/main" val="29435813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52426" y="228600"/>
            <a:ext cx="8540054" cy="1066800"/>
          </a:xfrm>
        </p:spPr>
        <p:txBody>
          <a:bodyPr>
            <a:normAutofit/>
          </a:bodyPr>
          <a:lstStyle/>
          <a:p>
            <a:r>
              <a:rPr lang="en-GB" dirty="0" smtClean="0"/>
              <a:t>The Internet: Visualizing big numbers</a:t>
            </a:r>
            <a:endParaRPr lang="en-GB" dirty="0"/>
          </a:p>
        </p:txBody>
      </p:sp>
      <p:pic>
        <p:nvPicPr>
          <p:cNvPr id="12" name="Content Placeholder 11"/>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42978" y="1302177"/>
            <a:ext cx="8233478" cy="5439192"/>
          </a:xfrm>
          <a:prstGeom prst="rect">
            <a:avLst/>
          </a:prstGeom>
        </p:spPr>
      </p:pic>
      <p:sp>
        <p:nvSpPr>
          <p:cNvPr id="14" name="Left Arrow 13"/>
          <p:cNvSpPr/>
          <p:nvPr/>
        </p:nvSpPr>
        <p:spPr bwMode="auto">
          <a:xfrm>
            <a:off x="899592" y="4984795"/>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Gb/s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5" name="Left Arrow 14"/>
          <p:cNvSpPr/>
          <p:nvPr/>
        </p:nvSpPr>
        <p:spPr bwMode="auto">
          <a:xfrm>
            <a:off x="899592" y="3736082"/>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Tb/s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6" name="Left Arrow 15"/>
          <p:cNvSpPr/>
          <p:nvPr/>
        </p:nvSpPr>
        <p:spPr bwMode="auto">
          <a:xfrm>
            <a:off x="899592" y="2474428"/>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Pb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7" name="Left Arrow 16"/>
          <p:cNvSpPr/>
          <p:nvPr/>
        </p:nvSpPr>
        <p:spPr bwMode="auto">
          <a:xfrm>
            <a:off x="899592" y="6238335"/>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Mb/s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8" name="Left Arrow 17"/>
          <p:cNvSpPr/>
          <p:nvPr/>
        </p:nvSpPr>
        <p:spPr bwMode="auto">
          <a:xfrm>
            <a:off x="899592" y="122513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Eb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9" name="Left Arrow 18"/>
          <p:cNvSpPr/>
          <p:nvPr/>
        </p:nvSpPr>
        <p:spPr bwMode="auto">
          <a:xfrm flipH="1">
            <a:off x="7111330" y="488440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PB/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20" name="Left Arrow 19"/>
          <p:cNvSpPr/>
          <p:nvPr/>
        </p:nvSpPr>
        <p:spPr bwMode="auto">
          <a:xfrm flipH="1">
            <a:off x="7111330" y="363569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EB/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21" name="Left Arrow 20"/>
          <p:cNvSpPr/>
          <p:nvPr/>
        </p:nvSpPr>
        <p:spPr bwMode="auto">
          <a:xfrm flipH="1">
            <a:off x="7111330" y="2374039"/>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ZB/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22" name="Left Arrow 21"/>
          <p:cNvSpPr/>
          <p:nvPr/>
        </p:nvSpPr>
        <p:spPr bwMode="auto">
          <a:xfrm flipH="1">
            <a:off x="7111330" y="613794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TB/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23" name="Left Arrow 22"/>
          <p:cNvSpPr/>
          <p:nvPr/>
        </p:nvSpPr>
        <p:spPr bwMode="auto">
          <a:xfrm flipH="1">
            <a:off x="7111330" y="1124744"/>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YB/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3" name="Date Placeholder 2"/>
          <p:cNvSpPr>
            <a:spLocks noGrp="1"/>
          </p:cNvSpPr>
          <p:nvPr>
            <p:ph type="dt" sz="half" idx="14"/>
          </p:nvPr>
        </p:nvSpPr>
        <p:spPr/>
        <p:txBody>
          <a:bodyPr/>
          <a:lstStyle/>
          <a:p>
            <a:fld id="{570F5B5A-2245-43C2-B72A-8832AFE439BD}"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92</a:t>
            </a:fld>
            <a:endParaRPr lang="en-GB"/>
          </a:p>
        </p:txBody>
      </p:sp>
    </p:spTree>
    <p:extLst>
      <p:ext uri="{BB962C8B-B14F-4D97-AF65-F5344CB8AC3E}">
        <p14:creationId xmlns:p14="http://schemas.microsoft.com/office/powerpoint/2010/main" val="39918885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GB" dirty="0" smtClean="0"/>
              <a:t>CMS: Visualizing the big numbers</a:t>
            </a:r>
            <a:endParaRPr lang="en-GB" dirty="0"/>
          </a:p>
        </p:txBody>
      </p:sp>
      <p:pic>
        <p:nvPicPr>
          <p:cNvPr id="12" name="Content Placeholder 11"/>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42978" y="1302177"/>
            <a:ext cx="8233478" cy="5439192"/>
          </a:xfrm>
          <a:prstGeom prst="rect">
            <a:avLst/>
          </a:prstGeom>
        </p:spPr>
      </p:pic>
      <p:sp>
        <p:nvSpPr>
          <p:cNvPr id="14" name="Left Arrow 13"/>
          <p:cNvSpPr/>
          <p:nvPr/>
        </p:nvSpPr>
        <p:spPr bwMode="auto">
          <a:xfrm>
            <a:off x="899592" y="4984795"/>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Gb/s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5" name="Left Arrow 14"/>
          <p:cNvSpPr/>
          <p:nvPr/>
        </p:nvSpPr>
        <p:spPr bwMode="auto">
          <a:xfrm>
            <a:off x="899592" y="3736082"/>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Tb/s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6" name="Left Arrow 15"/>
          <p:cNvSpPr/>
          <p:nvPr/>
        </p:nvSpPr>
        <p:spPr bwMode="auto">
          <a:xfrm>
            <a:off x="899592" y="2474428"/>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Pb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7" name="Left Arrow 16"/>
          <p:cNvSpPr/>
          <p:nvPr/>
        </p:nvSpPr>
        <p:spPr bwMode="auto">
          <a:xfrm>
            <a:off x="899592" y="6238335"/>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Mb/s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18" name="Left Arrow 17"/>
          <p:cNvSpPr/>
          <p:nvPr/>
        </p:nvSpPr>
        <p:spPr bwMode="auto">
          <a:xfrm>
            <a:off x="899592" y="122513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1 </a:t>
            </a:r>
            <a:r>
              <a:rPr kumimoji="0" lang="en-GB" sz="1200" b="0" i="0" u="none" strike="noStrike" cap="none" normalizeH="0" baseline="0" dirty="0" err="1" smtClean="0">
                <a:ln>
                  <a:noFill/>
                </a:ln>
                <a:solidFill>
                  <a:schemeClr val="tx1"/>
                </a:solidFill>
                <a:effectLst/>
                <a:latin typeface="Century Gothic" pitchFamily="34" charset="0"/>
              </a:rPr>
              <a:t>Eb</a:t>
            </a:r>
            <a:r>
              <a:rPr kumimoji="0" lang="en-GB" sz="1200" b="0" i="0" u="none" strike="noStrike" cap="none" normalizeH="0" baseline="0" dirty="0" smtClean="0">
                <a:ln>
                  <a:noFill/>
                </a:ln>
                <a:solidFill>
                  <a:schemeClr val="tx1"/>
                </a:solidFill>
                <a:effectLst/>
                <a:latin typeface="Century Gothic" pitchFamily="34" charset="0"/>
              </a:rPr>
              <a:t>/s</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cxnSp>
        <p:nvCxnSpPr>
          <p:cNvPr id="3" name="Straight Connector 2"/>
          <p:cNvCxnSpPr/>
          <p:nvPr/>
        </p:nvCxnSpPr>
        <p:spPr>
          <a:xfrm>
            <a:off x="880542" y="2151906"/>
            <a:ext cx="7128792"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19" name="Left Arrow 18"/>
          <p:cNvSpPr/>
          <p:nvPr/>
        </p:nvSpPr>
        <p:spPr bwMode="auto">
          <a:xfrm flipH="1">
            <a:off x="7111330" y="488440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PB/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20" name="Left Arrow 19"/>
          <p:cNvSpPr/>
          <p:nvPr/>
        </p:nvSpPr>
        <p:spPr bwMode="auto">
          <a:xfrm flipH="1">
            <a:off x="7111330" y="3635693"/>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EB/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21" name="Left Arrow 20"/>
          <p:cNvSpPr/>
          <p:nvPr/>
        </p:nvSpPr>
        <p:spPr bwMode="auto">
          <a:xfrm flipH="1">
            <a:off x="7111330" y="2374039"/>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ZB/</a:t>
            </a:r>
            <a:r>
              <a:rPr kumimoji="0" lang="en-GB" sz="1200" b="0" i="0" u="none" strike="noStrike" cap="none" normalizeH="0" baseline="0" dirty="0" err="1" smtClean="0">
                <a:ln>
                  <a:noFill/>
                </a:ln>
                <a:solidFill>
                  <a:schemeClr val="tx1"/>
                </a:solidFill>
                <a:effectLst/>
                <a:latin typeface="Century Gothic" pitchFamily="34" charset="0"/>
              </a:rPr>
              <a:t>yr</a:t>
            </a:r>
            <a:r>
              <a:rPr kumimoji="0" lang="en-GB" sz="1200" b="0" i="0" u="none" strike="noStrike" cap="none" normalizeH="0" dirty="0" smtClean="0">
                <a:ln>
                  <a:noFill/>
                </a:ln>
                <a:solidFill>
                  <a:schemeClr val="tx1"/>
                </a:solidFill>
                <a:effectLst/>
                <a:latin typeface="Century Gothic" pitchFamily="34" charset="0"/>
              </a:rPr>
              <a:t> </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22" name="Left Arrow 21"/>
          <p:cNvSpPr/>
          <p:nvPr/>
        </p:nvSpPr>
        <p:spPr bwMode="auto">
          <a:xfrm flipH="1">
            <a:off x="7111330" y="6137946"/>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TB/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23" name="Left Arrow 22"/>
          <p:cNvSpPr/>
          <p:nvPr/>
        </p:nvSpPr>
        <p:spPr bwMode="auto">
          <a:xfrm flipH="1">
            <a:off x="7111330" y="1124744"/>
            <a:ext cx="864096" cy="576064"/>
          </a:xfrm>
          <a:prstGeom prst="leftArrow">
            <a:avLst/>
          </a:prstGeom>
          <a:ln>
            <a:headEnd type="none" w="med" len="med"/>
            <a:tailEnd type="none" w="med" len="med"/>
          </a:ln>
          <a:extLst/>
        </p:spPr>
        <p:style>
          <a:lnRef idx="2">
            <a:schemeClr val="accent4">
              <a:shade val="50000"/>
            </a:schemeClr>
          </a:lnRef>
          <a:fillRef idx="1">
            <a:schemeClr val="accent4"/>
          </a:fillRef>
          <a:effectRef idx="0">
            <a:schemeClr val="accent4"/>
          </a:effectRef>
          <a:fontRef idx="minor">
            <a:schemeClr val="lt1"/>
          </a:fontRef>
        </p:style>
        <p:txBody>
          <a:bodyPr vert="horz" wrap="square" lIns="36000" tIns="0" rIns="3600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entury Gothic" pitchFamily="34" charset="0"/>
              </a:rPr>
              <a:t>4 YB/</a:t>
            </a:r>
            <a:r>
              <a:rPr kumimoji="0" lang="en-GB" sz="1200" b="0" i="0" u="none" strike="noStrike" cap="none" normalizeH="0" baseline="0" dirty="0" err="1" smtClean="0">
                <a:ln>
                  <a:noFill/>
                </a:ln>
                <a:solidFill>
                  <a:schemeClr val="tx1"/>
                </a:solidFill>
                <a:effectLst/>
                <a:latin typeface="Century Gothic" pitchFamily="34" charset="0"/>
              </a:rPr>
              <a:t>yr</a:t>
            </a:r>
            <a:endParaRPr kumimoji="0" lang="en-GB" sz="1200" b="0" i="0" u="none" strike="noStrike" cap="none" normalizeH="0" baseline="0" dirty="0" smtClean="0">
              <a:ln>
                <a:noFill/>
              </a:ln>
              <a:solidFill>
                <a:schemeClr val="tx1"/>
              </a:solidFill>
              <a:effectLst/>
              <a:latin typeface="Century Gothic" pitchFamily="34" charset="0"/>
            </a:endParaRPr>
          </a:p>
        </p:txBody>
      </p:sp>
      <p:sp>
        <p:nvSpPr>
          <p:cNvPr id="24" name="Left-Right Arrow 23"/>
          <p:cNvSpPr/>
          <p:nvPr/>
        </p:nvSpPr>
        <p:spPr>
          <a:xfrm>
            <a:off x="3563888" y="1919115"/>
            <a:ext cx="2016224" cy="484632"/>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0" fontAlgn="base" hangingPunct="0">
              <a:spcBef>
                <a:spcPct val="0"/>
              </a:spcBef>
              <a:spcAft>
                <a:spcPct val="0"/>
              </a:spcAft>
            </a:pPr>
            <a:r>
              <a:rPr lang="en-GB" sz="1200" dirty="0">
                <a:solidFill>
                  <a:schemeClr val="tx1"/>
                </a:solidFill>
                <a:latin typeface="Century Gothic" pitchFamily="34" charset="0"/>
              </a:rPr>
              <a:t>CMS Raw</a:t>
            </a:r>
          </a:p>
        </p:txBody>
      </p:sp>
      <p:sp>
        <p:nvSpPr>
          <p:cNvPr id="6" name="Date Placeholder 5"/>
          <p:cNvSpPr>
            <a:spLocks noGrp="1"/>
          </p:cNvSpPr>
          <p:nvPr>
            <p:ph type="dt" sz="half" idx="14"/>
          </p:nvPr>
        </p:nvSpPr>
        <p:spPr/>
        <p:txBody>
          <a:bodyPr/>
          <a:lstStyle/>
          <a:p>
            <a:fld id="{A7CDA0C5-CDD5-450E-AB8C-25C3FE1C74F7}"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9" name="Slide Number Placeholder 8"/>
          <p:cNvSpPr>
            <a:spLocks noGrp="1"/>
          </p:cNvSpPr>
          <p:nvPr>
            <p:ph type="sldNum" sz="quarter" idx="15"/>
          </p:nvPr>
        </p:nvSpPr>
        <p:spPr/>
        <p:txBody>
          <a:bodyPr/>
          <a:lstStyle/>
          <a:p>
            <a:fld id="{035F0723-42B8-4CAA-8A7D-A426CFC272D6}" type="slidenum">
              <a:rPr lang="en-GB" smtClean="0"/>
              <a:t>93</a:t>
            </a:fld>
            <a:endParaRPr lang="en-GB"/>
          </a:p>
        </p:txBody>
      </p:sp>
    </p:spTree>
    <p:extLst>
      <p:ext uri="{BB962C8B-B14F-4D97-AF65-F5344CB8AC3E}">
        <p14:creationId xmlns:p14="http://schemas.microsoft.com/office/powerpoint/2010/main" val="4821640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you store O(</a:t>
            </a:r>
            <a:r>
              <a:rPr lang="en-GB" dirty="0" err="1" smtClean="0"/>
              <a:t>Pb</a:t>
            </a:r>
            <a:r>
              <a:rPr lang="en-GB" dirty="0" smtClean="0"/>
              <a:t>/s) data?</a:t>
            </a:r>
            <a:endParaRPr lang="en-GB" dirty="0"/>
          </a:p>
        </p:txBody>
      </p:sp>
      <p:sp>
        <p:nvSpPr>
          <p:cNvPr id="3" name="Date Placeholder 2"/>
          <p:cNvSpPr>
            <a:spLocks noGrp="1"/>
          </p:cNvSpPr>
          <p:nvPr>
            <p:ph type="dt" sz="half" idx="14"/>
          </p:nvPr>
        </p:nvSpPr>
        <p:spPr/>
        <p:txBody>
          <a:bodyPr/>
          <a:lstStyle/>
          <a:p>
            <a:fld id="{B6254EAA-ED37-409D-BDCE-16B5AEA2C690}"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94</a:t>
            </a:fld>
            <a:endParaRPr lang="en-GB"/>
          </a:p>
        </p:txBody>
      </p:sp>
    </p:spTree>
    <p:extLst>
      <p:ext uri="{BB962C8B-B14F-4D97-AF65-F5344CB8AC3E}">
        <p14:creationId xmlns:p14="http://schemas.microsoft.com/office/powerpoint/2010/main" val="7539677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you store O(</a:t>
            </a:r>
            <a:r>
              <a:rPr lang="en-GB" dirty="0" err="1" smtClean="0"/>
              <a:t>Pb</a:t>
            </a:r>
            <a:r>
              <a:rPr lang="en-GB" dirty="0" smtClean="0"/>
              <a:t>/s) data?</a:t>
            </a:r>
            <a:endParaRPr lang="en-GB" dirty="0"/>
          </a:p>
        </p:txBody>
      </p:sp>
      <p:pic>
        <p:nvPicPr>
          <p:cNvPr id="9" name="Content Placeholder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08630" y="2636912"/>
            <a:ext cx="8135370" cy="3600400"/>
          </a:xfrm>
          <a:prstGeom prst="rect">
            <a:avLst/>
          </a:prstGeom>
        </p:spPr>
      </p:pic>
      <p:sp>
        <p:nvSpPr>
          <p:cNvPr id="10" name="TextBox 9"/>
          <p:cNvSpPr txBox="1"/>
          <p:nvPr/>
        </p:nvSpPr>
        <p:spPr>
          <a:xfrm>
            <a:off x="539552" y="1556792"/>
            <a:ext cx="7128792" cy="400110"/>
          </a:xfrm>
          <a:prstGeom prst="rect">
            <a:avLst/>
          </a:prstGeom>
          <a:noFill/>
        </p:spPr>
        <p:txBody>
          <a:bodyPr wrap="square" rtlCol="0">
            <a:spAutoFit/>
          </a:bodyPr>
          <a:lstStyle/>
          <a:p>
            <a:r>
              <a:rPr lang="en-GB" sz="2000" dirty="0" smtClean="0"/>
              <a:t>Answer: You don’t! You have to throw most of it away!</a:t>
            </a:r>
            <a:endParaRPr lang="en-GB" sz="2000" dirty="0"/>
          </a:p>
        </p:txBody>
      </p:sp>
      <p:sp>
        <p:nvSpPr>
          <p:cNvPr id="11" name="Rounded Rectangle 10"/>
          <p:cNvSpPr/>
          <p:nvPr/>
        </p:nvSpPr>
        <p:spPr>
          <a:xfrm>
            <a:off x="1935678" y="2743200"/>
            <a:ext cx="1365662" cy="829816"/>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Hardware processing</a:t>
            </a:r>
            <a:endParaRPr lang="en-GB" dirty="0"/>
          </a:p>
        </p:txBody>
      </p:sp>
      <p:sp>
        <p:nvSpPr>
          <p:cNvPr id="12" name="Rounded Rectangle 11"/>
          <p:cNvSpPr/>
          <p:nvPr/>
        </p:nvSpPr>
        <p:spPr>
          <a:xfrm>
            <a:off x="3635896" y="5073309"/>
            <a:ext cx="3714930" cy="414908"/>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PC farm</a:t>
            </a:r>
            <a:endParaRPr lang="en-GB" dirty="0"/>
          </a:p>
        </p:txBody>
      </p:sp>
      <p:sp>
        <p:nvSpPr>
          <p:cNvPr id="13" name="TextBox 12"/>
          <p:cNvSpPr txBox="1"/>
          <p:nvPr/>
        </p:nvSpPr>
        <p:spPr>
          <a:xfrm>
            <a:off x="4377237" y="5649574"/>
            <a:ext cx="2232248" cy="338554"/>
          </a:xfrm>
          <a:prstGeom prst="rect">
            <a:avLst/>
          </a:prstGeom>
          <a:solidFill>
            <a:schemeClr val="tx1"/>
          </a:solidFill>
        </p:spPr>
        <p:txBody>
          <a:bodyPr wrap="square" rtlCol="0">
            <a:spAutoFit/>
          </a:bodyPr>
          <a:lstStyle/>
          <a:p>
            <a:pPr algn="ctr"/>
            <a:r>
              <a:rPr lang="en-GB" sz="1600" dirty="0" smtClean="0">
                <a:solidFill>
                  <a:schemeClr val="bg1">
                    <a:lumMod val="85000"/>
                    <a:lumOff val="15000"/>
                  </a:schemeClr>
                </a:solidFill>
                <a:latin typeface="Arial" panose="020B0604020202020204" pitchFamily="34" charset="0"/>
                <a:cs typeface="Arial" panose="020B0604020202020204" pitchFamily="34" charset="0"/>
              </a:rPr>
              <a:t>Tape storage</a:t>
            </a:r>
            <a:endParaRPr lang="en-GB" sz="1600" dirty="0">
              <a:solidFill>
                <a:schemeClr val="bg1">
                  <a:lumMod val="85000"/>
                  <a:lumOff val="15000"/>
                </a:schemeClr>
              </a:solidFill>
              <a:latin typeface="Arial" panose="020B0604020202020204" pitchFamily="34" charset="0"/>
              <a:cs typeface="Arial" panose="020B0604020202020204" pitchFamily="34" charset="0"/>
            </a:endParaRPr>
          </a:p>
        </p:txBody>
      </p:sp>
      <p:sp>
        <p:nvSpPr>
          <p:cNvPr id="3" name="Date Placeholder 2"/>
          <p:cNvSpPr>
            <a:spLocks noGrp="1"/>
          </p:cNvSpPr>
          <p:nvPr>
            <p:ph type="dt" sz="half" idx="14"/>
          </p:nvPr>
        </p:nvSpPr>
        <p:spPr/>
        <p:txBody>
          <a:bodyPr/>
          <a:lstStyle/>
          <a:p>
            <a:fld id="{76B2AFFB-CF92-48CB-B981-F0A070E87F02}" type="datetime1">
              <a:rPr lang="en-GB" smtClean="0"/>
              <a:t>30/04/2015</a:t>
            </a:fld>
            <a:endParaRPr lang="en-GB"/>
          </a:p>
        </p:txBody>
      </p:sp>
      <p:sp>
        <p:nvSpPr>
          <p:cNvPr id="7" name="Footer Placeholder 6"/>
          <p:cNvSpPr>
            <a:spLocks noGrp="1"/>
          </p:cNvSpPr>
          <p:nvPr>
            <p:ph type="ftr" sz="quarter" idx="16"/>
          </p:nvPr>
        </p:nvSpPr>
        <p:spPr/>
        <p:txBody>
          <a:bodyPr/>
          <a:lstStyle/>
          <a:p>
            <a:r>
              <a:rPr lang="en-GB" smtClean="0"/>
              <a:t>Andrew W. Rose</a:t>
            </a:r>
            <a:endParaRPr lang="en-GB" dirty="0"/>
          </a:p>
        </p:txBody>
      </p:sp>
      <p:sp>
        <p:nvSpPr>
          <p:cNvPr id="8" name="Slide Number Placeholder 7"/>
          <p:cNvSpPr>
            <a:spLocks noGrp="1"/>
          </p:cNvSpPr>
          <p:nvPr>
            <p:ph type="sldNum" sz="quarter" idx="15"/>
          </p:nvPr>
        </p:nvSpPr>
        <p:spPr/>
        <p:txBody>
          <a:bodyPr/>
          <a:lstStyle/>
          <a:p>
            <a:fld id="{035F0723-42B8-4CAA-8A7D-A426CFC272D6}" type="slidenum">
              <a:rPr lang="en-GB" smtClean="0"/>
              <a:t>95</a:t>
            </a:fld>
            <a:endParaRPr lang="en-GB"/>
          </a:p>
        </p:txBody>
      </p:sp>
    </p:spTree>
    <p:extLst>
      <p:ext uri="{BB962C8B-B14F-4D97-AF65-F5344CB8AC3E}">
        <p14:creationId xmlns:p14="http://schemas.microsoft.com/office/powerpoint/2010/main" val="13349511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you store O(</a:t>
            </a:r>
            <a:r>
              <a:rPr lang="en-GB" dirty="0" err="1" smtClean="0"/>
              <a:t>Pb</a:t>
            </a:r>
            <a:r>
              <a:rPr lang="en-GB" dirty="0" smtClean="0"/>
              <a:t>/s) data?</a:t>
            </a:r>
            <a:endParaRPr lang="en-GB" dirty="0"/>
          </a:p>
        </p:txBody>
      </p:sp>
      <p:pic>
        <p:nvPicPr>
          <p:cNvPr id="9" name="Content Placeholder 8"/>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008630" y="2636912"/>
            <a:ext cx="8135370" cy="3600400"/>
          </a:xfrm>
          <a:prstGeom prst="rect">
            <a:avLst/>
          </a:prstGeom>
        </p:spPr>
      </p:pic>
      <p:sp>
        <p:nvSpPr>
          <p:cNvPr id="10" name="TextBox 9"/>
          <p:cNvSpPr txBox="1"/>
          <p:nvPr/>
        </p:nvSpPr>
        <p:spPr>
          <a:xfrm>
            <a:off x="539552" y="1556792"/>
            <a:ext cx="7128792" cy="400110"/>
          </a:xfrm>
          <a:prstGeom prst="rect">
            <a:avLst/>
          </a:prstGeom>
          <a:noFill/>
        </p:spPr>
        <p:txBody>
          <a:bodyPr wrap="square" rtlCol="0">
            <a:spAutoFit/>
          </a:bodyPr>
          <a:lstStyle/>
          <a:p>
            <a:r>
              <a:rPr lang="en-GB" sz="2000" dirty="0" smtClean="0"/>
              <a:t>Answer: You don’t! You have to throw most of it away!</a:t>
            </a:r>
            <a:endParaRPr lang="en-GB" sz="2000" dirty="0"/>
          </a:p>
        </p:txBody>
      </p:sp>
      <p:sp>
        <p:nvSpPr>
          <p:cNvPr id="7" name="TextBox 6"/>
          <p:cNvSpPr txBox="1"/>
          <p:nvPr/>
        </p:nvSpPr>
        <p:spPr>
          <a:xfrm>
            <a:off x="5364089" y="2327147"/>
            <a:ext cx="3672408"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dirty="0" smtClean="0"/>
              <a:t>Store raw data on </a:t>
            </a:r>
            <a:r>
              <a:rPr lang="en-GB" dirty="0"/>
              <a:t>detector for 3.2</a:t>
            </a:r>
            <a:r>
              <a:rPr lang="el-GR" dirty="0"/>
              <a:t>μ</a:t>
            </a:r>
            <a:r>
              <a:rPr lang="en-GB" dirty="0"/>
              <a:t>s</a:t>
            </a:r>
          </a:p>
        </p:txBody>
      </p:sp>
      <p:sp>
        <p:nvSpPr>
          <p:cNvPr id="13" name="Rounded Rectangle 12"/>
          <p:cNvSpPr/>
          <p:nvPr/>
        </p:nvSpPr>
        <p:spPr>
          <a:xfrm>
            <a:off x="1935678" y="2743200"/>
            <a:ext cx="1365662" cy="829816"/>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Hardware processing</a:t>
            </a:r>
            <a:endParaRPr lang="en-GB" dirty="0"/>
          </a:p>
        </p:txBody>
      </p:sp>
      <p:sp>
        <p:nvSpPr>
          <p:cNvPr id="22" name="Left Arrow 21"/>
          <p:cNvSpPr/>
          <p:nvPr/>
        </p:nvSpPr>
        <p:spPr bwMode="auto">
          <a:xfrm>
            <a:off x="2987824" y="2743134"/>
            <a:ext cx="1008112" cy="504056"/>
          </a:xfrm>
          <a:prstGeom prst="leftArrow">
            <a:avLst/>
          </a:prstGeom>
          <a:solidFill>
            <a:srgbClr val="92D050"/>
          </a:solid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Century Gothic" pitchFamily="34" charset="0"/>
              </a:rPr>
              <a:t>10 Tb/s</a:t>
            </a:r>
          </a:p>
        </p:txBody>
      </p:sp>
      <p:sp>
        <p:nvSpPr>
          <p:cNvPr id="14" name="Rounded Rectangle 13"/>
          <p:cNvSpPr/>
          <p:nvPr/>
        </p:nvSpPr>
        <p:spPr>
          <a:xfrm>
            <a:off x="3635896" y="5073309"/>
            <a:ext cx="3714930" cy="414908"/>
          </a:xfrm>
          <a:prstGeom prst="roundRect">
            <a:avLst>
              <a:gd name="adj" fmla="val 6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PC farm</a:t>
            </a:r>
            <a:endParaRPr lang="en-GB" dirty="0"/>
          </a:p>
        </p:txBody>
      </p:sp>
      <p:sp>
        <p:nvSpPr>
          <p:cNvPr id="15" name="TextBox 14"/>
          <p:cNvSpPr txBox="1"/>
          <p:nvPr/>
        </p:nvSpPr>
        <p:spPr>
          <a:xfrm>
            <a:off x="4377237" y="5649574"/>
            <a:ext cx="2232248" cy="338554"/>
          </a:xfrm>
          <a:prstGeom prst="rect">
            <a:avLst/>
          </a:prstGeom>
          <a:solidFill>
            <a:schemeClr val="tx1"/>
          </a:solidFill>
        </p:spPr>
        <p:txBody>
          <a:bodyPr wrap="square" rtlCol="0">
            <a:spAutoFit/>
          </a:bodyPr>
          <a:lstStyle/>
          <a:p>
            <a:pPr algn="ctr"/>
            <a:r>
              <a:rPr lang="en-GB" sz="1600" dirty="0" smtClean="0">
                <a:solidFill>
                  <a:schemeClr val="bg1">
                    <a:lumMod val="85000"/>
                    <a:lumOff val="15000"/>
                  </a:schemeClr>
                </a:solidFill>
                <a:latin typeface="Arial" panose="020B0604020202020204" pitchFamily="34" charset="0"/>
                <a:cs typeface="Arial" panose="020B0604020202020204" pitchFamily="34" charset="0"/>
              </a:rPr>
              <a:t>Tape storage</a:t>
            </a:r>
            <a:endParaRPr lang="en-GB" sz="1600" dirty="0">
              <a:solidFill>
                <a:schemeClr val="bg1">
                  <a:lumMod val="85000"/>
                  <a:lumOff val="15000"/>
                </a:schemeClr>
              </a:solidFill>
              <a:latin typeface="Arial" panose="020B0604020202020204" pitchFamily="34" charset="0"/>
              <a:cs typeface="Arial" panose="020B0604020202020204" pitchFamily="34" charset="0"/>
            </a:endParaRPr>
          </a:p>
        </p:txBody>
      </p:sp>
      <p:sp>
        <p:nvSpPr>
          <p:cNvPr id="3" name="Date Placeholder 2"/>
          <p:cNvSpPr>
            <a:spLocks noGrp="1"/>
          </p:cNvSpPr>
          <p:nvPr>
            <p:ph type="dt" sz="half" idx="14"/>
          </p:nvPr>
        </p:nvSpPr>
        <p:spPr/>
        <p:txBody>
          <a:bodyPr/>
          <a:lstStyle/>
          <a:p>
            <a:fld id="{398E8F0D-AEA7-4471-AEC3-EFAFB57BF895}" type="datetime1">
              <a:rPr lang="en-GB" smtClean="0"/>
              <a:t>30/04/2015</a:t>
            </a:fld>
            <a:endParaRPr lang="en-GB"/>
          </a:p>
        </p:txBody>
      </p:sp>
      <p:sp>
        <p:nvSpPr>
          <p:cNvPr id="8" name="Footer Placeholder 7"/>
          <p:cNvSpPr>
            <a:spLocks noGrp="1"/>
          </p:cNvSpPr>
          <p:nvPr>
            <p:ph type="ftr" sz="quarter" idx="16"/>
          </p:nvPr>
        </p:nvSpPr>
        <p:spPr/>
        <p:txBody>
          <a:bodyPr/>
          <a:lstStyle/>
          <a:p>
            <a:r>
              <a:rPr lang="en-GB" smtClean="0"/>
              <a:t>Andrew W. Rose</a:t>
            </a:r>
            <a:endParaRPr lang="en-GB" dirty="0"/>
          </a:p>
        </p:txBody>
      </p:sp>
      <p:sp>
        <p:nvSpPr>
          <p:cNvPr id="11" name="Slide Number Placeholder 10"/>
          <p:cNvSpPr>
            <a:spLocks noGrp="1"/>
          </p:cNvSpPr>
          <p:nvPr>
            <p:ph type="sldNum" sz="quarter" idx="15"/>
          </p:nvPr>
        </p:nvSpPr>
        <p:spPr/>
        <p:txBody>
          <a:bodyPr/>
          <a:lstStyle/>
          <a:p>
            <a:fld id="{035F0723-42B8-4CAA-8A7D-A426CFC272D6}" type="slidenum">
              <a:rPr lang="en-GB" smtClean="0"/>
              <a:t>96</a:t>
            </a:fld>
            <a:endParaRPr lang="en-GB"/>
          </a:p>
        </p:txBody>
      </p:sp>
    </p:spTree>
    <p:extLst>
      <p:ext uri="{BB962C8B-B14F-4D97-AF65-F5344CB8AC3E}">
        <p14:creationId xmlns:p14="http://schemas.microsoft.com/office/powerpoint/2010/main" val="34696361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2426" y="345976"/>
            <a:ext cx="7680960" cy="1066800"/>
          </a:xfrm>
        </p:spPr>
        <p:txBody>
          <a:bodyPr>
            <a:noAutofit/>
          </a:bodyPr>
          <a:lstStyle/>
          <a:p>
            <a:r>
              <a:rPr lang="en-GB" dirty="0" smtClean="0"/>
              <a:t>Muon Candidates:</a:t>
            </a:r>
            <a:br>
              <a:rPr lang="en-GB" dirty="0" smtClean="0"/>
            </a:br>
            <a:r>
              <a:rPr lang="en-GB" dirty="0" smtClean="0"/>
              <a:t>Join the dots</a:t>
            </a:r>
            <a:endParaRPr lang="en-GB" dirty="0"/>
          </a:p>
        </p:txBody>
      </p:sp>
      <p:pic>
        <p:nvPicPr>
          <p:cNvPr id="9" name="Content Placeholder 8"/>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20114" y="1412776"/>
            <a:ext cx="7703772" cy="5296344"/>
          </a:xfrm>
        </p:spPr>
      </p:pic>
      <p:sp>
        <p:nvSpPr>
          <p:cNvPr id="2" name="Date Placeholder 1"/>
          <p:cNvSpPr>
            <a:spLocks noGrp="1"/>
          </p:cNvSpPr>
          <p:nvPr>
            <p:ph type="dt" sz="half" idx="14"/>
          </p:nvPr>
        </p:nvSpPr>
        <p:spPr/>
        <p:txBody>
          <a:bodyPr/>
          <a:lstStyle/>
          <a:p>
            <a:fld id="{252E2770-1505-4F0D-85D6-D851F1F06407}"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97</a:t>
            </a:fld>
            <a:endParaRPr lang="en-GB"/>
          </a:p>
        </p:txBody>
      </p:sp>
    </p:spTree>
    <p:extLst>
      <p:ext uri="{BB962C8B-B14F-4D97-AF65-F5344CB8AC3E}">
        <p14:creationId xmlns:p14="http://schemas.microsoft.com/office/powerpoint/2010/main" val="156088474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2426" y="345976"/>
            <a:ext cx="7680960" cy="1066800"/>
          </a:xfrm>
        </p:spPr>
        <p:txBody>
          <a:bodyPr>
            <a:noAutofit/>
          </a:bodyPr>
          <a:lstStyle/>
          <a:p>
            <a:r>
              <a:rPr lang="en-GB" dirty="0" smtClean="0"/>
              <a:t>Electron/Photon Candidates:</a:t>
            </a:r>
            <a:br>
              <a:rPr lang="en-GB" dirty="0" smtClean="0"/>
            </a:br>
            <a:r>
              <a:rPr lang="en-GB" dirty="0" smtClean="0"/>
              <a:t>Spikes</a:t>
            </a:r>
            <a:endParaRPr lang="en-GB" dirty="0"/>
          </a:p>
        </p:txBody>
      </p:sp>
      <p:pic>
        <p:nvPicPr>
          <p:cNvPr id="5122" name="Picture 2" descr="http://cds.cern.ch/record/1459459/files/gammagamma_run194108_evt564224000_ispy_rphi-annotated-2.png?subformat=icon-1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892" y="1328268"/>
            <a:ext cx="6516215" cy="552973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4"/>
          </p:nvPr>
        </p:nvSpPr>
        <p:spPr/>
        <p:txBody>
          <a:bodyPr/>
          <a:lstStyle/>
          <a:p>
            <a:fld id="{89E6EA70-1438-4B41-9128-5825BF109C38}" type="datetime1">
              <a:rPr lang="en-GB" smtClean="0"/>
              <a:t>30/04/2015</a:t>
            </a:fld>
            <a:endParaRPr lang="en-GB"/>
          </a:p>
        </p:txBody>
      </p:sp>
      <p:sp>
        <p:nvSpPr>
          <p:cNvPr id="5" name="Footer Placeholder 4"/>
          <p:cNvSpPr>
            <a:spLocks noGrp="1"/>
          </p:cNvSpPr>
          <p:nvPr>
            <p:ph type="ftr" sz="quarter" idx="16"/>
          </p:nvPr>
        </p:nvSpPr>
        <p:spPr/>
        <p:txBody>
          <a:bodyPr/>
          <a:lstStyle/>
          <a:p>
            <a:r>
              <a:rPr lang="en-GB" smtClean="0"/>
              <a:t>Andrew W. Rose</a:t>
            </a:r>
            <a:endParaRPr lang="en-GB" dirty="0"/>
          </a:p>
        </p:txBody>
      </p:sp>
      <p:sp>
        <p:nvSpPr>
          <p:cNvPr id="10" name="Slide Number Placeholder 9"/>
          <p:cNvSpPr>
            <a:spLocks noGrp="1"/>
          </p:cNvSpPr>
          <p:nvPr>
            <p:ph type="sldNum" sz="quarter" idx="15"/>
          </p:nvPr>
        </p:nvSpPr>
        <p:spPr/>
        <p:txBody>
          <a:bodyPr/>
          <a:lstStyle/>
          <a:p>
            <a:fld id="{035F0723-42B8-4CAA-8A7D-A426CFC272D6}" type="slidenum">
              <a:rPr lang="en-GB" smtClean="0"/>
              <a:t>98</a:t>
            </a:fld>
            <a:endParaRPr lang="en-GB"/>
          </a:p>
        </p:txBody>
      </p:sp>
    </p:spTree>
    <p:extLst>
      <p:ext uri="{BB962C8B-B14F-4D97-AF65-F5344CB8AC3E}">
        <p14:creationId xmlns:p14="http://schemas.microsoft.com/office/powerpoint/2010/main" val="244151283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503032"/>
            <a:ext cx="7070056" cy="5377226"/>
          </a:xfrm>
        </p:spPr>
      </p:pic>
      <p:sp>
        <p:nvSpPr>
          <p:cNvPr id="6" name="Title 5"/>
          <p:cNvSpPr>
            <a:spLocks noGrp="1"/>
          </p:cNvSpPr>
          <p:nvPr>
            <p:ph type="title"/>
          </p:nvPr>
        </p:nvSpPr>
        <p:spPr>
          <a:xfrm>
            <a:off x="352426" y="188640"/>
            <a:ext cx="3715518" cy="1224136"/>
          </a:xfrm>
        </p:spPr>
        <p:txBody>
          <a:bodyPr>
            <a:noAutofit/>
          </a:bodyPr>
          <a:lstStyle/>
          <a:p>
            <a:r>
              <a:rPr lang="en-GB" dirty="0"/>
              <a:t>Jet </a:t>
            </a:r>
            <a:r>
              <a:rPr lang="en-GB" dirty="0" smtClean="0"/>
              <a:t>Candidates: A mess</a:t>
            </a:r>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885" y="188640"/>
            <a:ext cx="4551332" cy="1681568"/>
          </a:xfrm>
          <a:prstGeom prst="rect">
            <a:avLst/>
          </a:prstGeom>
        </p:spPr>
      </p:pic>
      <p:sp>
        <p:nvSpPr>
          <p:cNvPr id="3" name="Date Placeholder 2"/>
          <p:cNvSpPr>
            <a:spLocks noGrp="1"/>
          </p:cNvSpPr>
          <p:nvPr>
            <p:ph type="dt" sz="half" idx="14"/>
          </p:nvPr>
        </p:nvSpPr>
        <p:spPr/>
        <p:txBody>
          <a:bodyPr/>
          <a:lstStyle/>
          <a:p>
            <a:fld id="{4D62F186-8B0A-4A47-96AD-C7162CEDD6AB}" type="datetime1">
              <a:rPr lang="en-GB" smtClean="0"/>
              <a:t>30/04/2015</a:t>
            </a:fld>
            <a:endParaRPr lang="en-GB"/>
          </a:p>
        </p:txBody>
      </p:sp>
      <p:sp>
        <p:nvSpPr>
          <p:cNvPr id="4" name="Footer Placeholder 3"/>
          <p:cNvSpPr>
            <a:spLocks noGrp="1"/>
          </p:cNvSpPr>
          <p:nvPr>
            <p:ph type="ftr" sz="quarter" idx="16"/>
          </p:nvPr>
        </p:nvSpPr>
        <p:spPr/>
        <p:txBody>
          <a:bodyPr/>
          <a:lstStyle/>
          <a:p>
            <a:r>
              <a:rPr lang="en-GB" smtClean="0"/>
              <a:t>Andrew W. Rose</a:t>
            </a:r>
            <a:endParaRPr lang="en-GB" dirty="0"/>
          </a:p>
        </p:txBody>
      </p:sp>
      <p:sp>
        <p:nvSpPr>
          <p:cNvPr id="5" name="Slide Number Placeholder 4"/>
          <p:cNvSpPr>
            <a:spLocks noGrp="1"/>
          </p:cNvSpPr>
          <p:nvPr>
            <p:ph type="sldNum" sz="quarter" idx="15"/>
          </p:nvPr>
        </p:nvSpPr>
        <p:spPr/>
        <p:txBody>
          <a:bodyPr/>
          <a:lstStyle/>
          <a:p>
            <a:fld id="{035F0723-42B8-4CAA-8A7D-A426CFC272D6}" type="slidenum">
              <a:rPr lang="en-GB" smtClean="0"/>
              <a:t>99</a:t>
            </a:fld>
            <a:endParaRPr lang="en-GB"/>
          </a:p>
        </p:txBody>
      </p:sp>
    </p:spTree>
    <p:extLst>
      <p:ext uri="{BB962C8B-B14F-4D97-AF65-F5344CB8AC3E}">
        <p14:creationId xmlns:p14="http://schemas.microsoft.com/office/powerpoint/2010/main" val="9749633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ean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CleanBlack</Template>
  <TotalTime>11006</TotalTime>
  <Words>6646</Words>
  <Application>Microsoft Office PowerPoint</Application>
  <PresentationFormat>On-screen Show (4:3)</PresentationFormat>
  <Paragraphs>1445</Paragraphs>
  <Slides>141</Slides>
  <Notes>4</Notes>
  <HiddenSlides>0</HiddenSlides>
  <MMClips>0</MMClips>
  <ScaleCrop>false</ScaleCrop>
  <HeadingPairs>
    <vt:vector size="4" baseType="variant">
      <vt:variant>
        <vt:lpstr>Theme</vt:lpstr>
      </vt:variant>
      <vt:variant>
        <vt:i4>1</vt:i4>
      </vt:variant>
      <vt:variant>
        <vt:lpstr>Slide Titles</vt:lpstr>
      </vt:variant>
      <vt:variant>
        <vt:i4>141</vt:i4>
      </vt:variant>
    </vt:vector>
  </HeadingPairs>
  <TitlesOfParts>
    <vt:vector size="142" baseType="lpstr">
      <vt:lpstr>CleanBlack</vt:lpstr>
      <vt:lpstr>Small Particles, Big Science: The LHC and the search for the Theory of Everything</vt:lpstr>
      <vt:lpstr>Overview</vt:lpstr>
      <vt:lpstr>The search for the “Theory of Everything”</vt:lpstr>
      <vt:lpstr>A thoroughly modern pursuit</vt:lpstr>
      <vt:lpstr>Where are we now?</vt:lpstr>
      <vt:lpstr>Where are we now?</vt:lpstr>
      <vt:lpstr>Where are we now?</vt:lpstr>
      <vt:lpstr>Where are we now?</vt:lpstr>
      <vt:lpstr>Where are we now?</vt:lpstr>
      <vt:lpstr>Where are we now?</vt:lpstr>
      <vt:lpstr>All about symmetry</vt:lpstr>
      <vt:lpstr>Amalie “Emmy” Noether</vt:lpstr>
      <vt:lpstr>Amalie “Emmy” Noether</vt:lpstr>
      <vt:lpstr>Noether’s Theorem</vt:lpstr>
      <vt:lpstr>Noether’s Theorem</vt:lpstr>
      <vt:lpstr>Noether’s Theorem</vt:lpstr>
      <vt:lpstr>Phase (gauge) invariance</vt:lpstr>
      <vt:lpstr>Phase (gauge) invariance</vt:lpstr>
      <vt:lpstr>Phase (gauge) invariance</vt:lpstr>
      <vt:lpstr>Phase (gauge) invariance</vt:lpstr>
      <vt:lpstr>Phase (gauge) invariance</vt:lpstr>
      <vt:lpstr>Local phase (gauge) invariance</vt:lpstr>
      <vt:lpstr>Local phase (gauge) invariance</vt:lpstr>
      <vt:lpstr>Local phase (gauge) invariance</vt:lpstr>
      <vt:lpstr>Local phase (gauge) invariance</vt:lpstr>
      <vt:lpstr>Local phase (gauge) invariance</vt:lpstr>
      <vt:lpstr>Local phase (gauge) invariance</vt:lpstr>
      <vt:lpstr>Local phase (gauge) invariance</vt:lpstr>
      <vt:lpstr>Local phase (gauge) invariance</vt:lpstr>
      <vt:lpstr>Where are we now?</vt:lpstr>
      <vt:lpstr>QED</vt:lpstr>
      <vt:lpstr>Where are we now?</vt:lpstr>
      <vt:lpstr>The electroweak problem</vt:lpstr>
      <vt:lpstr>The electroweak problem</vt:lpstr>
      <vt:lpstr>Massive Bosons</vt:lpstr>
      <vt:lpstr>Massive Bosons</vt:lpstr>
      <vt:lpstr>Massive Bosons</vt:lpstr>
      <vt:lpstr>Massive Bosons</vt:lpstr>
      <vt:lpstr>Massive Bosons</vt:lpstr>
      <vt:lpstr>Why do we care about phase (gauge) invariance?</vt:lpstr>
      <vt:lpstr>Why do we care about phase (gauge) invariance?</vt:lpstr>
      <vt:lpstr>Why do we care about phase (gauge) invariance?</vt:lpstr>
      <vt:lpstr>The Higgs (-Schwinger-Anderson-Kibble-Guralnik-Hagen-Englert-Brout) Mechanism</vt:lpstr>
      <vt:lpstr>The Higgs (-Schwinger-Anderson-Kibble-Guralnik-Hagen-Englert-Brout) Mechanism</vt:lpstr>
      <vt:lpstr>The Higgs (-Schwinger-Anderson-Kibble-Guralnik-Hagen-Englert-Brout) Mechanism</vt:lpstr>
      <vt:lpstr>Where are we now?</vt:lpstr>
      <vt:lpstr>The Standard Model of Particle Physics</vt:lpstr>
      <vt:lpstr>The Standard Model: 1967</vt:lpstr>
      <vt:lpstr>The Standard Model: 1974</vt:lpstr>
      <vt:lpstr>The Standard Model: 1976</vt:lpstr>
      <vt:lpstr>The Standard Model: 1976</vt:lpstr>
      <vt:lpstr>The Standard Model: 1977</vt:lpstr>
      <vt:lpstr>The Standard Model: 1978</vt:lpstr>
      <vt:lpstr>The Standard Model: 1979</vt:lpstr>
      <vt:lpstr>The Standard Model: 1983</vt:lpstr>
      <vt:lpstr>The Standard Model: 1989</vt:lpstr>
      <vt:lpstr>The Standard Model: 1989</vt:lpstr>
      <vt:lpstr>The Standard Model: 1995</vt:lpstr>
      <vt:lpstr>The Standard Model: 2012</vt:lpstr>
      <vt:lpstr>The LHC and the experiments: Life on the cutting edge</vt:lpstr>
      <vt:lpstr>The LHC: Large Hadron Collider</vt:lpstr>
      <vt:lpstr>The LHC: Large Hadron Collider</vt:lpstr>
      <vt:lpstr>The LHC: Large Hadron Collider</vt:lpstr>
      <vt:lpstr>The LHC: Large Hadron Collider</vt:lpstr>
      <vt:lpstr>The general purpose detectors</vt:lpstr>
      <vt:lpstr>The general purpose detectors</vt:lpstr>
      <vt:lpstr>The general purpose detectors</vt:lpstr>
      <vt:lpstr>The CMS detector</vt:lpstr>
      <vt:lpstr>The CMS detector</vt:lpstr>
      <vt:lpstr>The CMS detector</vt:lpstr>
      <vt:lpstr>The CMS detector</vt:lpstr>
      <vt:lpstr>How to detect particles</vt:lpstr>
      <vt:lpstr>How to detect particles</vt:lpstr>
      <vt:lpstr>How to detect particles</vt:lpstr>
      <vt:lpstr>CMS Silicon Strip Tracker</vt:lpstr>
      <vt:lpstr>How to detect particles</vt:lpstr>
      <vt:lpstr>How to detect particles</vt:lpstr>
      <vt:lpstr>CMS Electromagnetic Calorimeter</vt:lpstr>
      <vt:lpstr>CMS Hadronic Calorimeter</vt:lpstr>
      <vt:lpstr>CMS Hadronic Calorimeter</vt:lpstr>
      <vt:lpstr>How to detect particles</vt:lpstr>
      <vt:lpstr>The CMS detector</vt:lpstr>
      <vt:lpstr>Just to keep things interesting…</vt:lpstr>
      <vt:lpstr>Just to keep things interesting…</vt:lpstr>
      <vt:lpstr>Why would you do that?</vt:lpstr>
      <vt:lpstr>Why would you do that?</vt:lpstr>
      <vt:lpstr>Why would you do that?</vt:lpstr>
      <vt:lpstr>Just to keep things interesting…</vt:lpstr>
      <vt:lpstr>The CMS detector</vt:lpstr>
      <vt:lpstr>The CMS detector</vt:lpstr>
      <vt:lpstr>The CMS detector</vt:lpstr>
      <vt:lpstr>The Internet: Visualizing big numbers</vt:lpstr>
      <vt:lpstr>CMS: Visualizing the big numbers</vt:lpstr>
      <vt:lpstr>How do you store O(Pb/s) data?</vt:lpstr>
      <vt:lpstr>How do you store O(Pb/s) data?</vt:lpstr>
      <vt:lpstr>How do you store O(Pb/s) data?</vt:lpstr>
      <vt:lpstr>Muon Candidates: Join the dots</vt:lpstr>
      <vt:lpstr>Electron/Photon Candidates: Spikes</vt:lpstr>
      <vt:lpstr>Jet Candidates: A mess</vt:lpstr>
      <vt:lpstr>How do you store O(Pb/s) data?</vt:lpstr>
      <vt:lpstr>The Master-Processor, Virtex-7 (MP7)</vt:lpstr>
      <vt:lpstr>How do you store O(Pb/s) data?</vt:lpstr>
      <vt:lpstr>How do you store O(Pb/s) data?</vt:lpstr>
      <vt:lpstr>How do you store O(Pb/s) data?</vt:lpstr>
      <vt:lpstr>How do you store O(Pb/s) data?</vt:lpstr>
      <vt:lpstr>First observation of a 125GeV particle decaying to two photons</vt:lpstr>
      <vt:lpstr>First observation of a 125GeV particle decaying to two Z-bosons</vt:lpstr>
      <vt:lpstr>Congratulations – it’s a boson</vt:lpstr>
      <vt:lpstr>Congratulations – it’s a boson</vt:lpstr>
      <vt:lpstr>Congratulations – it’s a boson</vt:lpstr>
      <vt:lpstr>Collaboration publications (2008-2015)</vt:lpstr>
      <vt:lpstr>The future</vt:lpstr>
      <vt:lpstr>The HL-LHC</vt:lpstr>
      <vt:lpstr>The HL-LHC</vt:lpstr>
      <vt:lpstr>The CMS detector</vt:lpstr>
      <vt:lpstr>The CMS detector</vt:lpstr>
      <vt:lpstr>Big Data: Tracking trigger</vt:lpstr>
      <vt:lpstr>Big Data: Full granularity Ecal</vt:lpstr>
      <vt:lpstr>Big Data: High-granularity endcap calorimeters</vt:lpstr>
      <vt:lpstr>Big Data: Tech buzz-word of the moment</vt:lpstr>
      <vt:lpstr>Again:  Why would you do that?</vt:lpstr>
      <vt:lpstr>Again:  Why would you do that?</vt:lpstr>
      <vt:lpstr>Again:  Why would you do that?</vt:lpstr>
      <vt:lpstr>Again:  Why would you do that?</vt:lpstr>
      <vt:lpstr>Again:  Why would you do that?</vt:lpstr>
      <vt:lpstr>Again:  Why would you do that?</vt:lpstr>
      <vt:lpstr>Back to the Greeks…</vt:lpstr>
      <vt:lpstr>Again:  Why would you do that?</vt:lpstr>
      <vt:lpstr>Again:  Why would you do that?</vt:lpstr>
      <vt:lpstr>Again:  Why would you do that?</vt:lpstr>
      <vt:lpstr>Again:  Why would you do that?</vt:lpstr>
      <vt:lpstr>Again:  Why would you do that?</vt:lpstr>
      <vt:lpstr>Conclusion</vt:lpstr>
      <vt:lpstr>Conclusion</vt:lpstr>
      <vt:lpstr>Conclusion</vt:lpstr>
      <vt:lpstr>Spares</vt:lpstr>
      <vt:lpstr>The LHC</vt:lpstr>
      <vt:lpstr>The tyranny of the links: Calorimeter trigger</vt:lpstr>
      <vt:lpstr>The tyranny of the links: Muon trigger</vt:lpstr>
      <vt:lpstr>The tyranny of the links: Global trigger</vt:lpstr>
      <vt:lpstr>Abstract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MP7 H/W status</dc:title>
  <dc:creator>Andy Rose</dc:creator>
  <cp:lastModifiedBy>Bekka</cp:lastModifiedBy>
  <cp:revision>526</cp:revision>
  <dcterms:created xsi:type="dcterms:W3CDTF">2013-08-08T12:50:16Z</dcterms:created>
  <dcterms:modified xsi:type="dcterms:W3CDTF">2015-04-30T09:55:48Z</dcterms:modified>
</cp:coreProperties>
</file>