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79"/>
  </p:notesMasterIdLst>
  <p:sldIdLst>
    <p:sldId id="256" r:id="rId2"/>
    <p:sldId id="952" r:id="rId3"/>
    <p:sldId id="434" r:id="rId4"/>
    <p:sldId id="435" r:id="rId5"/>
    <p:sldId id="437" r:id="rId6"/>
    <p:sldId id="410" r:id="rId7"/>
    <p:sldId id="344" r:id="rId8"/>
    <p:sldId id="348" r:id="rId9"/>
    <p:sldId id="438" r:id="rId10"/>
    <p:sldId id="439" r:id="rId11"/>
    <p:sldId id="351" r:id="rId12"/>
    <p:sldId id="447" r:id="rId13"/>
    <p:sldId id="353" r:id="rId14"/>
    <p:sldId id="425" r:id="rId15"/>
    <p:sldId id="440" r:id="rId16"/>
    <p:sldId id="441" r:id="rId17"/>
    <p:sldId id="356" r:id="rId18"/>
    <p:sldId id="444" r:id="rId19"/>
    <p:sldId id="445" r:id="rId20"/>
    <p:sldId id="446" r:id="rId21"/>
    <p:sldId id="448" r:id="rId22"/>
    <p:sldId id="453" r:id="rId23"/>
    <p:sldId id="436" r:id="rId24"/>
    <p:sldId id="449" r:id="rId25"/>
    <p:sldId id="292" r:id="rId26"/>
    <p:sldId id="294" r:id="rId27"/>
    <p:sldId id="290" r:id="rId28"/>
    <p:sldId id="953" r:id="rId29"/>
    <p:sldId id="300" r:id="rId30"/>
    <p:sldId id="450" r:id="rId31"/>
    <p:sldId id="304" r:id="rId32"/>
    <p:sldId id="305" r:id="rId33"/>
    <p:sldId id="293" r:id="rId34"/>
    <p:sldId id="452" r:id="rId35"/>
    <p:sldId id="321" r:id="rId36"/>
    <p:sldId id="954" r:id="rId37"/>
    <p:sldId id="456" r:id="rId38"/>
    <p:sldId id="454" r:id="rId39"/>
    <p:sldId id="956" r:id="rId40"/>
    <p:sldId id="455" r:id="rId41"/>
    <p:sldId id="409" r:id="rId42"/>
    <p:sldId id="458" r:id="rId43"/>
    <p:sldId id="939" r:id="rId44"/>
    <p:sldId id="940" r:id="rId45"/>
    <p:sldId id="942" r:id="rId46"/>
    <p:sldId id="943" r:id="rId47"/>
    <p:sldId id="457" r:id="rId48"/>
    <p:sldId id="267" r:id="rId49"/>
    <p:sldId id="382" r:id="rId50"/>
    <p:sldId id="931" r:id="rId51"/>
    <p:sldId id="930" r:id="rId52"/>
    <p:sldId id="934" r:id="rId53"/>
    <p:sldId id="933" r:id="rId54"/>
    <p:sldId id="944" r:id="rId55"/>
    <p:sldId id="386" r:id="rId56"/>
    <p:sldId id="945" r:id="rId57"/>
    <p:sldId id="949" r:id="rId58"/>
    <p:sldId id="946" r:id="rId59"/>
    <p:sldId id="388" r:id="rId60"/>
    <p:sldId id="947" r:id="rId61"/>
    <p:sldId id="419" r:id="rId62"/>
    <p:sldId id="418" r:id="rId63"/>
    <p:sldId id="420" r:id="rId64"/>
    <p:sldId id="421" r:id="rId65"/>
    <p:sldId id="422" r:id="rId66"/>
    <p:sldId id="423" r:id="rId67"/>
    <p:sldId id="424" r:id="rId68"/>
    <p:sldId id="405" r:id="rId69"/>
    <p:sldId id="406" r:id="rId70"/>
    <p:sldId id="950" r:id="rId71"/>
    <p:sldId id="334" r:id="rId72"/>
    <p:sldId id="399" r:id="rId73"/>
    <p:sldId id="398" r:id="rId74"/>
    <p:sldId id="937" r:id="rId75"/>
    <p:sldId id="955" r:id="rId76"/>
    <p:sldId id="951" r:id="rId77"/>
    <p:sldId id="407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9900"/>
    <a:srgbClr val="CC3300"/>
    <a:srgbClr val="00FF00"/>
    <a:srgbClr val="FF00FF"/>
    <a:srgbClr val="0000FF"/>
    <a:srgbClr val="3E83C5"/>
    <a:srgbClr val="EA1100"/>
    <a:srgbClr val="C10F1F"/>
    <a:srgbClr val="005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24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26132-FBFA-406A-8BAB-97AC7A83E485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9B82A-8661-4BDE-9BE7-97B2774F7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90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8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84A-18F0-4E99-AD28-DAED5BD8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C06AA-D573-43FF-BB9F-78EB614AA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7112-443C-4487-8598-4F078A49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4606-3EE2-4268-AFA0-222B87408A10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9414-6D14-4513-8B24-1829675C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260-B2F8-4FE8-90F3-220D7E1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3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D6-E252-4CB9-93D3-6CA43FFB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D17C9-367F-49AB-9137-49231B7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65D0-C185-460C-9703-76F1D48A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18CD-6FAF-4666-8FEC-EFF78ED74D17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5B6E-785D-4BEA-9554-7F7577C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A1AC-9AA9-45A7-A966-1D1BA62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04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E15B7-8596-45B1-9C20-20CC32B6B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5CDA-48C4-4DFF-9D37-3463A7B0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18C-B39E-4A30-9A45-813E57DD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ADE5-B41A-423B-A263-4AE4F2755317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5337-6AF1-480B-9554-11DFC67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3574-6775-4D36-866D-A5BBECA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4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188640"/>
            <a:ext cx="7200800" cy="175432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80857"/>
            <a:ext cx="8534400" cy="528464"/>
          </a:xfrm>
        </p:spPr>
        <p:txBody>
          <a:bodyPr>
            <a:normAutofit/>
          </a:bodyPr>
          <a:lstStyle>
            <a:lvl1pPr marL="0" indent="0" algn="ctr">
              <a:buNone/>
              <a:defRPr sz="3360" b="1">
                <a:solidFill>
                  <a:srgbClr val="00548F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1134" y="6237313"/>
            <a:ext cx="8449733" cy="476672"/>
          </a:xfrm>
        </p:spPr>
        <p:txBody>
          <a:bodyPr>
            <a:noAutofit/>
          </a:bodyPr>
          <a:lstStyle>
            <a:lvl1pPr marL="0" indent="0" algn="ctr">
              <a:buNone/>
              <a:defRPr sz="3360" b="1">
                <a:solidFill>
                  <a:srgbClr val="549DC5"/>
                </a:solidFill>
              </a:defRPr>
            </a:lvl1pPr>
            <a:lvl2pPr marL="548640" indent="0" algn="ctr">
              <a:buNone/>
              <a:defRPr sz="3360" b="1"/>
            </a:lvl2pPr>
            <a:lvl3pPr marL="1097280" indent="0" algn="ctr">
              <a:buNone/>
              <a:defRPr sz="3360" b="1"/>
            </a:lvl3pPr>
            <a:lvl4pPr marL="1645920" indent="0" algn="ctr">
              <a:buNone/>
              <a:defRPr sz="3360" b="1"/>
            </a:lvl4pPr>
            <a:lvl5pPr marL="2194560" indent="0" algn="ctr">
              <a:buNone/>
              <a:defRPr sz="336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1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2024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9349" y="6529002"/>
            <a:ext cx="1955800" cy="276999"/>
          </a:xfrm>
          <a:prstGeom prst="rect">
            <a:avLst/>
          </a:prstGeom>
        </p:spPr>
        <p:txBody>
          <a:bodyPr/>
          <a:lstStyle/>
          <a:p>
            <a:fld id="{2C1738E3-A15A-4D89-8CA6-4A5010D1C89E}" type="datetime1">
              <a:rPr lang="en-GB" smtClean="0"/>
              <a:t>23/11/2018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10784251" y="6529002"/>
            <a:ext cx="1168400" cy="276999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4775546" y="6502285"/>
            <a:ext cx="2610485" cy="2769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Andrew W. Rose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880D-B439-49FF-810C-96B81912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EF66-9449-49A0-8972-193BDF7D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56B1-8467-4EFF-B2B8-52FFFDB0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E63C-39D9-48EF-A0DF-035C1AA8E7BD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2FD-EDD6-4214-A18D-A4824700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9B6B-A757-4A62-960D-A3FA5E16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6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C0CA-42C1-4479-A6EA-B67ACDA3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FCF9-55CB-4DA1-89D2-928A9150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1040-215C-4B14-B7A8-75545CB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D979-B47B-426D-B47F-6EABBEAD6FE7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E051-A45C-42B6-947C-CA653E0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0D6-44E9-4DA9-A383-E0E29A1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8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DF76-8A41-4E51-B4BB-910866E4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4F7-4293-4F2A-8600-69808522B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D58EF-B446-405D-8E11-9C6423B2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A2037-7AD2-4F33-8058-A2F88337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D190-7885-4592-A37A-E3A33A0477E6}" type="datetime1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3CBB-6AC8-4DE6-A0A9-6CB07E09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D6E5C-4159-4A4B-B9E8-381FE2A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7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7176-F0DD-4F8E-A160-A123A09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1688-8AF3-48AD-A8B7-4185BA511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1B79-6059-406C-9DEC-DB281EECC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1811-665E-48B7-B62F-D08292446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9A65E-F653-4064-A5EB-EC2E5D4C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A7A04-1104-4D0C-9942-3638B8B1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25C-6E5D-4965-8F58-D8A15B9AD437}" type="datetime1">
              <a:rPr lang="en-GB" smtClean="0"/>
              <a:t>23/11/2018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79327-1750-4BDA-B0FA-0231D38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6319-C5BE-4467-9C48-5A02CD1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8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8A19-A817-485A-B47C-0966A1F2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A615A-DE40-420C-A229-C74980D3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FBED0-7C8F-424B-85F9-1C37F0B64AC9}" type="datetime1">
              <a:rPr lang="en-GB" smtClean="0"/>
              <a:t>23/11/2018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26F2-A777-4C31-88BD-8DC5CA5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EA0C-3BB0-4CA8-93AC-6F9222D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2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24FD0-98B9-4CA1-B27E-182036B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EEA7-2F25-4781-A5CF-7584E2741DB0}" type="datetime1">
              <a:rPr lang="en-GB" smtClean="0"/>
              <a:t>23/11/2018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243D-81FB-4BA3-942E-43EA2200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A1F4-D732-4A1C-B4E9-3F6F87F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8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68F-D2E1-4DEB-BC41-33EE3B35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D2DC-4DA1-4097-9857-E30FFF7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E07F-29DD-4CE9-8B6B-399003C7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1CF26-4CC0-499F-B863-A89A47D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BC2-AD74-40B7-88B9-2161403D8797}" type="datetime1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F76C-B503-4D27-AE07-47E8EDBD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69552-CC89-4C55-AF4F-C5A6742B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9B56-93B0-4C4C-A6FA-133F4A77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36FA-41DD-40CE-9BD2-7B6CABBF6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4B70-C8CE-4401-AEE9-EED4D76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8FE-17AE-40D2-AE3C-7794435D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80D44-4445-4D64-968A-838F41231FE6}" type="datetime1">
              <a:rPr lang="en-GB" smtClean="0"/>
              <a:t>23/11/2018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1573-D4FD-41C1-B527-A544193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8AD-FBC3-422F-AB1F-17E51401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7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7AA3E-6E6A-44A7-BC1F-31208C1C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9CB8-DF9C-48A9-8C6E-1188DA55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2465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8BD-20E4-4493-9070-C014D52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063EBC7-81FE-4A97-8957-EAF8B3512B39}" type="datetime1">
              <a:rPr lang="en-GB" smtClean="0"/>
              <a:t>23/11/2018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0C80-B684-47C6-B0B0-F1AEBCA4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413"/>
            <a:ext cx="41148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81AC-C56B-4C4A-BD66-F93B781A6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awr01" TargetMode="External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CBDF50-07E5-4FB3-9624-02ECA63C7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842723"/>
            <a:ext cx="11030858" cy="92333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Trigger Happy</a:t>
            </a:r>
            <a:endParaRPr lang="en-GB" sz="19900" dirty="0">
              <a:latin typeface="Men In Black Credits" panose="020B06030503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F2D881A-CF38-4B83-AAF3-027B6C117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7121"/>
            <a:ext cx="9144000" cy="1393043"/>
          </a:xfrm>
        </p:spPr>
        <p:txBody>
          <a:bodyPr/>
          <a:lstStyle/>
          <a:p>
            <a:r>
              <a:rPr lang="en-GB" sz="2000" dirty="0"/>
              <a:t>Andy Rose, Imperial College, London</a:t>
            </a:r>
          </a:p>
          <a:p>
            <a:r>
              <a:rPr lang="en-GB" sz="2000" dirty="0">
                <a:hlinkClick r:id="rId2"/>
              </a:rPr>
              <a:t>awr01@imperial.ac.uk</a:t>
            </a:r>
            <a:endParaRPr lang="en-GB" sz="2000" dirty="0"/>
          </a:p>
          <a:p>
            <a:r>
              <a:rPr lang="en-GB" sz="2000" dirty="0">
                <a:hlinkClick r:id="rId3"/>
              </a:rPr>
              <a:t>www.hep.ph.ic.ac.uk/~awr01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B9E9E-7DEA-4B05-8042-4AC3A52088F4}"/>
              </a:ext>
            </a:extLst>
          </p:cNvPr>
          <p:cNvSpPr txBox="1"/>
          <p:nvPr/>
        </p:nvSpPr>
        <p:spPr>
          <a:xfrm>
            <a:off x="364734" y="2973421"/>
            <a:ext cx="11462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 ongoing evolution of the CMS detector and its hardware trigger</a:t>
            </a:r>
          </a:p>
        </p:txBody>
      </p:sp>
    </p:spTree>
    <p:extLst>
      <p:ext uri="{BB962C8B-B14F-4D97-AF65-F5344CB8AC3E}">
        <p14:creationId xmlns:p14="http://schemas.microsoft.com/office/powerpoint/2010/main" val="27288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199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21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4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40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10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23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09881C-83F9-4932-8CB0-FBA094A3CBBF}"/>
              </a:ext>
            </a:extLst>
          </p:cNvPr>
          <p:cNvSpPr txBox="1"/>
          <p:nvPr/>
        </p:nvSpPr>
        <p:spPr>
          <a:xfrm>
            <a:off x="0" y="1316180"/>
            <a:ext cx="3672706" cy="36933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Data rates before zero-suppression</a:t>
            </a:r>
          </a:p>
        </p:txBody>
      </p:sp>
    </p:spTree>
    <p:extLst>
      <p:ext uri="{BB962C8B-B14F-4D97-AF65-F5344CB8AC3E}">
        <p14:creationId xmlns:p14="http://schemas.microsoft.com/office/powerpoint/2010/main" val="294358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CMS: Visualizing the big numbers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423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423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2423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Pb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7" name="Left Arrow 16"/>
          <p:cNvSpPr/>
          <p:nvPr/>
        </p:nvSpPr>
        <p:spPr bwMode="auto">
          <a:xfrm>
            <a:off x="2423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2423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Eb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04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8635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PB/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8635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EB/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8635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ZB/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8635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TB/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8635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YB/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087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Raw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70634" y="3396990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Left-Right Arrow 25"/>
          <p:cNvSpPr/>
          <p:nvPr/>
        </p:nvSpPr>
        <p:spPr>
          <a:xfrm>
            <a:off x="5053980" y="3164199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Zero-suppressed</a:t>
            </a:r>
          </a:p>
        </p:txBody>
      </p:sp>
    </p:spTree>
    <p:extLst>
      <p:ext uri="{BB962C8B-B14F-4D97-AF65-F5344CB8AC3E}">
        <p14:creationId xmlns:p14="http://schemas.microsoft.com/office/powerpoint/2010/main" val="4821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6F8CB-242E-4DC3-AD6F-95CF97B9B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16634"/>
          </a:xfrm>
        </p:spPr>
        <p:txBody>
          <a:bodyPr/>
          <a:lstStyle/>
          <a:p>
            <a:r>
              <a:rPr lang="en-GB" dirty="0"/>
              <a:t>For a very short time…</a:t>
            </a:r>
          </a:p>
          <a:p>
            <a:pPr lvl="1"/>
            <a:r>
              <a:rPr lang="en-GB" dirty="0"/>
              <a:t>3.2</a:t>
            </a:r>
            <a:r>
              <a:rPr lang="el-GR" dirty="0"/>
              <a:t>μ</a:t>
            </a:r>
            <a:r>
              <a:rPr lang="en-GB" dirty="0"/>
              <a:t>s in CMS</a:t>
            </a:r>
          </a:p>
        </p:txBody>
      </p:sp>
    </p:spTree>
    <p:extLst>
      <p:ext uri="{BB962C8B-B14F-4D97-AF65-F5344CB8AC3E}">
        <p14:creationId xmlns:p14="http://schemas.microsoft.com/office/powerpoint/2010/main" val="242264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9" y="2327147"/>
            <a:ext cx="3672408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Store raw data on detector for 3.2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40472FAA-145B-4872-AF47-F70ABAC681A2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FD7579E-7C4A-4B52-A90D-A1D2B455D225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22" name="Left Arrow 21"/>
          <p:cNvSpPr/>
          <p:nvPr/>
        </p:nvSpPr>
        <p:spPr bwMode="auto">
          <a:xfrm>
            <a:off x="4511824" y="2743134"/>
            <a:ext cx="1008112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 Tb/s</a:t>
            </a:r>
          </a:p>
        </p:txBody>
      </p:sp>
    </p:spTree>
    <p:extLst>
      <p:ext uri="{BB962C8B-B14F-4D97-AF65-F5344CB8AC3E}">
        <p14:creationId xmlns:p14="http://schemas.microsoft.com/office/powerpoint/2010/main" val="34696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6426" y="345976"/>
            <a:ext cx="7680960" cy="1066800"/>
          </a:xfrm>
        </p:spPr>
        <p:txBody>
          <a:bodyPr>
            <a:noAutofit/>
          </a:bodyPr>
          <a:lstStyle/>
          <a:p>
            <a:r>
              <a:rPr lang="en-GB" dirty="0"/>
              <a:t>Muon Candidates:</a:t>
            </a:r>
            <a:br>
              <a:rPr lang="en-GB" dirty="0"/>
            </a:br>
            <a:r>
              <a:rPr lang="en-GB" dirty="0"/>
              <a:t>Join the dots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14" y="1412776"/>
            <a:ext cx="7703772" cy="5296344"/>
          </a:xfrm>
        </p:spPr>
      </p:pic>
    </p:spTree>
    <p:extLst>
      <p:ext uri="{BB962C8B-B14F-4D97-AF65-F5344CB8AC3E}">
        <p14:creationId xmlns:p14="http://schemas.microsoft.com/office/powerpoint/2010/main" val="156088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6426" y="345976"/>
            <a:ext cx="7680960" cy="1066800"/>
          </a:xfrm>
        </p:spPr>
        <p:txBody>
          <a:bodyPr>
            <a:noAutofit/>
          </a:bodyPr>
          <a:lstStyle/>
          <a:p>
            <a:r>
              <a:rPr lang="en-GB" dirty="0"/>
              <a:t>Electron/Photon Candidates:</a:t>
            </a:r>
            <a:br>
              <a:rPr lang="en-GB" dirty="0"/>
            </a:br>
            <a:r>
              <a:rPr lang="en-GB" dirty="0"/>
              <a:t>Spikes</a:t>
            </a:r>
          </a:p>
        </p:txBody>
      </p:sp>
      <p:pic>
        <p:nvPicPr>
          <p:cNvPr id="5122" name="Picture 2" descr="http://cds.cern.ch/record/1459459/files/gammagamma_run194108_evt564224000_ispy_rphi-annotated-2.pn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93" y="1328268"/>
            <a:ext cx="6516215" cy="552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1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3032"/>
            <a:ext cx="7070056" cy="5377226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6426" y="188640"/>
            <a:ext cx="3715518" cy="1224136"/>
          </a:xfrm>
        </p:spPr>
        <p:txBody>
          <a:bodyPr>
            <a:noAutofit/>
          </a:bodyPr>
          <a:lstStyle/>
          <a:p>
            <a:r>
              <a:rPr lang="en-GB" dirty="0"/>
              <a:t>Jet Candidates: A mess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85" y="188640"/>
            <a:ext cx="4551332" cy="16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6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O(</a:t>
            </a:r>
            <a:r>
              <a:rPr lang="en-GB" dirty="0" err="1"/>
              <a:t>Pb</a:t>
            </a:r>
            <a:r>
              <a:rPr lang="en-GB" dirty="0"/>
              <a:t>/s) data?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552" y="155679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Answer: You don’t! You have to throw most of it away!</a:t>
            </a:r>
          </a:p>
        </p:txBody>
      </p:sp>
      <p:sp>
        <p:nvSpPr>
          <p:cNvPr id="20" name="Curved Right Arrow 19"/>
          <p:cNvSpPr/>
          <p:nvPr/>
        </p:nvSpPr>
        <p:spPr bwMode="auto">
          <a:xfrm>
            <a:off x="1798564" y="4437112"/>
            <a:ext cx="622151" cy="136815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Century Gothic" pitchFamily="34" charset="0"/>
            </a:endParaRPr>
          </a:p>
        </p:txBody>
      </p:sp>
      <p:sp>
        <p:nvSpPr>
          <p:cNvPr id="18" name="Curved Right Arrow 17"/>
          <p:cNvSpPr/>
          <p:nvPr/>
        </p:nvSpPr>
        <p:spPr bwMode="auto">
          <a:xfrm>
            <a:off x="1798564" y="3068960"/>
            <a:ext cx="622151" cy="136815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3575" y="3284984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Throw away 399/400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9823" y="4653136"/>
            <a:ext cx="125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Throw away 997/1000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88089" y="2327147"/>
            <a:ext cx="3672408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Store raw data on detector for 3.2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sp>
        <p:nvSpPr>
          <p:cNvPr id="21" name="Right Arrow 20"/>
          <p:cNvSpPr/>
          <p:nvPr/>
        </p:nvSpPr>
        <p:spPr bwMode="auto">
          <a:xfrm rot="19800000">
            <a:off x="4458556" y="3214257"/>
            <a:ext cx="3010255" cy="50405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100kHz</a:t>
            </a: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AA958FB9-95F7-4458-9C6E-9E4077B342E3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3ACF2005-2F0D-4245-83B0-1FC620BBE49F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19" name="Left Arrow 18"/>
          <p:cNvSpPr/>
          <p:nvPr/>
        </p:nvSpPr>
        <p:spPr bwMode="auto">
          <a:xfrm>
            <a:off x="4511824" y="2743134"/>
            <a:ext cx="1008112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 Tb/s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CCAE29-F4A3-4AC6-84B6-AB5D82355F63}"/>
              </a:ext>
            </a:extLst>
          </p:cNvPr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6648315" y="5193196"/>
            <a:ext cx="1860333" cy="756084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300Hz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  <a:latin typeface="Century Gothic" pitchFamily="34" charset="0"/>
              </a:rPr>
              <a:t>0.5GB/s</a:t>
            </a:r>
          </a:p>
        </p:txBody>
      </p:sp>
      <p:pic>
        <p:nvPicPr>
          <p:cNvPr id="17" name="Picture 2" descr="http://wlcg.web.cern.ch/sites/wlcg.web.cern.ch/files/WLCG-snapshot-28112013.jpg">
            <a:extLst>
              <a:ext uri="{FF2B5EF4-FFF2-40B4-BE49-F238E27FC236}">
                <a16:creationId xmlns:a16="http://schemas.microsoft.com/office/drawing/2014/main" id="{350F8451-3374-46FA-B5E9-004ED7073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6786" r="26829" b="8809"/>
          <a:stretch/>
        </p:blipFill>
        <p:spPr bwMode="auto">
          <a:xfrm>
            <a:off x="1539200" y="1949144"/>
            <a:ext cx="4824536" cy="49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raykepper.com/wp-content/uploads/2013/08/large-curved-blue-arrow.png">
            <a:extLst>
              <a:ext uri="{FF2B5EF4-FFF2-40B4-BE49-F238E27FC236}">
                <a16:creationId xmlns:a16="http://schemas.microsoft.com/office/drawing/2014/main" id="{08D08EA2-B4F3-42F7-8F31-695828F8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3866" y="5016329"/>
            <a:ext cx="3007186" cy="202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B8FFAF-20A1-42E0-B1AC-25159C9FA935}"/>
              </a:ext>
            </a:extLst>
          </p:cNvPr>
          <p:cNvSpPr txBox="1"/>
          <p:nvPr/>
        </p:nvSpPr>
        <p:spPr>
          <a:xfrm>
            <a:off x="1934867" y="4574953"/>
            <a:ext cx="182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Worldwide LHC computing grid</a:t>
            </a:r>
          </a:p>
          <a:p>
            <a:pPr algn="ctr"/>
            <a:r>
              <a:rPr lang="en-GB" dirty="0"/>
              <a:t>“Physicists analysing data”</a:t>
            </a:r>
          </a:p>
          <a:p>
            <a:pPr algn="ctr"/>
            <a:endParaRPr lang="en-GB" dirty="0"/>
          </a:p>
        </p:txBody>
      </p:sp>
      <p:sp>
        <p:nvSpPr>
          <p:cNvPr id="22" name="Left Arrow 21"/>
          <p:cNvSpPr/>
          <p:nvPr/>
        </p:nvSpPr>
        <p:spPr bwMode="auto">
          <a:xfrm rot="16200000">
            <a:off x="6387226" y="3677834"/>
            <a:ext cx="2369877" cy="504056"/>
          </a:xfrm>
          <a:prstGeom prst="leftArrow">
            <a:avLst/>
          </a:prstGeom>
          <a:solidFill>
            <a:srgbClr val="92D050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Century Gothic" pitchFamily="34" charset="0"/>
              </a:rPr>
              <a:t>100 GB/s</a:t>
            </a:r>
          </a:p>
        </p:txBody>
      </p:sp>
    </p:spTree>
    <p:extLst>
      <p:ext uri="{BB962C8B-B14F-4D97-AF65-F5344CB8AC3E}">
        <p14:creationId xmlns:p14="http://schemas.microsoft.com/office/powerpoint/2010/main" val="15344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21" grpId="0" animBg="1"/>
      <p:bldP spid="13" grpId="0" animBg="1"/>
      <p:bldP spid="24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ms.web.cern.ch/sites/cms.web.cern.ch/files/styles/large/public/field/image/gammagamma_run194108_evt564224000_ispy_3d-annotated-2.png?itok=ytu1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79" y="1268760"/>
            <a:ext cx="8710077" cy="55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1264054"/>
          </a:xfrm>
        </p:spPr>
        <p:txBody>
          <a:bodyPr>
            <a:noAutofit/>
          </a:bodyPr>
          <a:lstStyle/>
          <a:p>
            <a:r>
              <a:rPr lang="en-GB" dirty="0"/>
              <a:t>First observation of a 125GeV particle decaying to two photons</a:t>
            </a:r>
          </a:p>
        </p:txBody>
      </p:sp>
    </p:spTree>
    <p:extLst>
      <p:ext uri="{BB962C8B-B14F-4D97-AF65-F5344CB8AC3E}">
        <p14:creationId xmlns:p14="http://schemas.microsoft.com/office/powerpoint/2010/main" val="56564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36" y="1196753"/>
            <a:ext cx="884626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1280096"/>
          </a:xfrm>
        </p:spPr>
        <p:txBody>
          <a:bodyPr>
            <a:noAutofit/>
          </a:bodyPr>
          <a:lstStyle/>
          <a:p>
            <a:r>
              <a:rPr lang="en-GB" dirty="0"/>
              <a:t>First observation of a 125GeV particle decaying to two Z-bosons</a:t>
            </a:r>
          </a:p>
        </p:txBody>
      </p:sp>
    </p:spTree>
    <p:extLst>
      <p:ext uri="{BB962C8B-B14F-4D97-AF65-F5344CB8AC3E}">
        <p14:creationId xmlns:p14="http://schemas.microsoft.com/office/powerpoint/2010/main" val="210900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271"/>
          </a:xfrm>
        </p:spPr>
        <p:txBody>
          <a:bodyPr/>
          <a:lstStyle/>
          <a:p>
            <a:r>
              <a:rPr lang="en-GB" dirty="0"/>
              <a:t>The CMS detector</a:t>
            </a:r>
          </a:p>
          <a:p>
            <a:r>
              <a:rPr lang="en-GB" dirty="0"/>
              <a:t>What is triggering and how is it done at CMS?</a:t>
            </a:r>
          </a:p>
          <a:p>
            <a:r>
              <a:rPr lang="en-GB" dirty="0"/>
              <a:t>What are the complicating factors in a hardware trigger and can we get around them?</a:t>
            </a:r>
          </a:p>
          <a:p>
            <a:r>
              <a:rPr lang="en-GB" dirty="0"/>
              <a:t>The CMS phase-II upgrades and the challenges they 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5A509-757B-4FC1-BF34-A57C46AD637D}"/>
              </a:ext>
            </a:extLst>
          </p:cNvPr>
          <p:cNvSpPr txBox="1"/>
          <p:nvPr/>
        </p:nvSpPr>
        <p:spPr>
          <a:xfrm>
            <a:off x="6096000" y="1958466"/>
            <a:ext cx="5684260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Mainly for the benefit of students for whom these may be new concepts – hopefully a useful recap for everyone else!</a:t>
            </a:r>
          </a:p>
        </p:txBody>
      </p:sp>
    </p:spTree>
    <p:extLst>
      <p:ext uri="{BB962C8B-B14F-4D97-AF65-F5344CB8AC3E}">
        <p14:creationId xmlns:p14="http://schemas.microsoft.com/office/powerpoint/2010/main" val="803318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Congratulations – it’s a boson</a:t>
            </a:r>
          </a:p>
        </p:txBody>
      </p:sp>
      <p:pic>
        <p:nvPicPr>
          <p:cNvPr id="1028" name="Picture 4" descr="http://news.sciencemag.org/sites/default/files/styles/thumb_article_l/public/article_images/sn-higgs-combined.jpg?itok=mapTG-U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6" r="-446" b="-3348"/>
          <a:stretch/>
        </p:blipFill>
        <p:spPr bwMode="auto">
          <a:xfrm>
            <a:off x="6096000" y="1988840"/>
            <a:ext cx="4572001" cy="426131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4" descr="http://news.sciencemag.org/sites/default/files/styles/thumb_article_l/public/article_images/sn-higgs-combined.jpg?itok=mapTG-U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47044"/>
          <a:stretch/>
        </p:blipFill>
        <p:spPr bwMode="auto">
          <a:xfrm>
            <a:off x="1524000" y="1988840"/>
            <a:ext cx="4572000" cy="42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Nobel_medal_dsc0617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" b="98491" l="1894" r="98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17" y="0"/>
            <a:ext cx="2556501" cy="2564904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Level-1 trigger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0" y="2636912"/>
            <a:ext cx="8135370" cy="36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01237" y="564957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Tape storage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40472FAA-145B-4872-AF47-F70ABAC681A2}"/>
              </a:ext>
            </a:extLst>
          </p:cNvPr>
          <p:cNvSpPr/>
          <p:nvPr/>
        </p:nvSpPr>
        <p:spPr>
          <a:xfrm>
            <a:off x="3443636" y="2727158"/>
            <a:ext cx="1365662" cy="829816"/>
          </a:xfrm>
          <a:prstGeom prst="roundRect">
            <a:avLst>
              <a:gd name="adj" fmla="val 664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processing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FD7579E-7C4A-4B52-A90D-A1D2B455D225}"/>
              </a:ext>
            </a:extLst>
          </p:cNvPr>
          <p:cNvSpPr/>
          <p:nvPr/>
        </p:nvSpPr>
        <p:spPr>
          <a:xfrm>
            <a:off x="5149516" y="5073309"/>
            <a:ext cx="3725310" cy="414908"/>
          </a:xfrm>
          <a:prstGeom prst="roundRect">
            <a:avLst>
              <a:gd name="adj" fmla="val 6649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farm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16E6AFA9-9A65-4A2F-A05D-30D031E59E42}"/>
              </a:ext>
            </a:extLst>
          </p:cNvPr>
          <p:cNvSpPr/>
          <p:nvPr/>
        </p:nvSpPr>
        <p:spPr>
          <a:xfrm>
            <a:off x="4920367" y="2532440"/>
            <a:ext cx="4924674" cy="1228621"/>
          </a:xfrm>
          <a:prstGeom prst="lef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real fun is to be had :)</a:t>
            </a:r>
          </a:p>
        </p:txBody>
      </p:sp>
    </p:spTree>
    <p:extLst>
      <p:ext uri="{BB962C8B-B14F-4D97-AF65-F5344CB8AC3E}">
        <p14:creationId xmlns:p14="http://schemas.microsoft.com/office/powerpoint/2010/main" val="628391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A3718-8BC2-4958-8E64-AFF6D8F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divergence of the CMS and Atlas triggers?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829FE-83F6-4A29-A30D-51AE0D60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8777"/>
          </a:xfrm>
        </p:spPr>
        <p:txBody>
          <a:bodyPr/>
          <a:lstStyle/>
          <a:p>
            <a:r>
              <a:rPr lang="en-GB" dirty="0"/>
              <a:t>Up to 2015, the Atlas and CMS triggers were similar</a:t>
            </a:r>
          </a:p>
          <a:p>
            <a:pPr lvl="1"/>
            <a:r>
              <a:rPr lang="en-GB" dirty="0"/>
              <a:t>With the caveat that Atlas has three levels compared to CMS’s two levels</a:t>
            </a:r>
          </a:p>
          <a:p>
            <a:r>
              <a:rPr lang="en-GB" dirty="0"/>
              <a:t>Both hardware triggers used the same architecture and were forced into similar design choices</a:t>
            </a:r>
          </a:p>
          <a:p>
            <a:r>
              <a:rPr lang="en-GB" dirty="0"/>
              <a:t>In the Phase-1 shutdown, CMS – pushed by the UK – made changes to its trigger which started pushing the two experiments down different paths…</a:t>
            </a:r>
          </a:p>
        </p:txBody>
      </p:sp>
    </p:spTree>
    <p:extLst>
      <p:ext uri="{BB962C8B-B14F-4D97-AF65-F5344CB8AC3E}">
        <p14:creationId xmlns:p14="http://schemas.microsoft.com/office/powerpoint/2010/main" val="421860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C5DA62-6DC6-4B71-B38E-3CB30A54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The tyranny of the links</a:t>
            </a:r>
          </a:p>
        </p:txBody>
      </p:sp>
    </p:spTree>
    <p:extLst>
      <p:ext uri="{BB962C8B-B14F-4D97-AF65-F5344CB8AC3E}">
        <p14:creationId xmlns:p14="http://schemas.microsoft.com/office/powerpoint/2010/main" val="229466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F1E419-BEC9-4CCD-AE7A-1BDE2149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job of the trigger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98D2C9-6D17-492B-813A-E13454F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14343"/>
          </a:xfrm>
        </p:spPr>
        <p:txBody>
          <a:bodyPr/>
          <a:lstStyle/>
          <a:p>
            <a:r>
              <a:rPr lang="en-GB" dirty="0"/>
              <a:t>The job of the trigger is to receive a vast amount of data from a diverse set of subsystems</a:t>
            </a:r>
          </a:p>
          <a:p>
            <a:r>
              <a:rPr lang="en-GB" dirty="0"/>
              <a:t>Analyse it</a:t>
            </a:r>
          </a:p>
          <a:p>
            <a:pPr lvl="1"/>
            <a:r>
              <a:rPr lang="en-GB" dirty="0"/>
              <a:t>in a very short amount of time (~1</a:t>
            </a:r>
            <a:r>
              <a:rPr lang="el-GR" dirty="0"/>
              <a:t>μ</a:t>
            </a:r>
            <a:r>
              <a:rPr lang="en-GB" dirty="0"/>
              <a:t>s)</a:t>
            </a:r>
          </a:p>
          <a:p>
            <a:r>
              <a:rPr lang="en-GB" dirty="0"/>
              <a:t>Give a yes-no answer on whether an event should be discarded</a:t>
            </a:r>
          </a:p>
        </p:txBody>
      </p:sp>
    </p:spTree>
    <p:extLst>
      <p:ext uri="{BB962C8B-B14F-4D97-AF65-F5344CB8AC3E}">
        <p14:creationId xmlns:p14="http://schemas.microsoft.com/office/powerpoint/2010/main" val="2740553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How much data can a board receive?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304674" y="2347992"/>
            <a:ext cx="5815661" cy="3291640"/>
            <a:chOff x="1780674" y="1979025"/>
            <a:chExt cx="5815661" cy="3291640"/>
          </a:xfrm>
        </p:grpSpPr>
        <p:cxnSp>
          <p:nvCxnSpPr>
            <p:cNvPr id="8" name="Straight Arrow Connector 7"/>
            <p:cNvCxnSpPr>
              <a:cxnSpLocks/>
              <a:stCxn id="10" idx="0"/>
            </p:cNvCxnSpPr>
            <p:nvPr/>
          </p:nvCxnSpPr>
          <p:spPr bwMode="auto">
            <a:xfrm flipH="1" flipV="1">
              <a:off x="6318196" y="1979025"/>
              <a:ext cx="135014" cy="118364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310084" y="3162671"/>
              <a:ext cx="2286251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 for parallel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8/10 for any serial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64/66 for “fast” serial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7877" y="4347335"/>
              <a:ext cx="2448269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&lt;200Mbit/s for parallel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Up to 25Gbit/s for serial (but limited by cost)</a:t>
              </a:r>
            </a:p>
          </p:txBody>
        </p:sp>
        <p:cxnSp>
          <p:nvCxnSpPr>
            <p:cNvPr id="14" name="Straight Arrow Connector 13"/>
            <p:cNvCxnSpPr>
              <a:cxnSpLocks/>
              <a:stCxn id="13" idx="0"/>
            </p:cNvCxnSpPr>
            <p:nvPr/>
          </p:nvCxnSpPr>
          <p:spPr bwMode="auto">
            <a:xfrm flipV="1">
              <a:off x="4662012" y="1979025"/>
              <a:ext cx="180017" cy="236831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780674" y="3060365"/>
              <a:ext cx="2881338" cy="92333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1 for serial links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12/24/48 for parallel optics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≤160 for parallel</a:t>
              </a:r>
            </a:p>
          </p:txBody>
        </p:sp>
        <p:cxnSp>
          <p:nvCxnSpPr>
            <p:cNvPr id="24" name="Straight Arrow Connector 23"/>
            <p:cNvCxnSpPr>
              <a:cxnSpLocks/>
              <a:stCxn id="23" idx="0"/>
            </p:cNvCxnSpPr>
            <p:nvPr/>
          </p:nvCxnSpPr>
          <p:spPr bwMode="auto">
            <a:xfrm flipV="1">
              <a:off x="3221343" y="1988841"/>
              <a:ext cx="18509" cy="10715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153867" y="2347992"/>
            <a:ext cx="2286251" cy="3630194"/>
            <a:chOff x="7405279" y="1979025"/>
            <a:chExt cx="2286251" cy="3630194"/>
          </a:xfrm>
        </p:grpSpPr>
        <p:sp>
          <p:nvSpPr>
            <p:cNvPr id="19" name="TextBox 18"/>
            <p:cNvSpPr txBox="1"/>
            <p:nvPr/>
          </p:nvSpPr>
          <p:spPr>
            <a:xfrm>
              <a:off x="7405279" y="4131891"/>
              <a:ext cx="2286251" cy="1477328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For LHC, every board is synchronous and everything is processed “in-time”. This is fixed at 25ns.</a:t>
              </a:r>
            </a:p>
          </p:txBody>
        </p:sp>
        <p:cxnSp>
          <p:nvCxnSpPr>
            <p:cNvPr id="20" name="Straight Arrow Connector 19"/>
            <p:cNvCxnSpPr>
              <a:cxnSpLocks/>
              <a:stCxn id="19" idx="0"/>
            </p:cNvCxnSpPr>
            <p:nvPr/>
          </p:nvCxnSpPr>
          <p:spPr bwMode="auto">
            <a:xfrm flipH="1" flipV="1">
              <a:off x="8125361" y="1979025"/>
              <a:ext cx="423044" cy="215286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703512" y="2357808"/>
            <a:ext cx="2376264" cy="2512382"/>
            <a:chOff x="179512" y="1988841"/>
            <a:chExt cx="2376264" cy="2512382"/>
          </a:xfrm>
        </p:grpSpPr>
        <p:sp>
          <p:nvSpPr>
            <p:cNvPr id="25" name="TextBox 24"/>
            <p:cNvSpPr txBox="1"/>
            <p:nvPr/>
          </p:nvSpPr>
          <p:spPr>
            <a:xfrm>
              <a:off x="179512" y="4131891"/>
              <a:ext cx="2376264" cy="36933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Only “free” parameter</a:t>
              </a: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 bwMode="auto">
            <a:xfrm flipV="1">
              <a:off x="1367644" y="1988841"/>
              <a:ext cx="540061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tyranny of the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5571"/>
          </a:xfrm>
        </p:spPr>
        <p:txBody>
          <a:bodyPr/>
          <a:lstStyle/>
          <a:p>
            <a:r>
              <a:rPr lang="en-GB" dirty="0"/>
              <a:t>But remember…</a:t>
            </a:r>
          </a:p>
          <a:p>
            <a:pPr lvl="1"/>
            <a:r>
              <a:rPr lang="en-GB" dirty="0"/>
              <a:t>Parallel links need big connectors so bandwidth limited by space available on circuit board</a:t>
            </a:r>
          </a:p>
          <a:p>
            <a:pPr lvl="1"/>
            <a:r>
              <a:rPr lang="en-GB" dirty="0"/>
              <a:t>Serial links have a serialization/deserialization latency of 75ns </a:t>
            </a:r>
          </a:p>
          <a:p>
            <a:pPr lvl="2"/>
            <a:r>
              <a:rPr lang="en-GB" dirty="0"/>
              <a:t>And we only have ~1000ns for the level-1 trigger in total</a:t>
            </a:r>
          </a:p>
          <a:p>
            <a:pPr marL="714375" indent="-352425"/>
            <a:r>
              <a:rPr lang="en-GB" dirty="0"/>
              <a:t>Running at non-multiples of LHC clock adds realignment latency</a:t>
            </a:r>
          </a:p>
          <a:p>
            <a:pPr marL="361950" indent="-361950"/>
            <a:r>
              <a:rPr lang="en-GB" dirty="0"/>
              <a:t>But really, the killer problem is caused by the sheer volume of data…</a:t>
            </a:r>
          </a:p>
        </p:txBody>
      </p:sp>
    </p:spTree>
    <p:extLst>
      <p:ext uri="{BB962C8B-B14F-4D97-AF65-F5344CB8AC3E}">
        <p14:creationId xmlns:p14="http://schemas.microsoft.com/office/powerpoint/2010/main" val="44305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tyranny of the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5" y="1617079"/>
            <a:ext cx="11225463" cy="50603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Say that you have too much data and that you can’t receive enough bits to fit all data onto a single board</a:t>
            </a:r>
          </a:p>
          <a:p>
            <a:pPr>
              <a:lnSpc>
                <a:spcPct val="100000"/>
              </a:lnSpc>
            </a:pPr>
            <a:r>
              <a:rPr lang="en-GB" dirty="0"/>
              <a:t>You can split processing across multiple boards</a:t>
            </a:r>
          </a:p>
          <a:p>
            <a:pPr>
              <a:lnSpc>
                <a:spcPct val="100000"/>
              </a:lnSpc>
            </a:pPr>
            <a:r>
              <a:rPr lang="en-GB" dirty="0"/>
              <a:t>Except that you need to handle the boundaries!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either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Duplicating the data before it reaches your processing cards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Sharing data between your processing cards</a:t>
            </a:r>
          </a:p>
          <a:p>
            <a:pPr>
              <a:lnSpc>
                <a:spcPct val="100000"/>
              </a:lnSpc>
            </a:pPr>
            <a:r>
              <a:rPr lang="en-GB" dirty="0"/>
              <a:t>Both of which mean increasing the volume of data going to each board</a:t>
            </a:r>
          </a:p>
          <a:p>
            <a:pPr>
              <a:lnSpc>
                <a:spcPct val="100000"/>
              </a:lnSpc>
            </a:pPr>
            <a:r>
              <a:rPr lang="en-GB" dirty="0"/>
              <a:t>So you need more links</a:t>
            </a:r>
          </a:p>
          <a:p>
            <a:pPr>
              <a:lnSpc>
                <a:spcPct val="100000"/>
              </a:lnSpc>
            </a:pPr>
            <a:r>
              <a:rPr lang="en-GB" dirty="0"/>
              <a:t>So you need more boards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more boundaries</a:t>
            </a:r>
          </a:p>
          <a:p>
            <a:pPr>
              <a:lnSpc>
                <a:spcPct val="100000"/>
              </a:lnSpc>
            </a:pPr>
            <a:r>
              <a:rPr lang="en-GB" dirty="0"/>
              <a:t>Which means more sharing/duplicating</a:t>
            </a:r>
          </a:p>
          <a:p>
            <a:pPr>
              <a:lnSpc>
                <a:spcPct val="100000"/>
              </a:lnSpc>
            </a:pPr>
            <a:r>
              <a:rPr lang="en-GB" dirty="0"/>
              <a:t>…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tyranny of the links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5520" y="1600200"/>
                <a:ext cx="8640960" cy="460648"/>
              </a:xfrm>
            </p:spPr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5520" y="1600200"/>
                <a:ext cx="8640960" cy="460648"/>
              </a:xfrm>
              <a:blipFill>
                <a:blip r:embed="rId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4000" y="6524626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>
                <a:solidFill>
                  <a:schemeClr val="bg1"/>
                </a:solidFill>
              </a:rPr>
              <a:pPr>
                <a:defRPr/>
              </a:pPr>
              <a:t>23/11/2018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48200" y="6524626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Andrew W. Rose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6100099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5726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technology available</a:t>
            </a:r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9146373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8341" y="2217638"/>
            <a:ext cx="192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only feasible architecture</a:t>
            </a: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3399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68192" y="2208665"/>
            <a:ext cx="166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available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5561" y="3212976"/>
            <a:ext cx="791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Question: </a:t>
            </a:r>
          </a:p>
          <a:p>
            <a:r>
              <a:rPr lang="en-GB" sz="2000" dirty="0">
                <a:solidFill>
                  <a:schemeClr val="bg1"/>
                </a:solidFill>
              </a:rPr>
              <a:t>	So, what can you do?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40324" y="5601434"/>
            <a:ext cx="4459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Imagine a “card” with 4 input links and up to 4 output links…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5560" y="3861049"/>
            <a:ext cx="8590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Answer:</a:t>
            </a:r>
          </a:p>
          <a:p>
            <a:r>
              <a:rPr lang="en-GB" sz="2000" dirty="0">
                <a:solidFill>
                  <a:schemeClr val="bg1"/>
                </a:solidFill>
              </a:rPr>
              <a:t>	Chose the best available technology you can and then throw out as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	much data as you can get away with until you satisfy your bit-limit</a:t>
            </a:r>
          </a:p>
        </p:txBody>
      </p:sp>
    </p:spTree>
    <p:extLst>
      <p:ext uri="{BB962C8B-B14F-4D97-AF65-F5344CB8AC3E}">
        <p14:creationId xmlns:p14="http://schemas.microsoft.com/office/powerpoint/2010/main" val="30647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conventional architecture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16CEFA-5C4A-4B5F-9AEC-E81F18DEE4E2}"/>
              </a:ext>
            </a:extLst>
          </p:cNvPr>
          <p:cNvGrpSpPr/>
          <p:nvPr/>
        </p:nvGrpSpPr>
        <p:grpSpPr>
          <a:xfrm>
            <a:off x="-32090" y="1556792"/>
            <a:ext cx="12224089" cy="4853559"/>
            <a:chOff x="-32089" y="1556792"/>
            <a:chExt cx="9144000" cy="4853559"/>
          </a:xfrm>
        </p:grpSpPr>
        <p:sp>
          <p:nvSpPr>
            <p:cNvPr id="90" name="Right Arrow 89"/>
            <p:cNvSpPr/>
            <p:nvPr/>
          </p:nvSpPr>
          <p:spPr bwMode="auto">
            <a:xfrm>
              <a:off x="2804181" y="1840458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1" name="Right Arrow 90"/>
            <p:cNvSpPr/>
            <p:nvPr/>
          </p:nvSpPr>
          <p:spPr bwMode="auto">
            <a:xfrm>
              <a:off x="2801795" y="3102347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2" name="Right Arrow 91"/>
            <p:cNvSpPr/>
            <p:nvPr/>
          </p:nvSpPr>
          <p:spPr bwMode="auto">
            <a:xfrm>
              <a:off x="2801794" y="4360738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2804181" y="5622627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-32089" y="15567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-32089" y="213285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-32089" y="28529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-32089" y="33569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-32089" y="40770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1" name="Right Arrow 30"/>
            <p:cNvSpPr/>
            <p:nvPr/>
          </p:nvSpPr>
          <p:spPr bwMode="auto">
            <a:xfrm>
              <a:off x="-32089" y="46531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6" name="Right Arrow 35"/>
            <p:cNvSpPr/>
            <p:nvPr/>
          </p:nvSpPr>
          <p:spPr bwMode="auto">
            <a:xfrm>
              <a:off x="-32089" y="537321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40" name="Right Arrow 39"/>
            <p:cNvSpPr/>
            <p:nvPr/>
          </p:nvSpPr>
          <p:spPr bwMode="auto">
            <a:xfrm>
              <a:off x="-32089" y="58772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4" name="Right Arrow 93"/>
            <p:cNvSpPr/>
            <p:nvPr/>
          </p:nvSpPr>
          <p:spPr bwMode="auto">
            <a:xfrm>
              <a:off x="5079068" y="2471756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5" name="Right Arrow 94"/>
            <p:cNvSpPr/>
            <p:nvPr/>
          </p:nvSpPr>
          <p:spPr bwMode="auto">
            <a:xfrm>
              <a:off x="5079068" y="4992036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6" name="Right Arrow 95"/>
            <p:cNvSpPr/>
            <p:nvPr/>
          </p:nvSpPr>
          <p:spPr bwMode="auto">
            <a:xfrm>
              <a:off x="7348223" y="3803551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7" name="Right Arrow 96"/>
            <p:cNvSpPr/>
            <p:nvPr/>
          </p:nvSpPr>
          <p:spPr bwMode="auto">
            <a:xfrm>
              <a:off x="-32089" y="17091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8" name="Right Arrow 97"/>
            <p:cNvSpPr/>
            <p:nvPr/>
          </p:nvSpPr>
          <p:spPr bwMode="auto">
            <a:xfrm>
              <a:off x="-32089" y="228525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99" name="Right Arrow 98"/>
            <p:cNvSpPr/>
            <p:nvPr/>
          </p:nvSpPr>
          <p:spPr bwMode="auto">
            <a:xfrm>
              <a:off x="-32089" y="30053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0" name="Right Arrow 99"/>
            <p:cNvSpPr/>
            <p:nvPr/>
          </p:nvSpPr>
          <p:spPr bwMode="auto">
            <a:xfrm>
              <a:off x="-32089" y="350939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1" name="Right Arrow 100"/>
            <p:cNvSpPr/>
            <p:nvPr/>
          </p:nvSpPr>
          <p:spPr bwMode="auto">
            <a:xfrm>
              <a:off x="-32089" y="42294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2" name="Right Arrow 101"/>
            <p:cNvSpPr/>
            <p:nvPr/>
          </p:nvSpPr>
          <p:spPr bwMode="auto">
            <a:xfrm>
              <a:off x="-32089" y="480553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3" name="Right Arrow 102"/>
            <p:cNvSpPr/>
            <p:nvPr/>
          </p:nvSpPr>
          <p:spPr bwMode="auto">
            <a:xfrm>
              <a:off x="-32089" y="5525616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4" name="Right Arrow 103"/>
            <p:cNvSpPr/>
            <p:nvPr/>
          </p:nvSpPr>
          <p:spPr bwMode="auto">
            <a:xfrm>
              <a:off x="-32089" y="6029672"/>
              <a:ext cx="1763688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5" name="Right Arrow 104"/>
            <p:cNvSpPr/>
            <p:nvPr/>
          </p:nvSpPr>
          <p:spPr bwMode="auto">
            <a:xfrm>
              <a:off x="2814107" y="2023095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6" name="Right Arrow 105"/>
            <p:cNvSpPr/>
            <p:nvPr/>
          </p:nvSpPr>
          <p:spPr bwMode="auto">
            <a:xfrm>
              <a:off x="2811721" y="3284984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7" name="Right Arrow 106"/>
            <p:cNvSpPr/>
            <p:nvPr/>
          </p:nvSpPr>
          <p:spPr bwMode="auto">
            <a:xfrm>
              <a:off x="2811720" y="4543375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08" name="Right Arrow 107"/>
            <p:cNvSpPr/>
            <p:nvPr/>
          </p:nvSpPr>
          <p:spPr bwMode="auto">
            <a:xfrm>
              <a:off x="2814107" y="5805264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13" name="Right Arrow 112"/>
            <p:cNvSpPr/>
            <p:nvPr/>
          </p:nvSpPr>
          <p:spPr bwMode="auto">
            <a:xfrm>
              <a:off x="5087401" y="2636912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14" name="Right Arrow 113"/>
            <p:cNvSpPr/>
            <p:nvPr/>
          </p:nvSpPr>
          <p:spPr bwMode="auto">
            <a:xfrm>
              <a:off x="5087401" y="5157192"/>
              <a:ext cx="1197767" cy="36004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731601" y="1556793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31600" y="2818682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001948" y="1557500"/>
              <a:ext cx="1071389" cy="233257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731601" y="4077073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731600" y="5338962"/>
              <a:ext cx="1071389" cy="107138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001948" y="4077780"/>
              <a:ext cx="1071389" cy="2332571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286360" y="1556792"/>
              <a:ext cx="1071389" cy="4853558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 bwMode="auto">
          <a:xfrm>
            <a:off x="2645631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2645631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3149687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3149687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2645631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645631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3149687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3149687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645631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2645631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3149687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3149687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2645631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2645631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3149687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645631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2645631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3149687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3149687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2645631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2645631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3149687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3149687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2645631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2645631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3149687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3149687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2645631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2645631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8" name="Oval 87"/>
          <p:cNvSpPr/>
          <p:nvPr/>
        </p:nvSpPr>
        <p:spPr bwMode="auto">
          <a:xfrm>
            <a:off x="3149687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72" name="Oval 171"/>
          <p:cNvSpPr/>
          <p:nvPr/>
        </p:nvSpPr>
        <p:spPr bwMode="auto">
          <a:xfrm>
            <a:off x="2645631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3" name="Oval 172"/>
          <p:cNvSpPr/>
          <p:nvPr/>
        </p:nvSpPr>
        <p:spPr bwMode="auto">
          <a:xfrm>
            <a:off x="2645631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4" name="Oval 173"/>
          <p:cNvSpPr/>
          <p:nvPr/>
        </p:nvSpPr>
        <p:spPr bwMode="auto">
          <a:xfrm>
            <a:off x="3149687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3149687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2645631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2645631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3149687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3149687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3149687" y="4154066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2645631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2645631" y="41574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3149687" y="479808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2645631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3149687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3149687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2644515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2645631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2645631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3149687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3149687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2645631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2645631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3149687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3149687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2645631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645631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3149687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3149687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2645631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2645631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3149687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3149687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35403" y="1847577"/>
            <a:ext cx="13681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Thrown away enough data now!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BX:1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BX:2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BX:3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569683" y="5688101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BX:4</a:t>
            </a:r>
          </a:p>
        </p:txBody>
      </p:sp>
    </p:spTree>
    <p:extLst>
      <p:ext uri="{BB962C8B-B14F-4D97-AF65-F5344CB8AC3E}">
        <p14:creationId xmlns:p14="http://schemas.microsoft.com/office/powerpoint/2010/main" val="29835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421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30716 -0.05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63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4427 0.05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0716 -0.0356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78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4427 0.052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61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30716 -0.04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10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27 0.056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0716 -0.0377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89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4213 L 0.49622 0.15764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5764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55924 -0.0252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421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254 L 0.49622 0.14699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4722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694 L 0.55143 -0.0377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474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4213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25196 -0.0525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639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4427 0.0588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25196 -0.03565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782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4.07407E-6 L 0.18906 0.0525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616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25196 -0.041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10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4427 0.05694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0716 -0.03773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22 0.15764 L 0.78437 0.3088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7546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49622 -0.02523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4213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6 -0.03565 L 0.50404 -0.11968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4213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6 -0.0419 L 0.44102 0.0525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4722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-0.03773 L 0.55143 -0.1324 " pathEditMode="relative" rAng="0" ptsTypes="AA">
                                      <p:cBhvr>
                                        <p:cTn id="40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4745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24427 0.04213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106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25196 -0.0525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639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24427 0.0588 " pathEditMode="relative" rAng="0" ptsTypes="AA">
                                      <p:cBhvr>
                                        <p:cTn id="41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94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5196 -0.03564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782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4427 0.05139 " pathEditMode="relative" rAng="0" ptsTypes="AA">
                                      <p:cBhvr>
                                        <p:cTn id="41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569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25196 -0.0419 " pathEditMode="relative" rAng="0" ptsTypes="AA">
                                      <p:cBhvr>
                                        <p:cTn id="41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106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24427 0.05694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2847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25196 -0.03773 " pathEditMode="relative" rAng="0" ptsTypes="AA">
                                      <p:cBhvr>
                                        <p:cTn id="42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898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41" grpId="0" animBg="1"/>
      <p:bldP spid="41" grpId="1" animBg="1"/>
      <p:bldP spid="41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74" grpId="0" animBg="1"/>
      <p:bldP spid="74" grpId="1" animBg="1"/>
      <p:bldP spid="74" grpId="2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9" grpId="0" animBg="1"/>
      <p:bldP spid="9" grpId="1" animBg="1"/>
      <p:bldP spid="10" grpId="0" animBg="1"/>
      <p:bldP spid="205" grpId="0" animBg="1"/>
      <p:bldP spid="206" grpId="0" animBg="1"/>
      <p:bldP spid="2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D778-A4D4-462E-82E2-495EB545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LHC: Large Hadron Collider</a:t>
            </a:r>
          </a:p>
        </p:txBody>
      </p:sp>
      <p:pic>
        <p:nvPicPr>
          <p:cNvPr id="6" name="Picture 2" descr="https://www.llnl.gov/sites/default/files/field/image/19516_LHCBig.jpg">
            <a:extLst>
              <a:ext uri="{FF2B5EF4-FFF2-40B4-BE49-F238E27FC236}">
                <a16:creationId xmlns:a16="http://schemas.microsoft.com/office/drawing/2014/main" id="{33618FAD-6E6D-45E5-B4EC-37210655C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-1" b="7027"/>
          <a:stretch/>
        </p:blipFill>
        <p:spPr bwMode="auto">
          <a:xfrm>
            <a:off x="2893260" y="1536519"/>
            <a:ext cx="6434507" cy="52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578AF8A-F1D7-4BCA-8DA0-BB97663ABE99}"/>
              </a:ext>
            </a:extLst>
          </p:cNvPr>
          <p:cNvSpPr/>
          <p:nvPr/>
        </p:nvSpPr>
        <p:spPr>
          <a:xfrm rot="167403">
            <a:off x="3915059" y="2709002"/>
            <a:ext cx="5520550" cy="2302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480B7F-084A-46D4-A54C-1F48CE6D660B}"/>
              </a:ext>
            </a:extLst>
          </p:cNvPr>
          <p:cNvCxnSpPr>
            <a:endCxn id="4" idx="0"/>
          </p:cNvCxnSpPr>
          <p:nvPr/>
        </p:nvCxnSpPr>
        <p:spPr>
          <a:xfrm>
            <a:off x="6536216" y="2696659"/>
            <a:ext cx="195167" cy="13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E2E256-4020-4EE9-AA1E-57C1F132E3FC}"/>
              </a:ext>
            </a:extLst>
          </p:cNvPr>
          <p:cNvCxnSpPr>
            <a:endCxn id="4" idx="0"/>
          </p:cNvCxnSpPr>
          <p:nvPr/>
        </p:nvCxnSpPr>
        <p:spPr>
          <a:xfrm flipH="1">
            <a:off x="6731383" y="2710367"/>
            <a:ext cx="1857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7E4E4B-9FC0-4B43-B0A6-F6A99C1CF74E}"/>
              </a:ext>
            </a:extLst>
          </p:cNvPr>
          <p:cNvSpPr txBox="1"/>
          <p:nvPr/>
        </p:nvSpPr>
        <p:spPr>
          <a:xfrm>
            <a:off x="6428204" y="229654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27km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3379E-5563-4B6F-AE0B-A9F079DF7DF3}"/>
              </a:ext>
            </a:extLst>
          </p:cNvPr>
          <p:cNvCxnSpPr/>
          <p:nvPr/>
        </p:nvCxnSpPr>
        <p:spPr>
          <a:xfrm>
            <a:off x="4108802" y="3704771"/>
            <a:ext cx="5040560" cy="2880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C00124-2E0F-4C06-8BDF-88AEE751187C}"/>
              </a:ext>
            </a:extLst>
          </p:cNvPr>
          <p:cNvSpPr txBox="1"/>
          <p:nvPr/>
        </p:nvSpPr>
        <p:spPr>
          <a:xfrm>
            <a:off x="6207019" y="3508052"/>
            <a:ext cx="93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8.6km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DD16F0-EB57-4F3C-9C35-159097636C20}"/>
              </a:ext>
            </a:extLst>
          </p:cNvPr>
          <p:cNvCxnSpPr/>
          <p:nvPr/>
        </p:nvCxnSpPr>
        <p:spPr>
          <a:xfrm>
            <a:off x="6676015" y="5097306"/>
            <a:ext cx="0" cy="90447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959E9-7722-443C-BD4C-FB50E1AA3CC0}"/>
              </a:ext>
            </a:extLst>
          </p:cNvPr>
          <p:cNvSpPr txBox="1"/>
          <p:nvPr/>
        </p:nvSpPr>
        <p:spPr>
          <a:xfrm>
            <a:off x="6629082" y="5216939"/>
            <a:ext cx="93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100m</a:t>
            </a:r>
          </a:p>
        </p:txBody>
      </p:sp>
      <p:pic>
        <p:nvPicPr>
          <p:cNvPr id="13" name="Picture 2" descr="http://inspirehep.net/record/878496/files/figures_AtlasDetectorLabelled.png">
            <a:extLst>
              <a:ext uri="{FF2B5EF4-FFF2-40B4-BE49-F238E27FC236}">
                <a16:creationId xmlns:a16="http://schemas.microsoft.com/office/drawing/2014/main" id="{1EEE80BF-4683-4B1C-99AA-E1E5EEB24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8" b="98555" l="124" r="995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0803" b="11853"/>
          <a:stretch/>
        </p:blipFill>
        <p:spPr bwMode="auto">
          <a:xfrm>
            <a:off x="1363579" y="4293097"/>
            <a:ext cx="432606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BDC3BE-32C4-4A81-A793-E4A1D7730842}"/>
              </a:ext>
            </a:extLst>
          </p:cNvPr>
          <p:cNvCxnSpPr>
            <a:cxnSpLocks/>
          </p:cNvCxnSpPr>
          <p:nvPr/>
        </p:nvCxnSpPr>
        <p:spPr>
          <a:xfrm flipV="1">
            <a:off x="3526610" y="3704771"/>
            <a:ext cx="392745" cy="860761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>
            <a:extLst>
              <a:ext uri="{FF2B5EF4-FFF2-40B4-BE49-F238E27FC236}">
                <a16:creationId xmlns:a16="http://schemas.microsoft.com/office/drawing/2014/main" id="{C37474CC-FCB4-480D-8F43-D14655AE2B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2598" y="4943894"/>
            <a:ext cx="2692163" cy="179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44B39A-0178-4EAC-8B50-48D42ED5A90F}"/>
              </a:ext>
            </a:extLst>
          </p:cNvPr>
          <p:cNvCxnSpPr>
            <a:stCxn id="15" idx="0"/>
          </p:cNvCxnSpPr>
          <p:nvPr/>
        </p:nvCxnSpPr>
        <p:spPr>
          <a:xfrm flipV="1">
            <a:off x="9128680" y="4019610"/>
            <a:ext cx="98874" cy="924284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Can the tyranny be broken?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𝑐𝑎𝑏𝑙𝑒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10515600" cy="461152"/>
              </a:xfr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4A2DFC36-07A3-488A-9CF5-E25211097E2B}"/>
              </a:ext>
            </a:extLst>
          </p:cNvPr>
          <p:cNvSpPr/>
          <p:nvPr/>
        </p:nvSpPr>
        <p:spPr bwMode="auto">
          <a:xfrm rot="16200000">
            <a:off x="6100099" y="313539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3F4B5-4E9D-4D8F-AF16-5524C76FB1F5}"/>
              </a:ext>
            </a:extLst>
          </p:cNvPr>
          <p:cNvSpPr txBox="1"/>
          <p:nvPr/>
        </p:nvSpPr>
        <p:spPr>
          <a:xfrm>
            <a:off x="5375726" y="2497512"/>
            <a:ext cx="1666865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technology available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7C25BF53-A34B-46E8-81E2-1AC1F0046D4B}"/>
              </a:ext>
            </a:extLst>
          </p:cNvPr>
          <p:cNvSpPr/>
          <p:nvPr/>
        </p:nvSpPr>
        <p:spPr bwMode="auto">
          <a:xfrm rot="16200000">
            <a:off x="9146373" y="1731460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1E210B-745F-44DA-89B6-D584EC6773A1}"/>
              </a:ext>
            </a:extLst>
          </p:cNvPr>
          <p:cNvSpPr txBox="1"/>
          <p:nvPr/>
        </p:nvSpPr>
        <p:spPr>
          <a:xfrm>
            <a:off x="8278341" y="2490352"/>
            <a:ext cx="1922116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only feasible architecture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829EE8D6-DB11-4F41-9654-B58F78756F3D}"/>
              </a:ext>
            </a:extLst>
          </p:cNvPr>
          <p:cNvSpPr/>
          <p:nvPr/>
        </p:nvSpPr>
        <p:spPr bwMode="auto">
          <a:xfrm rot="16200000">
            <a:off x="3399476" y="2089108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795A75-ACF5-4852-9F70-35B61ECD0DD0}"/>
              </a:ext>
            </a:extLst>
          </p:cNvPr>
          <p:cNvSpPr txBox="1"/>
          <p:nvPr/>
        </p:nvSpPr>
        <p:spPr>
          <a:xfrm>
            <a:off x="2668192" y="2481379"/>
            <a:ext cx="1666865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Restricted by available 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739E3-4A1E-4014-AD10-4B4A4EE736A8}"/>
              </a:ext>
            </a:extLst>
          </p:cNvPr>
          <p:cNvSpPr/>
          <p:nvPr/>
        </p:nvSpPr>
        <p:spPr>
          <a:xfrm>
            <a:off x="7480589" y="3570474"/>
            <a:ext cx="3517619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Maybe it’s time to start questioning the received wisdom…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F1F16E-9A6A-40EB-87CD-31ACF259C245}"/>
              </a:ext>
            </a:extLst>
          </p:cNvPr>
          <p:cNvCxnSpPr/>
          <p:nvPr/>
        </p:nvCxnSpPr>
        <p:spPr bwMode="auto">
          <a:xfrm flipV="1">
            <a:off x="8400257" y="2479705"/>
            <a:ext cx="1728192" cy="9891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6390A20-5543-4ED8-8B97-80A19E5B20CA}"/>
              </a:ext>
            </a:extLst>
          </p:cNvPr>
          <p:cNvSpPr txBox="1"/>
          <p:nvPr/>
        </p:nvSpPr>
        <p:spPr>
          <a:xfrm>
            <a:off x="2140323" y="5601434"/>
            <a:ext cx="438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Imagine a “card” with 4 input links and up to 4 output links…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0FE7D6-EDCA-41CC-BE7E-91651B8C3FAD}"/>
                  </a:ext>
                </a:extLst>
              </p:cNvPr>
              <p:cNvSpPr txBox="1"/>
              <p:nvPr/>
            </p:nvSpPr>
            <p:spPr>
              <a:xfrm>
                <a:off x="2063553" y="3814009"/>
                <a:ext cx="80648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</a:rPr>
                  <a:t>Can we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𝑡𝑟𝑎𝑛𝑠𝑚𝑖𝑠𝑠𝑖𝑜𝑛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?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This requires a completely new architecture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bg1"/>
                    </a:solidFill>
                    <a:ea typeface="Cambria Math"/>
                  </a:rPr>
                  <a:t>In order that every BX is processed, we require as many processing “nodes” as the number of bunch-crossings the data is transmitted over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90FE7D6-EDCA-41CC-BE7E-91651B8C3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3" y="3814009"/>
                <a:ext cx="8064895" cy="1323439"/>
              </a:xfrm>
              <a:prstGeom prst="rect">
                <a:avLst/>
              </a:prstGeom>
              <a:blipFill>
                <a:blip r:embed="rId3"/>
                <a:stretch>
                  <a:fillRect l="-681" t="-2765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4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time-multiplexed architecture</a:t>
            </a:r>
          </a:p>
        </p:txBody>
      </p:sp>
      <p:sp>
        <p:nvSpPr>
          <p:cNvPr id="148" name="Right Arrow 147"/>
          <p:cNvSpPr/>
          <p:nvPr/>
        </p:nvSpPr>
        <p:spPr bwMode="auto">
          <a:xfrm>
            <a:off x="11234247" y="3803551"/>
            <a:ext cx="95775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4662625" y="1556793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4662625" y="28235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4662625" y="408081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4650996" y="53380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9819903" y="1556792"/>
            <a:ext cx="1427032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0" name="Right Arrow 149"/>
          <p:cNvSpPr/>
          <p:nvPr/>
        </p:nvSpPr>
        <p:spPr bwMode="auto">
          <a:xfrm>
            <a:off x="7526204" y="1912466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1" name="Right Arrow 150"/>
          <p:cNvSpPr/>
          <p:nvPr/>
        </p:nvSpPr>
        <p:spPr bwMode="auto">
          <a:xfrm>
            <a:off x="7526205" y="3174355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2" name="Right Arrow 151"/>
          <p:cNvSpPr/>
          <p:nvPr/>
        </p:nvSpPr>
        <p:spPr bwMode="auto">
          <a:xfrm>
            <a:off x="7526207" y="4436244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3" name="Right Arrow 152"/>
          <p:cNvSpPr/>
          <p:nvPr/>
        </p:nvSpPr>
        <p:spPr bwMode="auto">
          <a:xfrm>
            <a:off x="7526208" y="5698133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66842" y="1322777"/>
            <a:ext cx="6881487" cy="5112567"/>
            <a:chOff x="2126840" y="1322776"/>
            <a:chExt cx="5004720" cy="5112567"/>
          </a:xfrm>
        </p:grpSpPr>
        <p:sp>
          <p:nvSpPr>
            <p:cNvPr id="9" name="Oval 8"/>
            <p:cNvSpPr/>
            <p:nvPr/>
          </p:nvSpPr>
          <p:spPr bwMode="auto">
            <a:xfrm>
              <a:off x="2126840" y="1322776"/>
              <a:ext cx="1885301" cy="511256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Century Gothic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65215" y="1504223"/>
              <a:ext cx="1466345" cy="2677656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FF00"/>
                  </a:solidFill>
                </a:rPr>
                <a:t>Well… this doesn’t look like a great start – but we’ll come back to it in a minute…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4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ight Arrow 147">
            <a:extLst>
              <a:ext uri="{FF2B5EF4-FFF2-40B4-BE49-F238E27FC236}">
                <a16:creationId xmlns:a16="http://schemas.microsoft.com/office/drawing/2014/main" id="{EA52C6F2-92B9-46FF-B88F-FC3863B673AC}"/>
              </a:ext>
            </a:extLst>
          </p:cNvPr>
          <p:cNvSpPr/>
          <p:nvPr/>
        </p:nvSpPr>
        <p:spPr bwMode="auto">
          <a:xfrm>
            <a:off x="11234247" y="3803551"/>
            <a:ext cx="95775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286569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92CAB8E8-84FC-4938-84F7-41251C2028E2}"/>
              </a:ext>
            </a:extLst>
          </p:cNvPr>
          <p:cNvSpPr/>
          <p:nvPr/>
        </p:nvSpPr>
        <p:spPr bwMode="auto">
          <a:xfrm>
            <a:off x="9819903" y="1556792"/>
            <a:ext cx="1427032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5" name="Right Arrow 149">
            <a:extLst>
              <a:ext uri="{FF2B5EF4-FFF2-40B4-BE49-F238E27FC236}">
                <a16:creationId xmlns:a16="http://schemas.microsoft.com/office/drawing/2014/main" id="{A3275CCF-F686-471C-8C02-32D0246FEAB6}"/>
              </a:ext>
            </a:extLst>
          </p:cNvPr>
          <p:cNvSpPr/>
          <p:nvPr/>
        </p:nvSpPr>
        <p:spPr bwMode="auto">
          <a:xfrm>
            <a:off x="7526204" y="1912466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6" name="Right Arrow 150">
            <a:extLst>
              <a:ext uri="{FF2B5EF4-FFF2-40B4-BE49-F238E27FC236}">
                <a16:creationId xmlns:a16="http://schemas.microsoft.com/office/drawing/2014/main" id="{D5ECE6F8-8768-4EAB-92B0-C05ABA3EF579}"/>
              </a:ext>
            </a:extLst>
          </p:cNvPr>
          <p:cNvSpPr/>
          <p:nvPr/>
        </p:nvSpPr>
        <p:spPr bwMode="auto">
          <a:xfrm>
            <a:off x="7526205" y="3174355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7" name="Right Arrow 151">
            <a:extLst>
              <a:ext uri="{FF2B5EF4-FFF2-40B4-BE49-F238E27FC236}">
                <a16:creationId xmlns:a16="http://schemas.microsoft.com/office/drawing/2014/main" id="{35BC9C9F-AF52-4D1C-899E-C54EAFD227F0}"/>
              </a:ext>
            </a:extLst>
          </p:cNvPr>
          <p:cNvSpPr/>
          <p:nvPr/>
        </p:nvSpPr>
        <p:spPr bwMode="auto">
          <a:xfrm>
            <a:off x="7526207" y="4436244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8" name="Right Arrow 152">
            <a:extLst>
              <a:ext uri="{FF2B5EF4-FFF2-40B4-BE49-F238E27FC236}">
                <a16:creationId xmlns:a16="http://schemas.microsoft.com/office/drawing/2014/main" id="{28451092-3229-479F-BCBC-9D6623937A95}"/>
              </a:ext>
            </a:extLst>
          </p:cNvPr>
          <p:cNvSpPr/>
          <p:nvPr/>
        </p:nvSpPr>
        <p:spPr bwMode="auto">
          <a:xfrm>
            <a:off x="7526208" y="5698133"/>
            <a:ext cx="22936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9" name="Slide Number Placeholder 5"/>
          <p:cNvSpPr txBox="1">
            <a:spLocks/>
          </p:cNvSpPr>
          <p:nvPr/>
        </p:nvSpPr>
        <p:spPr bwMode="auto">
          <a:xfrm>
            <a:off x="8534400" y="6524626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time-multiplexed architecture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626096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338064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626096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1050032" y="285942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65092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1083595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626096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1338064" y="537724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914128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50032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914128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1338064" y="287200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94044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1374069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931435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1050032" y="539371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626096" y="189797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1338064" y="189797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626096" y="316553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1050032" y="315216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650926" y="438967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1083595" y="438203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626096" y="566998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1338064" y="566998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914128" y="189797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1050032" y="189797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914128" y="316553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1338064" y="3164738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940446" y="438967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1374069" y="438203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931435" y="566998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1050032" y="568644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626096" y="2190823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1338064" y="2190823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626096" y="3458392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1050032" y="3445015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650926" y="4682528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1083595" y="4674888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626096" y="5962834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1338064" y="5962834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914128" y="2190823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1050032" y="2190823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914128" y="3458392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1338064" y="345759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940446" y="4682528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1374069" y="4674888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931435" y="5962834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1050032" y="597930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626096" y="246933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1338064" y="246933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626096" y="373689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1050032" y="372352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650926" y="496103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1083595" y="495339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626096" y="624134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1338064" y="624134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914128" y="246933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1050032" y="2469330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914128" y="3736899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1338064" y="3736098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940446" y="4961035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1374069" y="4953395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931435" y="6241341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1050032" y="625780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07376" y="1677453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626096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1338064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626096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1050032" y="285942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65092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1083595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626096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1338064" y="537724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914128" y="16052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1050032" y="160523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914128" y="287280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1338064" y="287200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940446" y="409693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1374069" y="408929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931435" y="537724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1050032" y="539371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5765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5735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637209" y="1892637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1349177" y="1892637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637209" y="3160206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1061145" y="3146829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662039" y="4384342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1094708" y="437670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637209" y="5664648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1349177" y="5664648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925241" y="1892637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1061145" y="1892637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925241" y="3160206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1349177" y="3159405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951559" y="4384342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1385182" y="437670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942548" y="5664648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1061145" y="568111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637209" y="219019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1349177" y="219019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637209" y="345776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1061145" y="344438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662039" y="468189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1094708" y="467425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637209" y="596220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1349177" y="596220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925241" y="219019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1061145" y="2190194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925241" y="3457763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1349177" y="3456962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951559" y="4681899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1385182" y="4674259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942548" y="5962205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1061145" y="5978672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7818488" y="2901589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7818488" y="4184959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data for 1bx from all regions in a single card!</a:t>
            </a:r>
          </a:p>
          <a:p>
            <a:r>
              <a:rPr lang="en-GB" dirty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BX:1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BX:2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BX:3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BX:4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BX:5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10569680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BX:6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10569683" y="569260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BX:7</a:t>
            </a:r>
          </a:p>
        </p:txBody>
      </p:sp>
    </p:spTree>
    <p:extLst>
      <p:ext uri="{BB962C8B-B14F-4D97-AF65-F5344CB8AC3E}">
        <p14:creationId xmlns:p14="http://schemas.microsoft.com/office/powerpoint/2010/main" val="3781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40951 -0.004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41758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1459 -0.2833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017 -0.0041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9101 -0.2833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40169 0.1421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39388 -0.000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8295 -0.14768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9206 -0.2923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78 -0.00416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7019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37019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36628 -0.2821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8594 0.14212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38594 -0.0007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37513 -0.14768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78 -0.28172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39388 0.28842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39388 0.13519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9102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39206 -0.14607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33867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503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33867 -0.0041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33867 -0.43056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6211 0.1421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543 -0.29237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3543 -0.00047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5052 -0.14652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37018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37018 0.13519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36731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37018 -0.14607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3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39388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L 0.39388 0.28357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39102 0.13658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9206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073 0.00138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33503 -0.14652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3073 0.14212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3543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3543 -0.14607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3543 0.13519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5052 -0.00024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40951 -0.00416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41758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1459 -0.28334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78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78 0.27292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7513 0.13658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38594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31927 -0.00024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32291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017 -0.00416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9101 -0.28334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40169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9388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8295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39206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4779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6355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34779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the tyranny be broken?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4956" y="2113625"/>
            <a:ext cx="5374105" cy="2976199"/>
          </a:xfrm>
        </p:spPr>
        <p:txBody>
          <a:bodyPr/>
          <a:lstStyle/>
          <a:p>
            <a:r>
              <a:rPr lang="en-GB" dirty="0"/>
              <a:t>YES!</a:t>
            </a:r>
          </a:p>
          <a:p>
            <a:pPr lvl="1"/>
            <a:r>
              <a:rPr lang="en-GB" dirty="0"/>
              <a:t>Time-multiplexing means that your trigger systems are no-longer limited by the number of links into a board!</a:t>
            </a:r>
          </a:p>
          <a:p>
            <a:pPr lvl="1"/>
            <a:r>
              <a:rPr lang="en-GB" dirty="0"/>
              <a:t>No need to throw away data before processing (although if you can, why not…)</a:t>
            </a:r>
          </a:p>
          <a:p>
            <a:pPr lvl="1"/>
            <a:r>
              <a:rPr lang="en-GB" dirty="0"/>
              <a:t>Fewer boundaries means less data and fewer fibre for a given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6452939" y="2113625"/>
            <a:ext cx="5374105" cy="1832296"/>
          </a:xfrm>
        </p:spPr>
        <p:txBody>
          <a:bodyPr/>
          <a:lstStyle/>
          <a:p>
            <a:r>
              <a:rPr lang="en-GB" dirty="0"/>
              <a:t>NO!</a:t>
            </a:r>
          </a:p>
          <a:p>
            <a:pPr lvl="1"/>
            <a:r>
              <a:rPr lang="en-GB" dirty="0"/>
              <a:t>Time-multiplexing means that you CAN (but don’t have to) have the raw data-rate throughout your system – this means more links than if you throw data away!</a:t>
            </a:r>
          </a:p>
        </p:txBody>
      </p:sp>
    </p:spTree>
    <p:extLst>
      <p:ext uri="{BB962C8B-B14F-4D97-AF65-F5344CB8AC3E}">
        <p14:creationId xmlns:p14="http://schemas.microsoft.com/office/powerpoint/2010/main" val="326544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F9E7-30C5-4888-AC35-BA7B4CD8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that horrible patch panel?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74E90-F4F9-4017-BC01-06C9E8EE3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4912" cy="374650"/>
          </a:xfrm>
        </p:spPr>
        <p:txBody>
          <a:bodyPr/>
          <a:lstStyle/>
          <a:p>
            <a:r>
              <a:rPr lang="en-GB" dirty="0"/>
              <a:t>Pay Molex to have a robot build it for you and pack it into a 2U rackmount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7AC10-9889-4AB2-B0FF-65894C19BD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23" y="2341601"/>
            <a:ext cx="8029154" cy="45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380139"/>
          </a:xfrm>
        </p:spPr>
        <p:txBody>
          <a:bodyPr/>
          <a:lstStyle/>
          <a:p>
            <a:r>
              <a:rPr lang="en-GB" dirty="0"/>
              <a:t>Minimizes (or even eliminates) boundaries</a:t>
            </a:r>
          </a:p>
          <a:p>
            <a:pPr lvl="1"/>
            <a:r>
              <a:rPr lang="en-GB" dirty="0"/>
              <a:t>Most different board “species” in CMS can be traced back to the need to handle a particular choice of geometric division</a:t>
            </a:r>
          </a:p>
          <a:p>
            <a:pPr lvl="1"/>
            <a:r>
              <a:rPr lang="en-GB" dirty="0"/>
              <a:t>TMT means no specialization of hardware for a particular boundary handling situation</a:t>
            </a:r>
          </a:p>
          <a:p>
            <a:pPr lvl="2"/>
            <a:r>
              <a:rPr lang="en-GB" dirty="0"/>
              <a:t>“One-board-fits-all” design</a:t>
            </a:r>
          </a:p>
          <a:p>
            <a:pPr lvl="2"/>
            <a:r>
              <a:rPr lang="en-GB" dirty="0"/>
              <a:t>All specialization is in firmware – complete flexibility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69ABE-FE2F-43FB-A28F-2971505BA315}"/>
              </a:ext>
            </a:extLst>
          </p:cNvPr>
          <p:cNvSpPr/>
          <p:nvPr/>
        </p:nvSpPr>
        <p:spPr>
          <a:xfrm rot="20700000">
            <a:off x="5110839" y="3907611"/>
            <a:ext cx="6987377" cy="72298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Advantages claimed in 2011</a:t>
            </a:r>
          </a:p>
        </p:txBody>
      </p:sp>
    </p:spTree>
    <p:extLst>
      <p:ext uri="{BB962C8B-B14F-4D97-AF65-F5344CB8AC3E}">
        <p14:creationId xmlns:p14="http://schemas.microsoft.com/office/powerpoint/2010/main" val="4227442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377848"/>
          </a:xfrm>
        </p:spPr>
        <p:txBody>
          <a:bodyPr/>
          <a:lstStyle/>
          <a:p>
            <a:r>
              <a:rPr lang="en-GB" dirty="0"/>
              <a:t>No duplication of data needed</a:t>
            </a:r>
          </a:p>
          <a:p>
            <a:pPr lvl="1"/>
            <a:r>
              <a:rPr lang="en-GB" dirty="0"/>
              <a:t>Less hardware and fewer links for a given resolution</a:t>
            </a:r>
          </a:p>
          <a:p>
            <a:r>
              <a:rPr lang="en-GB" dirty="0"/>
              <a:t>Data need only be thrown away by choice, not necessity</a:t>
            </a:r>
          </a:p>
          <a:p>
            <a:pPr lvl="1"/>
            <a:r>
              <a:rPr lang="en-GB" dirty="0"/>
              <a:t>Should allow better physics</a:t>
            </a:r>
          </a:p>
          <a:p>
            <a:r>
              <a:rPr lang="en-GB" dirty="0"/>
              <a:t>Equality of data</a:t>
            </a:r>
          </a:p>
          <a:p>
            <a:pPr lvl="1"/>
            <a:r>
              <a:rPr lang="en-GB" dirty="0"/>
              <a:t>Without duplication, all data is equal</a:t>
            </a:r>
          </a:p>
          <a:p>
            <a:pPr lvl="1"/>
            <a:r>
              <a:rPr lang="en-GB" dirty="0"/>
              <a:t>Can easily add new input sources</a:t>
            </a:r>
          </a:p>
          <a:p>
            <a:pPr lvl="2"/>
            <a:r>
              <a:rPr lang="en-GB" dirty="0"/>
              <a:t>Scalability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544A2-FF82-43C4-B4FE-DCD6219987B7}"/>
              </a:ext>
            </a:extLst>
          </p:cNvPr>
          <p:cNvSpPr/>
          <p:nvPr/>
        </p:nvSpPr>
        <p:spPr>
          <a:xfrm rot="20700000">
            <a:off x="5110839" y="3907611"/>
            <a:ext cx="6987377" cy="722989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Advantages claimed in 2011</a:t>
            </a:r>
          </a:p>
        </p:txBody>
      </p:sp>
    </p:spTree>
    <p:extLst>
      <p:ext uri="{BB962C8B-B14F-4D97-AF65-F5344CB8AC3E}">
        <p14:creationId xmlns:p14="http://schemas.microsoft.com/office/powerpoint/2010/main" val="3224128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6DD8-10A1-4064-82BE-7DA0A32FF0AD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A67-1E11-4B45-B8E0-9E29BA56DE4C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CDC1E-AED8-4E7E-B0F2-C7F228DDAC56}"/>
              </a:ext>
            </a:extLst>
          </p:cNvPr>
          <p:cNvSpPr/>
          <p:nvPr/>
        </p:nvSpPr>
        <p:spPr>
          <a:xfrm>
            <a:off x="2044081" y="3154825"/>
            <a:ext cx="8105110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The proof of the pudding is in the eating:</a:t>
            </a:r>
            <a:br>
              <a:rPr lang="en-GB" sz="2400" dirty="0">
                <a:solidFill>
                  <a:srgbClr val="FFFF00"/>
                </a:solidFill>
              </a:rPr>
            </a:br>
            <a:r>
              <a:rPr lang="en-GB" sz="2400" dirty="0">
                <a:solidFill>
                  <a:srgbClr val="FFFF00"/>
                </a:solidFill>
              </a:rPr>
              <a:t>CMS has been running with a TM </a:t>
            </a:r>
            <a:r>
              <a:rPr lang="en-GB" sz="2400" dirty="0" err="1">
                <a:solidFill>
                  <a:srgbClr val="FFFF00"/>
                </a:solidFill>
              </a:rPr>
              <a:t>calo</a:t>
            </a:r>
            <a:r>
              <a:rPr lang="en-GB" sz="2400" dirty="0">
                <a:solidFill>
                  <a:srgbClr val="FFFF00"/>
                </a:solidFill>
              </a:rPr>
              <a:t> trigger since 2015</a:t>
            </a:r>
          </a:p>
        </p:txBody>
      </p:sp>
    </p:spTree>
    <p:extLst>
      <p:ext uri="{BB962C8B-B14F-4D97-AF65-F5344CB8AC3E}">
        <p14:creationId xmlns:p14="http://schemas.microsoft.com/office/powerpoint/2010/main" val="1393194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3015916" y="2294013"/>
            <a:ext cx="3049603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6367070" y="2294013"/>
            <a:ext cx="3211645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63E55B-162F-45B4-BB1B-024D4AC384CD}"/>
              </a:ext>
            </a:extLst>
          </p:cNvPr>
          <p:cNvSpPr/>
          <p:nvPr/>
        </p:nvSpPr>
        <p:spPr>
          <a:xfrm>
            <a:off x="3010616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D1E39-5F17-482F-B0F3-8BA39AF7560C}"/>
              </a:ext>
            </a:extLst>
          </p:cNvPr>
          <p:cNvSpPr/>
          <p:nvPr/>
        </p:nvSpPr>
        <p:spPr>
          <a:xfrm>
            <a:off x="6448987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Time-multiplexed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F41E8-3898-4D20-AEFF-6C08F97B50FB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2B828-8E44-45DE-B5BD-A0304F632C09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</p:spTree>
    <p:extLst>
      <p:ext uri="{BB962C8B-B14F-4D97-AF65-F5344CB8AC3E}">
        <p14:creationId xmlns:p14="http://schemas.microsoft.com/office/powerpoint/2010/main" val="3396061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44971" y="2294013"/>
            <a:ext cx="2965646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9578713" y="2294013"/>
            <a:ext cx="2377289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6044C6-BB6C-476A-B2B5-CA7B09EBD236}"/>
              </a:ext>
            </a:extLst>
          </p:cNvPr>
          <p:cNvSpPr/>
          <p:nvPr/>
        </p:nvSpPr>
        <p:spPr>
          <a:xfrm>
            <a:off x="9578713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55664C-5A9D-45F5-9B3D-6CCC07E9FC1E}"/>
              </a:ext>
            </a:extLst>
          </p:cNvPr>
          <p:cNvSpPr/>
          <p:nvPr/>
        </p:nvSpPr>
        <p:spPr>
          <a:xfrm>
            <a:off x="219019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</p:spTree>
    <p:extLst>
      <p:ext uri="{BB962C8B-B14F-4D97-AF65-F5344CB8AC3E}">
        <p14:creationId xmlns:p14="http://schemas.microsoft.com/office/powerpoint/2010/main" val="105638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venue.royalholloway.ac.uk/wp-content/uploads/2014/12/Qu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4182" r="8803" b="159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46C26-721E-4DA7-BC31-8EFB602D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CMS vs. Atlas vs. Founder’s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0063F-3904-4F61-B5D9-FC0D95313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9"/>
          <a:stretch/>
        </p:blipFill>
        <p:spPr>
          <a:xfrm flipH="1">
            <a:off x="0" y="2602863"/>
            <a:ext cx="3227598" cy="392928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E1BEB4C-E99E-458F-8757-F7A226FD9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6"/>
          <a:stretch/>
        </p:blipFill>
        <p:spPr>
          <a:xfrm flipH="1">
            <a:off x="8755868" y="553120"/>
            <a:ext cx="3420090" cy="5962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5A509-757B-4FC1-BF34-A57C46AD637D}"/>
              </a:ext>
            </a:extLst>
          </p:cNvPr>
          <p:cNvSpPr txBox="1"/>
          <p:nvPr/>
        </p:nvSpPr>
        <p:spPr>
          <a:xfrm>
            <a:off x="179512" y="6095037"/>
            <a:ext cx="1656184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CMS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14,000 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4B294-6A3D-4B5F-B19B-4F5F0B508C59}"/>
              </a:ext>
            </a:extLst>
          </p:cNvPr>
          <p:cNvSpPr txBox="1"/>
          <p:nvPr/>
        </p:nvSpPr>
        <p:spPr>
          <a:xfrm>
            <a:off x="10364506" y="6083162"/>
            <a:ext cx="1656184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ATLAS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7,000 ton</a:t>
            </a:r>
          </a:p>
        </p:txBody>
      </p:sp>
    </p:spTree>
    <p:extLst>
      <p:ext uri="{BB962C8B-B14F-4D97-AF65-F5344CB8AC3E}">
        <p14:creationId xmlns:p14="http://schemas.microsoft.com/office/powerpoint/2010/main" val="3085936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this really the case?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 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2"/>
          <a:stretch/>
        </p:blipFill>
        <p:spPr>
          <a:xfrm>
            <a:off x="44970" y="2294013"/>
            <a:ext cx="2953063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5"/>
          <a:stretch/>
        </p:blipFill>
        <p:spPr>
          <a:xfrm>
            <a:off x="9653666" y="2294013"/>
            <a:ext cx="2302336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6DD8-10A1-4064-82BE-7DA0A32FF0AD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A67-1E11-4B45-B8E0-9E29BA56DE4C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9FAAD-AF63-4FF7-B839-98442506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3" b="1"/>
          <a:stretch/>
        </p:blipFill>
        <p:spPr>
          <a:xfrm>
            <a:off x="3131956" y="1487604"/>
            <a:ext cx="5960567" cy="2589729"/>
          </a:xfrm>
          <a:prstGeom prst="rect">
            <a:avLst/>
          </a:prstGeom>
          <a:noFill/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39011CB-E5C4-41C1-BFE0-CC058358B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5175" y="4163730"/>
            <a:ext cx="2790825" cy="2686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4F49C4A-0A51-4E70-971C-0D432DFBB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4163730"/>
            <a:ext cx="2801166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333892"/>
            <a:ext cx="11947161" cy="1311128"/>
          </a:xfrm>
        </p:spPr>
        <p:txBody>
          <a:bodyPr/>
          <a:lstStyle/>
          <a:p>
            <a:r>
              <a:rPr lang="en-GB" dirty="0"/>
              <a:t>                        : A generic optical stream processor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598" y="14745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950Gb/s in and 950Gb/s out</a:t>
            </a:r>
          </a:p>
          <a:p>
            <a:r>
              <a:rPr lang="en-GB" dirty="0">
                <a:solidFill>
                  <a:schemeClr val="bg1"/>
                </a:solidFill>
              </a:rPr>
              <a:t>700,000 logic blocks @400MHz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3229" y="1488139"/>
            <a:ext cx="293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Designed by G. Iles, J. Jones, A. Rose &amp; S. Greenwood at 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8978"/>
            <a:ext cx="9144000" cy="6098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81BE3-1EFA-4D6C-A078-18D10876D6D5}"/>
              </a:ext>
            </a:extLst>
          </p:cNvPr>
          <p:cNvSpPr txBox="1"/>
          <p:nvPr/>
        </p:nvSpPr>
        <p:spPr>
          <a:xfrm>
            <a:off x="8643229" y="5352691"/>
            <a:ext cx="27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 it is laid out rationally and looks pretty</a:t>
            </a:r>
          </a:p>
        </p:txBody>
      </p:sp>
      <p:pic>
        <p:nvPicPr>
          <p:cNvPr id="9" name="Picture 4" descr="http://www.hep.ph.ic.ac.uk/mp7/images/mp7_white.png">
            <a:extLst>
              <a:ext uri="{FF2B5EF4-FFF2-40B4-BE49-F238E27FC236}">
                <a16:creationId xmlns:a16="http://schemas.microsoft.com/office/drawing/2014/main" id="{4C1B5812-252F-4915-AD5B-E1212FFD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3" y="575443"/>
            <a:ext cx="3144259" cy="82802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3172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A3718-8BC2-4958-8E64-AFF6D8F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divergence of the CMS and Atlas triggers?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E829FE-83F6-4A29-A30D-51AE0D60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2680"/>
          </a:xfrm>
        </p:spPr>
        <p:txBody>
          <a:bodyPr/>
          <a:lstStyle/>
          <a:p>
            <a:r>
              <a:rPr lang="en-GB" dirty="0"/>
              <a:t>In CMS, time-multiplexing has allowed, and become synonymous with, generic hardware</a:t>
            </a:r>
          </a:p>
          <a:p>
            <a:pPr lvl="1"/>
            <a:r>
              <a:rPr lang="en-GB" dirty="0"/>
              <a:t>Possibly because of my own (extreme) philosophical stance toward simplifying and rationalising  which drove me to evangelize/push both time-multiplexing and generic hardware upon CMS.</a:t>
            </a:r>
          </a:p>
          <a:p>
            <a:r>
              <a:rPr lang="en-GB" dirty="0"/>
              <a:t>So much so that, for phase-II, UKCMS has a “common hardware” work-package to meet the needs of all its subsystems</a:t>
            </a:r>
          </a:p>
          <a:p>
            <a:r>
              <a:rPr lang="en-GB" dirty="0"/>
              <a:t>In contrast to Atlas Phase-1 where the push has been towards very specialist boards</a:t>
            </a:r>
          </a:p>
          <a:p>
            <a:pPr lvl="1"/>
            <a:r>
              <a:rPr lang="en-GB" dirty="0" err="1"/>
              <a:t>eFEX</a:t>
            </a:r>
            <a:r>
              <a:rPr lang="en-GB" dirty="0"/>
              <a:t>, </a:t>
            </a:r>
            <a:r>
              <a:rPr lang="en-GB" dirty="0" err="1"/>
              <a:t>jFEX</a:t>
            </a:r>
            <a:r>
              <a:rPr lang="en-GB" dirty="0"/>
              <a:t>, </a:t>
            </a:r>
            <a:r>
              <a:rPr lang="en-GB" dirty="0" err="1"/>
              <a:t>gFEX</a:t>
            </a:r>
            <a:r>
              <a:rPr lang="en-GB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496762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</p:spTree>
    <p:extLst>
      <p:ext uri="{BB962C8B-B14F-4D97-AF65-F5344CB8AC3E}">
        <p14:creationId xmlns:p14="http://schemas.microsoft.com/office/powerpoint/2010/main" val="87265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5" name="Right Arrow 149">
            <a:extLst>
              <a:ext uri="{FF2B5EF4-FFF2-40B4-BE49-F238E27FC236}">
                <a16:creationId xmlns:a16="http://schemas.microsoft.com/office/drawing/2014/main" id="{A3275CCF-F686-471C-8C02-32D0246FEAB6}"/>
              </a:ext>
            </a:extLst>
          </p:cNvPr>
          <p:cNvSpPr/>
          <p:nvPr/>
        </p:nvSpPr>
        <p:spPr bwMode="auto">
          <a:xfrm>
            <a:off x="6113743" y="155679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6" name="Right Arrow 150">
            <a:extLst>
              <a:ext uri="{FF2B5EF4-FFF2-40B4-BE49-F238E27FC236}">
                <a16:creationId xmlns:a16="http://schemas.microsoft.com/office/drawing/2014/main" id="{D5ECE6F8-8768-4EAB-92B0-C05ABA3EF579}"/>
              </a:ext>
            </a:extLst>
          </p:cNvPr>
          <p:cNvSpPr/>
          <p:nvPr/>
        </p:nvSpPr>
        <p:spPr bwMode="auto">
          <a:xfrm>
            <a:off x="6113744" y="281868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7" name="Right Arrow 151">
            <a:extLst>
              <a:ext uri="{FF2B5EF4-FFF2-40B4-BE49-F238E27FC236}">
                <a16:creationId xmlns:a16="http://schemas.microsoft.com/office/drawing/2014/main" id="{35BC9C9F-AF52-4D1C-899E-C54EAFD227F0}"/>
              </a:ext>
            </a:extLst>
          </p:cNvPr>
          <p:cNvSpPr/>
          <p:nvPr/>
        </p:nvSpPr>
        <p:spPr bwMode="auto">
          <a:xfrm>
            <a:off x="6113746" y="408057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8" name="Right Arrow 152">
            <a:extLst>
              <a:ext uri="{FF2B5EF4-FFF2-40B4-BE49-F238E27FC236}">
                <a16:creationId xmlns:a16="http://schemas.microsoft.com/office/drawing/2014/main" id="{28451092-3229-479F-BCBC-9D6623937A95}"/>
              </a:ext>
            </a:extLst>
          </p:cNvPr>
          <p:cNvSpPr/>
          <p:nvPr/>
        </p:nvSpPr>
        <p:spPr bwMode="auto">
          <a:xfrm>
            <a:off x="6113747" y="534245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335" name="Right Arrow 149">
            <a:extLst>
              <a:ext uri="{FF2B5EF4-FFF2-40B4-BE49-F238E27FC236}">
                <a16:creationId xmlns:a16="http://schemas.microsoft.com/office/drawing/2014/main" id="{08569E01-C7ED-44B0-A75A-7A4707D7833B}"/>
              </a:ext>
            </a:extLst>
          </p:cNvPr>
          <p:cNvSpPr/>
          <p:nvPr/>
        </p:nvSpPr>
        <p:spPr bwMode="auto">
          <a:xfrm>
            <a:off x="6104255" y="177931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6" name="Right Arrow 150">
            <a:extLst>
              <a:ext uri="{FF2B5EF4-FFF2-40B4-BE49-F238E27FC236}">
                <a16:creationId xmlns:a16="http://schemas.microsoft.com/office/drawing/2014/main" id="{87A428D7-2531-4995-B7C1-22801AC22AFA}"/>
              </a:ext>
            </a:extLst>
          </p:cNvPr>
          <p:cNvSpPr/>
          <p:nvPr/>
        </p:nvSpPr>
        <p:spPr bwMode="auto">
          <a:xfrm>
            <a:off x="6104256" y="304120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7" name="Right Arrow 151">
            <a:extLst>
              <a:ext uri="{FF2B5EF4-FFF2-40B4-BE49-F238E27FC236}">
                <a16:creationId xmlns:a16="http://schemas.microsoft.com/office/drawing/2014/main" id="{488D0C2C-2245-42EB-AEEA-AEDABB5D709F}"/>
              </a:ext>
            </a:extLst>
          </p:cNvPr>
          <p:cNvSpPr/>
          <p:nvPr/>
        </p:nvSpPr>
        <p:spPr bwMode="auto">
          <a:xfrm>
            <a:off x="6104258" y="430309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8" name="Right Arrow 152">
            <a:extLst>
              <a:ext uri="{FF2B5EF4-FFF2-40B4-BE49-F238E27FC236}">
                <a16:creationId xmlns:a16="http://schemas.microsoft.com/office/drawing/2014/main" id="{EEC162BE-4133-41E6-BDAD-88B3F7056A67}"/>
              </a:ext>
            </a:extLst>
          </p:cNvPr>
          <p:cNvSpPr/>
          <p:nvPr/>
        </p:nvSpPr>
        <p:spPr bwMode="auto">
          <a:xfrm>
            <a:off x="6104259" y="556498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9" name="Right Arrow 149">
            <a:extLst>
              <a:ext uri="{FF2B5EF4-FFF2-40B4-BE49-F238E27FC236}">
                <a16:creationId xmlns:a16="http://schemas.microsoft.com/office/drawing/2014/main" id="{97AF19BF-B8AB-4B1D-85AB-979F3902744E}"/>
              </a:ext>
            </a:extLst>
          </p:cNvPr>
          <p:cNvSpPr/>
          <p:nvPr/>
        </p:nvSpPr>
        <p:spPr bwMode="auto">
          <a:xfrm>
            <a:off x="6094767" y="200184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0" name="Right Arrow 150">
            <a:extLst>
              <a:ext uri="{FF2B5EF4-FFF2-40B4-BE49-F238E27FC236}">
                <a16:creationId xmlns:a16="http://schemas.microsoft.com/office/drawing/2014/main" id="{001125D2-3275-41A9-8FB5-39D5E6508C19}"/>
              </a:ext>
            </a:extLst>
          </p:cNvPr>
          <p:cNvSpPr/>
          <p:nvPr/>
        </p:nvSpPr>
        <p:spPr bwMode="auto">
          <a:xfrm>
            <a:off x="6094768" y="326373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1" name="Right Arrow 151">
            <a:extLst>
              <a:ext uri="{FF2B5EF4-FFF2-40B4-BE49-F238E27FC236}">
                <a16:creationId xmlns:a16="http://schemas.microsoft.com/office/drawing/2014/main" id="{5D6909B3-8ED5-48C4-8EBA-EE0C9D02CB36}"/>
              </a:ext>
            </a:extLst>
          </p:cNvPr>
          <p:cNvSpPr/>
          <p:nvPr/>
        </p:nvSpPr>
        <p:spPr bwMode="auto">
          <a:xfrm>
            <a:off x="6094770" y="452562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2" name="Right Arrow 152">
            <a:extLst>
              <a:ext uri="{FF2B5EF4-FFF2-40B4-BE49-F238E27FC236}">
                <a16:creationId xmlns:a16="http://schemas.microsoft.com/office/drawing/2014/main" id="{CB8D9E09-18AD-4CA2-AAE8-C7D9EC690E50}"/>
              </a:ext>
            </a:extLst>
          </p:cNvPr>
          <p:cNvSpPr/>
          <p:nvPr/>
        </p:nvSpPr>
        <p:spPr bwMode="auto">
          <a:xfrm>
            <a:off x="6094771" y="578751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3" name="Right Arrow 149">
            <a:extLst>
              <a:ext uri="{FF2B5EF4-FFF2-40B4-BE49-F238E27FC236}">
                <a16:creationId xmlns:a16="http://schemas.microsoft.com/office/drawing/2014/main" id="{F053865D-5317-406E-8912-34F676F84FB3}"/>
              </a:ext>
            </a:extLst>
          </p:cNvPr>
          <p:cNvSpPr/>
          <p:nvPr/>
        </p:nvSpPr>
        <p:spPr bwMode="auto">
          <a:xfrm>
            <a:off x="6101321" y="222437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4" name="Right Arrow 150">
            <a:extLst>
              <a:ext uri="{FF2B5EF4-FFF2-40B4-BE49-F238E27FC236}">
                <a16:creationId xmlns:a16="http://schemas.microsoft.com/office/drawing/2014/main" id="{8B7D6E81-6F1E-4409-BF88-69C4355A523E}"/>
              </a:ext>
            </a:extLst>
          </p:cNvPr>
          <p:cNvSpPr/>
          <p:nvPr/>
        </p:nvSpPr>
        <p:spPr bwMode="auto">
          <a:xfrm>
            <a:off x="6101322" y="348626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5" name="Right Arrow 151">
            <a:extLst>
              <a:ext uri="{FF2B5EF4-FFF2-40B4-BE49-F238E27FC236}">
                <a16:creationId xmlns:a16="http://schemas.microsoft.com/office/drawing/2014/main" id="{4ACE8E4E-3D1F-42F8-90DB-E9646810762F}"/>
              </a:ext>
            </a:extLst>
          </p:cNvPr>
          <p:cNvSpPr/>
          <p:nvPr/>
        </p:nvSpPr>
        <p:spPr bwMode="auto">
          <a:xfrm>
            <a:off x="6101324" y="474815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6" name="Right Arrow 152">
            <a:extLst>
              <a:ext uri="{FF2B5EF4-FFF2-40B4-BE49-F238E27FC236}">
                <a16:creationId xmlns:a16="http://schemas.microsoft.com/office/drawing/2014/main" id="{8039B561-CE5E-447F-922D-515DB7EF5D37}"/>
              </a:ext>
            </a:extLst>
          </p:cNvPr>
          <p:cNvSpPr/>
          <p:nvPr/>
        </p:nvSpPr>
        <p:spPr bwMode="auto">
          <a:xfrm>
            <a:off x="6101325" y="601004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58ACEF08-938A-4AC9-A5B0-CAEAA6B07E08}"/>
              </a:ext>
            </a:extLst>
          </p:cNvPr>
          <p:cNvSpPr/>
          <p:nvPr/>
        </p:nvSpPr>
        <p:spPr bwMode="auto">
          <a:xfrm>
            <a:off x="7188668" y="15567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5F8A0D9-161F-49F1-9A69-E9F86A7B3F8B}"/>
              </a:ext>
            </a:extLst>
          </p:cNvPr>
          <p:cNvSpPr/>
          <p:nvPr/>
        </p:nvSpPr>
        <p:spPr bwMode="auto">
          <a:xfrm>
            <a:off x="7188668" y="282356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593F9EA1-733C-47A1-92D7-3A5FC8CA7EC5}"/>
              </a:ext>
            </a:extLst>
          </p:cNvPr>
          <p:cNvSpPr/>
          <p:nvPr/>
        </p:nvSpPr>
        <p:spPr bwMode="auto">
          <a:xfrm>
            <a:off x="7188668" y="408081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5E78FBF2-9193-4264-8724-56ECCA62C615}"/>
              </a:ext>
            </a:extLst>
          </p:cNvPr>
          <p:cNvSpPr/>
          <p:nvPr/>
        </p:nvSpPr>
        <p:spPr bwMode="auto">
          <a:xfrm>
            <a:off x="7177039" y="533806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4" name="Right Arrow 149">
            <a:extLst>
              <a:ext uri="{FF2B5EF4-FFF2-40B4-BE49-F238E27FC236}">
                <a16:creationId xmlns:a16="http://schemas.microsoft.com/office/drawing/2014/main" id="{3A22D82D-7210-4E80-A7E5-8AA2924EB201}"/>
              </a:ext>
            </a:extLst>
          </p:cNvPr>
          <p:cNvSpPr/>
          <p:nvPr/>
        </p:nvSpPr>
        <p:spPr bwMode="auto">
          <a:xfrm>
            <a:off x="8628157" y="156241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5" name="Right Arrow 150">
            <a:extLst>
              <a:ext uri="{FF2B5EF4-FFF2-40B4-BE49-F238E27FC236}">
                <a16:creationId xmlns:a16="http://schemas.microsoft.com/office/drawing/2014/main" id="{FE799668-CD54-4BFA-B893-17F7B291D53A}"/>
              </a:ext>
            </a:extLst>
          </p:cNvPr>
          <p:cNvSpPr/>
          <p:nvPr/>
        </p:nvSpPr>
        <p:spPr bwMode="auto">
          <a:xfrm>
            <a:off x="8628158" y="282430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6" name="Right Arrow 151">
            <a:extLst>
              <a:ext uri="{FF2B5EF4-FFF2-40B4-BE49-F238E27FC236}">
                <a16:creationId xmlns:a16="http://schemas.microsoft.com/office/drawing/2014/main" id="{9843A3E1-7378-40F0-AFE4-7ECC9D84CC5C}"/>
              </a:ext>
            </a:extLst>
          </p:cNvPr>
          <p:cNvSpPr/>
          <p:nvPr/>
        </p:nvSpPr>
        <p:spPr bwMode="auto">
          <a:xfrm>
            <a:off x="8628160" y="408619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7" name="Right Arrow 152">
            <a:extLst>
              <a:ext uri="{FF2B5EF4-FFF2-40B4-BE49-F238E27FC236}">
                <a16:creationId xmlns:a16="http://schemas.microsoft.com/office/drawing/2014/main" id="{A633F765-15B7-4EF7-9B8D-0AE8BE8F4247}"/>
              </a:ext>
            </a:extLst>
          </p:cNvPr>
          <p:cNvSpPr/>
          <p:nvPr/>
        </p:nvSpPr>
        <p:spPr bwMode="auto">
          <a:xfrm>
            <a:off x="8628161" y="534808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8" name="Right Arrow 149">
            <a:extLst>
              <a:ext uri="{FF2B5EF4-FFF2-40B4-BE49-F238E27FC236}">
                <a16:creationId xmlns:a16="http://schemas.microsoft.com/office/drawing/2014/main" id="{08856F2E-15C0-45BB-AF89-ABEB6BCB0229}"/>
              </a:ext>
            </a:extLst>
          </p:cNvPr>
          <p:cNvSpPr/>
          <p:nvPr/>
        </p:nvSpPr>
        <p:spPr bwMode="auto">
          <a:xfrm>
            <a:off x="8618669" y="178494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9" name="Right Arrow 150">
            <a:extLst>
              <a:ext uri="{FF2B5EF4-FFF2-40B4-BE49-F238E27FC236}">
                <a16:creationId xmlns:a16="http://schemas.microsoft.com/office/drawing/2014/main" id="{B4340479-40A5-4554-9CDC-C64CBFE41265}"/>
              </a:ext>
            </a:extLst>
          </p:cNvPr>
          <p:cNvSpPr/>
          <p:nvPr/>
        </p:nvSpPr>
        <p:spPr bwMode="auto">
          <a:xfrm>
            <a:off x="8618670" y="304682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0" name="Right Arrow 151">
            <a:extLst>
              <a:ext uri="{FF2B5EF4-FFF2-40B4-BE49-F238E27FC236}">
                <a16:creationId xmlns:a16="http://schemas.microsoft.com/office/drawing/2014/main" id="{C92078B4-F378-48E4-B42B-213D988F5498}"/>
              </a:ext>
            </a:extLst>
          </p:cNvPr>
          <p:cNvSpPr/>
          <p:nvPr/>
        </p:nvSpPr>
        <p:spPr bwMode="auto">
          <a:xfrm>
            <a:off x="8618672" y="430871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1" name="Right Arrow 152">
            <a:extLst>
              <a:ext uri="{FF2B5EF4-FFF2-40B4-BE49-F238E27FC236}">
                <a16:creationId xmlns:a16="http://schemas.microsoft.com/office/drawing/2014/main" id="{E6D74176-5FCE-4513-83E9-847A8B91D610}"/>
              </a:ext>
            </a:extLst>
          </p:cNvPr>
          <p:cNvSpPr/>
          <p:nvPr/>
        </p:nvSpPr>
        <p:spPr bwMode="auto">
          <a:xfrm>
            <a:off x="8618673" y="557060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2" name="Right Arrow 149">
            <a:extLst>
              <a:ext uri="{FF2B5EF4-FFF2-40B4-BE49-F238E27FC236}">
                <a16:creationId xmlns:a16="http://schemas.microsoft.com/office/drawing/2014/main" id="{9689EDC0-1FED-4F8B-ABBE-BE05EC5E33F7}"/>
              </a:ext>
            </a:extLst>
          </p:cNvPr>
          <p:cNvSpPr/>
          <p:nvPr/>
        </p:nvSpPr>
        <p:spPr bwMode="auto">
          <a:xfrm>
            <a:off x="8609181" y="200746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3" name="Right Arrow 150">
            <a:extLst>
              <a:ext uri="{FF2B5EF4-FFF2-40B4-BE49-F238E27FC236}">
                <a16:creationId xmlns:a16="http://schemas.microsoft.com/office/drawing/2014/main" id="{A879D4C2-B9D3-4A9B-AEDF-CDE7171915CF}"/>
              </a:ext>
            </a:extLst>
          </p:cNvPr>
          <p:cNvSpPr/>
          <p:nvPr/>
        </p:nvSpPr>
        <p:spPr bwMode="auto">
          <a:xfrm>
            <a:off x="8609182" y="326935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4" name="Right Arrow 151">
            <a:extLst>
              <a:ext uri="{FF2B5EF4-FFF2-40B4-BE49-F238E27FC236}">
                <a16:creationId xmlns:a16="http://schemas.microsoft.com/office/drawing/2014/main" id="{F70EE435-DA24-4402-B797-670939EC00F2}"/>
              </a:ext>
            </a:extLst>
          </p:cNvPr>
          <p:cNvSpPr/>
          <p:nvPr/>
        </p:nvSpPr>
        <p:spPr bwMode="auto">
          <a:xfrm>
            <a:off x="8609184" y="453124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5" name="Right Arrow 152">
            <a:extLst>
              <a:ext uri="{FF2B5EF4-FFF2-40B4-BE49-F238E27FC236}">
                <a16:creationId xmlns:a16="http://schemas.microsoft.com/office/drawing/2014/main" id="{6474AE37-0829-4BAA-9179-C37B8114C2AA}"/>
              </a:ext>
            </a:extLst>
          </p:cNvPr>
          <p:cNvSpPr/>
          <p:nvPr/>
        </p:nvSpPr>
        <p:spPr bwMode="auto">
          <a:xfrm>
            <a:off x="8609185" y="579313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6" name="Right Arrow 149">
            <a:extLst>
              <a:ext uri="{FF2B5EF4-FFF2-40B4-BE49-F238E27FC236}">
                <a16:creationId xmlns:a16="http://schemas.microsoft.com/office/drawing/2014/main" id="{8F08A9AF-FDC6-4027-8C6B-BD9526233881}"/>
              </a:ext>
            </a:extLst>
          </p:cNvPr>
          <p:cNvSpPr/>
          <p:nvPr/>
        </p:nvSpPr>
        <p:spPr bwMode="auto">
          <a:xfrm>
            <a:off x="8615735" y="222999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7" name="Right Arrow 150">
            <a:extLst>
              <a:ext uri="{FF2B5EF4-FFF2-40B4-BE49-F238E27FC236}">
                <a16:creationId xmlns:a16="http://schemas.microsoft.com/office/drawing/2014/main" id="{2C8A3B75-9408-40B2-90A8-FE0470827FA5}"/>
              </a:ext>
            </a:extLst>
          </p:cNvPr>
          <p:cNvSpPr/>
          <p:nvPr/>
        </p:nvSpPr>
        <p:spPr bwMode="auto">
          <a:xfrm>
            <a:off x="8615736" y="349188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8" name="Right Arrow 151">
            <a:extLst>
              <a:ext uri="{FF2B5EF4-FFF2-40B4-BE49-F238E27FC236}">
                <a16:creationId xmlns:a16="http://schemas.microsoft.com/office/drawing/2014/main" id="{56E07EAD-7AD0-47D7-991A-DF302491F997}"/>
              </a:ext>
            </a:extLst>
          </p:cNvPr>
          <p:cNvSpPr/>
          <p:nvPr/>
        </p:nvSpPr>
        <p:spPr bwMode="auto">
          <a:xfrm>
            <a:off x="8615738" y="475377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9" name="Right Arrow 152">
            <a:extLst>
              <a:ext uri="{FF2B5EF4-FFF2-40B4-BE49-F238E27FC236}">
                <a16:creationId xmlns:a16="http://schemas.microsoft.com/office/drawing/2014/main" id="{8CD7C794-AF12-45A5-B512-F64F6236B70E}"/>
              </a:ext>
            </a:extLst>
          </p:cNvPr>
          <p:cNvSpPr/>
          <p:nvPr/>
        </p:nvSpPr>
        <p:spPr bwMode="auto">
          <a:xfrm>
            <a:off x="8615739" y="601566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7EA36C-4430-434A-A541-511B0B6FB9FB}"/>
              </a:ext>
            </a:extLst>
          </p:cNvPr>
          <p:cNvSpPr/>
          <p:nvPr/>
        </p:nvSpPr>
        <p:spPr bwMode="auto">
          <a:xfrm>
            <a:off x="9703082" y="156241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5554190-2852-4132-BC52-0CC901D64283}"/>
              </a:ext>
            </a:extLst>
          </p:cNvPr>
          <p:cNvSpPr/>
          <p:nvPr/>
        </p:nvSpPr>
        <p:spPr bwMode="auto">
          <a:xfrm>
            <a:off x="9703082" y="282918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F910F3-2058-4C11-9431-7619242FB9BB}"/>
              </a:ext>
            </a:extLst>
          </p:cNvPr>
          <p:cNvSpPr/>
          <p:nvPr/>
        </p:nvSpPr>
        <p:spPr bwMode="auto">
          <a:xfrm>
            <a:off x="9703082" y="408643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0D587E5-92E2-4EA8-AA12-7E4D9049A439}"/>
              </a:ext>
            </a:extLst>
          </p:cNvPr>
          <p:cNvSpPr/>
          <p:nvPr/>
        </p:nvSpPr>
        <p:spPr bwMode="auto">
          <a:xfrm>
            <a:off x="9691453" y="534368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ED0E62-AB15-47F0-BD1A-8CCD66F945FE}"/>
              </a:ext>
            </a:extLst>
          </p:cNvPr>
          <p:cNvSpPr/>
          <p:nvPr/>
        </p:nvSpPr>
        <p:spPr>
          <a:xfrm>
            <a:off x="7263012" y="3588515"/>
            <a:ext cx="429454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Within a TM node, can daisy-chain physical boards/FPGAs with enormous bandwidth</a:t>
            </a:r>
          </a:p>
        </p:txBody>
      </p:sp>
    </p:spTree>
    <p:extLst>
      <p:ext uri="{BB962C8B-B14F-4D97-AF65-F5344CB8AC3E}">
        <p14:creationId xmlns:p14="http://schemas.microsoft.com/office/powerpoint/2010/main" val="1140718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ight Arrow 89">
            <a:extLst>
              <a:ext uri="{FF2B5EF4-FFF2-40B4-BE49-F238E27FC236}">
                <a16:creationId xmlns:a16="http://schemas.microsoft.com/office/drawing/2014/main" id="{74C94AC5-1041-4689-BF89-76DD770CC1B3}"/>
              </a:ext>
            </a:extLst>
          </p:cNvPr>
          <p:cNvSpPr/>
          <p:nvPr/>
        </p:nvSpPr>
        <p:spPr bwMode="auto">
          <a:xfrm>
            <a:off x="3203135" y="1164075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7" name="Right Arrow 90">
            <a:extLst>
              <a:ext uri="{FF2B5EF4-FFF2-40B4-BE49-F238E27FC236}">
                <a16:creationId xmlns:a16="http://schemas.microsoft.com/office/drawing/2014/main" id="{FFCEE2D9-74DD-4393-9F9E-C8898D394590}"/>
              </a:ext>
            </a:extLst>
          </p:cNvPr>
          <p:cNvSpPr/>
          <p:nvPr/>
        </p:nvSpPr>
        <p:spPr bwMode="auto">
          <a:xfrm>
            <a:off x="3199957" y="2388211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8" name="Right Arrow 91">
            <a:extLst>
              <a:ext uri="{FF2B5EF4-FFF2-40B4-BE49-F238E27FC236}">
                <a16:creationId xmlns:a16="http://schemas.microsoft.com/office/drawing/2014/main" id="{624D62A9-6F9B-4EA7-8C45-D6660C58E3FE}"/>
              </a:ext>
            </a:extLst>
          </p:cNvPr>
          <p:cNvSpPr/>
          <p:nvPr/>
        </p:nvSpPr>
        <p:spPr bwMode="auto">
          <a:xfrm>
            <a:off x="3199956" y="3684355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9" name="Right Arrow 92">
            <a:extLst>
              <a:ext uri="{FF2B5EF4-FFF2-40B4-BE49-F238E27FC236}">
                <a16:creationId xmlns:a16="http://schemas.microsoft.com/office/drawing/2014/main" id="{0001F0E3-7756-4491-9814-8A95F31F28B1}"/>
              </a:ext>
            </a:extLst>
          </p:cNvPr>
          <p:cNvSpPr/>
          <p:nvPr/>
        </p:nvSpPr>
        <p:spPr bwMode="auto">
          <a:xfrm>
            <a:off x="3203135" y="4908491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0" name="Right Arrow 6">
            <a:extLst>
              <a:ext uri="{FF2B5EF4-FFF2-40B4-BE49-F238E27FC236}">
                <a16:creationId xmlns:a16="http://schemas.microsoft.com/office/drawing/2014/main" id="{575D7EE4-9361-467D-915C-57F07C24F8F7}"/>
              </a:ext>
            </a:extLst>
          </p:cNvPr>
          <p:cNvSpPr/>
          <p:nvPr/>
        </p:nvSpPr>
        <p:spPr bwMode="auto">
          <a:xfrm>
            <a:off x="864040" y="11640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1" name="Right Arrow 24">
            <a:extLst>
              <a:ext uri="{FF2B5EF4-FFF2-40B4-BE49-F238E27FC236}">
                <a16:creationId xmlns:a16="http://schemas.microsoft.com/office/drawing/2014/main" id="{72B9993A-EA30-4F41-AF6C-EB8AC5FFBF42}"/>
              </a:ext>
            </a:extLst>
          </p:cNvPr>
          <p:cNvSpPr/>
          <p:nvPr/>
        </p:nvSpPr>
        <p:spPr bwMode="auto">
          <a:xfrm>
            <a:off x="864040" y="174013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2" name="Right Arrow 25">
            <a:extLst>
              <a:ext uri="{FF2B5EF4-FFF2-40B4-BE49-F238E27FC236}">
                <a16:creationId xmlns:a16="http://schemas.microsoft.com/office/drawing/2014/main" id="{2E388689-6786-4E59-8A45-EEE02DF96872}"/>
              </a:ext>
            </a:extLst>
          </p:cNvPr>
          <p:cNvSpPr/>
          <p:nvPr/>
        </p:nvSpPr>
        <p:spPr bwMode="auto">
          <a:xfrm>
            <a:off x="864040" y="24602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3" name="Right Arrow 27">
            <a:extLst>
              <a:ext uri="{FF2B5EF4-FFF2-40B4-BE49-F238E27FC236}">
                <a16:creationId xmlns:a16="http://schemas.microsoft.com/office/drawing/2014/main" id="{3EF81B2D-3B42-42EE-9213-6A77F70D43D4}"/>
              </a:ext>
            </a:extLst>
          </p:cNvPr>
          <p:cNvSpPr/>
          <p:nvPr/>
        </p:nvSpPr>
        <p:spPr bwMode="auto">
          <a:xfrm>
            <a:off x="864040" y="29642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4" name="Right Arrow 28">
            <a:extLst>
              <a:ext uri="{FF2B5EF4-FFF2-40B4-BE49-F238E27FC236}">
                <a16:creationId xmlns:a16="http://schemas.microsoft.com/office/drawing/2014/main" id="{C64B5DB7-46B8-4CB7-A4A9-C0C0D9C341F1}"/>
              </a:ext>
            </a:extLst>
          </p:cNvPr>
          <p:cNvSpPr/>
          <p:nvPr/>
        </p:nvSpPr>
        <p:spPr bwMode="auto">
          <a:xfrm>
            <a:off x="864040" y="36843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5" name="Right Arrow 30">
            <a:extLst>
              <a:ext uri="{FF2B5EF4-FFF2-40B4-BE49-F238E27FC236}">
                <a16:creationId xmlns:a16="http://schemas.microsoft.com/office/drawing/2014/main" id="{D74A7F1D-3DC1-46D7-904D-E9075F0AFB62}"/>
              </a:ext>
            </a:extLst>
          </p:cNvPr>
          <p:cNvSpPr/>
          <p:nvPr/>
        </p:nvSpPr>
        <p:spPr bwMode="auto">
          <a:xfrm>
            <a:off x="864040" y="42604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6" name="Right Arrow 35">
            <a:extLst>
              <a:ext uri="{FF2B5EF4-FFF2-40B4-BE49-F238E27FC236}">
                <a16:creationId xmlns:a16="http://schemas.microsoft.com/office/drawing/2014/main" id="{8281BBA6-55F7-4142-A77B-46377681DD6B}"/>
              </a:ext>
            </a:extLst>
          </p:cNvPr>
          <p:cNvSpPr/>
          <p:nvPr/>
        </p:nvSpPr>
        <p:spPr bwMode="auto">
          <a:xfrm>
            <a:off x="864040" y="498049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7" name="Right Arrow 39">
            <a:extLst>
              <a:ext uri="{FF2B5EF4-FFF2-40B4-BE49-F238E27FC236}">
                <a16:creationId xmlns:a16="http://schemas.microsoft.com/office/drawing/2014/main" id="{E1327624-8CFD-4351-8F89-2D333FC3FDF1}"/>
              </a:ext>
            </a:extLst>
          </p:cNvPr>
          <p:cNvSpPr/>
          <p:nvPr/>
        </p:nvSpPr>
        <p:spPr bwMode="auto">
          <a:xfrm>
            <a:off x="864040" y="54845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8" name="Right Arrow 96">
            <a:extLst>
              <a:ext uri="{FF2B5EF4-FFF2-40B4-BE49-F238E27FC236}">
                <a16:creationId xmlns:a16="http://schemas.microsoft.com/office/drawing/2014/main" id="{F8C43736-73D2-4702-9FEA-0D7D07BE9BBD}"/>
              </a:ext>
            </a:extLst>
          </p:cNvPr>
          <p:cNvSpPr/>
          <p:nvPr/>
        </p:nvSpPr>
        <p:spPr bwMode="auto">
          <a:xfrm>
            <a:off x="864040" y="13164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9" name="Right Arrow 97">
            <a:extLst>
              <a:ext uri="{FF2B5EF4-FFF2-40B4-BE49-F238E27FC236}">
                <a16:creationId xmlns:a16="http://schemas.microsoft.com/office/drawing/2014/main" id="{C4C3521B-2329-49C0-9ADE-1F7269BA6B5A}"/>
              </a:ext>
            </a:extLst>
          </p:cNvPr>
          <p:cNvSpPr/>
          <p:nvPr/>
        </p:nvSpPr>
        <p:spPr bwMode="auto">
          <a:xfrm>
            <a:off x="864040" y="189253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0" name="Right Arrow 98">
            <a:extLst>
              <a:ext uri="{FF2B5EF4-FFF2-40B4-BE49-F238E27FC236}">
                <a16:creationId xmlns:a16="http://schemas.microsoft.com/office/drawing/2014/main" id="{E37C6ACF-24E2-4450-8040-8FDC996A69A9}"/>
              </a:ext>
            </a:extLst>
          </p:cNvPr>
          <p:cNvSpPr/>
          <p:nvPr/>
        </p:nvSpPr>
        <p:spPr bwMode="auto">
          <a:xfrm>
            <a:off x="864040" y="26126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1" name="Right Arrow 99">
            <a:extLst>
              <a:ext uri="{FF2B5EF4-FFF2-40B4-BE49-F238E27FC236}">
                <a16:creationId xmlns:a16="http://schemas.microsoft.com/office/drawing/2014/main" id="{D3B6B0F8-7C4F-444A-8B6D-F15FCB21299A}"/>
              </a:ext>
            </a:extLst>
          </p:cNvPr>
          <p:cNvSpPr/>
          <p:nvPr/>
        </p:nvSpPr>
        <p:spPr bwMode="auto">
          <a:xfrm>
            <a:off x="864040" y="311667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2" name="Right Arrow 100">
            <a:extLst>
              <a:ext uri="{FF2B5EF4-FFF2-40B4-BE49-F238E27FC236}">
                <a16:creationId xmlns:a16="http://schemas.microsoft.com/office/drawing/2014/main" id="{1FD89CE9-31F3-46B4-A14B-07D604B6B463}"/>
              </a:ext>
            </a:extLst>
          </p:cNvPr>
          <p:cNvSpPr/>
          <p:nvPr/>
        </p:nvSpPr>
        <p:spPr bwMode="auto">
          <a:xfrm>
            <a:off x="864040" y="38367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3" name="Right Arrow 101">
            <a:extLst>
              <a:ext uri="{FF2B5EF4-FFF2-40B4-BE49-F238E27FC236}">
                <a16:creationId xmlns:a16="http://schemas.microsoft.com/office/drawing/2014/main" id="{7482986E-5EAA-4D8C-8C04-2EA02C21B180}"/>
              </a:ext>
            </a:extLst>
          </p:cNvPr>
          <p:cNvSpPr/>
          <p:nvPr/>
        </p:nvSpPr>
        <p:spPr bwMode="auto">
          <a:xfrm>
            <a:off x="864040" y="441281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4" name="Right Arrow 102">
            <a:extLst>
              <a:ext uri="{FF2B5EF4-FFF2-40B4-BE49-F238E27FC236}">
                <a16:creationId xmlns:a16="http://schemas.microsoft.com/office/drawing/2014/main" id="{3684F7B4-8C6E-4E35-912F-2FAE3BE71D61}"/>
              </a:ext>
            </a:extLst>
          </p:cNvPr>
          <p:cNvSpPr/>
          <p:nvPr/>
        </p:nvSpPr>
        <p:spPr bwMode="auto">
          <a:xfrm>
            <a:off x="864040" y="513289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5" name="Right Arrow 103">
            <a:extLst>
              <a:ext uri="{FF2B5EF4-FFF2-40B4-BE49-F238E27FC236}">
                <a16:creationId xmlns:a16="http://schemas.microsoft.com/office/drawing/2014/main" id="{1201745E-7BBE-447B-A29E-8161846264C7}"/>
              </a:ext>
            </a:extLst>
          </p:cNvPr>
          <p:cNvSpPr/>
          <p:nvPr/>
        </p:nvSpPr>
        <p:spPr bwMode="auto">
          <a:xfrm>
            <a:off x="864040" y="5636955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EF305110-AFDF-47B5-A634-6BFFFE81ECEA}"/>
              </a:ext>
            </a:extLst>
          </p:cNvPr>
          <p:cNvSpPr/>
          <p:nvPr/>
        </p:nvSpPr>
        <p:spPr bwMode="auto">
          <a:xfrm>
            <a:off x="1774516" y="116407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2A67ED10-9BCC-4A76-AEC4-6B793A03C1F0}"/>
              </a:ext>
            </a:extLst>
          </p:cNvPr>
          <p:cNvSpPr/>
          <p:nvPr/>
        </p:nvSpPr>
        <p:spPr bwMode="auto">
          <a:xfrm>
            <a:off x="1774514" y="2425965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B27749E5-CF61-477F-9AC6-F245A940405E}"/>
              </a:ext>
            </a:extLst>
          </p:cNvPr>
          <p:cNvSpPr/>
          <p:nvPr/>
        </p:nvSpPr>
        <p:spPr bwMode="auto">
          <a:xfrm>
            <a:off x="1774516" y="368435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5F314F1A-6D80-474B-A4F6-26147CE105D8}"/>
              </a:ext>
            </a:extLst>
          </p:cNvPr>
          <p:cNvSpPr/>
          <p:nvPr/>
        </p:nvSpPr>
        <p:spPr bwMode="auto">
          <a:xfrm>
            <a:off x="1774514" y="4946245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3991E7C5-6675-4033-B982-7EB9A9EC2A6D}"/>
              </a:ext>
            </a:extLst>
          </p:cNvPr>
          <p:cNvSpPr/>
          <p:nvPr/>
        </p:nvSpPr>
        <p:spPr bwMode="auto">
          <a:xfrm>
            <a:off x="5526664" y="1164076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F9EAA98E-AAA8-46D3-8115-3ACFE20F34A3}"/>
              </a:ext>
            </a:extLst>
          </p:cNvPr>
          <p:cNvSpPr/>
          <p:nvPr/>
        </p:nvSpPr>
        <p:spPr bwMode="auto">
          <a:xfrm>
            <a:off x="5526664" y="243085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3D2F5FD-3F29-4E44-9FC9-A549AD808A77}"/>
              </a:ext>
            </a:extLst>
          </p:cNvPr>
          <p:cNvSpPr/>
          <p:nvPr/>
        </p:nvSpPr>
        <p:spPr bwMode="auto">
          <a:xfrm>
            <a:off x="5526664" y="368810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0E18BC8-652B-46F2-90CE-60F01C842C72}"/>
              </a:ext>
            </a:extLst>
          </p:cNvPr>
          <p:cNvSpPr/>
          <p:nvPr/>
        </p:nvSpPr>
        <p:spPr bwMode="auto">
          <a:xfrm>
            <a:off x="5515035" y="4945351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4" name="Right Arrow 131">
            <a:extLst>
              <a:ext uri="{FF2B5EF4-FFF2-40B4-BE49-F238E27FC236}">
                <a16:creationId xmlns:a16="http://schemas.microsoft.com/office/drawing/2014/main" id="{DF935340-AC7B-4170-8294-6D60760A42DA}"/>
              </a:ext>
            </a:extLst>
          </p:cNvPr>
          <p:cNvSpPr/>
          <p:nvPr/>
        </p:nvSpPr>
        <p:spPr bwMode="auto">
          <a:xfrm rot="2422284">
            <a:off x="2857491" y="213197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5" name="Right Arrow 135">
            <a:extLst>
              <a:ext uri="{FF2B5EF4-FFF2-40B4-BE49-F238E27FC236}">
                <a16:creationId xmlns:a16="http://schemas.microsoft.com/office/drawing/2014/main" id="{7B5F4092-C652-4F61-AEFB-D511EAA66C69}"/>
              </a:ext>
            </a:extLst>
          </p:cNvPr>
          <p:cNvSpPr/>
          <p:nvPr/>
        </p:nvSpPr>
        <p:spPr bwMode="auto">
          <a:xfrm rot="2422284">
            <a:off x="2856696" y="335611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6" name="Right Arrow 136">
            <a:extLst>
              <a:ext uri="{FF2B5EF4-FFF2-40B4-BE49-F238E27FC236}">
                <a16:creationId xmlns:a16="http://schemas.microsoft.com/office/drawing/2014/main" id="{2FFFBDCA-1B7E-45EC-BEC2-5E7E47693901}"/>
              </a:ext>
            </a:extLst>
          </p:cNvPr>
          <p:cNvSpPr/>
          <p:nvPr/>
        </p:nvSpPr>
        <p:spPr bwMode="auto">
          <a:xfrm rot="2422284">
            <a:off x="2844010" y="479627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7" name="Right Arrow 137">
            <a:extLst>
              <a:ext uri="{FF2B5EF4-FFF2-40B4-BE49-F238E27FC236}">
                <a16:creationId xmlns:a16="http://schemas.microsoft.com/office/drawing/2014/main" id="{08F7D364-3E8E-4CB8-83D6-704DAB262849}"/>
              </a:ext>
            </a:extLst>
          </p:cNvPr>
          <p:cNvSpPr/>
          <p:nvPr/>
        </p:nvSpPr>
        <p:spPr bwMode="auto">
          <a:xfrm rot="19200000">
            <a:off x="2897536" y="4873116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8" name="Right Arrow 138">
            <a:extLst>
              <a:ext uri="{FF2B5EF4-FFF2-40B4-BE49-F238E27FC236}">
                <a16:creationId xmlns:a16="http://schemas.microsoft.com/office/drawing/2014/main" id="{D8787BF5-7908-49CF-9594-C3579CA2A0FF}"/>
              </a:ext>
            </a:extLst>
          </p:cNvPr>
          <p:cNvSpPr/>
          <p:nvPr/>
        </p:nvSpPr>
        <p:spPr bwMode="auto">
          <a:xfrm rot="19200000">
            <a:off x="2836424" y="3648980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9" name="Right Arrow 139">
            <a:extLst>
              <a:ext uri="{FF2B5EF4-FFF2-40B4-BE49-F238E27FC236}">
                <a16:creationId xmlns:a16="http://schemas.microsoft.com/office/drawing/2014/main" id="{450188F7-09C1-4C8D-AE61-6ECF67003563}"/>
              </a:ext>
            </a:extLst>
          </p:cNvPr>
          <p:cNvSpPr/>
          <p:nvPr/>
        </p:nvSpPr>
        <p:spPr bwMode="auto">
          <a:xfrm rot="19200000">
            <a:off x="2846789" y="2280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0" name="Right Arrow 140">
            <a:extLst>
              <a:ext uri="{FF2B5EF4-FFF2-40B4-BE49-F238E27FC236}">
                <a16:creationId xmlns:a16="http://schemas.microsoft.com/office/drawing/2014/main" id="{6D92CAF1-0D31-4B2A-93E8-EF573BF0B4A3}"/>
              </a:ext>
            </a:extLst>
          </p:cNvPr>
          <p:cNvSpPr/>
          <p:nvPr/>
        </p:nvSpPr>
        <p:spPr bwMode="auto">
          <a:xfrm rot="18579290">
            <a:off x="3020305" y="4130148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1" name="Right Arrow 141">
            <a:extLst>
              <a:ext uri="{FF2B5EF4-FFF2-40B4-BE49-F238E27FC236}">
                <a16:creationId xmlns:a16="http://schemas.microsoft.com/office/drawing/2014/main" id="{021CB396-25CE-41FE-8FFB-8EAB8725AC05}"/>
              </a:ext>
            </a:extLst>
          </p:cNvPr>
          <p:cNvSpPr/>
          <p:nvPr/>
        </p:nvSpPr>
        <p:spPr bwMode="auto">
          <a:xfrm rot="18579290">
            <a:off x="3006569" y="2854660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2" name="Right Arrow 142">
            <a:extLst>
              <a:ext uri="{FF2B5EF4-FFF2-40B4-BE49-F238E27FC236}">
                <a16:creationId xmlns:a16="http://schemas.microsoft.com/office/drawing/2014/main" id="{BF50884A-5F71-4BBB-9680-A89D2113E1B5}"/>
              </a:ext>
            </a:extLst>
          </p:cNvPr>
          <p:cNvSpPr/>
          <p:nvPr/>
        </p:nvSpPr>
        <p:spPr bwMode="auto">
          <a:xfrm rot="3000000">
            <a:off x="2574073" y="2791912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9" name="Right Arrow 143">
            <a:extLst>
              <a:ext uri="{FF2B5EF4-FFF2-40B4-BE49-F238E27FC236}">
                <a16:creationId xmlns:a16="http://schemas.microsoft.com/office/drawing/2014/main" id="{5FA8D2B4-5910-4998-AB5F-16CB80E70031}"/>
              </a:ext>
            </a:extLst>
          </p:cNvPr>
          <p:cNvSpPr/>
          <p:nvPr/>
        </p:nvSpPr>
        <p:spPr bwMode="auto">
          <a:xfrm rot="3000000">
            <a:off x="3001148" y="416375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0" name="Right Arrow 144">
            <a:extLst>
              <a:ext uri="{FF2B5EF4-FFF2-40B4-BE49-F238E27FC236}">
                <a16:creationId xmlns:a16="http://schemas.microsoft.com/office/drawing/2014/main" id="{11D57EBF-9A70-493B-B687-A125A9E66560}"/>
              </a:ext>
            </a:extLst>
          </p:cNvPr>
          <p:cNvSpPr/>
          <p:nvPr/>
        </p:nvSpPr>
        <p:spPr bwMode="auto">
          <a:xfrm rot="3538395">
            <a:off x="2239046" y="3638033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1" name="Right Arrow 145">
            <a:extLst>
              <a:ext uri="{FF2B5EF4-FFF2-40B4-BE49-F238E27FC236}">
                <a16:creationId xmlns:a16="http://schemas.microsoft.com/office/drawing/2014/main" id="{E1B6108F-246E-4537-8CAA-E3F73DB52B3D}"/>
              </a:ext>
            </a:extLst>
          </p:cNvPr>
          <p:cNvSpPr/>
          <p:nvPr/>
        </p:nvSpPr>
        <p:spPr bwMode="auto">
          <a:xfrm rot="18158471">
            <a:off x="2366827" y="3560577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2" name="Right Arrow 149">
            <a:extLst>
              <a:ext uri="{FF2B5EF4-FFF2-40B4-BE49-F238E27FC236}">
                <a16:creationId xmlns:a16="http://schemas.microsoft.com/office/drawing/2014/main" id="{31A3728E-DD25-45FB-BE0C-195CF9FC3EEC}"/>
              </a:ext>
            </a:extLst>
          </p:cNvPr>
          <p:cNvSpPr/>
          <p:nvPr/>
        </p:nvSpPr>
        <p:spPr bwMode="auto">
          <a:xfrm>
            <a:off x="6965360" y="155894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3" name="Right Arrow 150">
            <a:extLst>
              <a:ext uri="{FF2B5EF4-FFF2-40B4-BE49-F238E27FC236}">
                <a16:creationId xmlns:a16="http://schemas.microsoft.com/office/drawing/2014/main" id="{CB7AFCB5-12AC-4B7B-840B-66B3DDFDFE9E}"/>
              </a:ext>
            </a:extLst>
          </p:cNvPr>
          <p:cNvSpPr/>
          <p:nvPr/>
        </p:nvSpPr>
        <p:spPr bwMode="auto">
          <a:xfrm>
            <a:off x="6965361" y="282083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4" name="Right Arrow 151">
            <a:extLst>
              <a:ext uri="{FF2B5EF4-FFF2-40B4-BE49-F238E27FC236}">
                <a16:creationId xmlns:a16="http://schemas.microsoft.com/office/drawing/2014/main" id="{D968C09D-1B29-4694-A84D-8D13A86A1109}"/>
              </a:ext>
            </a:extLst>
          </p:cNvPr>
          <p:cNvSpPr/>
          <p:nvPr/>
        </p:nvSpPr>
        <p:spPr bwMode="auto">
          <a:xfrm>
            <a:off x="6965363" y="408272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5" name="Right Arrow 152">
            <a:extLst>
              <a:ext uri="{FF2B5EF4-FFF2-40B4-BE49-F238E27FC236}">
                <a16:creationId xmlns:a16="http://schemas.microsoft.com/office/drawing/2014/main" id="{D9D29CBB-7F6E-4C0B-AA6D-A65F82ED01D6}"/>
              </a:ext>
            </a:extLst>
          </p:cNvPr>
          <p:cNvSpPr/>
          <p:nvPr/>
        </p:nvSpPr>
        <p:spPr bwMode="auto">
          <a:xfrm>
            <a:off x="6965364" y="534460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5" name="Right Arrow 89">
            <a:extLst>
              <a:ext uri="{FF2B5EF4-FFF2-40B4-BE49-F238E27FC236}">
                <a16:creationId xmlns:a16="http://schemas.microsoft.com/office/drawing/2014/main" id="{CF8243B4-1A34-40D0-8DF2-DEF6E12E8CAC}"/>
              </a:ext>
            </a:extLst>
          </p:cNvPr>
          <p:cNvSpPr/>
          <p:nvPr/>
        </p:nvSpPr>
        <p:spPr bwMode="auto">
          <a:xfrm>
            <a:off x="2915122" y="141262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6" name="Right Arrow 90">
            <a:extLst>
              <a:ext uri="{FF2B5EF4-FFF2-40B4-BE49-F238E27FC236}">
                <a16:creationId xmlns:a16="http://schemas.microsoft.com/office/drawing/2014/main" id="{3B083DE4-FF26-48F6-B717-B8A41E5DCCF0}"/>
              </a:ext>
            </a:extLst>
          </p:cNvPr>
          <p:cNvSpPr/>
          <p:nvPr/>
        </p:nvSpPr>
        <p:spPr bwMode="auto">
          <a:xfrm>
            <a:off x="2911944" y="263675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7" name="Right Arrow 91">
            <a:extLst>
              <a:ext uri="{FF2B5EF4-FFF2-40B4-BE49-F238E27FC236}">
                <a16:creationId xmlns:a16="http://schemas.microsoft.com/office/drawing/2014/main" id="{466698A8-1B6D-420C-8956-106CD3793240}"/>
              </a:ext>
            </a:extLst>
          </p:cNvPr>
          <p:cNvSpPr/>
          <p:nvPr/>
        </p:nvSpPr>
        <p:spPr bwMode="auto">
          <a:xfrm>
            <a:off x="2911943" y="393290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8" name="Right Arrow 92">
            <a:extLst>
              <a:ext uri="{FF2B5EF4-FFF2-40B4-BE49-F238E27FC236}">
                <a16:creationId xmlns:a16="http://schemas.microsoft.com/office/drawing/2014/main" id="{E817C64C-1018-4096-894C-F9879C997876}"/>
              </a:ext>
            </a:extLst>
          </p:cNvPr>
          <p:cNvSpPr/>
          <p:nvPr/>
        </p:nvSpPr>
        <p:spPr bwMode="auto">
          <a:xfrm>
            <a:off x="2915122" y="515703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9" name="Right Arrow 6">
            <a:extLst>
              <a:ext uri="{FF2B5EF4-FFF2-40B4-BE49-F238E27FC236}">
                <a16:creationId xmlns:a16="http://schemas.microsoft.com/office/drawing/2014/main" id="{E509E5AB-8AB2-453F-8290-E352F2915164}"/>
              </a:ext>
            </a:extLst>
          </p:cNvPr>
          <p:cNvSpPr/>
          <p:nvPr/>
        </p:nvSpPr>
        <p:spPr bwMode="auto">
          <a:xfrm>
            <a:off x="576027" y="14126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0" name="Right Arrow 24">
            <a:extLst>
              <a:ext uri="{FF2B5EF4-FFF2-40B4-BE49-F238E27FC236}">
                <a16:creationId xmlns:a16="http://schemas.microsoft.com/office/drawing/2014/main" id="{94FF555A-2F82-418D-8D56-2F9921DE46CF}"/>
              </a:ext>
            </a:extLst>
          </p:cNvPr>
          <p:cNvSpPr/>
          <p:nvPr/>
        </p:nvSpPr>
        <p:spPr bwMode="auto">
          <a:xfrm>
            <a:off x="576027" y="198868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1" name="Right Arrow 25">
            <a:extLst>
              <a:ext uri="{FF2B5EF4-FFF2-40B4-BE49-F238E27FC236}">
                <a16:creationId xmlns:a16="http://schemas.microsoft.com/office/drawing/2014/main" id="{A7C53B95-2AEF-47A3-8486-28BFEB79A0F2}"/>
              </a:ext>
            </a:extLst>
          </p:cNvPr>
          <p:cNvSpPr/>
          <p:nvPr/>
        </p:nvSpPr>
        <p:spPr bwMode="auto">
          <a:xfrm>
            <a:off x="576027" y="27087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2" name="Right Arrow 27">
            <a:extLst>
              <a:ext uri="{FF2B5EF4-FFF2-40B4-BE49-F238E27FC236}">
                <a16:creationId xmlns:a16="http://schemas.microsoft.com/office/drawing/2014/main" id="{6834588C-5782-47E8-9686-A4BA203877F2}"/>
              </a:ext>
            </a:extLst>
          </p:cNvPr>
          <p:cNvSpPr/>
          <p:nvPr/>
        </p:nvSpPr>
        <p:spPr bwMode="auto">
          <a:xfrm>
            <a:off x="576027" y="32128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3" name="Right Arrow 28">
            <a:extLst>
              <a:ext uri="{FF2B5EF4-FFF2-40B4-BE49-F238E27FC236}">
                <a16:creationId xmlns:a16="http://schemas.microsoft.com/office/drawing/2014/main" id="{1A917246-D6D5-44AD-95A7-01DA1B695C04}"/>
              </a:ext>
            </a:extLst>
          </p:cNvPr>
          <p:cNvSpPr/>
          <p:nvPr/>
        </p:nvSpPr>
        <p:spPr bwMode="auto">
          <a:xfrm>
            <a:off x="576027" y="39329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4" name="Right Arrow 30">
            <a:extLst>
              <a:ext uri="{FF2B5EF4-FFF2-40B4-BE49-F238E27FC236}">
                <a16:creationId xmlns:a16="http://schemas.microsoft.com/office/drawing/2014/main" id="{904D3133-9789-4072-913C-BC2982F5856B}"/>
              </a:ext>
            </a:extLst>
          </p:cNvPr>
          <p:cNvSpPr/>
          <p:nvPr/>
        </p:nvSpPr>
        <p:spPr bwMode="auto">
          <a:xfrm>
            <a:off x="576027" y="45089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5" name="Right Arrow 35">
            <a:extLst>
              <a:ext uri="{FF2B5EF4-FFF2-40B4-BE49-F238E27FC236}">
                <a16:creationId xmlns:a16="http://schemas.microsoft.com/office/drawing/2014/main" id="{49F3A163-B0C3-4F60-965F-4A7DA5BBA8FE}"/>
              </a:ext>
            </a:extLst>
          </p:cNvPr>
          <p:cNvSpPr/>
          <p:nvPr/>
        </p:nvSpPr>
        <p:spPr bwMode="auto">
          <a:xfrm>
            <a:off x="576027" y="522904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6" name="Right Arrow 39">
            <a:extLst>
              <a:ext uri="{FF2B5EF4-FFF2-40B4-BE49-F238E27FC236}">
                <a16:creationId xmlns:a16="http://schemas.microsoft.com/office/drawing/2014/main" id="{568E1937-D25F-4B7A-8197-D83FA838F099}"/>
              </a:ext>
            </a:extLst>
          </p:cNvPr>
          <p:cNvSpPr/>
          <p:nvPr/>
        </p:nvSpPr>
        <p:spPr bwMode="auto">
          <a:xfrm>
            <a:off x="576027" y="57331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7" name="Right Arrow 96">
            <a:extLst>
              <a:ext uri="{FF2B5EF4-FFF2-40B4-BE49-F238E27FC236}">
                <a16:creationId xmlns:a16="http://schemas.microsoft.com/office/drawing/2014/main" id="{08658A84-76E9-41BE-B51B-2AB47EC75544}"/>
              </a:ext>
            </a:extLst>
          </p:cNvPr>
          <p:cNvSpPr/>
          <p:nvPr/>
        </p:nvSpPr>
        <p:spPr bwMode="auto">
          <a:xfrm>
            <a:off x="576027" y="15650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8" name="Right Arrow 97">
            <a:extLst>
              <a:ext uri="{FF2B5EF4-FFF2-40B4-BE49-F238E27FC236}">
                <a16:creationId xmlns:a16="http://schemas.microsoft.com/office/drawing/2014/main" id="{EE9C6C0C-66C9-4896-8A5E-2DDB254A340D}"/>
              </a:ext>
            </a:extLst>
          </p:cNvPr>
          <p:cNvSpPr/>
          <p:nvPr/>
        </p:nvSpPr>
        <p:spPr bwMode="auto">
          <a:xfrm>
            <a:off x="576027" y="214108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9" name="Right Arrow 98">
            <a:extLst>
              <a:ext uri="{FF2B5EF4-FFF2-40B4-BE49-F238E27FC236}">
                <a16:creationId xmlns:a16="http://schemas.microsoft.com/office/drawing/2014/main" id="{9BD8C8A7-C399-485B-AA14-76A8F194C02A}"/>
              </a:ext>
            </a:extLst>
          </p:cNvPr>
          <p:cNvSpPr/>
          <p:nvPr/>
        </p:nvSpPr>
        <p:spPr bwMode="auto">
          <a:xfrm>
            <a:off x="576027" y="28611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0" name="Right Arrow 99">
            <a:extLst>
              <a:ext uri="{FF2B5EF4-FFF2-40B4-BE49-F238E27FC236}">
                <a16:creationId xmlns:a16="http://schemas.microsoft.com/office/drawing/2014/main" id="{D300A63E-93A8-40D5-BA76-728D9C30A764}"/>
              </a:ext>
            </a:extLst>
          </p:cNvPr>
          <p:cNvSpPr/>
          <p:nvPr/>
        </p:nvSpPr>
        <p:spPr bwMode="auto">
          <a:xfrm>
            <a:off x="576027" y="336522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1" name="Right Arrow 100">
            <a:extLst>
              <a:ext uri="{FF2B5EF4-FFF2-40B4-BE49-F238E27FC236}">
                <a16:creationId xmlns:a16="http://schemas.microsoft.com/office/drawing/2014/main" id="{C0282BDC-39FD-428C-A28A-6A2E9C58CD2A}"/>
              </a:ext>
            </a:extLst>
          </p:cNvPr>
          <p:cNvSpPr/>
          <p:nvPr/>
        </p:nvSpPr>
        <p:spPr bwMode="auto">
          <a:xfrm>
            <a:off x="576027" y="40853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2" name="Right Arrow 101">
            <a:extLst>
              <a:ext uri="{FF2B5EF4-FFF2-40B4-BE49-F238E27FC236}">
                <a16:creationId xmlns:a16="http://schemas.microsoft.com/office/drawing/2014/main" id="{0550F823-0F24-4992-A514-0DEFC0B09838}"/>
              </a:ext>
            </a:extLst>
          </p:cNvPr>
          <p:cNvSpPr/>
          <p:nvPr/>
        </p:nvSpPr>
        <p:spPr bwMode="auto">
          <a:xfrm>
            <a:off x="576027" y="466136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3" name="Right Arrow 102">
            <a:extLst>
              <a:ext uri="{FF2B5EF4-FFF2-40B4-BE49-F238E27FC236}">
                <a16:creationId xmlns:a16="http://schemas.microsoft.com/office/drawing/2014/main" id="{424095B3-3BC8-4FB8-8805-D80AAE9B9964}"/>
              </a:ext>
            </a:extLst>
          </p:cNvPr>
          <p:cNvSpPr/>
          <p:nvPr/>
        </p:nvSpPr>
        <p:spPr bwMode="auto">
          <a:xfrm>
            <a:off x="576027" y="538144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4" name="Right Arrow 103">
            <a:extLst>
              <a:ext uri="{FF2B5EF4-FFF2-40B4-BE49-F238E27FC236}">
                <a16:creationId xmlns:a16="http://schemas.microsoft.com/office/drawing/2014/main" id="{0B90E000-83AB-4053-94EC-BADC07F44A97}"/>
              </a:ext>
            </a:extLst>
          </p:cNvPr>
          <p:cNvSpPr/>
          <p:nvPr/>
        </p:nvSpPr>
        <p:spPr bwMode="auto">
          <a:xfrm>
            <a:off x="576027" y="588550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D1E1B72-AF33-4F5F-86F7-1D070FD507C7}"/>
              </a:ext>
            </a:extLst>
          </p:cNvPr>
          <p:cNvSpPr/>
          <p:nvPr/>
        </p:nvSpPr>
        <p:spPr bwMode="auto">
          <a:xfrm>
            <a:off x="1486503" y="141262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3426E2C-0674-4131-8884-B207BC0EE8FD}"/>
              </a:ext>
            </a:extLst>
          </p:cNvPr>
          <p:cNvSpPr/>
          <p:nvPr/>
        </p:nvSpPr>
        <p:spPr bwMode="auto">
          <a:xfrm>
            <a:off x="1486501" y="267451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165F417-A2F1-4B43-8FFF-2F51A852B709}"/>
              </a:ext>
            </a:extLst>
          </p:cNvPr>
          <p:cNvSpPr/>
          <p:nvPr/>
        </p:nvSpPr>
        <p:spPr bwMode="auto">
          <a:xfrm>
            <a:off x="1486503" y="393290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62D2C3D0-2826-4F9C-B642-C135420871C8}"/>
              </a:ext>
            </a:extLst>
          </p:cNvPr>
          <p:cNvSpPr/>
          <p:nvPr/>
        </p:nvSpPr>
        <p:spPr bwMode="auto">
          <a:xfrm>
            <a:off x="1486501" y="519479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DC06FE0-9253-412A-BB32-98C5E01F0AB4}"/>
              </a:ext>
            </a:extLst>
          </p:cNvPr>
          <p:cNvSpPr/>
          <p:nvPr/>
        </p:nvSpPr>
        <p:spPr bwMode="auto">
          <a:xfrm>
            <a:off x="5238651" y="141262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DBF17D3-CE3A-474F-BFC2-28DB92B69DF7}"/>
              </a:ext>
            </a:extLst>
          </p:cNvPr>
          <p:cNvSpPr/>
          <p:nvPr/>
        </p:nvSpPr>
        <p:spPr bwMode="auto">
          <a:xfrm>
            <a:off x="5238651" y="267939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740FDB6-544C-4B6F-BD64-5988312941D8}"/>
              </a:ext>
            </a:extLst>
          </p:cNvPr>
          <p:cNvSpPr/>
          <p:nvPr/>
        </p:nvSpPr>
        <p:spPr bwMode="auto">
          <a:xfrm>
            <a:off x="5238651" y="393664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35921A9C-A9E6-470E-A226-C4549EAF485D}"/>
              </a:ext>
            </a:extLst>
          </p:cNvPr>
          <p:cNvSpPr/>
          <p:nvPr/>
        </p:nvSpPr>
        <p:spPr bwMode="auto">
          <a:xfrm>
            <a:off x="5227022" y="519389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9" name="Right Arrow 131">
            <a:extLst>
              <a:ext uri="{FF2B5EF4-FFF2-40B4-BE49-F238E27FC236}">
                <a16:creationId xmlns:a16="http://schemas.microsoft.com/office/drawing/2014/main" id="{05AB1900-9884-4D63-8EE7-0E845BEBF1EC}"/>
              </a:ext>
            </a:extLst>
          </p:cNvPr>
          <p:cNvSpPr/>
          <p:nvPr/>
        </p:nvSpPr>
        <p:spPr bwMode="auto">
          <a:xfrm rot="2422284">
            <a:off x="2569478" y="238052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0" name="Right Arrow 135">
            <a:extLst>
              <a:ext uri="{FF2B5EF4-FFF2-40B4-BE49-F238E27FC236}">
                <a16:creationId xmlns:a16="http://schemas.microsoft.com/office/drawing/2014/main" id="{E940B601-7E78-4035-9164-A0523C05B0CD}"/>
              </a:ext>
            </a:extLst>
          </p:cNvPr>
          <p:cNvSpPr/>
          <p:nvPr/>
        </p:nvSpPr>
        <p:spPr bwMode="auto">
          <a:xfrm rot="2422284">
            <a:off x="2568683" y="360465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1" name="Right Arrow 136">
            <a:extLst>
              <a:ext uri="{FF2B5EF4-FFF2-40B4-BE49-F238E27FC236}">
                <a16:creationId xmlns:a16="http://schemas.microsoft.com/office/drawing/2014/main" id="{8D376A84-395B-4837-995F-D81F7ACFBEA4}"/>
              </a:ext>
            </a:extLst>
          </p:cNvPr>
          <p:cNvSpPr/>
          <p:nvPr/>
        </p:nvSpPr>
        <p:spPr bwMode="auto">
          <a:xfrm rot="2422284">
            <a:off x="2555997" y="504481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2" name="Right Arrow 137">
            <a:extLst>
              <a:ext uri="{FF2B5EF4-FFF2-40B4-BE49-F238E27FC236}">
                <a16:creationId xmlns:a16="http://schemas.microsoft.com/office/drawing/2014/main" id="{64879AE7-6E08-4D3D-8419-9C1090922DE8}"/>
              </a:ext>
            </a:extLst>
          </p:cNvPr>
          <p:cNvSpPr/>
          <p:nvPr/>
        </p:nvSpPr>
        <p:spPr bwMode="auto">
          <a:xfrm rot="19200000">
            <a:off x="2609523" y="512166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3" name="Right Arrow 138">
            <a:extLst>
              <a:ext uri="{FF2B5EF4-FFF2-40B4-BE49-F238E27FC236}">
                <a16:creationId xmlns:a16="http://schemas.microsoft.com/office/drawing/2014/main" id="{AB4703A8-AD6A-4D4A-B6C4-EC7C6B77CBC5}"/>
              </a:ext>
            </a:extLst>
          </p:cNvPr>
          <p:cNvSpPr/>
          <p:nvPr/>
        </p:nvSpPr>
        <p:spPr bwMode="auto">
          <a:xfrm rot="19200000">
            <a:off x="2548411" y="389752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4" name="Right Arrow 139">
            <a:extLst>
              <a:ext uri="{FF2B5EF4-FFF2-40B4-BE49-F238E27FC236}">
                <a16:creationId xmlns:a16="http://schemas.microsoft.com/office/drawing/2014/main" id="{2C950562-D874-4D87-B845-5D17E4D4F3E7}"/>
              </a:ext>
            </a:extLst>
          </p:cNvPr>
          <p:cNvSpPr/>
          <p:nvPr/>
        </p:nvSpPr>
        <p:spPr bwMode="auto">
          <a:xfrm rot="19200000">
            <a:off x="2558776" y="252937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5" name="Right Arrow 140">
            <a:extLst>
              <a:ext uri="{FF2B5EF4-FFF2-40B4-BE49-F238E27FC236}">
                <a16:creationId xmlns:a16="http://schemas.microsoft.com/office/drawing/2014/main" id="{CE9E660B-5AF7-4BC7-88EB-3ED51ACA90C6}"/>
              </a:ext>
            </a:extLst>
          </p:cNvPr>
          <p:cNvSpPr/>
          <p:nvPr/>
        </p:nvSpPr>
        <p:spPr bwMode="auto">
          <a:xfrm rot="18579290">
            <a:off x="2732292" y="437869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6" name="Right Arrow 141">
            <a:extLst>
              <a:ext uri="{FF2B5EF4-FFF2-40B4-BE49-F238E27FC236}">
                <a16:creationId xmlns:a16="http://schemas.microsoft.com/office/drawing/2014/main" id="{58AD7B97-C8AB-41E4-A6E5-5ADC6FFFCB62}"/>
              </a:ext>
            </a:extLst>
          </p:cNvPr>
          <p:cNvSpPr/>
          <p:nvPr/>
        </p:nvSpPr>
        <p:spPr bwMode="auto">
          <a:xfrm rot="18579290">
            <a:off x="2718556" y="310320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7" name="Right Arrow 142">
            <a:extLst>
              <a:ext uri="{FF2B5EF4-FFF2-40B4-BE49-F238E27FC236}">
                <a16:creationId xmlns:a16="http://schemas.microsoft.com/office/drawing/2014/main" id="{63758150-2A71-4990-BB05-948977702F11}"/>
              </a:ext>
            </a:extLst>
          </p:cNvPr>
          <p:cNvSpPr/>
          <p:nvPr/>
        </p:nvSpPr>
        <p:spPr bwMode="auto">
          <a:xfrm rot="3000000">
            <a:off x="2286060" y="304045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8" name="Right Arrow 143">
            <a:extLst>
              <a:ext uri="{FF2B5EF4-FFF2-40B4-BE49-F238E27FC236}">
                <a16:creationId xmlns:a16="http://schemas.microsoft.com/office/drawing/2014/main" id="{FDB1017D-24BD-47E9-95AD-5523BF19E6AA}"/>
              </a:ext>
            </a:extLst>
          </p:cNvPr>
          <p:cNvSpPr/>
          <p:nvPr/>
        </p:nvSpPr>
        <p:spPr bwMode="auto">
          <a:xfrm rot="3000000">
            <a:off x="2713135" y="441230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9" name="Right Arrow 144">
            <a:extLst>
              <a:ext uri="{FF2B5EF4-FFF2-40B4-BE49-F238E27FC236}">
                <a16:creationId xmlns:a16="http://schemas.microsoft.com/office/drawing/2014/main" id="{83FE52C4-3657-41C5-881B-358EB35332EF}"/>
              </a:ext>
            </a:extLst>
          </p:cNvPr>
          <p:cNvSpPr/>
          <p:nvPr/>
        </p:nvSpPr>
        <p:spPr bwMode="auto">
          <a:xfrm rot="3538395">
            <a:off x="1951033" y="388658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0" name="Right Arrow 145">
            <a:extLst>
              <a:ext uri="{FF2B5EF4-FFF2-40B4-BE49-F238E27FC236}">
                <a16:creationId xmlns:a16="http://schemas.microsoft.com/office/drawing/2014/main" id="{EC1D5D0D-BC24-4ABF-B6A0-D535688321FD}"/>
              </a:ext>
            </a:extLst>
          </p:cNvPr>
          <p:cNvSpPr/>
          <p:nvPr/>
        </p:nvSpPr>
        <p:spPr bwMode="auto">
          <a:xfrm rot="18158471">
            <a:off x="2078814" y="380912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1" name="Right Arrow 149">
            <a:extLst>
              <a:ext uri="{FF2B5EF4-FFF2-40B4-BE49-F238E27FC236}">
                <a16:creationId xmlns:a16="http://schemas.microsoft.com/office/drawing/2014/main" id="{720FCF90-4C48-49E5-A214-E4591982DEBB}"/>
              </a:ext>
            </a:extLst>
          </p:cNvPr>
          <p:cNvSpPr/>
          <p:nvPr/>
        </p:nvSpPr>
        <p:spPr bwMode="auto">
          <a:xfrm>
            <a:off x="6677347" y="180748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2" name="Right Arrow 150">
            <a:extLst>
              <a:ext uri="{FF2B5EF4-FFF2-40B4-BE49-F238E27FC236}">
                <a16:creationId xmlns:a16="http://schemas.microsoft.com/office/drawing/2014/main" id="{6338EBBC-3D84-4E04-B7DB-01392ED2CFFF}"/>
              </a:ext>
            </a:extLst>
          </p:cNvPr>
          <p:cNvSpPr/>
          <p:nvPr/>
        </p:nvSpPr>
        <p:spPr bwMode="auto">
          <a:xfrm>
            <a:off x="6677348" y="306937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3" name="Right Arrow 151">
            <a:extLst>
              <a:ext uri="{FF2B5EF4-FFF2-40B4-BE49-F238E27FC236}">
                <a16:creationId xmlns:a16="http://schemas.microsoft.com/office/drawing/2014/main" id="{A092CD09-AF9E-40F5-AC0F-BF5D8C66E050}"/>
              </a:ext>
            </a:extLst>
          </p:cNvPr>
          <p:cNvSpPr/>
          <p:nvPr/>
        </p:nvSpPr>
        <p:spPr bwMode="auto">
          <a:xfrm>
            <a:off x="6677350" y="433126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4" name="Right Arrow 152">
            <a:extLst>
              <a:ext uri="{FF2B5EF4-FFF2-40B4-BE49-F238E27FC236}">
                <a16:creationId xmlns:a16="http://schemas.microsoft.com/office/drawing/2014/main" id="{7428946A-8C31-4663-886D-5714B855F5CC}"/>
              </a:ext>
            </a:extLst>
          </p:cNvPr>
          <p:cNvSpPr/>
          <p:nvPr/>
        </p:nvSpPr>
        <p:spPr bwMode="auto">
          <a:xfrm>
            <a:off x="6677351" y="559315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7" name="Right Arrow 89">
            <a:extLst>
              <a:ext uri="{FF2B5EF4-FFF2-40B4-BE49-F238E27FC236}">
                <a16:creationId xmlns:a16="http://schemas.microsoft.com/office/drawing/2014/main" id="{BA31E9E7-0681-451D-92B6-E8EC02BB7A95}"/>
              </a:ext>
            </a:extLst>
          </p:cNvPr>
          <p:cNvSpPr/>
          <p:nvPr/>
        </p:nvSpPr>
        <p:spPr bwMode="auto">
          <a:xfrm>
            <a:off x="2627109" y="1661169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8" name="Right Arrow 90">
            <a:extLst>
              <a:ext uri="{FF2B5EF4-FFF2-40B4-BE49-F238E27FC236}">
                <a16:creationId xmlns:a16="http://schemas.microsoft.com/office/drawing/2014/main" id="{E66B4494-AE9D-4329-92D4-F9F954BFC77F}"/>
              </a:ext>
            </a:extLst>
          </p:cNvPr>
          <p:cNvSpPr/>
          <p:nvPr/>
        </p:nvSpPr>
        <p:spPr bwMode="auto">
          <a:xfrm>
            <a:off x="2623931" y="2885305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9" name="Right Arrow 91">
            <a:extLst>
              <a:ext uri="{FF2B5EF4-FFF2-40B4-BE49-F238E27FC236}">
                <a16:creationId xmlns:a16="http://schemas.microsoft.com/office/drawing/2014/main" id="{117EFCE9-6570-4564-AED5-01A92E9539CB}"/>
              </a:ext>
            </a:extLst>
          </p:cNvPr>
          <p:cNvSpPr/>
          <p:nvPr/>
        </p:nvSpPr>
        <p:spPr bwMode="auto">
          <a:xfrm>
            <a:off x="2623930" y="4181449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0" name="Right Arrow 92">
            <a:extLst>
              <a:ext uri="{FF2B5EF4-FFF2-40B4-BE49-F238E27FC236}">
                <a16:creationId xmlns:a16="http://schemas.microsoft.com/office/drawing/2014/main" id="{C8CEFD45-455C-4ED5-8E15-D3739552191E}"/>
              </a:ext>
            </a:extLst>
          </p:cNvPr>
          <p:cNvSpPr/>
          <p:nvPr/>
        </p:nvSpPr>
        <p:spPr bwMode="auto">
          <a:xfrm>
            <a:off x="2627109" y="5405585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1" name="Right Arrow 6">
            <a:extLst>
              <a:ext uri="{FF2B5EF4-FFF2-40B4-BE49-F238E27FC236}">
                <a16:creationId xmlns:a16="http://schemas.microsoft.com/office/drawing/2014/main" id="{5AF3EC99-EEA7-49C9-89F5-1320E779DFC4}"/>
              </a:ext>
            </a:extLst>
          </p:cNvPr>
          <p:cNvSpPr/>
          <p:nvPr/>
        </p:nvSpPr>
        <p:spPr bwMode="auto">
          <a:xfrm>
            <a:off x="288014" y="16611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2" name="Right Arrow 24">
            <a:extLst>
              <a:ext uri="{FF2B5EF4-FFF2-40B4-BE49-F238E27FC236}">
                <a16:creationId xmlns:a16="http://schemas.microsoft.com/office/drawing/2014/main" id="{69334D04-A200-4128-994E-378E042B2D9D}"/>
              </a:ext>
            </a:extLst>
          </p:cNvPr>
          <p:cNvSpPr/>
          <p:nvPr/>
        </p:nvSpPr>
        <p:spPr bwMode="auto">
          <a:xfrm>
            <a:off x="288014" y="223723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3" name="Right Arrow 25">
            <a:extLst>
              <a:ext uri="{FF2B5EF4-FFF2-40B4-BE49-F238E27FC236}">
                <a16:creationId xmlns:a16="http://schemas.microsoft.com/office/drawing/2014/main" id="{70730E0D-11DF-4C8B-9666-9028FBDD9331}"/>
              </a:ext>
            </a:extLst>
          </p:cNvPr>
          <p:cNvSpPr/>
          <p:nvPr/>
        </p:nvSpPr>
        <p:spPr bwMode="auto">
          <a:xfrm>
            <a:off x="288014" y="29573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4" name="Right Arrow 27">
            <a:extLst>
              <a:ext uri="{FF2B5EF4-FFF2-40B4-BE49-F238E27FC236}">
                <a16:creationId xmlns:a16="http://schemas.microsoft.com/office/drawing/2014/main" id="{8C30BEFB-1F15-454C-B308-FC0DFD0AEFCD}"/>
              </a:ext>
            </a:extLst>
          </p:cNvPr>
          <p:cNvSpPr/>
          <p:nvPr/>
        </p:nvSpPr>
        <p:spPr bwMode="auto">
          <a:xfrm>
            <a:off x="288014" y="34613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5" name="Right Arrow 28">
            <a:extLst>
              <a:ext uri="{FF2B5EF4-FFF2-40B4-BE49-F238E27FC236}">
                <a16:creationId xmlns:a16="http://schemas.microsoft.com/office/drawing/2014/main" id="{6826FC88-42C2-4FF0-B1AD-79A6F9ACF48E}"/>
              </a:ext>
            </a:extLst>
          </p:cNvPr>
          <p:cNvSpPr/>
          <p:nvPr/>
        </p:nvSpPr>
        <p:spPr bwMode="auto">
          <a:xfrm>
            <a:off x="288014" y="41814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6" name="Right Arrow 30">
            <a:extLst>
              <a:ext uri="{FF2B5EF4-FFF2-40B4-BE49-F238E27FC236}">
                <a16:creationId xmlns:a16="http://schemas.microsoft.com/office/drawing/2014/main" id="{0E49780A-759D-467A-B377-B2691973B087}"/>
              </a:ext>
            </a:extLst>
          </p:cNvPr>
          <p:cNvSpPr/>
          <p:nvPr/>
        </p:nvSpPr>
        <p:spPr bwMode="auto">
          <a:xfrm>
            <a:off x="288014" y="47575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7" name="Right Arrow 35">
            <a:extLst>
              <a:ext uri="{FF2B5EF4-FFF2-40B4-BE49-F238E27FC236}">
                <a16:creationId xmlns:a16="http://schemas.microsoft.com/office/drawing/2014/main" id="{BC1BDEC5-5BC7-4FB2-9A71-D57BA05B65E9}"/>
              </a:ext>
            </a:extLst>
          </p:cNvPr>
          <p:cNvSpPr/>
          <p:nvPr/>
        </p:nvSpPr>
        <p:spPr bwMode="auto">
          <a:xfrm>
            <a:off x="288014" y="547759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8" name="Right Arrow 39">
            <a:extLst>
              <a:ext uri="{FF2B5EF4-FFF2-40B4-BE49-F238E27FC236}">
                <a16:creationId xmlns:a16="http://schemas.microsoft.com/office/drawing/2014/main" id="{A4EB148A-9C35-4A22-A195-318F72FE3DC8}"/>
              </a:ext>
            </a:extLst>
          </p:cNvPr>
          <p:cNvSpPr/>
          <p:nvPr/>
        </p:nvSpPr>
        <p:spPr bwMode="auto">
          <a:xfrm>
            <a:off x="288014" y="59816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49" name="Right Arrow 96">
            <a:extLst>
              <a:ext uri="{FF2B5EF4-FFF2-40B4-BE49-F238E27FC236}">
                <a16:creationId xmlns:a16="http://schemas.microsoft.com/office/drawing/2014/main" id="{209754D6-8292-4737-9D14-499A6D961636}"/>
              </a:ext>
            </a:extLst>
          </p:cNvPr>
          <p:cNvSpPr/>
          <p:nvPr/>
        </p:nvSpPr>
        <p:spPr bwMode="auto">
          <a:xfrm>
            <a:off x="288014" y="18135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0" name="Right Arrow 97">
            <a:extLst>
              <a:ext uri="{FF2B5EF4-FFF2-40B4-BE49-F238E27FC236}">
                <a16:creationId xmlns:a16="http://schemas.microsoft.com/office/drawing/2014/main" id="{74B6639D-0AF2-4F19-ACFB-44BF81B1D6C9}"/>
              </a:ext>
            </a:extLst>
          </p:cNvPr>
          <p:cNvSpPr/>
          <p:nvPr/>
        </p:nvSpPr>
        <p:spPr bwMode="auto">
          <a:xfrm>
            <a:off x="288014" y="238963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1" name="Right Arrow 98">
            <a:extLst>
              <a:ext uri="{FF2B5EF4-FFF2-40B4-BE49-F238E27FC236}">
                <a16:creationId xmlns:a16="http://schemas.microsoft.com/office/drawing/2014/main" id="{2F600C4E-0892-4964-AA0B-0B5C17BE6D36}"/>
              </a:ext>
            </a:extLst>
          </p:cNvPr>
          <p:cNvSpPr/>
          <p:nvPr/>
        </p:nvSpPr>
        <p:spPr bwMode="auto">
          <a:xfrm>
            <a:off x="288014" y="31097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2" name="Right Arrow 99">
            <a:extLst>
              <a:ext uri="{FF2B5EF4-FFF2-40B4-BE49-F238E27FC236}">
                <a16:creationId xmlns:a16="http://schemas.microsoft.com/office/drawing/2014/main" id="{82845D11-D26A-47EA-B148-E247E3BF99FB}"/>
              </a:ext>
            </a:extLst>
          </p:cNvPr>
          <p:cNvSpPr/>
          <p:nvPr/>
        </p:nvSpPr>
        <p:spPr bwMode="auto">
          <a:xfrm>
            <a:off x="288014" y="361376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3" name="Right Arrow 100">
            <a:extLst>
              <a:ext uri="{FF2B5EF4-FFF2-40B4-BE49-F238E27FC236}">
                <a16:creationId xmlns:a16="http://schemas.microsoft.com/office/drawing/2014/main" id="{A7071FAE-C514-40CA-9B7D-3680D4999C9E}"/>
              </a:ext>
            </a:extLst>
          </p:cNvPr>
          <p:cNvSpPr/>
          <p:nvPr/>
        </p:nvSpPr>
        <p:spPr bwMode="auto">
          <a:xfrm>
            <a:off x="288014" y="43338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4" name="Right Arrow 101">
            <a:extLst>
              <a:ext uri="{FF2B5EF4-FFF2-40B4-BE49-F238E27FC236}">
                <a16:creationId xmlns:a16="http://schemas.microsoft.com/office/drawing/2014/main" id="{94E611F0-9559-4C4E-9D95-96CE519FFB72}"/>
              </a:ext>
            </a:extLst>
          </p:cNvPr>
          <p:cNvSpPr/>
          <p:nvPr/>
        </p:nvSpPr>
        <p:spPr bwMode="auto">
          <a:xfrm>
            <a:off x="288014" y="490991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5" name="Right Arrow 102">
            <a:extLst>
              <a:ext uri="{FF2B5EF4-FFF2-40B4-BE49-F238E27FC236}">
                <a16:creationId xmlns:a16="http://schemas.microsoft.com/office/drawing/2014/main" id="{BA8580F2-B040-4380-97DA-7489D12886D4}"/>
              </a:ext>
            </a:extLst>
          </p:cNvPr>
          <p:cNvSpPr/>
          <p:nvPr/>
        </p:nvSpPr>
        <p:spPr bwMode="auto">
          <a:xfrm>
            <a:off x="288014" y="5629993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6" name="Right Arrow 103">
            <a:extLst>
              <a:ext uri="{FF2B5EF4-FFF2-40B4-BE49-F238E27FC236}">
                <a16:creationId xmlns:a16="http://schemas.microsoft.com/office/drawing/2014/main" id="{C58AA68A-BE1E-44D4-BC45-0B48A3DD2F73}"/>
              </a:ext>
            </a:extLst>
          </p:cNvPr>
          <p:cNvSpPr/>
          <p:nvPr/>
        </p:nvSpPr>
        <p:spPr bwMode="auto">
          <a:xfrm>
            <a:off x="288014" y="6134049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31C63E3-3D49-44BF-BA2F-8F4C5818AA1A}"/>
              </a:ext>
            </a:extLst>
          </p:cNvPr>
          <p:cNvSpPr/>
          <p:nvPr/>
        </p:nvSpPr>
        <p:spPr bwMode="auto">
          <a:xfrm>
            <a:off x="1198490" y="1661170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535F97DA-6B01-44C5-A10E-1262DC26E5C8}"/>
              </a:ext>
            </a:extLst>
          </p:cNvPr>
          <p:cNvSpPr/>
          <p:nvPr/>
        </p:nvSpPr>
        <p:spPr bwMode="auto">
          <a:xfrm>
            <a:off x="1198488" y="2923059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066AAC8-F25D-4E54-9C5B-320EB7021D86}"/>
              </a:ext>
            </a:extLst>
          </p:cNvPr>
          <p:cNvSpPr/>
          <p:nvPr/>
        </p:nvSpPr>
        <p:spPr bwMode="auto">
          <a:xfrm>
            <a:off x="1198490" y="4181450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95126F5-757F-43F4-A00E-A1D52013F041}"/>
              </a:ext>
            </a:extLst>
          </p:cNvPr>
          <p:cNvSpPr/>
          <p:nvPr/>
        </p:nvSpPr>
        <p:spPr bwMode="auto">
          <a:xfrm>
            <a:off x="1198488" y="5443339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FAD5A0B-AB52-4268-B609-42072429678E}"/>
              </a:ext>
            </a:extLst>
          </p:cNvPr>
          <p:cNvSpPr/>
          <p:nvPr/>
        </p:nvSpPr>
        <p:spPr bwMode="auto">
          <a:xfrm>
            <a:off x="4950638" y="1661170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E50FC91-3ABB-4F6C-A53D-5F828D576492}"/>
              </a:ext>
            </a:extLst>
          </p:cNvPr>
          <p:cNvSpPr/>
          <p:nvPr/>
        </p:nvSpPr>
        <p:spPr bwMode="auto">
          <a:xfrm>
            <a:off x="4950638" y="292794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F7923A1-3A48-4569-AA85-C66E9226351C}"/>
              </a:ext>
            </a:extLst>
          </p:cNvPr>
          <p:cNvSpPr/>
          <p:nvPr/>
        </p:nvSpPr>
        <p:spPr bwMode="auto">
          <a:xfrm>
            <a:off x="4950638" y="418519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8A8145D-FAA1-4BEE-B89E-8631F2F3D030}"/>
              </a:ext>
            </a:extLst>
          </p:cNvPr>
          <p:cNvSpPr/>
          <p:nvPr/>
        </p:nvSpPr>
        <p:spPr bwMode="auto">
          <a:xfrm>
            <a:off x="4939009" y="5442445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5" name="Right Arrow 131">
            <a:extLst>
              <a:ext uri="{FF2B5EF4-FFF2-40B4-BE49-F238E27FC236}">
                <a16:creationId xmlns:a16="http://schemas.microsoft.com/office/drawing/2014/main" id="{944FCD7F-12FE-4274-B434-D9CB1F277B6B}"/>
              </a:ext>
            </a:extLst>
          </p:cNvPr>
          <p:cNvSpPr/>
          <p:nvPr/>
        </p:nvSpPr>
        <p:spPr bwMode="auto">
          <a:xfrm rot="2422284">
            <a:off x="2281465" y="2629069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6" name="Right Arrow 135">
            <a:extLst>
              <a:ext uri="{FF2B5EF4-FFF2-40B4-BE49-F238E27FC236}">
                <a16:creationId xmlns:a16="http://schemas.microsoft.com/office/drawing/2014/main" id="{526E061E-2E1B-48F2-849A-418B614800AE}"/>
              </a:ext>
            </a:extLst>
          </p:cNvPr>
          <p:cNvSpPr/>
          <p:nvPr/>
        </p:nvSpPr>
        <p:spPr bwMode="auto">
          <a:xfrm rot="2422284">
            <a:off x="2280670" y="385320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7" name="Right Arrow 136">
            <a:extLst>
              <a:ext uri="{FF2B5EF4-FFF2-40B4-BE49-F238E27FC236}">
                <a16:creationId xmlns:a16="http://schemas.microsoft.com/office/drawing/2014/main" id="{85A76079-833C-45DF-A85C-A70561FDDFDC}"/>
              </a:ext>
            </a:extLst>
          </p:cNvPr>
          <p:cNvSpPr/>
          <p:nvPr/>
        </p:nvSpPr>
        <p:spPr bwMode="auto">
          <a:xfrm rot="2422284">
            <a:off x="2267984" y="529336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8" name="Right Arrow 137">
            <a:extLst>
              <a:ext uri="{FF2B5EF4-FFF2-40B4-BE49-F238E27FC236}">
                <a16:creationId xmlns:a16="http://schemas.microsoft.com/office/drawing/2014/main" id="{6340282A-C5B9-45E8-A0FF-C0EEA5A0BC9A}"/>
              </a:ext>
            </a:extLst>
          </p:cNvPr>
          <p:cNvSpPr/>
          <p:nvPr/>
        </p:nvSpPr>
        <p:spPr bwMode="auto">
          <a:xfrm rot="19200000">
            <a:off x="2321510" y="5370210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69" name="Right Arrow 138">
            <a:extLst>
              <a:ext uri="{FF2B5EF4-FFF2-40B4-BE49-F238E27FC236}">
                <a16:creationId xmlns:a16="http://schemas.microsoft.com/office/drawing/2014/main" id="{D6E13AAB-31E5-451A-A27F-66BBF361BC1D}"/>
              </a:ext>
            </a:extLst>
          </p:cNvPr>
          <p:cNvSpPr/>
          <p:nvPr/>
        </p:nvSpPr>
        <p:spPr bwMode="auto">
          <a:xfrm rot="19200000">
            <a:off x="2260398" y="4146074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0" name="Right Arrow 139">
            <a:extLst>
              <a:ext uri="{FF2B5EF4-FFF2-40B4-BE49-F238E27FC236}">
                <a16:creationId xmlns:a16="http://schemas.microsoft.com/office/drawing/2014/main" id="{C914DF7B-7849-4C02-9B00-CAF3AC250D59}"/>
              </a:ext>
            </a:extLst>
          </p:cNvPr>
          <p:cNvSpPr/>
          <p:nvPr/>
        </p:nvSpPr>
        <p:spPr bwMode="auto">
          <a:xfrm rot="19200000">
            <a:off x="2270763" y="277792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1" name="Right Arrow 140">
            <a:extLst>
              <a:ext uri="{FF2B5EF4-FFF2-40B4-BE49-F238E27FC236}">
                <a16:creationId xmlns:a16="http://schemas.microsoft.com/office/drawing/2014/main" id="{1D0F7BA7-F623-403E-AB0E-49F454AB5FBC}"/>
              </a:ext>
            </a:extLst>
          </p:cNvPr>
          <p:cNvSpPr/>
          <p:nvPr/>
        </p:nvSpPr>
        <p:spPr bwMode="auto">
          <a:xfrm rot="18579290">
            <a:off x="2444279" y="4627242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2" name="Right Arrow 141">
            <a:extLst>
              <a:ext uri="{FF2B5EF4-FFF2-40B4-BE49-F238E27FC236}">
                <a16:creationId xmlns:a16="http://schemas.microsoft.com/office/drawing/2014/main" id="{3F5CA05B-5E12-4DC1-8F5F-EDCEE0D71B2E}"/>
              </a:ext>
            </a:extLst>
          </p:cNvPr>
          <p:cNvSpPr/>
          <p:nvPr/>
        </p:nvSpPr>
        <p:spPr bwMode="auto">
          <a:xfrm rot="18579290">
            <a:off x="2430543" y="335175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3" name="Right Arrow 142">
            <a:extLst>
              <a:ext uri="{FF2B5EF4-FFF2-40B4-BE49-F238E27FC236}">
                <a16:creationId xmlns:a16="http://schemas.microsoft.com/office/drawing/2014/main" id="{9678FBDA-C30D-43A8-9C2F-3C4351E0ED55}"/>
              </a:ext>
            </a:extLst>
          </p:cNvPr>
          <p:cNvSpPr/>
          <p:nvPr/>
        </p:nvSpPr>
        <p:spPr bwMode="auto">
          <a:xfrm rot="3000000">
            <a:off x="1998047" y="3289006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4" name="Right Arrow 143">
            <a:extLst>
              <a:ext uri="{FF2B5EF4-FFF2-40B4-BE49-F238E27FC236}">
                <a16:creationId xmlns:a16="http://schemas.microsoft.com/office/drawing/2014/main" id="{32246ACE-1AD2-40AD-905D-5FB6EDA97158}"/>
              </a:ext>
            </a:extLst>
          </p:cNvPr>
          <p:cNvSpPr/>
          <p:nvPr/>
        </p:nvSpPr>
        <p:spPr bwMode="auto">
          <a:xfrm rot="3000000">
            <a:off x="2425122" y="4660851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5" name="Right Arrow 144">
            <a:extLst>
              <a:ext uri="{FF2B5EF4-FFF2-40B4-BE49-F238E27FC236}">
                <a16:creationId xmlns:a16="http://schemas.microsoft.com/office/drawing/2014/main" id="{35EB5C31-2D1C-44A6-A18D-5A0A9DBF7401}"/>
              </a:ext>
            </a:extLst>
          </p:cNvPr>
          <p:cNvSpPr/>
          <p:nvPr/>
        </p:nvSpPr>
        <p:spPr bwMode="auto">
          <a:xfrm rot="3538395">
            <a:off x="1663020" y="4135127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6" name="Right Arrow 145">
            <a:extLst>
              <a:ext uri="{FF2B5EF4-FFF2-40B4-BE49-F238E27FC236}">
                <a16:creationId xmlns:a16="http://schemas.microsoft.com/office/drawing/2014/main" id="{EC7AD10D-C8C0-451A-92AB-5A62B0171EC4}"/>
              </a:ext>
            </a:extLst>
          </p:cNvPr>
          <p:cNvSpPr/>
          <p:nvPr/>
        </p:nvSpPr>
        <p:spPr bwMode="auto">
          <a:xfrm rot="18158471">
            <a:off x="1790801" y="4057671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0" name="Right Arrow 149">
            <a:extLst>
              <a:ext uri="{FF2B5EF4-FFF2-40B4-BE49-F238E27FC236}">
                <a16:creationId xmlns:a16="http://schemas.microsoft.com/office/drawing/2014/main" id="{F93C7F8A-68C2-49F4-9741-7FF851235105}"/>
              </a:ext>
            </a:extLst>
          </p:cNvPr>
          <p:cNvSpPr/>
          <p:nvPr/>
        </p:nvSpPr>
        <p:spPr bwMode="auto">
          <a:xfrm>
            <a:off x="6389334" y="205603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1" name="Right Arrow 150">
            <a:extLst>
              <a:ext uri="{FF2B5EF4-FFF2-40B4-BE49-F238E27FC236}">
                <a16:creationId xmlns:a16="http://schemas.microsoft.com/office/drawing/2014/main" id="{0A598E7D-821E-45B0-876E-D5BA7246A273}"/>
              </a:ext>
            </a:extLst>
          </p:cNvPr>
          <p:cNvSpPr/>
          <p:nvPr/>
        </p:nvSpPr>
        <p:spPr bwMode="auto">
          <a:xfrm>
            <a:off x="6389335" y="331792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2" name="Right Arrow 151">
            <a:extLst>
              <a:ext uri="{FF2B5EF4-FFF2-40B4-BE49-F238E27FC236}">
                <a16:creationId xmlns:a16="http://schemas.microsoft.com/office/drawing/2014/main" id="{7BDF290C-CC76-4A05-964F-FA56E4C9A51B}"/>
              </a:ext>
            </a:extLst>
          </p:cNvPr>
          <p:cNvSpPr/>
          <p:nvPr/>
        </p:nvSpPr>
        <p:spPr bwMode="auto">
          <a:xfrm>
            <a:off x="6389337" y="457981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3" name="Right Arrow 152">
            <a:extLst>
              <a:ext uri="{FF2B5EF4-FFF2-40B4-BE49-F238E27FC236}">
                <a16:creationId xmlns:a16="http://schemas.microsoft.com/office/drawing/2014/main" id="{6D3510E0-397D-4B81-B518-E3C8041C86E0}"/>
              </a:ext>
            </a:extLst>
          </p:cNvPr>
          <p:cNvSpPr/>
          <p:nvPr/>
        </p:nvSpPr>
        <p:spPr bwMode="auto">
          <a:xfrm>
            <a:off x="6389338" y="584170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909716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3133852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429996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65413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9097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48578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32058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7099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4299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50060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72614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62301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20621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63818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3582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8623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5823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515846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878540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38259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909717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317160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429997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691886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909717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31764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43374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690992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877616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410175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54191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61875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394621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3026469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875789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600301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537553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909398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383674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4306218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3" name="Right Arrow 149">
            <a:extLst>
              <a:ext uri="{FF2B5EF4-FFF2-40B4-BE49-F238E27FC236}">
                <a16:creationId xmlns:a16="http://schemas.microsoft.com/office/drawing/2014/main" id="{F053865D-5317-406E-8912-34F676F84FB3}"/>
              </a:ext>
            </a:extLst>
          </p:cNvPr>
          <p:cNvSpPr/>
          <p:nvPr/>
        </p:nvSpPr>
        <p:spPr bwMode="auto">
          <a:xfrm>
            <a:off x="6101321" y="230458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4" name="Right Arrow 150">
            <a:extLst>
              <a:ext uri="{FF2B5EF4-FFF2-40B4-BE49-F238E27FC236}">
                <a16:creationId xmlns:a16="http://schemas.microsoft.com/office/drawing/2014/main" id="{8B7D6E81-6F1E-4409-BF88-69C4355A523E}"/>
              </a:ext>
            </a:extLst>
          </p:cNvPr>
          <p:cNvSpPr/>
          <p:nvPr/>
        </p:nvSpPr>
        <p:spPr bwMode="auto">
          <a:xfrm>
            <a:off x="6101322" y="356647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5" name="Right Arrow 151">
            <a:extLst>
              <a:ext uri="{FF2B5EF4-FFF2-40B4-BE49-F238E27FC236}">
                <a16:creationId xmlns:a16="http://schemas.microsoft.com/office/drawing/2014/main" id="{4ACE8E4E-3D1F-42F8-90DB-E9646810762F}"/>
              </a:ext>
            </a:extLst>
          </p:cNvPr>
          <p:cNvSpPr/>
          <p:nvPr/>
        </p:nvSpPr>
        <p:spPr bwMode="auto">
          <a:xfrm>
            <a:off x="6101324" y="482836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6" name="Right Arrow 152">
            <a:extLst>
              <a:ext uri="{FF2B5EF4-FFF2-40B4-BE49-F238E27FC236}">
                <a16:creationId xmlns:a16="http://schemas.microsoft.com/office/drawing/2014/main" id="{8039B561-CE5E-447F-922D-515DB7EF5D37}"/>
              </a:ext>
            </a:extLst>
          </p:cNvPr>
          <p:cNvSpPr/>
          <p:nvPr/>
        </p:nvSpPr>
        <p:spPr bwMode="auto">
          <a:xfrm>
            <a:off x="6101325" y="609025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5EB6D35-8E6B-4F6E-A8DA-37AB1C689B8C}"/>
              </a:ext>
            </a:extLst>
          </p:cNvPr>
          <p:cNvSpPr/>
          <p:nvPr/>
        </p:nvSpPr>
        <p:spPr>
          <a:xfrm>
            <a:off x="7064859" y="1619360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Parallelogram 305">
            <a:extLst>
              <a:ext uri="{FF2B5EF4-FFF2-40B4-BE49-F238E27FC236}">
                <a16:creationId xmlns:a16="http://schemas.microsoft.com/office/drawing/2014/main" id="{8BAC215C-EAB5-45CF-BEAF-8BFF56C74C43}"/>
              </a:ext>
            </a:extLst>
          </p:cNvPr>
          <p:cNvSpPr/>
          <p:nvPr/>
        </p:nvSpPr>
        <p:spPr>
          <a:xfrm>
            <a:off x="7064859" y="2904830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Parallelogram 313">
            <a:extLst>
              <a:ext uri="{FF2B5EF4-FFF2-40B4-BE49-F238E27FC236}">
                <a16:creationId xmlns:a16="http://schemas.microsoft.com/office/drawing/2014/main" id="{65EA63F2-71B0-4ECD-945E-6C6960C528B9}"/>
              </a:ext>
            </a:extLst>
          </p:cNvPr>
          <p:cNvSpPr/>
          <p:nvPr/>
        </p:nvSpPr>
        <p:spPr>
          <a:xfrm>
            <a:off x="7067540" y="4164443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Parallelogram 318">
            <a:extLst>
              <a:ext uri="{FF2B5EF4-FFF2-40B4-BE49-F238E27FC236}">
                <a16:creationId xmlns:a16="http://schemas.microsoft.com/office/drawing/2014/main" id="{9BA9C166-B530-4F97-BC14-679DD977C304}"/>
              </a:ext>
            </a:extLst>
          </p:cNvPr>
          <p:cNvSpPr/>
          <p:nvPr/>
        </p:nvSpPr>
        <p:spPr>
          <a:xfrm>
            <a:off x="7062554" y="5406242"/>
            <a:ext cx="3421658" cy="1007539"/>
          </a:xfrm>
          <a:prstGeom prst="parallelogram">
            <a:avLst>
              <a:gd name="adj" fmla="val 1125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ight Arrow 149">
            <a:extLst>
              <a:ext uri="{FF2B5EF4-FFF2-40B4-BE49-F238E27FC236}">
                <a16:creationId xmlns:a16="http://schemas.microsoft.com/office/drawing/2014/main" id="{23B6E87E-EB28-4B86-9CB2-48629FA831F6}"/>
              </a:ext>
            </a:extLst>
          </p:cNvPr>
          <p:cNvSpPr/>
          <p:nvPr/>
        </p:nvSpPr>
        <p:spPr bwMode="auto">
          <a:xfrm>
            <a:off x="10450107" y="159092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0" name="Right Arrow 150">
            <a:extLst>
              <a:ext uri="{FF2B5EF4-FFF2-40B4-BE49-F238E27FC236}">
                <a16:creationId xmlns:a16="http://schemas.microsoft.com/office/drawing/2014/main" id="{66E52D04-3F4F-40F0-8CB3-F6C960455EBE}"/>
              </a:ext>
            </a:extLst>
          </p:cNvPr>
          <p:cNvSpPr/>
          <p:nvPr/>
        </p:nvSpPr>
        <p:spPr bwMode="auto">
          <a:xfrm>
            <a:off x="10450108" y="285281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1" name="Right Arrow 151">
            <a:extLst>
              <a:ext uri="{FF2B5EF4-FFF2-40B4-BE49-F238E27FC236}">
                <a16:creationId xmlns:a16="http://schemas.microsoft.com/office/drawing/2014/main" id="{A069A2AB-E885-4232-972F-3D19D9701559}"/>
              </a:ext>
            </a:extLst>
          </p:cNvPr>
          <p:cNvSpPr/>
          <p:nvPr/>
        </p:nvSpPr>
        <p:spPr bwMode="auto">
          <a:xfrm>
            <a:off x="10450110" y="411470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2" name="Right Arrow 152">
            <a:extLst>
              <a:ext uri="{FF2B5EF4-FFF2-40B4-BE49-F238E27FC236}">
                <a16:creationId xmlns:a16="http://schemas.microsoft.com/office/drawing/2014/main" id="{CA47B89E-E4A4-49F1-A8F1-3451827F3AB6}"/>
              </a:ext>
            </a:extLst>
          </p:cNvPr>
          <p:cNvSpPr/>
          <p:nvPr/>
        </p:nvSpPr>
        <p:spPr bwMode="auto">
          <a:xfrm>
            <a:off x="10450111" y="537659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7" name="Right Arrow 149">
            <a:extLst>
              <a:ext uri="{FF2B5EF4-FFF2-40B4-BE49-F238E27FC236}">
                <a16:creationId xmlns:a16="http://schemas.microsoft.com/office/drawing/2014/main" id="{ACDA7629-E915-4304-97EF-A27E7C770FB8}"/>
              </a:ext>
            </a:extLst>
          </p:cNvPr>
          <p:cNvSpPr/>
          <p:nvPr/>
        </p:nvSpPr>
        <p:spPr bwMode="auto">
          <a:xfrm>
            <a:off x="10162094" y="1839474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8" name="Right Arrow 150">
            <a:extLst>
              <a:ext uri="{FF2B5EF4-FFF2-40B4-BE49-F238E27FC236}">
                <a16:creationId xmlns:a16="http://schemas.microsoft.com/office/drawing/2014/main" id="{2A984519-C4F0-4630-8D88-CC5CC254AE00}"/>
              </a:ext>
            </a:extLst>
          </p:cNvPr>
          <p:cNvSpPr/>
          <p:nvPr/>
        </p:nvSpPr>
        <p:spPr bwMode="auto">
          <a:xfrm>
            <a:off x="10162095" y="3101363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9" name="Right Arrow 151">
            <a:extLst>
              <a:ext uri="{FF2B5EF4-FFF2-40B4-BE49-F238E27FC236}">
                <a16:creationId xmlns:a16="http://schemas.microsoft.com/office/drawing/2014/main" id="{ED666CFE-9EA5-4009-9393-7B83500908F0}"/>
              </a:ext>
            </a:extLst>
          </p:cNvPr>
          <p:cNvSpPr/>
          <p:nvPr/>
        </p:nvSpPr>
        <p:spPr bwMode="auto">
          <a:xfrm>
            <a:off x="10162097" y="4363252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0" name="Right Arrow 152">
            <a:extLst>
              <a:ext uri="{FF2B5EF4-FFF2-40B4-BE49-F238E27FC236}">
                <a16:creationId xmlns:a16="http://schemas.microsoft.com/office/drawing/2014/main" id="{A0E8DCD3-BAD2-48F2-AE13-C8B594C4EDCA}"/>
              </a:ext>
            </a:extLst>
          </p:cNvPr>
          <p:cNvSpPr/>
          <p:nvPr/>
        </p:nvSpPr>
        <p:spPr bwMode="auto">
          <a:xfrm>
            <a:off x="10162098" y="562514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1" name="Right Arrow 149">
            <a:extLst>
              <a:ext uri="{FF2B5EF4-FFF2-40B4-BE49-F238E27FC236}">
                <a16:creationId xmlns:a16="http://schemas.microsoft.com/office/drawing/2014/main" id="{F66ECCEE-953C-42EF-A326-78AE17E77333}"/>
              </a:ext>
            </a:extLst>
          </p:cNvPr>
          <p:cNvSpPr/>
          <p:nvPr/>
        </p:nvSpPr>
        <p:spPr bwMode="auto">
          <a:xfrm>
            <a:off x="9874081" y="2088021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2" name="Right Arrow 150">
            <a:extLst>
              <a:ext uri="{FF2B5EF4-FFF2-40B4-BE49-F238E27FC236}">
                <a16:creationId xmlns:a16="http://schemas.microsoft.com/office/drawing/2014/main" id="{C2358C6E-4ED3-4637-BE63-33E140875B11}"/>
              </a:ext>
            </a:extLst>
          </p:cNvPr>
          <p:cNvSpPr/>
          <p:nvPr/>
        </p:nvSpPr>
        <p:spPr bwMode="auto">
          <a:xfrm>
            <a:off x="9874082" y="3349910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3" name="Right Arrow 151">
            <a:extLst>
              <a:ext uri="{FF2B5EF4-FFF2-40B4-BE49-F238E27FC236}">
                <a16:creationId xmlns:a16="http://schemas.microsoft.com/office/drawing/2014/main" id="{5030D713-93A7-41BF-8CCF-AC80B4EE0A98}"/>
              </a:ext>
            </a:extLst>
          </p:cNvPr>
          <p:cNvSpPr/>
          <p:nvPr/>
        </p:nvSpPr>
        <p:spPr bwMode="auto">
          <a:xfrm>
            <a:off x="9874084" y="4611799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4" name="Right Arrow 152">
            <a:extLst>
              <a:ext uri="{FF2B5EF4-FFF2-40B4-BE49-F238E27FC236}">
                <a16:creationId xmlns:a16="http://schemas.microsoft.com/office/drawing/2014/main" id="{6962FCBD-2049-4173-BE53-B2671B78519A}"/>
              </a:ext>
            </a:extLst>
          </p:cNvPr>
          <p:cNvSpPr/>
          <p:nvPr/>
        </p:nvSpPr>
        <p:spPr bwMode="auto">
          <a:xfrm>
            <a:off x="9874085" y="587368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5" name="Right Arrow 149">
            <a:extLst>
              <a:ext uri="{FF2B5EF4-FFF2-40B4-BE49-F238E27FC236}">
                <a16:creationId xmlns:a16="http://schemas.microsoft.com/office/drawing/2014/main" id="{6897CAF8-4ECF-4EF7-B16E-B7DD3F9860DA}"/>
              </a:ext>
            </a:extLst>
          </p:cNvPr>
          <p:cNvSpPr/>
          <p:nvPr/>
        </p:nvSpPr>
        <p:spPr bwMode="auto">
          <a:xfrm>
            <a:off x="9586068" y="2336568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6" name="Right Arrow 150">
            <a:extLst>
              <a:ext uri="{FF2B5EF4-FFF2-40B4-BE49-F238E27FC236}">
                <a16:creationId xmlns:a16="http://schemas.microsoft.com/office/drawing/2014/main" id="{0B283FAC-8C36-4BFE-B3B6-E1164CB17AD9}"/>
              </a:ext>
            </a:extLst>
          </p:cNvPr>
          <p:cNvSpPr/>
          <p:nvPr/>
        </p:nvSpPr>
        <p:spPr bwMode="auto">
          <a:xfrm>
            <a:off x="9586069" y="3598457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7" name="Right Arrow 151">
            <a:extLst>
              <a:ext uri="{FF2B5EF4-FFF2-40B4-BE49-F238E27FC236}">
                <a16:creationId xmlns:a16="http://schemas.microsoft.com/office/drawing/2014/main" id="{9E332ED3-4632-4932-B968-095207518513}"/>
              </a:ext>
            </a:extLst>
          </p:cNvPr>
          <p:cNvSpPr/>
          <p:nvPr/>
        </p:nvSpPr>
        <p:spPr bwMode="auto">
          <a:xfrm>
            <a:off x="9586071" y="4860346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58" name="Right Arrow 152">
            <a:extLst>
              <a:ext uri="{FF2B5EF4-FFF2-40B4-BE49-F238E27FC236}">
                <a16:creationId xmlns:a16="http://schemas.microsoft.com/office/drawing/2014/main" id="{A340E221-7AC8-46CE-9934-4B15E5495962}"/>
              </a:ext>
            </a:extLst>
          </p:cNvPr>
          <p:cNvSpPr/>
          <p:nvPr/>
        </p:nvSpPr>
        <p:spPr bwMode="auto">
          <a:xfrm>
            <a:off x="9586072" y="6122235"/>
            <a:ext cx="1057182" cy="318789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B43E82DA-CB56-46AC-B977-156199540966}"/>
              </a:ext>
            </a:extLst>
          </p:cNvPr>
          <p:cNvSpPr/>
          <p:nvPr/>
        </p:nvSpPr>
        <p:spPr>
          <a:xfrm>
            <a:off x="7249963" y="3506982"/>
            <a:ext cx="4294545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dirty="0">
                <a:solidFill>
                  <a:srgbClr val="FFFF00"/>
                </a:solidFill>
              </a:rPr>
              <a:t>Same daisy-chaining technique applies equally when combining multiple systems with the same time-multiplexing period</a:t>
            </a:r>
          </a:p>
        </p:txBody>
      </p:sp>
    </p:spTree>
    <p:extLst>
      <p:ext uri="{BB962C8B-B14F-4D97-AF65-F5344CB8AC3E}">
        <p14:creationId xmlns:p14="http://schemas.microsoft.com/office/powerpoint/2010/main" val="3911044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ight Arrow 89">
            <a:extLst>
              <a:ext uri="{FF2B5EF4-FFF2-40B4-BE49-F238E27FC236}">
                <a16:creationId xmlns:a16="http://schemas.microsoft.com/office/drawing/2014/main" id="{BF07CBD1-3855-4AA1-8B63-5DCC4C85C82D}"/>
              </a:ext>
            </a:extLst>
          </p:cNvPr>
          <p:cNvSpPr/>
          <p:nvPr/>
        </p:nvSpPr>
        <p:spPr bwMode="auto">
          <a:xfrm>
            <a:off x="2339096" y="1556792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8" name="Right Arrow 90">
            <a:extLst>
              <a:ext uri="{FF2B5EF4-FFF2-40B4-BE49-F238E27FC236}">
                <a16:creationId xmlns:a16="http://schemas.microsoft.com/office/drawing/2014/main" id="{600C796B-32DC-41B1-ACC1-64CFAEC5DA07}"/>
              </a:ext>
            </a:extLst>
          </p:cNvPr>
          <p:cNvSpPr/>
          <p:nvPr/>
        </p:nvSpPr>
        <p:spPr bwMode="auto">
          <a:xfrm>
            <a:off x="2335918" y="2780928"/>
            <a:ext cx="231507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9" name="Right Arrow 91">
            <a:extLst>
              <a:ext uri="{FF2B5EF4-FFF2-40B4-BE49-F238E27FC236}">
                <a16:creationId xmlns:a16="http://schemas.microsoft.com/office/drawing/2014/main" id="{0245C1AA-9EE9-4032-9F56-5F3130C17A7C}"/>
              </a:ext>
            </a:extLst>
          </p:cNvPr>
          <p:cNvSpPr/>
          <p:nvPr/>
        </p:nvSpPr>
        <p:spPr bwMode="auto">
          <a:xfrm>
            <a:off x="2335917" y="4077072"/>
            <a:ext cx="232670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2" name="Right Arrow 92">
            <a:extLst>
              <a:ext uri="{FF2B5EF4-FFF2-40B4-BE49-F238E27FC236}">
                <a16:creationId xmlns:a16="http://schemas.microsoft.com/office/drawing/2014/main" id="{AF399165-8380-47C4-A7DE-F7188BB03AE3}"/>
              </a:ext>
            </a:extLst>
          </p:cNvPr>
          <p:cNvSpPr/>
          <p:nvPr/>
        </p:nvSpPr>
        <p:spPr bwMode="auto">
          <a:xfrm>
            <a:off x="2339096" y="5301208"/>
            <a:ext cx="2311900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3" name="Right Arrow 6">
            <a:extLst>
              <a:ext uri="{FF2B5EF4-FFF2-40B4-BE49-F238E27FC236}">
                <a16:creationId xmlns:a16="http://schemas.microsoft.com/office/drawing/2014/main" id="{B2B9E07E-D629-4543-9EDA-2EA627EFDCF8}"/>
              </a:ext>
            </a:extLst>
          </p:cNvPr>
          <p:cNvSpPr/>
          <p:nvPr/>
        </p:nvSpPr>
        <p:spPr bwMode="auto">
          <a:xfrm>
            <a:off x="1" y="15567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4" name="Right Arrow 24">
            <a:extLst>
              <a:ext uri="{FF2B5EF4-FFF2-40B4-BE49-F238E27FC236}">
                <a16:creationId xmlns:a16="http://schemas.microsoft.com/office/drawing/2014/main" id="{C5AA8498-3770-46A4-8CFF-383685EAEDA4}"/>
              </a:ext>
            </a:extLst>
          </p:cNvPr>
          <p:cNvSpPr/>
          <p:nvPr/>
        </p:nvSpPr>
        <p:spPr bwMode="auto">
          <a:xfrm>
            <a:off x="1" y="21328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5" name="Right Arrow 25">
            <a:extLst>
              <a:ext uri="{FF2B5EF4-FFF2-40B4-BE49-F238E27FC236}">
                <a16:creationId xmlns:a16="http://schemas.microsoft.com/office/drawing/2014/main" id="{FB9C8DE4-409C-402E-85C2-BB8BFD96C398}"/>
              </a:ext>
            </a:extLst>
          </p:cNvPr>
          <p:cNvSpPr/>
          <p:nvPr/>
        </p:nvSpPr>
        <p:spPr bwMode="auto">
          <a:xfrm>
            <a:off x="1" y="28529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6" name="Right Arrow 27">
            <a:extLst>
              <a:ext uri="{FF2B5EF4-FFF2-40B4-BE49-F238E27FC236}">
                <a16:creationId xmlns:a16="http://schemas.microsoft.com/office/drawing/2014/main" id="{962974B8-6F11-443C-A505-764E042B6AC3}"/>
              </a:ext>
            </a:extLst>
          </p:cNvPr>
          <p:cNvSpPr/>
          <p:nvPr/>
        </p:nvSpPr>
        <p:spPr bwMode="auto">
          <a:xfrm>
            <a:off x="1" y="33569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7" name="Right Arrow 28">
            <a:extLst>
              <a:ext uri="{FF2B5EF4-FFF2-40B4-BE49-F238E27FC236}">
                <a16:creationId xmlns:a16="http://schemas.microsoft.com/office/drawing/2014/main" id="{1F589F20-F269-46B6-BFDD-D2CACCB617BF}"/>
              </a:ext>
            </a:extLst>
          </p:cNvPr>
          <p:cNvSpPr/>
          <p:nvPr/>
        </p:nvSpPr>
        <p:spPr bwMode="auto">
          <a:xfrm>
            <a:off x="1" y="40770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1" name="Right Arrow 30">
            <a:extLst>
              <a:ext uri="{FF2B5EF4-FFF2-40B4-BE49-F238E27FC236}">
                <a16:creationId xmlns:a16="http://schemas.microsoft.com/office/drawing/2014/main" id="{2000F600-3CCD-466B-BF67-6DBDAA3B9699}"/>
              </a:ext>
            </a:extLst>
          </p:cNvPr>
          <p:cNvSpPr/>
          <p:nvPr/>
        </p:nvSpPr>
        <p:spPr bwMode="auto">
          <a:xfrm>
            <a:off x="1" y="46531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2" name="Right Arrow 35">
            <a:extLst>
              <a:ext uri="{FF2B5EF4-FFF2-40B4-BE49-F238E27FC236}">
                <a16:creationId xmlns:a16="http://schemas.microsoft.com/office/drawing/2014/main" id="{22793AB8-B0A2-489A-B7D9-754F6AF84712}"/>
              </a:ext>
            </a:extLst>
          </p:cNvPr>
          <p:cNvSpPr/>
          <p:nvPr/>
        </p:nvSpPr>
        <p:spPr bwMode="auto">
          <a:xfrm>
            <a:off x="1" y="53732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3" name="Right Arrow 39">
            <a:extLst>
              <a:ext uri="{FF2B5EF4-FFF2-40B4-BE49-F238E27FC236}">
                <a16:creationId xmlns:a16="http://schemas.microsoft.com/office/drawing/2014/main" id="{B0465D96-964A-4C8D-8176-C9324F2B1EDF}"/>
              </a:ext>
            </a:extLst>
          </p:cNvPr>
          <p:cNvSpPr/>
          <p:nvPr/>
        </p:nvSpPr>
        <p:spPr bwMode="auto">
          <a:xfrm>
            <a:off x="1" y="58772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4" name="Right Arrow 96">
            <a:extLst>
              <a:ext uri="{FF2B5EF4-FFF2-40B4-BE49-F238E27FC236}">
                <a16:creationId xmlns:a16="http://schemas.microsoft.com/office/drawing/2014/main" id="{48F58F6E-456B-4D53-B837-3C2DD0ABE325}"/>
              </a:ext>
            </a:extLst>
          </p:cNvPr>
          <p:cNvSpPr/>
          <p:nvPr/>
        </p:nvSpPr>
        <p:spPr bwMode="auto">
          <a:xfrm>
            <a:off x="1" y="17091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5" name="Right Arrow 97">
            <a:extLst>
              <a:ext uri="{FF2B5EF4-FFF2-40B4-BE49-F238E27FC236}">
                <a16:creationId xmlns:a16="http://schemas.microsoft.com/office/drawing/2014/main" id="{93D5C321-4485-4097-B366-2C80044DD4CC}"/>
              </a:ext>
            </a:extLst>
          </p:cNvPr>
          <p:cNvSpPr/>
          <p:nvPr/>
        </p:nvSpPr>
        <p:spPr bwMode="auto">
          <a:xfrm>
            <a:off x="1" y="228525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6" name="Right Arrow 98">
            <a:extLst>
              <a:ext uri="{FF2B5EF4-FFF2-40B4-BE49-F238E27FC236}">
                <a16:creationId xmlns:a16="http://schemas.microsoft.com/office/drawing/2014/main" id="{CA743C58-0061-4731-ADD4-38EF9E64A2FC}"/>
              </a:ext>
            </a:extLst>
          </p:cNvPr>
          <p:cNvSpPr/>
          <p:nvPr/>
        </p:nvSpPr>
        <p:spPr bwMode="auto">
          <a:xfrm>
            <a:off x="1" y="30053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7" name="Right Arrow 99">
            <a:extLst>
              <a:ext uri="{FF2B5EF4-FFF2-40B4-BE49-F238E27FC236}">
                <a16:creationId xmlns:a16="http://schemas.microsoft.com/office/drawing/2014/main" id="{3581BB5E-952B-4C3B-ACE1-E6D94395B7A5}"/>
              </a:ext>
            </a:extLst>
          </p:cNvPr>
          <p:cNvSpPr/>
          <p:nvPr/>
        </p:nvSpPr>
        <p:spPr bwMode="auto">
          <a:xfrm>
            <a:off x="1" y="350939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58" name="Right Arrow 100">
            <a:extLst>
              <a:ext uri="{FF2B5EF4-FFF2-40B4-BE49-F238E27FC236}">
                <a16:creationId xmlns:a16="http://schemas.microsoft.com/office/drawing/2014/main" id="{43F81C37-F68F-4029-A760-815AD6EB4D6A}"/>
              </a:ext>
            </a:extLst>
          </p:cNvPr>
          <p:cNvSpPr/>
          <p:nvPr/>
        </p:nvSpPr>
        <p:spPr bwMode="auto">
          <a:xfrm>
            <a:off x="1" y="42294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0" name="Right Arrow 101">
            <a:extLst>
              <a:ext uri="{FF2B5EF4-FFF2-40B4-BE49-F238E27FC236}">
                <a16:creationId xmlns:a16="http://schemas.microsoft.com/office/drawing/2014/main" id="{E88E3BB1-1787-4405-A74A-A60F59C5EEB8}"/>
              </a:ext>
            </a:extLst>
          </p:cNvPr>
          <p:cNvSpPr/>
          <p:nvPr/>
        </p:nvSpPr>
        <p:spPr bwMode="auto">
          <a:xfrm>
            <a:off x="1" y="480553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3" name="Right Arrow 102">
            <a:extLst>
              <a:ext uri="{FF2B5EF4-FFF2-40B4-BE49-F238E27FC236}">
                <a16:creationId xmlns:a16="http://schemas.microsoft.com/office/drawing/2014/main" id="{C0368969-63A2-4389-9258-A1568111F12E}"/>
              </a:ext>
            </a:extLst>
          </p:cNvPr>
          <p:cNvSpPr/>
          <p:nvPr/>
        </p:nvSpPr>
        <p:spPr bwMode="auto">
          <a:xfrm>
            <a:off x="1" y="5525616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4" name="Right Arrow 103">
            <a:extLst>
              <a:ext uri="{FF2B5EF4-FFF2-40B4-BE49-F238E27FC236}">
                <a16:creationId xmlns:a16="http://schemas.microsoft.com/office/drawing/2014/main" id="{243D3972-C5D0-4343-A953-71EA3A63C0C7}"/>
              </a:ext>
            </a:extLst>
          </p:cNvPr>
          <p:cNvSpPr/>
          <p:nvPr/>
        </p:nvSpPr>
        <p:spPr bwMode="auto">
          <a:xfrm>
            <a:off x="1" y="6029672"/>
            <a:ext cx="91047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2614583-9314-494C-962A-EF412ECF1EA2}"/>
              </a:ext>
            </a:extLst>
          </p:cNvPr>
          <p:cNvSpPr/>
          <p:nvPr/>
        </p:nvSpPr>
        <p:spPr bwMode="auto">
          <a:xfrm>
            <a:off x="910477" y="155679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887EBB4-30BB-45A2-AA87-46C97E985645}"/>
              </a:ext>
            </a:extLst>
          </p:cNvPr>
          <p:cNvSpPr/>
          <p:nvPr/>
        </p:nvSpPr>
        <p:spPr bwMode="auto">
          <a:xfrm>
            <a:off x="910475" y="281868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BE48F25-76E5-4D55-805B-86E66D2B6AF1}"/>
              </a:ext>
            </a:extLst>
          </p:cNvPr>
          <p:cNvSpPr/>
          <p:nvPr/>
        </p:nvSpPr>
        <p:spPr bwMode="auto">
          <a:xfrm>
            <a:off x="910477" y="4077073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DE8CEF36-0FB8-4822-9C36-6F071B87F7DA}"/>
              </a:ext>
            </a:extLst>
          </p:cNvPr>
          <p:cNvSpPr/>
          <p:nvPr/>
        </p:nvSpPr>
        <p:spPr bwMode="auto">
          <a:xfrm>
            <a:off x="910475" y="5338962"/>
            <a:ext cx="1438661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E3270C64-F29A-4017-B226-B9D22DB9F48B}"/>
              </a:ext>
            </a:extLst>
          </p:cNvPr>
          <p:cNvSpPr/>
          <p:nvPr/>
        </p:nvSpPr>
        <p:spPr bwMode="auto">
          <a:xfrm>
            <a:off x="4662625" y="1556793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652657C-4D50-4017-BA4F-949EB01398DF}"/>
              </a:ext>
            </a:extLst>
          </p:cNvPr>
          <p:cNvSpPr/>
          <p:nvPr/>
        </p:nvSpPr>
        <p:spPr bwMode="auto">
          <a:xfrm>
            <a:off x="4662625" y="28235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E49F710-7F9A-440F-A164-76AD8DC9A42A}"/>
              </a:ext>
            </a:extLst>
          </p:cNvPr>
          <p:cNvSpPr/>
          <p:nvPr/>
        </p:nvSpPr>
        <p:spPr bwMode="auto">
          <a:xfrm>
            <a:off x="4662625" y="408081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98391B1-BC94-4821-8450-E050690C9183}"/>
              </a:ext>
            </a:extLst>
          </p:cNvPr>
          <p:cNvSpPr/>
          <p:nvPr/>
        </p:nvSpPr>
        <p:spPr bwMode="auto">
          <a:xfrm>
            <a:off x="4650996" y="5338068"/>
            <a:ext cx="1433375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3" name="Right Arrow 131">
            <a:extLst>
              <a:ext uri="{FF2B5EF4-FFF2-40B4-BE49-F238E27FC236}">
                <a16:creationId xmlns:a16="http://schemas.microsoft.com/office/drawing/2014/main" id="{BB97F23F-414D-4202-B2A7-16F1159652E5}"/>
              </a:ext>
            </a:extLst>
          </p:cNvPr>
          <p:cNvSpPr/>
          <p:nvPr/>
        </p:nvSpPr>
        <p:spPr bwMode="auto">
          <a:xfrm rot="2422284">
            <a:off x="1993452" y="2524692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4" name="Right Arrow 135">
            <a:extLst>
              <a:ext uri="{FF2B5EF4-FFF2-40B4-BE49-F238E27FC236}">
                <a16:creationId xmlns:a16="http://schemas.microsoft.com/office/drawing/2014/main" id="{98E396CD-1781-425B-897B-4E4F0AF67B2E}"/>
              </a:ext>
            </a:extLst>
          </p:cNvPr>
          <p:cNvSpPr/>
          <p:nvPr/>
        </p:nvSpPr>
        <p:spPr bwMode="auto">
          <a:xfrm rot="2422284">
            <a:off x="1992657" y="374882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5" name="Right Arrow 136">
            <a:extLst>
              <a:ext uri="{FF2B5EF4-FFF2-40B4-BE49-F238E27FC236}">
                <a16:creationId xmlns:a16="http://schemas.microsoft.com/office/drawing/2014/main" id="{4112F847-B4D6-4AFD-BA33-ADC63D33004D}"/>
              </a:ext>
            </a:extLst>
          </p:cNvPr>
          <p:cNvSpPr/>
          <p:nvPr/>
        </p:nvSpPr>
        <p:spPr bwMode="auto">
          <a:xfrm rot="2422284">
            <a:off x="1979971" y="5188988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6" name="Right Arrow 137">
            <a:extLst>
              <a:ext uri="{FF2B5EF4-FFF2-40B4-BE49-F238E27FC236}">
                <a16:creationId xmlns:a16="http://schemas.microsoft.com/office/drawing/2014/main" id="{E4BD749A-559C-4F62-B141-967F1324200D}"/>
              </a:ext>
            </a:extLst>
          </p:cNvPr>
          <p:cNvSpPr/>
          <p:nvPr/>
        </p:nvSpPr>
        <p:spPr bwMode="auto">
          <a:xfrm rot="19200000">
            <a:off x="2033497" y="5265833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7" name="Right Arrow 138">
            <a:extLst>
              <a:ext uri="{FF2B5EF4-FFF2-40B4-BE49-F238E27FC236}">
                <a16:creationId xmlns:a16="http://schemas.microsoft.com/office/drawing/2014/main" id="{6AE4D3EF-A9F3-48E3-BD38-795DA2B671EE}"/>
              </a:ext>
            </a:extLst>
          </p:cNvPr>
          <p:cNvSpPr/>
          <p:nvPr/>
        </p:nvSpPr>
        <p:spPr bwMode="auto">
          <a:xfrm rot="19200000">
            <a:off x="1972385" y="4041697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8" name="Right Arrow 139">
            <a:extLst>
              <a:ext uri="{FF2B5EF4-FFF2-40B4-BE49-F238E27FC236}">
                <a16:creationId xmlns:a16="http://schemas.microsoft.com/office/drawing/2014/main" id="{E8E01CE1-542D-452A-B5F9-26E654FA3394}"/>
              </a:ext>
            </a:extLst>
          </p:cNvPr>
          <p:cNvSpPr/>
          <p:nvPr/>
        </p:nvSpPr>
        <p:spPr bwMode="auto">
          <a:xfrm rot="19200000">
            <a:off x="1982750" y="2673545"/>
            <a:ext cx="300693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8" name="Right Arrow 140">
            <a:extLst>
              <a:ext uri="{FF2B5EF4-FFF2-40B4-BE49-F238E27FC236}">
                <a16:creationId xmlns:a16="http://schemas.microsoft.com/office/drawing/2014/main" id="{2B4A47E5-0185-4190-95AD-64F0EFF87487}"/>
              </a:ext>
            </a:extLst>
          </p:cNvPr>
          <p:cNvSpPr/>
          <p:nvPr/>
        </p:nvSpPr>
        <p:spPr bwMode="auto">
          <a:xfrm rot="18579290">
            <a:off x="2156266" y="4522865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9" name="Right Arrow 141">
            <a:extLst>
              <a:ext uri="{FF2B5EF4-FFF2-40B4-BE49-F238E27FC236}">
                <a16:creationId xmlns:a16="http://schemas.microsoft.com/office/drawing/2014/main" id="{B2582F79-8C20-41FA-A23F-44A7717B3BCB}"/>
              </a:ext>
            </a:extLst>
          </p:cNvPr>
          <p:cNvSpPr/>
          <p:nvPr/>
        </p:nvSpPr>
        <p:spPr bwMode="auto">
          <a:xfrm rot="18579290">
            <a:off x="2142530" y="3247377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0" name="Right Arrow 142">
            <a:extLst>
              <a:ext uri="{FF2B5EF4-FFF2-40B4-BE49-F238E27FC236}">
                <a16:creationId xmlns:a16="http://schemas.microsoft.com/office/drawing/2014/main" id="{8176877B-A136-4770-8BFD-DAA9DC77099E}"/>
              </a:ext>
            </a:extLst>
          </p:cNvPr>
          <p:cNvSpPr/>
          <p:nvPr/>
        </p:nvSpPr>
        <p:spPr bwMode="auto">
          <a:xfrm rot="3000000">
            <a:off x="1710034" y="3184629"/>
            <a:ext cx="3568162" cy="35621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1" name="Right Arrow 143">
            <a:extLst>
              <a:ext uri="{FF2B5EF4-FFF2-40B4-BE49-F238E27FC236}">
                <a16:creationId xmlns:a16="http://schemas.microsoft.com/office/drawing/2014/main" id="{019B2137-6C53-408A-83A6-342EBCBE3C1F}"/>
              </a:ext>
            </a:extLst>
          </p:cNvPr>
          <p:cNvSpPr/>
          <p:nvPr/>
        </p:nvSpPr>
        <p:spPr bwMode="auto">
          <a:xfrm rot="3000000">
            <a:off x="2137109" y="4556474"/>
            <a:ext cx="2658497" cy="479554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2" name="Right Arrow 144">
            <a:extLst>
              <a:ext uri="{FF2B5EF4-FFF2-40B4-BE49-F238E27FC236}">
                <a16:creationId xmlns:a16="http://schemas.microsoft.com/office/drawing/2014/main" id="{BCD181C5-FEA3-4843-A0AC-3BBD1CB9EC06}"/>
              </a:ext>
            </a:extLst>
          </p:cNvPr>
          <p:cNvSpPr/>
          <p:nvPr/>
        </p:nvSpPr>
        <p:spPr bwMode="auto">
          <a:xfrm rot="3538395">
            <a:off x="1375007" y="4030750"/>
            <a:ext cx="4138205" cy="4187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3" name="Right Arrow 145">
            <a:extLst>
              <a:ext uri="{FF2B5EF4-FFF2-40B4-BE49-F238E27FC236}">
                <a16:creationId xmlns:a16="http://schemas.microsoft.com/office/drawing/2014/main" id="{74EDB1AB-C8ED-45D0-B368-B0487EF1A357}"/>
              </a:ext>
            </a:extLst>
          </p:cNvPr>
          <p:cNvSpPr/>
          <p:nvPr/>
        </p:nvSpPr>
        <p:spPr bwMode="auto">
          <a:xfrm rot="18158471">
            <a:off x="1502788" y="3953294"/>
            <a:ext cx="4138205" cy="407716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neat time-multiplexing tricks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69A8A-B155-46E8-86FF-A493031F2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571" y="1825625"/>
            <a:ext cx="5243493" cy="4715137"/>
          </a:xfrm>
        </p:spPr>
        <p:txBody>
          <a:bodyPr/>
          <a:lstStyle/>
          <a:p>
            <a:r>
              <a:rPr lang="en-GB" dirty="0"/>
              <a:t>Imagine a system with N nodes</a:t>
            </a:r>
          </a:p>
          <a:p>
            <a:r>
              <a:rPr lang="en-GB" dirty="0"/>
              <a:t>We lose a node due to hardware failure</a:t>
            </a:r>
          </a:p>
          <a:p>
            <a:pPr lvl="1"/>
            <a:r>
              <a:rPr lang="en-GB" dirty="0"/>
              <a:t>In a conventional trigger losing a board means degrading (or losing!) every event!</a:t>
            </a:r>
          </a:p>
          <a:p>
            <a:pPr lvl="1"/>
            <a:r>
              <a:rPr lang="en-GB" dirty="0"/>
              <a:t>With TM, we lose 1 BX in N – a (inadvertent) trigger </a:t>
            </a:r>
            <a:r>
              <a:rPr lang="en-GB" dirty="0" err="1"/>
              <a:t>prescale</a:t>
            </a:r>
            <a:r>
              <a:rPr lang="en-GB" dirty="0"/>
              <a:t>!</a:t>
            </a:r>
          </a:p>
          <a:p>
            <a:r>
              <a:rPr lang="en-GB" dirty="0"/>
              <a:t>But we have a final card up our sleeve!</a:t>
            </a:r>
          </a:p>
          <a:p>
            <a:r>
              <a:rPr lang="en-GB" dirty="0"/>
              <a:t>For an additional 1/Nth of the cost we can have a spare node which we can switch in at run-time</a:t>
            </a:r>
          </a:p>
          <a:p>
            <a:pPr lvl="1"/>
            <a:r>
              <a:rPr lang="en-GB" dirty="0"/>
              <a:t>Efficiency restored!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F8E533C7-569F-48FC-B2DF-CBF3960D0761}"/>
              </a:ext>
            </a:extLst>
          </p:cNvPr>
          <p:cNvSpPr/>
          <p:nvPr/>
        </p:nvSpPr>
        <p:spPr>
          <a:xfrm>
            <a:off x="4564522" y="5333757"/>
            <a:ext cx="1637509" cy="1107145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smoke animated gif transparent">
            <a:extLst>
              <a:ext uri="{FF2B5EF4-FFF2-40B4-BE49-F238E27FC236}">
                <a16:creationId xmlns:a16="http://schemas.microsoft.com/office/drawing/2014/main" id="{5C99EA95-2311-4388-B086-121FBC8ADE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45" y="2019057"/>
            <a:ext cx="5170195" cy="38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289" grpId="0" animBg="1"/>
      <p:bldP spid="298" grpId="0" animBg="1"/>
      <p:bldP spid="309" grpId="0" animBg="1"/>
      <p:bldP spid="313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3771F-184E-403E-B884-3C4BCF1C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Phase-II</a:t>
            </a:r>
          </a:p>
        </p:txBody>
      </p:sp>
    </p:spTree>
    <p:extLst>
      <p:ext uri="{BB962C8B-B14F-4D97-AF65-F5344CB8AC3E}">
        <p14:creationId xmlns:p14="http://schemas.microsoft.com/office/powerpoint/2010/main" val="1674058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Phase-II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91E06B51-FE44-40AE-9272-20286746E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87C"/>
              </a:clrFrom>
              <a:clrTo>
                <a:srgbClr val="F8F8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9088" r="21065" b="14999"/>
          <a:stretch/>
        </p:blipFill>
        <p:spPr bwMode="auto">
          <a:xfrm>
            <a:off x="0" y="1443791"/>
            <a:ext cx="12192000" cy="513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4A48D-BA13-40CD-9BB5-4CF8787F7D83}"/>
              </a:ext>
            </a:extLst>
          </p:cNvPr>
          <p:cNvSpPr txBox="1"/>
          <p:nvPr/>
        </p:nvSpPr>
        <p:spPr>
          <a:xfrm>
            <a:off x="2626094" y="6062744"/>
            <a:ext cx="6922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| 10</a:t>
            </a:r>
            <a:r>
              <a:rPr lang="en-GB" sz="3200" baseline="30000" dirty="0">
                <a:solidFill>
                  <a:schemeClr val="bg1"/>
                </a:solidFill>
              </a:rPr>
              <a:t>35</a:t>
            </a:r>
            <a:r>
              <a:rPr lang="en-GB" sz="3200" dirty="0">
                <a:solidFill>
                  <a:schemeClr val="bg1"/>
                </a:solidFill>
              </a:rPr>
              <a:t> cm</a:t>
            </a:r>
            <a:r>
              <a:rPr lang="en-GB" sz="3200" baseline="30000" dirty="0">
                <a:solidFill>
                  <a:schemeClr val="bg1"/>
                </a:solidFill>
              </a:rPr>
              <a:t>−2</a:t>
            </a:r>
            <a:r>
              <a:rPr lang="en-GB" sz="3200" dirty="0">
                <a:solidFill>
                  <a:schemeClr val="bg1"/>
                </a:solidFill>
              </a:rPr>
              <a:t>s</a:t>
            </a:r>
            <a:r>
              <a:rPr lang="en-GB" sz="3200" baseline="30000" dirty="0">
                <a:solidFill>
                  <a:schemeClr val="bg1"/>
                </a:solidFill>
              </a:rPr>
              <a:t>−1</a:t>
            </a:r>
            <a:r>
              <a:rPr lang="en-GB" sz="3200" dirty="0">
                <a:solidFill>
                  <a:schemeClr val="bg1"/>
                </a:solidFill>
              </a:rPr>
              <a:t> | average 200 events/BX |</a:t>
            </a:r>
          </a:p>
        </p:txBody>
      </p:sp>
    </p:spTree>
    <p:extLst>
      <p:ext uri="{BB962C8B-B14F-4D97-AF65-F5344CB8AC3E}">
        <p14:creationId xmlns:p14="http://schemas.microsoft.com/office/powerpoint/2010/main" val="3190597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 after Phase-II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1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Upgrades relevant to triggering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2577" y="2400327"/>
            <a:ext cx="1944641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pixel layers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Tracking included in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094" y="1526567"/>
            <a:ext cx="2282052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Full granularity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included in trigger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2758" y="2928863"/>
            <a:ext cx="2342147" cy="1000274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Complete replacement of endcap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&amp; </a:t>
            </a:r>
            <a:r>
              <a:rPr lang="en-GB" dirty="0" err="1">
                <a:solidFill>
                  <a:srgbClr val="FFFF00"/>
                </a:solidFill>
              </a:rPr>
              <a:t>Hcal</a:t>
            </a:r>
            <a:endParaRPr lang="en-GB" dirty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B1516-91E2-4E21-BBA5-FD06EBD5A2DD}"/>
              </a:ext>
            </a:extLst>
          </p:cNvPr>
          <p:cNvSpPr txBox="1"/>
          <p:nvPr/>
        </p:nvSpPr>
        <p:spPr>
          <a:xfrm>
            <a:off x="5639844" y="4608158"/>
            <a:ext cx="2342147" cy="723275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MIP timing layer</a:t>
            </a: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5336-45BE-41FB-A2A6-F200C0AA90E7}"/>
              </a:ext>
            </a:extLst>
          </p:cNvPr>
          <p:cNvSpPr txBox="1"/>
          <p:nvPr/>
        </p:nvSpPr>
        <p:spPr>
          <a:xfrm>
            <a:off x="293855" y="2400327"/>
            <a:ext cx="2080855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CSC electronics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New GEM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895D8-342B-45E9-911C-A470E4D9EEA4}"/>
              </a:ext>
            </a:extLst>
          </p:cNvPr>
          <p:cNvSpPr txBox="1"/>
          <p:nvPr/>
        </p:nvSpPr>
        <p:spPr>
          <a:xfrm>
            <a:off x="2690789" y="4398070"/>
            <a:ext cx="2342147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Replace HPD with </a:t>
            </a:r>
            <a:r>
              <a:rPr lang="en-GB" dirty="0" err="1">
                <a:solidFill>
                  <a:srgbClr val="FFFF00"/>
                </a:solidFill>
              </a:rPr>
              <a:t>SiPM</a:t>
            </a:r>
            <a:r>
              <a:rPr lang="en-GB" dirty="0">
                <a:solidFill>
                  <a:srgbClr val="FFFF00"/>
                </a:solidFill>
              </a:rPr>
              <a:t> in Barrel HCAL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Depth info into trigger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D4CE1-D122-4324-8BD6-84FEEDDA4C6B}"/>
              </a:ext>
            </a:extLst>
          </p:cNvPr>
          <p:cNvSpPr txBox="1"/>
          <p:nvPr/>
        </p:nvSpPr>
        <p:spPr>
          <a:xfrm>
            <a:off x="365109" y="5416936"/>
            <a:ext cx="161344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00"/>
                </a:solidFill>
              </a:rPr>
              <a:t>New Beampipe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Modified Magnet Yolk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59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1026" name="Picture 2" descr="https://www.heel.al/wp-content/uploads/2014/02/cms-det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8"/>
            <a:ext cx="7920880" cy="52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0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 after Phase-II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1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Upgrades relevant to triggering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2577" y="2400327"/>
            <a:ext cx="1944641" cy="92333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pixel layers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Tracking included in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094" y="1526567"/>
            <a:ext cx="2282052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Full granularity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Ecal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included in trigger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2758" y="2928863"/>
            <a:ext cx="2342147" cy="100027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Complete replacement of endcap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Ecal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&amp;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Hcal</a:t>
            </a:r>
            <a:endParaRPr lang="en-GB" dirty="0">
              <a:solidFill>
                <a:srgbClr val="FFFF00">
                  <a:alpha val="25000"/>
                </a:srgbClr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30ps timing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B1516-91E2-4E21-BBA5-FD06EBD5A2DD}"/>
              </a:ext>
            </a:extLst>
          </p:cNvPr>
          <p:cNvSpPr txBox="1"/>
          <p:nvPr/>
        </p:nvSpPr>
        <p:spPr>
          <a:xfrm>
            <a:off x="5639844" y="4608158"/>
            <a:ext cx="2342147" cy="723275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MIP timing layer</a:t>
            </a: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30ps timing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5336-45BE-41FB-A2A6-F200C0AA90E7}"/>
              </a:ext>
            </a:extLst>
          </p:cNvPr>
          <p:cNvSpPr txBox="1"/>
          <p:nvPr/>
        </p:nvSpPr>
        <p:spPr>
          <a:xfrm>
            <a:off x="293855" y="2400327"/>
            <a:ext cx="2080855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CSC electronics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New GEM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895D8-342B-45E9-911C-A470E4D9EEA4}"/>
              </a:ext>
            </a:extLst>
          </p:cNvPr>
          <p:cNvSpPr txBox="1"/>
          <p:nvPr/>
        </p:nvSpPr>
        <p:spPr>
          <a:xfrm>
            <a:off x="2690789" y="4398070"/>
            <a:ext cx="2342147" cy="92333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Replace HPD with </a:t>
            </a:r>
            <a:r>
              <a:rPr lang="en-GB" dirty="0" err="1">
                <a:solidFill>
                  <a:srgbClr val="FFFF00">
                    <a:alpha val="25000"/>
                  </a:srgbClr>
                </a:solidFill>
              </a:rPr>
              <a:t>SiPM</a:t>
            </a:r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 in Barrel HCAL</a:t>
            </a:r>
          </a:p>
          <a:p>
            <a:pPr algn="ctr"/>
            <a:r>
              <a:rPr lang="en-GB" dirty="0">
                <a:solidFill>
                  <a:srgbClr val="FFFF00">
                    <a:alpha val="25000"/>
                  </a:srgbClr>
                </a:solidFill>
              </a:rPr>
              <a:t>Depth info into trigger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D4CE1-D122-4324-8BD6-84FEEDDA4C6B}"/>
              </a:ext>
            </a:extLst>
          </p:cNvPr>
          <p:cNvSpPr txBox="1"/>
          <p:nvPr/>
        </p:nvSpPr>
        <p:spPr>
          <a:xfrm>
            <a:off x="365109" y="5416936"/>
            <a:ext cx="1613447" cy="646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2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New Beampipe</a:t>
            </a:r>
          </a:p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Modified Magnet Yolk</a:t>
            </a:r>
          </a:p>
          <a:p>
            <a:pPr algn="ctr"/>
            <a:r>
              <a:rPr lang="en-GB" sz="1200" dirty="0">
                <a:solidFill>
                  <a:srgbClr val="FFFF00">
                    <a:alpha val="25000"/>
                  </a:srgbClr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EDF5A-1335-4207-B103-63B23EFFD9B0}"/>
              </a:ext>
            </a:extLst>
          </p:cNvPr>
          <p:cNvSpPr txBox="1"/>
          <p:nvPr/>
        </p:nvSpPr>
        <p:spPr>
          <a:xfrm>
            <a:off x="2497542" y="3071997"/>
            <a:ext cx="7220993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Does anything remain? </a:t>
            </a:r>
          </a:p>
        </p:txBody>
      </p:sp>
    </p:spTree>
    <p:extLst>
      <p:ext uri="{BB962C8B-B14F-4D97-AF65-F5344CB8AC3E}">
        <p14:creationId xmlns:p14="http://schemas.microsoft.com/office/powerpoint/2010/main" val="1683406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66959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679E8F22-23F7-4A33-B320-59B1F6D56FDD}"/>
              </a:ext>
            </a:extLst>
          </p:cNvPr>
          <p:cNvSpPr txBox="1"/>
          <p:nvPr/>
        </p:nvSpPr>
        <p:spPr>
          <a:xfrm>
            <a:off x="4826337" y="4113587"/>
            <a:ext cx="6235146" cy="338554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- 2.5/5cm strips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F2951F9-15E5-416E-89B7-A32C1B5410C0}"/>
              </a:ext>
            </a:extLst>
          </p:cNvPr>
          <p:cNvSpPr txBox="1"/>
          <p:nvPr/>
        </p:nvSpPr>
        <p:spPr>
          <a:xfrm>
            <a:off x="4826337" y="5380936"/>
            <a:ext cx="6235146" cy="338554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- 1.5 mm macro-pixels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8A17776-8E4A-4F38-9CC0-5B6F88897BD4}"/>
              </a:ext>
            </a:extLst>
          </p:cNvPr>
          <p:cNvSpPr txBox="1"/>
          <p:nvPr/>
        </p:nvSpPr>
        <p:spPr>
          <a:xfrm>
            <a:off x="4826335" y="5919371"/>
            <a:ext cx="6235145" cy="338554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IT Si-silicon sensors ≤ 150µm thickness - 50x50 to 25x100µm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0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89768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  <a:p>
            <a:r>
              <a:rPr lang="en-GB" dirty="0"/>
              <a:t>Outer Tracker design driven by ability to provide tracks at 40 MHz to L1-trigger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49CB4-7155-4122-8237-336207B34FB8}"/>
              </a:ext>
            </a:extLst>
          </p:cNvPr>
          <p:cNvGrpSpPr/>
          <p:nvPr/>
        </p:nvGrpSpPr>
        <p:grpSpPr>
          <a:xfrm>
            <a:off x="277209" y="2838060"/>
            <a:ext cx="10784274" cy="4019940"/>
            <a:chOff x="277209" y="2838060"/>
            <a:chExt cx="10784274" cy="401994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6DCB3AF-1126-AD4E-AB41-41E12E85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09" y="2838450"/>
              <a:ext cx="10784274" cy="40195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458002-BB08-498C-BDD7-8A9C0F9F5FFF}"/>
                </a:ext>
              </a:extLst>
            </p:cNvPr>
            <p:cNvSpPr/>
            <p:nvPr/>
          </p:nvSpPr>
          <p:spPr>
            <a:xfrm>
              <a:off x="277209" y="2838448"/>
              <a:ext cx="1818291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A1F175-FFB4-4391-8142-07E06ECE565A}"/>
                </a:ext>
              </a:extLst>
            </p:cNvPr>
            <p:cNvSpPr/>
            <p:nvPr/>
          </p:nvSpPr>
          <p:spPr>
            <a:xfrm>
              <a:off x="2095500" y="5772150"/>
              <a:ext cx="4591050" cy="108585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D2DC92-A563-4D61-AA33-8C7D842B4365}"/>
                </a:ext>
              </a:extLst>
            </p:cNvPr>
            <p:cNvSpPr/>
            <p:nvPr/>
          </p:nvSpPr>
          <p:spPr>
            <a:xfrm>
              <a:off x="6686550" y="5600700"/>
              <a:ext cx="3409950" cy="12573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11F331-6EDF-431E-BBF7-2BDCF8D7B527}"/>
                </a:ext>
              </a:extLst>
            </p:cNvPr>
            <p:cNvSpPr/>
            <p:nvPr/>
          </p:nvSpPr>
          <p:spPr>
            <a:xfrm>
              <a:off x="2095500" y="2838060"/>
              <a:ext cx="8001000" cy="597844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C953A8-C221-4856-BD23-091BD9EDE0AD}"/>
                </a:ext>
              </a:extLst>
            </p:cNvPr>
            <p:cNvSpPr/>
            <p:nvPr/>
          </p:nvSpPr>
          <p:spPr>
            <a:xfrm>
              <a:off x="10096500" y="2838448"/>
              <a:ext cx="964983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9E8922D-9C0E-104C-9D76-0A665162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792" y="2679710"/>
            <a:ext cx="4564389" cy="183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50D95-0861-4FA8-BE2D-40CF2EB081C4}"/>
              </a:ext>
            </a:extLst>
          </p:cNvPr>
          <p:cNvSpPr txBox="1"/>
          <p:nvPr/>
        </p:nvSpPr>
        <p:spPr>
          <a:xfrm>
            <a:off x="7841130" y="3359087"/>
            <a:ext cx="1314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GB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17839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3B1D9F79-0AB9-40CB-9305-BE4C77B6788D}"/>
              </a:ext>
            </a:extLst>
          </p:cNvPr>
          <p:cNvSpPr/>
          <p:nvPr/>
        </p:nvSpPr>
        <p:spPr>
          <a:xfrm>
            <a:off x="300978" y="1543621"/>
            <a:ext cx="11445666" cy="114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B07A1-425E-42F7-A4FB-108C39E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735D-2349-4DCB-995D-5536CA10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0451"/>
            <a:ext cx="2407384" cy="1686103"/>
          </a:xfrm>
        </p:spPr>
        <p:txBody>
          <a:bodyPr/>
          <a:lstStyle/>
          <a:p>
            <a:r>
              <a:rPr lang="en-GB" dirty="0"/>
              <a:t>2S Modules: Two-strip double-layers</a:t>
            </a:r>
          </a:p>
          <a:p>
            <a:r>
              <a:rPr lang="en-GB" dirty="0"/>
              <a:t>~10k modules</a:t>
            </a:r>
          </a:p>
          <a:p>
            <a:r>
              <a:rPr lang="en-GB" dirty="0"/>
              <a:t>42M channels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CBAA9E9-6A88-44C9-A3FA-EAEAFD9489CD}"/>
              </a:ext>
            </a:extLst>
          </p:cNvPr>
          <p:cNvGrpSpPr/>
          <p:nvPr/>
        </p:nvGrpSpPr>
        <p:grpSpPr>
          <a:xfrm>
            <a:off x="3304674" y="1543620"/>
            <a:ext cx="8441970" cy="5314379"/>
            <a:chOff x="2680453" y="1150662"/>
            <a:chExt cx="9066191" cy="57073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AD2ED-0A95-46BD-9A42-9D706F41B169}"/>
                </a:ext>
              </a:extLst>
            </p:cNvPr>
            <p:cNvSpPr/>
            <p:nvPr/>
          </p:nvSpPr>
          <p:spPr>
            <a:xfrm>
              <a:off x="2680453" y="1150662"/>
              <a:ext cx="9066191" cy="5707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4" name="Picture 3" descr="\\Cernhomea.cern.ch\antti\Documents\CMS_upgrade\CMS_Upgrade_week_Karlsruhe_April2014\Mechanics_talk_input_files\Modules\2S 3D View.png">
              <a:extLst>
                <a:ext uri="{FF2B5EF4-FFF2-40B4-BE49-F238E27FC236}">
                  <a16:creationId xmlns:a16="http://schemas.microsoft.com/office/drawing/2014/main" id="{B3567708-F075-4DDC-8294-7C7124BEBF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" t="-12851" r="390" b="-10823"/>
            <a:stretch/>
          </p:blipFill>
          <p:spPr bwMode="auto">
            <a:xfrm>
              <a:off x="4629150" y="1549854"/>
              <a:ext cx="7117494" cy="5308146"/>
            </a:xfrm>
            <a:prstGeom prst="rect">
              <a:avLst/>
            </a:prstGeom>
            <a:solidFill>
              <a:schemeClr val="bg1"/>
            </a:solidFill>
            <a:extLst/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669B4A-709E-48CA-BDE6-67B16F90F02B}"/>
                </a:ext>
              </a:extLst>
            </p:cNvPr>
            <p:cNvCxnSpPr/>
            <p:nvPr/>
          </p:nvCxnSpPr>
          <p:spPr>
            <a:xfrm flipV="1">
              <a:off x="6801386" y="3163078"/>
              <a:ext cx="2500520" cy="130632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BBB1B-0AC4-4F74-914D-3AC415A21287}"/>
                </a:ext>
              </a:extLst>
            </p:cNvPr>
            <p:cNvGrpSpPr/>
            <p:nvPr/>
          </p:nvGrpSpPr>
          <p:grpSpPr>
            <a:xfrm>
              <a:off x="8763841" y="4071938"/>
              <a:ext cx="2373086" cy="1601074"/>
              <a:chOff x="6161314" y="4071938"/>
              <a:chExt cx="2373086" cy="160107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B220EE-A07B-4B93-AD50-2A4DE9327969}"/>
                  </a:ext>
                </a:extLst>
              </p:cNvPr>
              <p:cNvCxnSpPr/>
              <p:nvPr/>
            </p:nvCxnSpPr>
            <p:spPr>
              <a:xfrm flipH="1" flipV="1">
                <a:off x="7511728" y="4879133"/>
                <a:ext cx="863082" cy="527179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EBD6DAF-ECA2-4099-8FDF-9193E945480B}"/>
                  </a:ext>
                </a:extLst>
              </p:cNvPr>
              <p:cNvCxnSpPr/>
              <p:nvPr/>
            </p:nvCxnSpPr>
            <p:spPr>
              <a:xfrm flipH="1" flipV="1">
                <a:off x="6161314" y="5531500"/>
                <a:ext cx="179873" cy="1415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708AC7D-D634-4EFE-A6AC-EF60C289B1E3}"/>
                  </a:ext>
                </a:extLst>
              </p:cNvPr>
              <p:cNvCxnSpPr/>
              <p:nvPr/>
            </p:nvCxnSpPr>
            <p:spPr>
              <a:xfrm flipH="1" flipV="1">
                <a:off x="8277226" y="4071938"/>
                <a:ext cx="257174" cy="111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82E18E3-818E-42FB-9210-87C2CBC894B0}"/>
                  </a:ext>
                </a:extLst>
              </p:cNvPr>
              <p:cNvCxnSpPr/>
              <p:nvPr/>
            </p:nvCxnSpPr>
            <p:spPr>
              <a:xfrm flipH="1">
                <a:off x="6341188" y="4183226"/>
                <a:ext cx="2193212" cy="1489786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50626E-FC4F-463A-9626-07829B532FC9}"/>
                </a:ext>
              </a:extLst>
            </p:cNvPr>
            <p:cNvSpPr txBox="1"/>
            <p:nvPr/>
          </p:nvSpPr>
          <p:spPr>
            <a:xfrm>
              <a:off x="10091210" y="5406312"/>
              <a:ext cx="161935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8 CBCs per side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B70316-040B-484D-A1D9-9D9A38CB1EA5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11136927" y="2171400"/>
              <a:ext cx="143068" cy="17194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61B962-35B0-4DA3-8AEA-C4E08F1CD9BC}"/>
                </a:ext>
              </a:extLst>
            </p:cNvPr>
            <p:cNvSpPr txBox="1"/>
            <p:nvPr/>
          </p:nvSpPr>
          <p:spPr>
            <a:xfrm>
              <a:off x="10603320" y="1543385"/>
              <a:ext cx="1067213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Front End</a:t>
              </a:r>
            </a:p>
            <a:p>
              <a:pPr algn="ctr"/>
              <a:r>
                <a:rPr lang="en-GB" sz="1600" dirty="0"/>
                <a:t>Hybrid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1F43-A9A0-403C-BF10-A630E0AEF1C8}"/>
                </a:ext>
              </a:extLst>
            </p:cNvPr>
            <p:cNvSpPr txBox="1"/>
            <p:nvPr/>
          </p:nvSpPr>
          <p:spPr>
            <a:xfrm>
              <a:off x="7087316" y="6398288"/>
              <a:ext cx="15365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Service Hybrid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67A62F-AD5E-4DD0-9667-28F4CB423FC4}"/>
                </a:ext>
              </a:extLst>
            </p:cNvPr>
            <p:cNvCxnSpPr/>
            <p:nvPr/>
          </p:nvCxnSpPr>
          <p:spPr>
            <a:xfrm flipH="1" flipV="1">
              <a:off x="7659620" y="5641080"/>
              <a:ext cx="214703" cy="7572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A93B3-0161-432B-B3D4-035D8977FC94}"/>
                </a:ext>
              </a:extLst>
            </p:cNvPr>
            <p:cNvSpPr txBox="1"/>
            <p:nvPr/>
          </p:nvSpPr>
          <p:spPr>
            <a:xfrm>
              <a:off x="8982640" y="6054099"/>
              <a:ext cx="1104791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CIC</a:t>
              </a:r>
            </a:p>
            <a:p>
              <a:r>
                <a:rPr lang="en-GB" sz="1600" dirty="0"/>
                <a:t>1 per side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A83A455-5BA1-4F7A-B80A-0FA235DC2C6F}"/>
                </a:ext>
              </a:extLst>
            </p:cNvPr>
            <p:cNvCxnSpPr/>
            <p:nvPr/>
          </p:nvCxnSpPr>
          <p:spPr>
            <a:xfrm flipH="1" flipV="1">
              <a:off x="8490143" y="5952931"/>
              <a:ext cx="567145" cy="2411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96E9FB-2B52-4653-9386-309E7C862F01}"/>
                </a:ext>
              </a:extLst>
            </p:cNvPr>
            <p:cNvSpPr txBox="1"/>
            <p:nvPr/>
          </p:nvSpPr>
          <p:spPr>
            <a:xfrm>
              <a:off x="9171815" y="2345389"/>
              <a:ext cx="173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Double-Layer</a:t>
              </a:r>
            </a:p>
            <a:p>
              <a:pPr algn="ctr"/>
              <a:r>
                <a:rPr lang="en-GB" sz="1600" dirty="0"/>
                <a:t>Si Strip Detectors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F1B8C3-BC97-4333-B532-BDDB913C85E2}"/>
                </a:ext>
              </a:extLst>
            </p:cNvPr>
            <p:cNvCxnSpPr/>
            <p:nvPr/>
          </p:nvCxnSpPr>
          <p:spPr>
            <a:xfrm flipH="1">
              <a:off x="9471877" y="2939143"/>
              <a:ext cx="193923" cy="68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3BDAE1-D3A5-47AB-A2DC-6C54F518A228}"/>
                </a:ext>
              </a:extLst>
            </p:cNvPr>
            <p:cNvCxnSpPr/>
            <p:nvPr/>
          </p:nvCxnSpPr>
          <p:spPr>
            <a:xfrm flipH="1">
              <a:off x="8667426" y="2939143"/>
              <a:ext cx="998374" cy="1866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571C11-2825-45AD-849C-E91FF0EC800A}"/>
                </a:ext>
              </a:extLst>
            </p:cNvPr>
            <p:cNvCxnSpPr/>
            <p:nvPr/>
          </p:nvCxnSpPr>
          <p:spPr>
            <a:xfrm flipV="1">
              <a:off x="7075288" y="5406312"/>
              <a:ext cx="0" cy="26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50A11A-C78E-4A1B-AC03-CC820A64ED6E}"/>
                </a:ext>
              </a:extLst>
            </p:cNvPr>
            <p:cNvSpPr txBox="1"/>
            <p:nvPr/>
          </p:nvSpPr>
          <p:spPr>
            <a:xfrm>
              <a:off x="6557487" y="5641080"/>
              <a:ext cx="108883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DC-DC</a:t>
              </a:r>
            </a:p>
            <a:p>
              <a:pPr algn="ctr"/>
              <a:r>
                <a:rPr lang="en-GB" sz="1600" dirty="0"/>
                <a:t>Converter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E29ECB-15BB-427D-80BB-B16B1B9EAADB}"/>
                </a:ext>
              </a:extLst>
            </p:cNvPr>
            <p:cNvSpPr txBox="1"/>
            <p:nvPr/>
          </p:nvSpPr>
          <p:spPr>
            <a:xfrm>
              <a:off x="4665414" y="2498396"/>
              <a:ext cx="132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LP-GBT &amp;</a:t>
              </a:r>
            </a:p>
            <a:p>
              <a:pPr algn="ctr"/>
              <a:r>
                <a:rPr lang="en-GB" sz="1600" dirty="0"/>
                <a:t>Optical </a:t>
              </a:r>
              <a:r>
                <a:rPr lang="en-GB" sz="1600" dirty="0" err="1"/>
                <a:t>VTRx</a:t>
              </a:r>
              <a:endParaRPr lang="en-GB" sz="16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9C8C799-1D8F-49BD-AD4B-946AF571B170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5328686" y="3126411"/>
              <a:ext cx="511563" cy="1056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1A8B63-F4B1-4283-BE54-9AD82C57A099}"/>
                </a:ext>
              </a:extLst>
            </p:cNvPr>
            <p:cNvCxnSpPr/>
            <p:nvPr/>
          </p:nvCxnSpPr>
          <p:spPr>
            <a:xfrm flipV="1">
              <a:off x="6179346" y="2873827"/>
              <a:ext cx="2488079" cy="1170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79CF1B-2C0F-4FE9-8633-5BAE8B1196F3}"/>
                </a:ext>
              </a:extLst>
            </p:cNvPr>
            <p:cNvSpPr txBox="1"/>
            <p:nvPr/>
          </p:nvSpPr>
          <p:spPr>
            <a:xfrm rot="20031410">
              <a:off x="6956380" y="3198940"/>
              <a:ext cx="753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10 cm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A29876-A85F-4C67-ABB0-CC0FEECC4FC2}"/>
                </a:ext>
              </a:extLst>
            </p:cNvPr>
            <p:cNvCxnSpPr/>
            <p:nvPr/>
          </p:nvCxnSpPr>
          <p:spPr>
            <a:xfrm>
              <a:off x="8051646" y="3816240"/>
              <a:ext cx="1420230" cy="79520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37DDCD-4877-42F6-8951-2A815200870A}"/>
                </a:ext>
              </a:extLst>
            </p:cNvPr>
            <p:cNvSpPr txBox="1"/>
            <p:nvPr/>
          </p:nvSpPr>
          <p:spPr>
            <a:xfrm rot="1658069">
              <a:off x="8567254" y="3942917"/>
              <a:ext cx="6367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5 cm</a:t>
              </a:r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A82997BB-D517-40B4-A87B-72B1DD063394}"/>
                </a:ext>
              </a:extLst>
            </p:cNvPr>
            <p:cNvSpPr/>
            <p:nvPr/>
          </p:nvSpPr>
          <p:spPr>
            <a:xfrm>
              <a:off x="7258505" y="4091570"/>
              <a:ext cx="1702932" cy="1073022"/>
            </a:xfrm>
            <a:custGeom>
              <a:avLst/>
              <a:gdLst>
                <a:gd name="connsiteX0" fmla="*/ 1362269 w 1698171"/>
                <a:gd name="connsiteY0" fmla="*/ 1073021 h 1073021"/>
                <a:gd name="connsiteX1" fmla="*/ 1698171 w 1698171"/>
                <a:gd name="connsiteY1" fmla="*/ 867747 h 1073021"/>
                <a:gd name="connsiteX2" fmla="*/ 317240 w 1698171"/>
                <a:gd name="connsiteY2" fmla="*/ 0 h 1073021"/>
                <a:gd name="connsiteX3" fmla="*/ 0 w 1698171"/>
                <a:gd name="connsiteY3" fmla="*/ 158621 h 1073021"/>
                <a:gd name="connsiteX4" fmla="*/ 1362269 w 1698171"/>
                <a:gd name="connsiteY4" fmla="*/ 1073021 h 1073021"/>
                <a:gd name="connsiteX0" fmla="*/ 1357506 w 1693408"/>
                <a:gd name="connsiteY0" fmla="*/ 1073021 h 1073021"/>
                <a:gd name="connsiteX1" fmla="*/ 1693408 w 1693408"/>
                <a:gd name="connsiteY1" fmla="*/ 867747 h 1073021"/>
                <a:gd name="connsiteX2" fmla="*/ 312477 w 1693408"/>
                <a:gd name="connsiteY2" fmla="*/ 0 h 1073021"/>
                <a:gd name="connsiteX3" fmla="*/ 0 w 1693408"/>
                <a:gd name="connsiteY3" fmla="*/ 177671 h 1073021"/>
                <a:gd name="connsiteX4" fmla="*/ 1357506 w 1693408"/>
                <a:gd name="connsiteY4" fmla="*/ 1073021 h 1073021"/>
                <a:gd name="connsiteX0" fmla="*/ 1367031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67031 w 1702933"/>
                <a:gd name="connsiteY4" fmla="*/ 1073021 h 1073021"/>
                <a:gd name="connsiteX0" fmla="*/ 1386081 w 1702933"/>
                <a:gd name="connsiteY0" fmla="*/ 1087309 h 1087309"/>
                <a:gd name="connsiteX1" fmla="*/ 1702933 w 1702933"/>
                <a:gd name="connsiteY1" fmla="*/ 867747 h 1087309"/>
                <a:gd name="connsiteX2" fmla="*/ 322002 w 1702933"/>
                <a:gd name="connsiteY2" fmla="*/ 0 h 1087309"/>
                <a:gd name="connsiteX3" fmla="*/ 0 w 1702933"/>
                <a:gd name="connsiteY3" fmla="*/ 163384 h 1087309"/>
                <a:gd name="connsiteX4" fmla="*/ 1386081 w 1702933"/>
                <a:gd name="connsiteY4" fmla="*/ 1087309 h 1087309"/>
                <a:gd name="connsiteX0" fmla="*/ 1376556 w 1702933"/>
                <a:gd name="connsiteY0" fmla="*/ 1077784 h 1077784"/>
                <a:gd name="connsiteX1" fmla="*/ 1702933 w 1702933"/>
                <a:gd name="connsiteY1" fmla="*/ 867747 h 1077784"/>
                <a:gd name="connsiteX2" fmla="*/ 322002 w 1702933"/>
                <a:gd name="connsiteY2" fmla="*/ 0 h 1077784"/>
                <a:gd name="connsiteX3" fmla="*/ 0 w 1702933"/>
                <a:gd name="connsiteY3" fmla="*/ 163384 h 1077784"/>
                <a:gd name="connsiteX4" fmla="*/ 1376556 w 1702933"/>
                <a:gd name="connsiteY4" fmla="*/ 1077784 h 1077784"/>
                <a:gd name="connsiteX0" fmla="*/ 1357506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57506 w 1702933"/>
                <a:gd name="connsiteY4" fmla="*/ 1073021 h 1073021"/>
                <a:gd name="connsiteX0" fmla="*/ 1381318 w 1702933"/>
                <a:gd name="connsiteY0" fmla="*/ 1082546 h 1082546"/>
                <a:gd name="connsiteX1" fmla="*/ 1702933 w 1702933"/>
                <a:gd name="connsiteY1" fmla="*/ 867747 h 1082546"/>
                <a:gd name="connsiteX2" fmla="*/ 322002 w 1702933"/>
                <a:gd name="connsiteY2" fmla="*/ 0 h 1082546"/>
                <a:gd name="connsiteX3" fmla="*/ 0 w 1702933"/>
                <a:gd name="connsiteY3" fmla="*/ 163384 h 1082546"/>
                <a:gd name="connsiteX4" fmla="*/ 1381318 w 1702933"/>
                <a:gd name="connsiteY4" fmla="*/ 1082546 h 1082546"/>
                <a:gd name="connsiteX0" fmla="*/ 1381318 w 1712458"/>
                <a:gd name="connsiteY0" fmla="*/ 1082546 h 1082546"/>
                <a:gd name="connsiteX1" fmla="*/ 1712458 w 1712458"/>
                <a:gd name="connsiteY1" fmla="*/ 877272 h 1082546"/>
                <a:gd name="connsiteX2" fmla="*/ 322002 w 1712458"/>
                <a:gd name="connsiteY2" fmla="*/ 0 h 1082546"/>
                <a:gd name="connsiteX3" fmla="*/ 0 w 1712458"/>
                <a:gd name="connsiteY3" fmla="*/ 163384 h 1082546"/>
                <a:gd name="connsiteX4" fmla="*/ 1381318 w 1712458"/>
                <a:gd name="connsiteY4" fmla="*/ 1082546 h 1082546"/>
                <a:gd name="connsiteX0" fmla="*/ 1381318 w 1707695"/>
                <a:gd name="connsiteY0" fmla="*/ 1082546 h 1082546"/>
                <a:gd name="connsiteX1" fmla="*/ 1707695 w 1707695"/>
                <a:gd name="connsiteY1" fmla="*/ 867747 h 1082546"/>
                <a:gd name="connsiteX2" fmla="*/ 322002 w 1707695"/>
                <a:gd name="connsiteY2" fmla="*/ 0 h 1082546"/>
                <a:gd name="connsiteX3" fmla="*/ 0 w 1707695"/>
                <a:gd name="connsiteY3" fmla="*/ 163384 h 1082546"/>
                <a:gd name="connsiteX4" fmla="*/ 1381318 w 1707695"/>
                <a:gd name="connsiteY4" fmla="*/ 1082546 h 1082546"/>
                <a:gd name="connsiteX0" fmla="*/ 1381318 w 1707695"/>
                <a:gd name="connsiteY0" fmla="*/ 1073021 h 1073021"/>
                <a:gd name="connsiteX1" fmla="*/ 1707695 w 1707695"/>
                <a:gd name="connsiteY1" fmla="*/ 867747 h 1073021"/>
                <a:gd name="connsiteX2" fmla="*/ 322002 w 1707695"/>
                <a:gd name="connsiteY2" fmla="*/ 0 h 1073021"/>
                <a:gd name="connsiteX3" fmla="*/ 0 w 1707695"/>
                <a:gd name="connsiteY3" fmla="*/ 163384 h 1073021"/>
                <a:gd name="connsiteX4" fmla="*/ 1381318 w 1707695"/>
                <a:gd name="connsiteY4" fmla="*/ 1073021 h 1073021"/>
                <a:gd name="connsiteX0" fmla="*/ 1390843 w 1707695"/>
                <a:gd name="connsiteY0" fmla="*/ 1087309 h 1087309"/>
                <a:gd name="connsiteX1" fmla="*/ 1707695 w 1707695"/>
                <a:gd name="connsiteY1" fmla="*/ 867747 h 1087309"/>
                <a:gd name="connsiteX2" fmla="*/ 322002 w 1707695"/>
                <a:gd name="connsiteY2" fmla="*/ 0 h 1087309"/>
                <a:gd name="connsiteX3" fmla="*/ 0 w 1707695"/>
                <a:gd name="connsiteY3" fmla="*/ 163384 h 1087309"/>
                <a:gd name="connsiteX4" fmla="*/ 1390843 w 1707695"/>
                <a:gd name="connsiteY4" fmla="*/ 1087309 h 1087309"/>
                <a:gd name="connsiteX0" fmla="*/ 1390843 w 1707695"/>
                <a:gd name="connsiteY0" fmla="*/ 1073022 h 1073022"/>
                <a:gd name="connsiteX1" fmla="*/ 1707695 w 1707695"/>
                <a:gd name="connsiteY1" fmla="*/ 867747 h 1073022"/>
                <a:gd name="connsiteX2" fmla="*/ 322002 w 1707695"/>
                <a:gd name="connsiteY2" fmla="*/ 0 h 1073022"/>
                <a:gd name="connsiteX3" fmla="*/ 0 w 1707695"/>
                <a:gd name="connsiteY3" fmla="*/ 163384 h 1073022"/>
                <a:gd name="connsiteX4" fmla="*/ 1390843 w 1707695"/>
                <a:gd name="connsiteY4" fmla="*/ 1073022 h 1073022"/>
                <a:gd name="connsiteX0" fmla="*/ 1381318 w 1698170"/>
                <a:gd name="connsiteY0" fmla="*/ 1073022 h 1073022"/>
                <a:gd name="connsiteX1" fmla="*/ 1698170 w 1698170"/>
                <a:gd name="connsiteY1" fmla="*/ 867747 h 1073022"/>
                <a:gd name="connsiteX2" fmla="*/ 312477 w 1698170"/>
                <a:gd name="connsiteY2" fmla="*/ 0 h 1073022"/>
                <a:gd name="connsiteX3" fmla="*/ 0 w 1698170"/>
                <a:gd name="connsiteY3" fmla="*/ 168146 h 1073022"/>
                <a:gd name="connsiteX4" fmla="*/ 1381318 w 1698170"/>
                <a:gd name="connsiteY4" fmla="*/ 1073022 h 1073022"/>
                <a:gd name="connsiteX0" fmla="*/ 1386080 w 1702932"/>
                <a:gd name="connsiteY0" fmla="*/ 1073022 h 1073022"/>
                <a:gd name="connsiteX1" fmla="*/ 1702932 w 1702932"/>
                <a:gd name="connsiteY1" fmla="*/ 867747 h 1073022"/>
                <a:gd name="connsiteX2" fmla="*/ 317239 w 1702932"/>
                <a:gd name="connsiteY2" fmla="*/ 0 h 1073022"/>
                <a:gd name="connsiteX3" fmla="*/ 0 w 1702932"/>
                <a:gd name="connsiteY3" fmla="*/ 163384 h 1073022"/>
                <a:gd name="connsiteX4" fmla="*/ 1386080 w 1702932"/>
                <a:gd name="connsiteY4" fmla="*/ 1073022 h 107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32" h="1073022">
                  <a:moveTo>
                    <a:pt x="1386080" y="1073022"/>
                  </a:moveTo>
                  <a:lnTo>
                    <a:pt x="1702932" y="867747"/>
                  </a:lnTo>
                  <a:lnTo>
                    <a:pt x="317239" y="0"/>
                  </a:lnTo>
                  <a:lnTo>
                    <a:pt x="0" y="163384"/>
                  </a:lnTo>
                  <a:lnTo>
                    <a:pt x="1386080" y="10730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5D386-48EF-4135-8C5E-C22398408FFB}"/>
                </a:ext>
              </a:extLst>
            </p:cNvPr>
            <p:cNvSpPr txBox="1"/>
            <p:nvPr/>
          </p:nvSpPr>
          <p:spPr>
            <a:xfrm rot="1944617">
              <a:off x="7327542" y="4434083"/>
              <a:ext cx="15765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127 Strips/CBC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819316C-1DF4-4492-A56E-FF37E2C3690C}"/>
                </a:ext>
              </a:extLst>
            </p:cNvPr>
            <p:cNvCxnSpPr/>
            <p:nvPr/>
          </p:nvCxnSpPr>
          <p:spPr>
            <a:xfrm flipH="1">
              <a:off x="8109971" y="1914798"/>
              <a:ext cx="2516507" cy="5578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47BBDB-B585-43E5-B857-16119A6EFDCD}"/>
                </a:ext>
              </a:extLst>
            </p:cNvPr>
            <p:cNvSpPr txBox="1"/>
            <p:nvPr/>
          </p:nvSpPr>
          <p:spPr>
            <a:xfrm>
              <a:off x="2718412" y="4036438"/>
              <a:ext cx="4185615" cy="236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600" b="1" dirty="0">
                  <a:solidFill>
                    <a:srgbClr val="002060"/>
                  </a:solidFill>
                </a:rPr>
                <a:t>Each 2S Module: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Sensor Area ~100 cm</a:t>
              </a:r>
              <a:r>
                <a:rPr lang="en-GB" sz="1600" baseline="30000" dirty="0">
                  <a:solidFill>
                    <a:srgbClr val="002060"/>
                  </a:solidFill>
                </a:rPr>
                <a:t>2</a:t>
              </a:r>
              <a:endParaRPr lang="en-GB" sz="1600" dirty="0">
                <a:solidFill>
                  <a:srgbClr val="002060"/>
                </a:solidFill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16 CBCs, each reading 254 strips</a:t>
              </a:r>
            </a:p>
            <a:p>
              <a:pPr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       (127 from top &amp; bottom sensors)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4064 Channels in total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ea typeface="ＭＳ Ｐゴシック" pitchFamily="-110" charset="-128"/>
                </a:rPr>
                <a:t>Readout both L1 triggered data &amp; Primitive trigger data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0815AF-A537-4899-A3A1-35E59AB77290}"/>
                </a:ext>
              </a:extLst>
            </p:cNvPr>
            <p:cNvSpPr/>
            <p:nvPr/>
          </p:nvSpPr>
          <p:spPr>
            <a:xfrm>
              <a:off x="10165605" y="5732741"/>
              <a:ext cx="1456085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IC &amp; RAL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350639-0FEC-4109-8430-7EC8DC8D5DB1}"/>
              </a:ext>
            </a:extLst>
          </p:cNvPr>
          <p:cNvGrpSpPr/>
          <p:nvPr/>
        </p:nvGrpSpPr>
        <p:grpSpPr>
          <a:xfrm>
            <a:off x="300978" y="1488728"/>
            <a:ext cx="7208617" cy="1189584"/>
            <a:chOff x="998259" y="912483"/>
            <a:chExt cx="7964772" cy="131436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B8CD53-9DC8-43AA-86B5-6CF690ABAA60}"/>
                </a:ext>
              </a:extLst>
            </p:cNvPr>
            <p:cNvGrpSpPr/>
            <p:nvPr/>
          </p:nvGrpSpPr>
          <p:grpSpPr>
            <a:xfrm>
              <a:off x="1679510" y="912483"/>
              <a:ext cx="6372399" cy="1314367"/>
              <a:chOff x="1679510" y="1089772"/>
              <a:chExt cx="6372399" cy="131436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BB0F8EE-9007-40E7-A7D8-4FEF85FEF011}"/>
                  </a:ext>
                </a:extLst>
              </p:cNvPr>
              <p:cNvGrpSpPr/>
              <p:nvPr/>
            </p:nvGrpSpPr>
            <p:grpSpPr>
              <a:xfrm>
                <a:off x="1679510" y="1511176"/>
                <a:ext cx="5057192" cy="651073"/>
                <a:chOff x="1679510" y="941985"/>
                <a:chExt cx="5057192" cy="651073"/>
              </a:xfrm>
            </p:grpSpPr>
            <p:sp>
              <p:nvSpPr>
                <p:cNvPr id="61" name="Freeform 28">
                  <a:extLst>
                    <a:ext uri="{FF2B5EF4-FFF2-40B4-BE49-F238E27FC236}">
                      <a16:creationId xmlns:a16="http://schemas.microsoft.com/office/drawing/2014/main" id="{4940470A-AD8B-4AA2-A989-750C6F91DCF0}"/>
                    </a:ext>
                  </a:extLst>
                </p:cNvPr>
                <p:cNvSpPr/>
                <p:nvPr/>
              </p:nvSpPr>
              <p:spPr>
                <a:xfrm flipV="1">
                  <a:off x="3378885" y="941985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DF5AD0E2-B85C-499B-A6C7-20975DA14BDD}"/>
                    </a:ext>
                  </a:extLst>
                </p:cNvPr>
                <p:cNvSpPr/>
                <p:nvPr/>
              </p:nvSpPr>
              <p:spPr>
                <a:xfrm>
                  <a:off x="3383756" y="1415387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DAD65CD-A8FD-48C0-B647-DD4C1C59AA82}"/>
                    </a:ext>
                  </a:extLst>
                </p:cNvPr>
                <p:cNvGrpSpPr/>
                <p:nvPr/>
              </p:nvGrpSpPr>
              <p:grpSpPr>
                <a:xfrm>
                  <a:off x="5215805" y="1066052"/>
                  <a:ext cx="762002" cy="55984"/>
                  <a:chOff x="5215805" y="1066052"/>
                  <a:chExt cx="762002" cy="55984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0FFE04C6-D290-43A1-826D-A0C167FED394}"/>
                      </a:ext>
                    </a:extLst>
                  </p:cNvPr>
                  <p:cNvSpPr/>
                  <p:nvPr/>
                </p:nvSpPr>
                <p:spPr>
                  <a:xfrm>
                    <a:off x="521580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1CB15506-36AC-426E-9E74-D3528B14F4A4}"/>
                      </a:ext>
                    </a:extLst>
                  </p:cNvPr>
                  <p:cNvSpPr/>
                  <p:nvPr/>
                </p:nvSpPr>
                <p:spPr>
                  <a:xfrm>
                    <a:off x="530289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87305592-9E4A-42E1-96BA-6C4E50F7231F}"/>
                      </a:ext>
                    </a:extLst>
                  </p:cNvPr>
                  <p:cNvSpPr/>
                  <p:nvPr/>
                </p:nvSpPr>
                <p:spPr>
                  <a:xfrm>
                    <a:off x="538997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EF26E020-55C0-4C13-8FF2-15F1B671B816}"/>
                      </a:ext>
                    </a:extLst>
                  </p:cNvPr>
                  <p:cNvSpPr/>
                  <p:nvPr/>
                </p:nvSpPr>
                <p:spPr>
                  <a:xfrm>
                    <a:off x="547706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0C62289D-B3B2-42C9-8AA4-444F8CA9C93E}"/>
                      </a:ext>
                    </a:extLst>
                  </p:cNvPr>
                  <p:cNvSpPr/>
                  <p:nvPr/>
                </p:nvSpPr>
                <p:spPr>
                  <a:xfrm>
                    <a:off x="5564149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9262E54-778B-4544-BA99-CD033388EE2D}"/>
                      </a:ext>
                    </a:extLst>
                  </p:cNvPr>
                  <p:cNvSpPr/>
                  <p:nvPr/>
                </p:nvSpPr>
                <p:spPr>
                  <a:xfrm>
                    <a:off x="565123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1E1D10EB-0E6D-49E6-B19E-6526A257DBBE}"/>
                      </a:ext>
                    </a:extLst>
                  </p:cNvPr>
                  <p:cNvSpPr/>
                  <p:nvPr/>
                </p:nvSpPr>
                <p:spPr>
                  <a:xfrm>
                    <a:off x="573832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42E98ACC-06B6-4A09-9D04-CCD9179E2CE1}"/>
                      </a:ext>
                    </a:extLst>
                  </p:cNvPr>
                  <p:cNvSpPr/>
                  <p:nvPr/>
                </p:nvSpPr>
                <p:spPr>
                  <a:xfrm>
                    <a:off x="582540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DD0949C-B1D8-46D8-8794-DC7439AE9FE2}"/>
                      </a:ext>
                    </a:extLst>
                  </p:cNvPr>
                  <p:cNvSpPr/>
                  <p:nvPr/>
                </p:nvSpPr>
                <p:spPr>
                  <a:xfrm>
                    <a:off x="591249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9478EC5-9CCE-405E-90D9-75D465F5B35F}"/>
                    </a:ext>
                  </a:extLst>
                </p:cNvPr>
                <p:cNvSpPr/>
                <p:nvPr/>
              </p:nvSpPr>
              <p:spPr>
                <a:xfrm>
                  <a:off x="3703926" y="1129009"/>
                  <a:ext cx="280084" cy="273692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AFFEBDE-3ED4-4B81-9E84-72843BA9CA3D}"/>
                    </a:ext>
                  </a:extLst>
                </p:cNvPr>
                <p:cNvSpPr/>
                <p:nvPr/>
              </p:nvSpPr>
              <p:spPr>
                <a:xfrm>
                  <a:off x="3834882" y="1138333"/>
                  <a:ext cx="279918" cy="255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C174A2D-123D-4D80-9CE2-C092283BFCF8}"/>
                    </a:ext>
                  </a:extLst>
                </p:cNvPr>
                <p:cNvSpPr/>
                <p:nvPr/>
              </p:nvSpPr>
              <p:spPr>
                <a:xfrm>
                  <a:off x="3834882" y="1147665"/>
                  <a:ext cx="290182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3E9CC66-362A-47AA-B14C-93DB93B931F8}"/>
                    </a:ext>
                  </a:extLst>
                </p:cNvPr>
                <p:cNvSpPr/>
                <p:nvPr/>
              </p:nvSpPr>
              <p:spPr>
                <a:xfrm>
                  <a:off x="3837986" y="1281403"/>
                  <a:ext cx="121920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00955C4-F142-4878-AE40-B7083B3E77BD}"/>
                    </a:ext>
                  </a:extLst>
                </p:cNvPr>
                <p:cNvCxnSpPr/>
                <p:nvPr/>
              </p:nvCxnSpPr>
              <p:spPr>
                <a:xfrm flipH="1">
                  <a:off x="3834637" y="1129008"/>
                  <a:ext cx="2892734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62098BD2-D56E-4152-A245-F8FF9F20B1AE}"/>
                    </a:ext>
                  </a:extLst>
                </p:cNvPr>
                <p:cNvCxnSpPr/>
                <p:nvPr/>
              </p:nvCxnSpPr>
              <p:spPr>
                <a:xfrm flipH="1">
                  <a:off x="3834637" y="1402701"/>
                  <a:ext cx="1222549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D0A20-EEA8-4E9F-AB3E-180EA35D2A66}"/>
                    </a:ext>
                  </a:extLst>
                </p:cNvPr>
                <p:cNvSpPr/>
                <p:nvPr/>
              </p:nvSpPr>
              <p:spPr>
                <a:xfrm>
                  <a:off x="5196795" y="1003865"/>
                  <a:ext cx="786901" cy="6220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127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9873AF-F4FB-4EA1-91F8-12CC2BBAEC1B}"/>
                    </a:ext>
                  </a:extLst>
                </p:cNvPr>
                <p:cNvSpPr/>
                <p:nvPr/>
              </p:nvSpPr>
              <p:spPr>
                <a:xfrm>
                  <a:off x="1679510" y="1129008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DEC2CE1-3529-4219-8182-5786723C137C}"/>
                    </a:ext>
                  </a:extLst>
                </p:cNvPr>
                <p:cNvSpPr/>
                <p:nvPr/>
              </p:nvSpPr>
              <p:spPr>
                <a:xfrm>
                  <a:off x="1682614" y="1346725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1728CD3-5B87-472D-9E98-8890AA3E7518}"/>
                    </a:ext>
                  </a:extLst>
                </p:cNvPr>
                <p:cNvSpPr/>
                <p:nvPr/>
              </p:nvSpPr>
              <p:spPr>
                <a:xfrm>
                  <a:off x="2391415" y="1205201"/>
                  <a:ext cx="1219200" cy="13219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1CEF6A-D5BC-44B9-AB28-CA067649AC75}"/>
                  </a:ext>
                </a:extLst>
              </p:cNvPr>
              <p:cNvSpPr txBox="1"/>
              <p:nvPr/>
            </p:nvSpPr>
            <p:spPr>
              <a:xfrm>
                <a:off x="5657537" y="1089772"/>
                <a:ext cx="5148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CBC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A26AC1-C22E-49D5-A218-C6A2565CD7CB}"/>
                  </a:ext>
                </a:extLst>
              </p:cNvPr>
              <p:cNvCxnSpPr/>
              <p:nvPr/>
            </p:nvCxnSpPr>
            <p:spPr>
              <a:xfrm flipH="1">
                <a:off x="5702553" y="1382477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791459A-F157-4239-BCE3-3A33F3ACE06E}"/>
                  </a:ext>
                </a:extLst>
              </p:cNvPr>
              <p:cNvCxnSpPr/>
              <p:nvPr/>
            </p:nvCxnSpPr>
            <p:spPr>
              <a:xfrm flipH="1">
                <a:off x="6377468" y="1494451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E6EEA86-7877-4194-A014-5F731476CD22}"/>
                  </a:ext>
                </a:extLst>
              </p:cNvPr>
              <p:cNvSpPr txBox="1"/>
              <p:nvPr/>
            </p:nvSpPr>
            <p:spPr>
              <a:xfrm>
                <a:off x="6309124" y="1197830"/>
                <a:ext cx="1488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Flex PCB Hybrid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BCE99C-0A35-49C5-99B1-F7EF7D636662}"/>
                  </a:ext>
                </a:extLst>
              </p:cNvPr>
              <p:cNvSpPr txBox="1"/>
              <p:nvPr/>
            </p:nvSpPr>
            <p:spPr>
              <a:xfrm>
                <a:off x="6309124" y="1960108"/>
                <a:ext cx="1742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500</a:t>
                </a:r>
                <a:r>
                  <a:rPr lang="en-GB" sz="1600" dirty="0">
                    <a:latin typeface="Times New Roman"/>
                    <a:cs typeface="Times New Roman"/>
                  </a:rPr>
                  <a:t>µ</a:t>
                </a:r>
                <a:r>
                  <a:rPr lang="en-GB" sz="1600" dirty="0"/>
                  <a:t>m CF Support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1CC9880-E86D-4A3F-AB5A-551C4DFC7AA4}"/>
                  </a:ext>
                </a:extLst>
              </p:cNvPr>
              <p:cNvCxnSpPr/>
              <p:nvPr/>
            </p:nvCxnSpPr>
            <p:spPr>
              <a:xfrm flipH="1" flipV="1">
                <a:off x="6205707" y="1829027"/>
                <a:ext cx="206834" cy="2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A1BEF69-2E29-4976-BBD1-8A522D479602}"/>
                  </a:ext>
                </a:extLst>
              </p:cNvPr>
              <p:cNvCxnSpPr/>
              <p:nvPr/>
            </p:nvCxnSpPr>
            <p:spPr>
              <a:xfrm flipH="1" flipV="1">
                <a:off x="5093378" y="1901913"/>
                <a:ext cx="296599" cy="235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595F33E-F37D-4DBF-B477-DFFF2966B718}"/>
                  </a:ext>
                </a:extLst>
              </p:cNvPr>
              <p:cNvSpPr txBox="1"/>
              <p:nvPr/>
            </p:nvSpPr>
            <p:spPr>
              <a:xfrm>
                <a:off x="5023389" y="2053916"/>
                <a:ext cx="11473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CF Stiffener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8DF344-CD3E-4AEE-929C-3CAA3E8697A9}"/>
                  </a:ext>
                </a:extLst>
              </p:cNvPr>
              <p:cNvSpPr txBox="1"/>
              <p:nvPr/>
            </p:nvSpPr>
            <p:spPr>
              <a:xfrm>
                <a:off x="2645062" y="2065585"/>
                <a:ext cx="719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Bridge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ECDE030-18D4-440D-8AA7-DF2C31683284}"/>
                  </a:ext>
                </a:extLst>
              </p:cNvPr>
              <p:cNvCxnSpPr/>
              <p:nvPr/>
            </p:nvCxnSpPr>
            <p:spPr>
              <a:xfrm flipH="1" flipV="1">
                <a:off x="2890300" y="1850594"/>
                <a:ext cx="110715" cy="2873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ECB3D4-794D-4001-86F1-A8BBF4CAC95E}"/>
                  </a:ext>
                </a:extLst>
              </p:cNvPr>
              <p:cNvSpPr txBox="1"/>
              <p:nvPr/>
            </p:nvSpPr>
            <p:spPr>
              <a:xfrm>
                <a:off x="1828296" y="1155089"/>
                <a:ext cx="1394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Silicon sensors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1E58B44-FF4F-4E81-B57A-F310057B6EE4}"/>
                  </a:ext>
                </a:extLst>
              </p:cNvPr>
              <p:cNvCxnSpPr/>
              <p:nvPr/>
            </p:nvCxnSpPr>
            <p:spPr>
              <a:xfrm flipH="1">
                <a:off x="2048063" y="1459104"/>
                <a:ext cx="188168" cy="2137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4B63E3D-F235-42B3-AB2E-1A45BAD842D0}"/>
                  </a:ext>
                </a:extLst>
              </p:cNvPr>
              <p:cNvCxnSpPr/>
              <p:nvPr/>
            </p:nvCxnSpPr>
            <p:spPr>
              <a:xfrm flipH="1">
                <a:off x="2078770" y="1459104"/>
                <a:ext cx="157461" cy="4381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0D08BC-F435-41A0-8438-41E2982CD563}"/>
                </a:ext>
              </a:extLst>
            </p:cNvPr>
            <p:cNvSpPr txBox="1"/>
            <p:nvPr/>
          </p:nvSpPr>
          <p:spPr>
            <a:xfrm>
              <a:off x="1031202" y="1588001"/>
              <a:ext cx="625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Inner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D4620D-9AE8-486B-907A-1C5C5A15FF7A}"/>
                </a:ext>
              </a:extLst>
            </p:cNvPr>
            <p:cNvSpPr txBox="1"/>
            <p:nvPr/>
          </p:nvSpPr>
          <p:spPr>
            <a:xfrm>
              <a:off x="998259" y="1317884"/>
              <a:ext cx="669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Outer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816B06-9211-471D-8326-759AB9286BEC}"/>
                </a:ext>
              </a:extLst>
            </p:cNvPr>
            <p:cNvSpPr txBox="1"/>
            <p:nvPr/>
          </p:nvSpPr>
          <p:spPr>
            <a:xfrm>
              <a:off x="7946406" y="1395767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½ Module</a:t>
              </a:r>
            </a:p>
          </p:txBody>
        </p:sp>
        <p:sp>
          <p:nvSpPr>
            <p:cNvPr id="46" name="Right Arrow 123">
              <a:extLst>
                <a:ext uri="{FF2B5EF4-FFF2-40B4-BE49-F238E27FC236}">
                  <a16:creationId xmlns:a16="http://schemas.microsoft.com/office/drawing/2014/main" id="{1CCEEA5C-78FD-4821-9654-3553AB4F9B3D}"/>
                </a:ext>
              </a:extLst>
            </p:cNvPr>
            <p:cNvSpPr/>
            <p:nvPr/>
          </p:nvSpPr>
          <p:spPr>
            <a:xfrm flipH="1">
              <a:off x="7643052" y="1464585"/>
              <a:ext cx="317662" cy="26125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186300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8A98-ACD9-49F6-A59C-84847923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Trigger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D8962B-A1C5-49C6-ADF2-CC1F6D80E057}"/>
              </a:ext>
            </a:extLst>
          </p:cNvPr>
          <p:cNvGrpSpPr/>
          <p:nvPr/>
        </p:nvGrpSpPr>
        <p:grpSpPr>
          <a:xfrm>
            <a:off x="978567" y="1301998"/>
            <a:ext cx="10242225" cy="5676318"/>
            <a:chOff x="1196955" y="1378772"/>
            <a:chExt cx="9807927" cy="5435627"/>
          </a:xfrm>
        </p:grpSpPr>
        <p:pic>
          <p:nvPicPr>
            <p:cNvPr id="27" name="Content Placeholder 11">
              <a:extLst>
                <a:ext uri="{FF2B5EF4-FFF2-40B4-BE49-F238E27FC236}">
                  <a16:creationId xmlns:a16="http://schemas.microsoft.com/office/drawing/2014/main" id="{BC82125F-0B7C-45F5-B77F-F98EC70BF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1"/>
            <a:stretch/>
          </p:blipFill>
          <p:spPr bwMode="auto">
            <a:xfrm>
              <a:off x="1196955" y="1378772"/>
              <a:ext cx="9807927" cy="534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eft Arrow 13">
              <a:extLst>
                <a:ext uri="{FF2B5EF4-FFF2-40B4-BE49-F238E27FC236}">
                  <a16:creationId xmlns:a16="http://schemas.microsoft.com/office/drawing/2014/main" id="{A695FC87-001A-48C3-A4A8-EFDDF723F77B}"/>
                </a:ext>
              </a:extLst>
            </p:cNvPr>
            <p:cNvSpPr/>
            <p:nvPr/>
          </p:nvSpPr>
          <p:spPr bwMode="auto">
            <a:xfrm>
              <a:off x="1740885" y="4634928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Gb/s </a:t>
              </a:r>
            </a:p>
          </p:txBody>
        </p:sp>
        <p:sp>
          <p:nvSpPr>
            <p:cNvPr id="29" name="Left Arrow 14">
              <a:extLst>
                <a:ext uri="{FF2B5EF4-FFF2-40B4-BE49-F238E27FC236}">
                  <a16:creationId xmlns:a16="http://schemas.microsoft.com/office/drawing/2014/main" id="{59477C52-9E19-4B4E-BF98-757E8FF1C5D4}"/>
                </a:ext>
              </a:extLst>
            </p:cNvPr>
            <p:cNvSpPr/>
            <p:nvPr/>
          </p:nvSpPr>
          <p:spPr bwMode="auto">
            <a:xfrm>
              <a:off x="1740885" y="31474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Tb/s </a:t>
              </a:r>
            </a:p>
          </p:txBody>
        </p:sp>
        <p:sp>
          <p:nvSpPr>
            <p:cNvPr id="30" name="Left Arrow 15">
              <a:extLst>
                <a:ext uri="{FF2B5EF4-FFF2-40B4-BE49-F238E27FC236}">
                  <a16:creationId xmlns:a16="http://schemas.microsoft.com/office/drawing/2014/main" id="{B5631004-838F-4A9C-A384-343BE43761D6}"/>
                </a:ext>
              </a:extLst>
            </p:cNvPr>
            <p:cNvSpPr/>
            <p:nvPr/>
          </p:nvSpPr>
          <p:spPr bwMode="auto">
            <a:xfrm>
              <a:off x="1740885" y="1644516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Pb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/s </a:t>
              </a:r>
            </a:p>
          </p:txBody>
        </p:sp>
        <p:sp>
          <p:nvSpPr>
            <p:cNvPr id="31" name="Left Arrow 16">
              <a:extLst>
                <a:ext uri="{FF2B5EF4-FFF2-40B4-BE49-F238E27FC236}">
                  <a16:creationId xmlns:a16="http://schemas.microsoft.com/office/drawing/2014/main" id="{99CE5534-8EE3-4A27-A37D-DEAEB28FEEB1}"/>
                </a:ext>
              </a:extLst>
            </p:cNvPr>
            <p:cNvSpPr/>
            <p:nvPr/>
          </p:nvSpPr>
          <p:spPr bwMode="auto">
            <a:xfrm>
              <a:off x="1740885" y="6128177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Mb/s </a:t>
              </a:r>
            </a:p>
          </p:txBody>
        </p:sp>
        <p:sp>
          <p:nvSpPr>
            <p:cNvPr id="33" name="Left Arrow 18">
              <a:extLst>
                <a:ext uri="{FF2B5EF4-FFF2-40B4-BE49-F238E27FC236}">
                  <a16:creationId xmlns:a16="http://schemas.microsoft.com/office/drawing/2014/main" id="{8EF745FB-506F-45C1-91D0-BB10C2389F75}"/>
                </a:ext>
              </a:extLst>
            </p:cNvPr>
            <p:cNvSpPr/>
            <p:nvPr/>
          </p:nvSpPr>
          <p:spPr bwMode="auto">
            <a:xfrm flipH="1">
              <a:off x="9140464" y="4515343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PB/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34" name="Left Arrow 19">
              <a:extLst>
                <a:ext uri="{FF2B5EF4-FFF2-40B4-BE49-F238E27FC236}">
                  <a16:creationId xmlns:a16="http://schemas.microsoft.com/office/drawing/2014/main" id="{B91C8DF8-A41A-4697-AA6E-D904938CCEF1}"/>
                </a:ext>
              </a:extLst>
            </p:cNvPr>
            <p:cNvSpPr/>
            <p:nvPr/>
          </p:nvSpPr>
          <p:spPr bwMode="auto">
            <a:xfrm flipH="1">
              <a:off x="9140464" y="3027844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EB/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Left Arrow 20">
              <a:extLst>
                <a:ext uri="{FF2B5EF4-FFF2-40B4-BE49-F238E27FC236}">
                  <a16:creationId xmlns:a16="http://schemas.microsoft.com/office/drawing/2014/main" id="{6E4A45D4-4A73-41F7-A2FC-B26B7901C5D7}"/>
                </a:ext>
              </a:extLst>
            </p:cNvPr>
            <p:cNvSpPr/>
            <p:nvPr/>
          </p:nvSpPr>
          <p:spPr bwMode="auto">
            <a:xfrm flipH="1">
              <a:off x="9140464" y="15249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ZB/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Left Arrow 21">
              <a:extLst>
                <a:ext uri="{FF2B5EF4-FFF2-40B4-BE49-F238E27FC236}">
                  <a16:creationId xmlns:a16="http://schemas.microsoft.com/office/drawing/2014/main" id="{60642522-22FD-4ACD-9B94-08C319C838C9}"/>
                </a:ext>
              </a:extLst>
            </p:cNvPr>
            <p:cNvSpPr/>
            <p:nvPr/>
          </p:nvSpPr>
          <p:spPr bwMode="auto">
            <a:xfrm flipH="1">
              <a:off x="9140464" y="6008591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TB/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D083DC-89B2-4E37-96C3-1175DEB37B2D}"/>
                </a:ext>
              </a:extLst>
            </p:cNvPr>
            <p:cNvCxnSpPr/>
            <p:nvPr/>
          </p:nvCxnSpPr>
          <p:spPr>
            <a:xfrm>
              <a:off x="1718192" y="2477407"/>
              <a:ext cx="8491997" cy="0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2" name="Left-Right Arrow 24">
              <a:extLst>
                <a:ext uri="{FF2B5EF4-FFF2-40B4-BE49-F238E27FC236}">
                  <a16:creationId xmlns:a16="http://schemas.microsoft.com/office/drawing/2014/main" id="{74DB1AB1-EAB4-4B5F-85DE-D951CEE6BFEE}"/>
                </a:ext>
              </a:extLst>
            </p:cNvPr>
            <p:cNvSpPr/>
            <p:nvPr/>
          </p:nvSpPr>
          <p:spPr>
            <a:xfrm>
              <a:off x="3262326" y="2192769"/>
              <a:ext cx="2401777" cy="577306"/>
            </a:xfrm>
            <a:prstGeom prst="leftRightArrow">
              <a:avLst/>
            </a:prstGeom>
            <a:solidFill>
              <a:srgbClr val="E2E2FF"/>
            </a:solidFill>
            <a:ln w="25400" cap="flat" cmpd="sng" algn="ctr">
              <a:solidFill>
                <a:srgbClr val="E2E2F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kern="0" dirty="0">
                  <a:solidFill>
                    <a:srgbClr val="000000"/>
                  </a:solidFill>
                  <a:latin typeface="Century Gothic" pitchFamily="34" charset="0"/>
                </a:rPr>
                <a:t>Tracking Trigger</a:t>
              </a:r>
              <a:endPara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36BE48-3B87-4A85-B08E-0B9EC3F95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7189" y="1378772"/>
              <a:ext cx="0" cy="5316042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3199561" y="5037938"/>
            <a:ext cx="5941248" cy="76201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~5,000 modules @ 10Gb/s + ~10,000 modules @ 5Gb/s = 100Tb/s = 394 EB/</a:t>
            </a:r>
            <a:r>
              <a:rPr lang="en-GB" dirty="0" err="1"/>
              <a:t>yr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2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08D4-BCD3-4555-B2FC-0BF252F8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modules: Do they work?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236032-AE87-4B22-A606-F1273DC1B34A}"/>
              </a:ext>
            </a:extLst>
          </p:cNvPr>
          <p:cNvGrpSpPr/>
          <p:nvPr/>
        </p:nvGrpSpPr>
        <p:grpSpPr>
          <a:xfrm>
            <a:off x="119985" y="2518832"/>
            <a:ext cx="5849916" cy="3344745"/>
            <a:chOff x="319265" y="1435802"/>
            <a:chExt cx="5469431" cy="3127199"/>
          </a:xfrm>
        </p:grpSpPr>
        <p:pic>
          <p:nvPicPr>
            <p:cNvPr id="6" name="Picture 41" descr="SDC11988_2_cpd.JPG">
              <a:extLst>
                <a:ext uri="{FF2B5EF4-FFF2-40B4-BE49-F238E27FC236}">
                  <a16:creationId xmlns:a16="http://schemas.microsoft.com/office/drawing/2014/main" id="{1DB480D8-9CD6-4E8A-9426-60401865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265" y="1435802"/>
              <a:ext cx="5469431" cy="312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Parallelogram 103">
              <a:extLst>
                <a:ext uri="{FF2B5EF4-FFF2-40B4-BE49-F238E27FC236}">
                  <a16:creationId xmlns:a16="http://schemas.microsoft.com/office/drawing/2014/main" id="{889310E7-3181-4D27-9DF3-F81765971DE2}"/>
                </a:ext>
              </a:extLst>
            </p:cNvPr>
            <p:cNvSpPr/>
            <p:nvPr/>
          </p:nvSpPr>
          <p:spPr>
            <a:xfrm rot="489154">
              <a:off x="1515600" y="2353638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Upper Sensor</a:t>
              </a:r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2FD17C46-1DA6-49E0-937D-FB2CC4B285EE}"/>
                </a:ext>
              </a:extLst>
            </p:cNvPr>
            <p:cNvSpPr/>
            <p:nvPr/>
          </p:nvSpPr>
          <p:spPr>
            <a:xfrm rot="489154">
              <a:off x="1295860" y="3531501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Lower Sensor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88CACB-43E9-4492-B9BE-42E8EC0262CD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 flipV="1">
              <a:off x="2428142" y="3176894"/>
              <a:ext cx="8475" cy="364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77BEB4-73A3-4CDA-BC4C-8B760DA6830A}"/>
                </a:ext>
              </a:extLst>
            </p:cNvPr>
            <p:cNvSpPr/>
            <p:nvPr/>
          </p:nvSpPr>
          <p:spPr>
            <a:xfrm>
              <a:off x="4650321" y="2752456"/>
              <a:ext cx="952106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2× CBC2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6A67C08-1BD6-42FA-9165-29A71C1C1DB0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4290823" y="2937122"/>
              <a:ext cx="3594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F08A2C4-07D2-4A0A-8BC5-7B9283360DF0}"/>
              </a:ext>
            </a:extLst>
          </p:cNvPr>
          <p:cNvGrpSpPr/>
          <p:nvPr/>
        </p:nvGrpSpPr>
        <p:grpSpPr>
          <a:xfrm>
            <a:off x="6218490" y="1451429"/>
            <a:ext cx="5853525" cy="5406571"/>
            <a:chOff x="6250574" y="1451429"/>
            <a:chExt cx="5853525" cy="5406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951AD-A0B4-4EE3-A631-DA45E7A27C1D}"/>
                </a:ext>
              </a:extLst>
            </p:cNvPr>
            <p:cNvSpPr txBox="1"/>
            <p:nvPr/>
          </p:nvSpPr>
          <p:spPr>
            <a:xfrm>
              <a:off x="6250574" y="1451429"/>
              <a:ext cx="5853525" cy="54065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/>
                <a:t>Stub turn-on curve for 2CBC mini-module at FNAL test-beam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EF71FC5-35C7-47CE-BF82-FDB8D673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7645" y="1745770"/>
              <a:ext cx="5579382" cy="511223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F7062B96-7AE3-405E-A074-05C4BFA3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4050" y="2600885"/>
              <a:ext cx="4590140" cy="29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218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234" t="8378"/>
          <a:stretch/>
        </p:blipFill>
        <p:spPr>
          <a:xfrm>
            <a:off x="4552950" y="1378773"/>
            <a:ext cx="7639050" cy="547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D2899-2355-4D4D-9521-301F1D0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Calorimeter Endcap 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EA9E3-0BB3-48BE-9391-D552AB56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275"/>
            <a:ext cx="3390900" cy="4651017"/>
          </a:xfrm>
        </p:spPr>
        <p:txBody>
          <a:bodyPr/>
          <a:lstStyle/>
          <a:p>
            <a:r>
              <a:rPr lang="en-GB" dirty="0"/>
              <a:t>3D shower topology and time resolution of  ~30ps</a:t>
            </a:r>
          </a:p>
          <a:p>
            <a:r>
              <a:rPr lang="en-GB" dirty="0"/>
              <a:t>Electromagnetic Endcap (EE)</a:t>
            </a:r>
          </a:p>
          <a:p>
            <a:pPr lvl="1"/>
            <a:r>
              <a:rPr lang="en-GB" dirty="0"/>
              <a:t>28 layers of Silicon sensors in W/Pb absorber (25 X</a:t>
            </a:r>
            <a:r>
              <a:rPr lang="en-GB" baseline="-25000" dirty="0"/>
              <a:t>0</a:t>
            </a:r>
            <a:r>
              <a:rPr lang="en-GB" dirty="0"/>
              <a:t>, 1.7</a:t>
            </a:r>
            <a:r>
              <a:rPr lang="el-GR" dirty="0"/>
              <a:t>λ)</a:t>
            </a:r>
          </a:p>
          <a:p>
            <a:r>
              <a:rPr lang="en-GB" dirty="0"/>
              <a:t>Hadronic Endcap (EH)</a:t>
            </a:r>
          </a:p>
          <a:p>
            <a:pPr lvl="1"/>
            <a:r>
              <a:rPr lang="en-GB" dirty="0"/>
              <a:t>24 layers: 8 silicon + 16 silicon/</a:t>
            </a:r>
            <a:r>
              <a:rPr lang="en-GB" dirty="0" err="1"/>
              <a:t>scint</a:t>
            </a:r>
            <a:r>
              <a:rPr lang="en-GB" dirty="0"/>
              <a:t>. tiles at high/low </a:t>
            </a:r>
            <a:r>
              <a:rPr lang="el-GR" dirty="0"/>
              <a:t>η </a:t>
            </a:r>
            <a:r>
              <a:rPr lang="en-GB" dirty="0"/>
              <a:t>in stainless steel absorber (9</a:t>
            </a:r>
            <a:r>
              <a:rPr lang="el-GR" dirty="0"/>
              <a:t>λ)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20154" y="5075939"/>
            <a:ext cx="497739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, 25000 modules , of hexagonal 8” sensors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~6M channels of area 0.5 and 1 cm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8386" y="1648711"/>
            <a:ext cx="4601814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253 </a:t>
            </a:r>
            <a:r>
              <a:rPr lang="en-US" dirty="0" err="1">
                <a:solidFill>
                  <a:srgbClr val="FFFF00"/>
                </a:solidFill>
              </a:rPr>
              <a:t>tonnes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Total power at end of life = 160-180 kW @-30C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8852" y="3016878"/>
            <a:ext cx="2468774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520m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Scint</a:t>
            </a:r>
            <a:r>
              <a:rPr lang="en-US" dirty="0">
                <a:solidFill>
                  <a:srgbClr val="FFFF00"/>
                </a:solidFill>
              </a:rPr>
              <a:t>. Tiles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2x2 and 5x5 cm</a:t>
            </a:r>
            <a:r>
              <a:rPr lang="en-US" baseline="30000" dirty="0">
                <a:solidFill>
                  <a:srgbClr val="FFFF00"/>
                </a:solidFill>
              </a:rPr>
              <a:t>2   </a:t>
            </a:r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~400k channels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F4A6E-1CF1-4A3F-B782-8CB127A2C4F5}"/>
              </a:ext>
            </a:extLst>
          </p:cNvPr>
          <p:cNvGrpSpPr/>
          <p:nvPr/>
        </p:nvGrpSpPr>
        <p:grpSpPr>
          <a:xfrm>
            <a:off x="4875841" y="1630047"/>
            <a:ext cx="7316159" cy="5008764"/>
            <a:chOff x="4875841" y="1630047"/>
            <a:chExt cx="7316159" cy="50087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EC02F8A-185C-4AA3-BFAC-C175BA40D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315" t="10708" r="24922" b="16522"/>
            <a:stretch/>
          </p:blipFill>
          <p:spPr>
            <a:xfrm flipH="1">
              <a:off x="4875841" y="1630047"/>
              <a:ext cx="7043442" cy="500876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B8B8FFD-4F82-422C-ACB0-6DDF43265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5747" t="4666" b="7961"/>
            <a:stretch/>
          </p:blipFill>
          <p:spPr>
            <a:xfrm>
              <a:off x="10962031" y="2671010"/>
              <a:ext cx="1229969" cy="29044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621DD7-175A-4358-808A-333967378F9C}"/>
                </a:ext>
              </a:extLst>
            </p:cNvPr>
            <p:cNvSpPr/>
            <p:nvPr/>
          </p:nvSpPr>
          <p:spPr>
            <a:xfrm>
              <a:off x="6007945" y="3752147"/>
              <a:ext cx="4601814" cy="646331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Facing a </a:t>
              </a:r>
              <a:r>
                <a:rPr lang="en-US" dirty="0" err="1">
                  <a:solidFill>
                    <a:srgbClr val="FFFF00"/>
                  </a:solidFill>
                </a:rPr>
                <a:t>MegaGray</a:t>
              </a:r>
              <a:r>
                <a:rPr lang="en-US" dirty="0">
                  <a:solidFill>
                    <a:srgbClr val="FFFF00"/>
                  </a:solidFill>
                </a:rPr>
                <a:t> Dose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10</a:t>
              </a:r>
              <a:r>
                <a:rPr lang="en-US" baseline="30000" dirty="0">
                  <a:solidFill>
                    <a:srgbClr val="FFFF00"/>
                  </a:solidFill>
                </a:rPr>
                <a:t>16</a:t>
              </a:r>
              <a:r>
                <a:rPr lang="en-US" dirty="0">
                  <a:solidFill>
                    <a:srgbClr val="FFFF00"/>
                  </a:solidFill>
                </a:rPr>
                <a:t> cm</a:t>
              </a:r>
              <a:r>
                <a:rPr lang="en-US" baseline="30000" dirty="0">
                  <a:solidFill>
                    <a:srgbClr val="FFFF00"/>
                  </a:solidFill>
                </a:rPr>
                <a:t>-2</a:t>
              </a:r>
              <a:r>
                <a:rPr lang="en-US" dirty="0">
                  <a:solidFill>
                    <a:srgbClr val="FFFF00"/>
                  </a:solidFill>
                </a:rPr>
                <a:t> 1MeV Neutron equivalent fluence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4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8124ADA-CBCB-4437-8EAB-49BAEAB5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30" t="4045" r="3926" b="15933"/>
          <a:stretch/>
        </p:blipFill>
        <p:spPr>
          <a:xfrm>
            <a:off x="6539476" y="3392489"/>
            <a:ext cx="5652524" cy="3465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621"/>
            <a:ext cx="5546558" cy="1148584"/>
          </a:xfrm>
        </p:spPr>
        <p:txBody>
          <a:bodyPr/>
          <a:lstStyle/>
          <a:p>
            <a:r>
              <a:rPr lang="en-GB" dirty="0"/>
              <a:t>Calorimeter Endcap modules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2686C0-953F-4BF9-8FFE-D97F3861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15063" cy="1814343"/>
          </a:xfrm>
        </p:spPr>
        <p:txBody>
          <a:bodyPr/>
          <a:lstStyle/>
          <a:p>
            <a:r>
              <a:rPr lang="en-GB" dirty="0"/>
              <a:t>593 m2 of silicon</a:t>
            </a:r>
          </a:p>
          <a:p>
            <a:r>
              <a:rPr lang="en-GB" dirty="0"/>
              <a:t>6M </a:t>
            </a:r>
            <a:r>
              <a:rPr lang="en-GB" dirty="0" err="1"/>
              <a:t>ch</a:t>
            </a:r>
            <a:r>
              <a:rPr lang="en-GB" dirty="0"/>
              <a:t>, 0.5 or 1 cm2 cell-size</a:t>
            </a:r>
          </a:p>
          <a:p>
            <a:r>
              <a:rPr lang="en-GB" dirty="0"/>
              <a:t>21,660 modules (8” or 2x6” sensors)</a:t>
            </a:r>
          </a:p>
          <a:p>
            <a:r>
              <a:rPr lang="en-GB" dirty="0"/>
              <a:t>92,000 front-end ASICS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1D6FA0-F873-47FB-AE54-3CD98FAC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74" r="5070" b="5077"/>
          <a:stretch/>
        </p:blipFill>
        <p:spPr>
          <a:xfrm>
            <a:off x="6539476" y="0"/>
            <a:ext cx="4899513" cy="33924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090514-DEA3-427E-A8DA-BFAF363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810" y="3832472"/>
            <a:ext cx="5087517" cy="26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2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8A98-ACD9-49F6-A59C-84847923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High-Granularity Endcap Calorimeters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D8962B-A1C5-49C6-ADF2-CC1F6D80E057}"/>
              </a:ext>
            </a:extLst>
          </p:cNvPr>
          <p:cNvGrpSpPr/>
          <p:nvPr/>
        </p:nvGrpSpPr>
        <p:grpSpPr>
          <a:xfrm>
            <a:off x="978567" y="1301998"/>
            <a:ext cx="10242225" cy="5676318"/>
            <a:chOff x="1196955" y="1378772"/>
            <a:chExt cx="9807927" cy="5435627"/>
          </a:xfrm>
        </p:grpSpPr>
        <p:pic>
          <p:nvPicPr>
            <p:cNvPr id="27" name="Content Placeholder 11">
              <a:extLst>
                <a:ext uri="{FF2B5EF4-FFF2-40B4-BE49-F238E27FC236}">
                  <a16:creationId xmlns:a16="http://schemas.microsoft.com/office/drawing/2014/main" id="{BC82125F-0B7C-45F5-B77F-F98EC70BF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1"/>
            <a:stretch/>
          </p:blipFill>
          <p:spPr bwMode="auto">
            <a:xfrm>
              <a:off x="1196955" y="1378772"/>
              <a:ext cx="9807927" cy="5348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eft Arrow 13">
              <a:extLst>
                <a:ext uri="{FF2B5EF4-FFF2-40B4-BE49-F238E27FC236}">
                  <a16:creationId xmlns:a16="http://schemas.microsoft.com/office/drawing/2014/main" id="{A695FC87-001A-48C3-A4A8-EFDDF723F77B}"/>
                </a:ext>
              </a:extLst>
            </p:cNvPr>
            <p:cNvSpPr/>
            <p:nvPr/>
          </p:nvSpPr>
          <p:spPr bwMode="auto">
            <a:xfrm>
              <a:off x="1740885" y="4634928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Gb/s </a:t>
              </a:r>
            </a:p>
          </p:txBody>
        </p:sp>
        <p:sp>
          <p:nvSpPr>
            <p:cNvPr id="29" name="Left Arrow 14">
              <a:extLst>
                <a:ext uri="{FF2B5EF4-FFF2-40B4-BE49-F238E27FC236}">
                  <a16:creationId xmlns:a16="http://schemas.microsoft.com/office/drawing/2014/main" id="{59477C52-9E19-4B4E-BF98-757E8FF1C5D4}"/>
                </a:ext>
              </a:extLst>
            </p:cNvPr>
            <p:cNvSpPr/>
            <p:nvPr/>
          </p:nvSpPr>
          <p:spPr bwMode="auto">
            <a:xfrm>
              <a:off x="1740885" y="31474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Tb/s </a:t>
              </a:r>
            </a:p>
          </p:txBody>
        </p:sp>
        <p:sp>
          <p:nvSpPr>
            <p:cNvPr id="30" name="Left Arrow 15">
              <a:extLst>
                <a:ext uri="{FF2B5EF4-FFF2-40B4-BE49-F238E27FC236}">
                  <a16:creationId xmlns:a16="http://schemas.microsoft.com/office/drawing/2014/main" id="{B5631004-838F-4A9C-A384-343BE43761D6}"/>
                </a:ext>
              </a:extLst>
            </p:cNvPr>
            <p:cNvSpPr/>
            <p:nvPr/>
          </p:nvSpPr>
          <p:spPr bwMode="auto">
            <a:xfrm>
              <a:off x="1740885" y="1644516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Pb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/s </a:t>
              </a:r>
            </a:p>
          </p:txBody>
        </p:sp>
        <p:sp>
          <p:nvSpPr>
            <p:cNvPr id="31" name="Left Arrow 16">
              <a:extLst>
                <a:ext uri="{FF2B5EF4-FFF2-40B4-BE49-F238E27FC236}">
                  <a16:creationId xmlns:a16="http://schemas.microsoft.com/office/drawing/2014/main" id="{99CE5534-8EE3-4A27-A37D-DEAEB28FEEB1}"/>
                </a:ext>
              </a:extLst>
            </p:cNvPr>
            <p:cNvSpPr/>
            <p:nvPr/>
          </p:nvSpPr>
          <p:spPr bwMode="auto">
            <a:xfrm>
              <a:off x="1740885" y="6128177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1 Mb/s </a:t>
              </a:r>
            </a:p>
          </p:txBody>
        </p:sp>
        <p:sp>
          <p:nvSpPr>
            <p:cNvPr id="33" name="Left Arrow 18">
              <a:extLst>
                <a:ext uri="{FF2B5EF4-FFF2-40B4-BE49-F238E27FC236}">
                  <a16:creationId xmlns:a16="http://schemas.microsoft.com/office/drawing/2014/main" id="{8EF745FB-506F-45C1-91D0-BB10C2389F75}"/>
                </a:ext>
              </a:extLst>
            </p:cNvPr>
            <p:cNvSpPr/>
            <p:nvPr/>
          </p:nvSpPr>
          <p:spPr bwMode="auto">
            <a:xfrm flipH="1">
              <a:off x="9140464" y="4515343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PB/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34" name="Left Arrow 19">
              <a:extLst>
                <a:ext uri="{FF2B5EF4-FFF2-40B4-BE49-F238E27FC236}">
                  <a16:creationId xmlns:a16="http://schemas.microsoft.com/office/drawing/2014/main" id="{B91C8DF8-A41A-4697-AA6E-D904938CCEF1}"/>
                </a:ext>
              </a:extLst>
            </p:cNvPr>
            <p:cNvSpPr/>
            <p:nvPr/>
          </p:nvSpPr>
          <p:spPr bwMode="auto">
            <a:xfrm flipH="1">
              <a:off x="9140464" y="3027844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EB/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Left Arrow 20">
              <a:extLst>
                <a:ext uri="{FF2B5EF4-FFF2-40B4-BE49-F238E27FC236}">
                  <a16:creationId xmlns:a16="http://schemas.microsoft.com/office/drawing/2014/main" id="{6E4A45D4-4A73-41F7-A2FC-B26B7901C5D7}"/>
                </a:ext>
              </a:extLst>
            </p:cNvPr>
            <p:cNvSpPr/>
            <p:nvPr/>
          </p:nvSpPr>
          <p:spPr bwMode="auto">
            <a:xfrm flipH="1">
              <a:off x="9140464" y="1524930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ZB/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Left Arrow 21">
              <a:extLst>
                <a:ext uri="{FF2B5EF4-FFF2-40B4-BE49-F238E27FC236}">
                  <a16:creationId xmlns:a16="http://schemas.microsoft.com/office/drawing/2014/main" id="{60642522-22FD-4ACD-9B94-08C319C838C9}"/>
                </a:ext>
              </a:extLst>
            </p:cNvPr>
            <p:cNvSpPr/>
            <p:nvPr/>
          </p:nvSpPr>
          <p:spPr bwMode="auto">
            <a:xfrm flipH="1">
              <a:off x="9140464" y="6008591"/>
              <a:ext cx="1029333" cy="686222"/>
            </a:xfrm>
            <a:prstGeom prst="leftArrow">
              <a:avLst/>
            </a:prstGeom>
            <a:solidFill>
              <a:srgbClr val="C4C4D6"/>
            </a:solidFill>
            <a:ln w="25400" cap="flat" cmpd="sng" algn="ctr">
              <a:solidFill>
                <a:srgbClr val="C4C4D6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4 TB/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yr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D083DC-89B2-4E37-96C3-1175DEB37B2D}"/>
                </a:ext>
              </a:extLst>
            </p:cNvPr>
            <p:cNvCxnSpPr/>
            <p:nvPr/>
          </p:nvCxnSpPr>
          <p:spPr>
            <a:xfrm>
              <a:off x="1718192" y="2584940"/>
              <a:ext cx="8491997" cy="0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2" name="Left-Right Arrow 24">
              <a:extLst>
                <a:ext uri="{FF2B5EF4-FFF2-40B4-BE49-F238E27FC236}">
                  <a16:creationId xmlns:a16="http://schemas.microsoft.com/office/drawing/2014/main" id="{74DB1AB1-EAB4-4B5F-85DE-D951CEE6BFEE}"/>
                </a:ext>
              </a:extLst>
            </p:cNvPr>
            <p:cNvSpPr/>
            <p:nvPr/>
          </p:nvSpPr>
          <p:spPr>
            <a:xfrm>
              <a:off x="3262326" y="2300301"/>
              <a:ext cx="2401777" cy="577306"/>
            </a:xfrm>
            <a:prstGeom prst="leftRightArrow">
              <a:avLst/>
            </a:prstGeom>
            <a:solidFill>
              <a:srgbClr val="E2E2FF"/>
            </a:solidFill>
            <a:ln w="25400" cap="flat" cmpd="sng" algn="ctr">
              <a:solidFill>
                <a:srgbClr val="E2E2F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sz="1200" kern="0" dirty="0" err="1">
                  <a:solidFill>
                    <a:srgbClr val="000000"/>
                  </a:solidFill>
                  <a:latin typeface="Century Gothic" pitchFamily="34" charset="0"/>
                </a:rPr>
                <a:t>HGcal</a:t>
              </a:r>
              <a:endPara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36BE48-3B87-4A85-B08E-0B9EC3F95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1695" y="1378772"/>
              <a:ext cx="0" cy="5316042"/>
            </a:xfrm>
            <a:prstGeom prst="line">
              <a:avLst/>
            </a:prstGeom>
            <a:noFill/>
            <a:ln w="28575" cap="flat" cmpd="sng" algn="ctr">
              <a:solidFill>
                <a:srgbClr val="E2E2FF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D216876-8326-4E00-93DC-E0C0338951AA}"/>
              </a:ext>
            </a:extLst>
          </p:cNvPr>
          <p:cNvSpPr txBox="1">
            <a:spLocks/>
          </p:cNvSpPr>
          <p:nvPr/>
        </p:nvSpPr>
        <p:spPr>
          <a:xfrm>
            <a:off x="3199561" y="5037938"/>
            <a:ext cx="5941246" cy="9457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7,500 modules @ 10Gb/s = 75Tb/s ≈ 300 EB/</a:t>
            </a:r>
            <a:r>
              <a:rPr lang="en-GB" dirty="0" err="1"/>
              <a:t>yr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(Trigger data only, L1 accepted data on separate fibres)</a:t>
            </a:r>
          </a:p>
        </p:txBody>
      </p:sp>
    </p:spTree>
    <p:extLst>
      <p:ext uri="{BB962C8B-B14F-4D97-AF65-F5344CB8AC3E}">
        <p14:creationId xmlns:p14="http://schemas.microsoft.com/office/powerpoint/2010/main" val="349059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4098" name="Picture 2" descr="http://www.ekp.kit.edu/img/cms_detector_rdax_12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62" y="1359818"/>
            <a:ext cx="7884876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72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C7482-1A95-4764-88C2-21873F93BD50}"/>
              </a:ext>
            </a:extLst>
          </p:cNvPr>
          <p:cNvSpPr/>
          <p:nvPr/>
        </p:nvSpPr>
        <p:spPr>
          <a:xfrm>
            <a:off x="2983832" y="1378772"/>
            <a:ext cx="9126309" cy="5461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Endcap modules: Do they work?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6656A5-6C12-4CDB-8E09-6D3D37668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4250" y="1396406"/>
            <a:ext cx="8965891" cy="54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8246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  <a:p>
            <a:r>
              <a:rPr lang="en-GB" dirty="0"/>
              <a:t>So much data it has to be zero-suppressed</a:t>
            </a:r>
          </a:p>
          <a:p>
            <a:pPr lvl="1"/>
            <a:r>
              <a:rPr lang="en-GB" dirty="0"/>
              <a:t>No (or, at least, limited) geometric timing which can be utilized</a:t>
            </a:r>
          </a:p>
          <a:p>
            <a:pPr lvl="1"/>
            <a:r>
              <a:rPr lang="en-GB" dirty="0"/>
              <a:t>Variable data-volume</a:t>
            </a:r>
          </a:p>
          <a:p>
            <a:pPr lvl="2"/>
            <a:r>
              <a:rPr lang="en-GB" dirty="0"/>
              <a:t>Do you handle the worst case? Very inefficient</a:t>
            </a:r>
          </a:p>
          <a:p>
            <a:pPr lvl="2"/>
            <a:r>
              <a:rPr lang="en-GB" dirty="0"/>
              <a:t>Do you handle the average? How do you handle overflows?</a:t>
            </a:r>
          </a:p>
          <a:p>
            <a:r>
              <a:rPr lang="en-GB" dirty="0"/>
              <a:t>We did such a good job at Phase-I, people have very high expectations…</a:t>
            </a:r>
          </a:p>
        </p:txBody>
      </p:sp>
    </p:spTree>
    <p:extLst>
      <p:ext uri="{BB962C8B-B14F-4D97-AF65-F5344CB8AC3E}">
        <p14:creationId xmlns:p14="http://schemas.microsoft.com/office/powerpoint/2010/main" val="37069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413959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3D009-AA52-44C3-AAAD-7F3B55591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494" r="20967" b="4259"/>
          <a:stretch/>
        </p:blipFill>
        <p:spPr>
          <a:xfrm>
            <a:off x="4563329" y="2391307"/>
            <a:ext cx="7539253" cy="4116594"/>
          </a:xfrm>
          <a:prstGeom prst="rect">
            <a:avLst/>
          </a:prstGeom>
        </p:spPr>
      </p:pic>
      <p:pic>
        <p:nvPicPr>
          <p:cNvPr id="1026" name="Picture 2" descr="Image result for hllhc cms tracker tilted">
            <a:extLst>
              <a:ext uri="{FF2B5EF4-FFF2-40B4-BE49-F238E27FC236}">
                <a16:creationId xmlns:a16="http://schemas.microsoft.com/office/drawing/2014/main" id="{908A7B41-46E4-4D52-9D08-0C960F34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" y="2391307"/>
            <a:ext cx="4401151" cy="41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51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880754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1DE64A-853A-4BBC-AEBC-7E67253FF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6" b="512"/>
          <a:stretch/>
        </p:blipFill>
        <p:spPr>
          <a:xfrm>
            <a:off x="4564440" y="2349274"/>
            <a:ext cx="7028722" cy="41272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</p:spTree>
    <p:extLst>
      <p:ext uri="{BB962C8B-B14F-4D97-AF65-F5344CB8AC3E}">
        <p14:creationId xmlns:p14="http://schemas.microsoft.com/office/powerpoint/2010/main" val="1591340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347548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CA906-C102-4579-89EC-BE46F20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7"/>
          <a:stretch/>
        </p:blipFill>
        <p:spPr>
          <a:xfrm>
            <a:off x="4555807" y="2349274"/>
            <a:ext cx="7011748" cy="412724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C060AD-795F-4A59-8545-AB5FA62B499B}"/>
              </a:ext>
            </a:extLst>
          </p:cNvPr>
          <p:cNvCxnSpPr/>
          <p:nvPr/>
        </p:nvCxnSpPr>
        <p:spPr>
          <a:xfrm>
            <a:off x="8134350" y="2686050"/>
            <a:ext cx="3395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035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814343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</p:txBody>
      </p:sp>
      <p:pic>
        <p:nvPicPr>
          <p:cNvPr id="2052" name="Picture 4" descr="http://inspirehep.net/record/1685349/files/pf.png">
            <a:extLst>
              <a:ext uri="{FF2B5EF4-FFF2-40B4-BE49-F238E27FC236}">
                <a16:creationId xmlns:a16="http://schemas.microsoft.com/office/drawing/2014/main" id="{F9C7C56C-7F0F-4D6D-9016-45BE5C65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36" y="4149335"/>
            <a:ext cx="6910316" cy="24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7EEA643-A7C6-4784-9FD5-1DFB77C4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7506" y="1508331"/>
            <a:ext cx="5731246" cy="25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9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61969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732787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74793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  <a:p>
            <a:pPr lvl="1"/>
            <a:r>
              <a:rPr lang="en-GB" dirty="0"/>
              <a:t>in under 10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5B06A-D8F3-4120-B938-ACB76657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2" t="10927" r="44702" b="13017"/>
          <a:stretch/>
        </p:blipFill>
        <p:spPr>
          <a:xfrm>
            <a:off x="6710151" y="1378772"/>
            <a:ext cx="4767618" cy="54691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B6C1CA-3122-487B-A3B7-038804D0B4D2}"/>
              </a:ext>
            </a:extLst>
          </p:cNvPr>
          <p:cNvCxnSpPr/>
          <p:nvPr/>
        </p:nvCxnSpPr>
        <p:spPr>
          <a:xfrm>
            <a:off x="6710151" y="4546261"/>
            <a:ext cx="4221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18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7331"/>
          </a:xfrm>
        </p:spPr>
        <p:txBody>
          <a:bodyPr/>
          <a:lstStyle/>
          <a:p>
            <a:r>
              <a:rPr lang="en-GB" dirty="0"/>
              <a:t>I used to give the following firmware advice to my students on preserving their sanity:</a:t>
            </a:r>
          </a:p>
          <a:p>
            <a:pPr lvl="1"/>
            <a:r>
              <a:rPr lang="en-GB" dirty="0"/>
              <a:t>Avoid iterative algorithms</a:t>
            </a:r>
          </a:p>
          <a:p>
            <a:pPr lvl="1"/>
            <a:r>
              <a:rPr lang="en-GB" dirty="0"/>
              <a:t>Avoid combinatorics</a:t>
            </a:r>
          </a:p>
          <a:p>
            <a:pPr lvl="1"/>
            <a:r>
              <a:rPr lang="en-GB" dirty="0"/>
              <a:t>Make the data-flow deterministic</a:t>
            </a:r>
          </a:p>
          <a:p>
            <a:pPr lvl="1"/>
            <a:r>
              <a:rPr lang="en-GB" dirty="0"/>
              <a:t>Division is hard, resource hungry and latency intensive</a:t>
            </a:r>
          </a:p>
          <a:p>
            <a:pPr lvl="1"/>
            <a:r>
              <a:rPr lang="en-GB" dirty="0"/>
              <a:t>Floating-point is hard, resource hungry and latency intensive</a:t>
            </a:r>
          </a:p>
        </p:txBody>
      </p:sp>
    </p:spTree>
    <p:extLst>
      <p:ext uri="{BB962C8B-B14F-4D97-AF65-F5344CB8AC3E}">
        <p14:creationId xmlns:p14="http://schemas.microsoft.com/office/powerpoint/2010/main" val="1089801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awr01\Dropbox\Kalman\Looping.png">
            <a:extLst>
              <a:ext uri="{FF2B5EF4-FFF2-40B4-BE49-F238E27FC236}">
                <a16:creationId xmlns:a16="http://schemas.microsoft.com/office/drawing/2014/main" id="{39402EE4-F9AE-4C25-84F7-349CC808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13" y="4235372"/>
            <a:ext cx="9409654" cy="261683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2765885"/>
          </a:xfrm>
        </p:spPr>
        <p:txBody>
          <a:bodyPr/>
          <a:lstStyle/>
          <a:p>
            <a:r>
              <a:rPr lang="en-GB" dirty="0"/>
              <a:t>For track fitter we wrote a full Kalman Filter</a:t>
            </a:r>
          </a:p>
          <a:p>
            <a:pPr lvl="1"/>
            <a:r>
              <a:rPr lang="en-GB" dirty="0"/>
              <a:t>Which is iterative</a:t>
            </a:r>
          </a:p>
          <a:p>
            <a:pPr lvl="1"/>
            <a:r>
              <a:rPr lang="en-GB" dirty="0"/>
              <a:t>Results in combinatorics</a:t>
            </a:r>
          </a:p>
          <a:p>
            <a:pPr lvl="1"/>
            <a:r>
              <a:rPr lang="en-GB" dirty="0"/>
              <a:t>Is data-dependent (pseudo-deterministic)</a:t>
            </a:r>
          </a:p>
          <a:p>
            <a:pPr lvl="1"/>
            <a:r>
              <a:rPr lang="en-GB" dirty="0"/>
              <a:t>Requires a division</a:t>
            </a:r>
          </a:p>
          <a:p>
            <a:pPr lvl="1"/>
            <a:r>
              <a:rPr lang="en-GB" dirty="0"/>
              <a:t>We also played with floating-point  but dropped it in the final version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527B9-D004-440E-AA1E-54A83D5B665F}"/>
              </a:ext>
            </a:extLst>
          </p:cNvPr>
          <p:cNvGrpSpPr/>
          <p:nvPr/>
        </p:nvGrpSpPr>
        <p:grpSpPr>
          <a:xfrm>
            <a:off x="6556191" y="1340269"/>
            <a:ext cx="5257800" cy="2806187"/>
            <a:chOff x="6026798" y="1444542"/>
            <a:chExt cx="6146152" cy="3280317"/>
          </a:xfrm>
        </p:grpSpPr>
        <p:pic>
          <p:nvPicPr>
            <p:cNvPr id="4" name="Picture 5" descr="C:\Users\awr01\Dropbox\Kalman\KF\KalmanEquations.png">
              <a:extLst>
                <a:ext uri="{FF2B5EF4-FFF2-40B4-BE49-F238E27FC236}">
                  <a16:creationId xmlns:a16="http://schemas.microsoft.com/office/drawing/2014/main" id="{6821DC43-7ECA-48CC-847F-1BE33621E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8" y="1444542"/>
              <a:ext cx="6146152" cy="3280317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BD4450-6F04-4CCC-9F58-B908F42A1EBD}"/>
                </a:ext>
              </a:extLst>
            </p:cNvPr>
            <p:cNvSpPr txBox="1"/>
            <p:nvPr/>
          </p:nvSpPr>
          <p:spPr>
            <a:xfrm rot="16200000">
              <a:off x="5777471" y="2375752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Forecast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6C784-2386-464B-92FB-50A3BB05A5D1}"/>
                </a:ext>
              </a:extLst>
            </p:cNvPr>
            <p:cNvSpPr txBox="1"/>
            <p:nvPr/>
          </p:nvSpPr>
          <p:spPr>
            <a:xfrm rot="16200000">
              <a:off x="5777470" y="3599751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Update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71765C-CDD9-40DA-B7DB-1419700A0721}"/>
                </a:ext>
              </a:extLst>
            </p:cNvPr>
            <p:cNvSpPr txBox="1"/>
            <p:nvPr/>
          </p:nvSpPr>
          <p:spPr>
            <a:xfrm rot="16200000">
              <a:off x="6043902" y="1565495"/>
              <a:ext cx="299460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449DFA-873A-440C-A882-AFB82F40D3E1}"/>
                </a:ext>
              </a:extLst>
            </p:cNvPr>
            <p:cNvSpPr txBox="1"/>
            <p:nvPr/>
          </p:nvSpPr>
          <p:spPr>
            <a:xfrm rot="16200000">
              <a:off x="6012034" y="4442306"/>
              <a:ext cx="363193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61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7" y="1538544"/>
            <a:ext cx="10346865" cy="53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92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880754"/>
          </a:xfrm>
        </p:spPr>
        <p:txBody>
          <a:bodyPr/>
          <a:lstStyle/>
          <a:p>
            <a:r>
              <a:rPr lang="en-GB" dirty="0"/>
              <a:t>Fits a 4-point track in 1.5</a:t>
            </a:r>
            <a:r>
              <a:rPr lang="el-GR" dirty="0"/>
              <a:t>μ</a:t>
            </a:r>
            <a:r>
              <a:rPr lang="en-GB" dirty="0"/>
              <a:t>s</a:t>
            </a:r>
          </a:p>
          <a:p>
            <a:r>
              <a:rPr lang="en-GB" dirty="0"/>
              <a:t>Matches offline floating-point resolution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399954-755C-4470-B4F4-84D184DD2DD7}"/>
              </a:ext>
            </a:extLst>
          </p:cNvPr>
          <p:cNvGrpSpPr/>
          <p:nvPr/>
        </p:nvGrpSpPr>
        <p:grpSpPr>
          <a:xfrm>
            <a:off x="-734" y="2967312"/>
            <a:ext cx="12192734" cy="3151842"/>
            <a:chOff x="-734" y="3481662"/>
            <a:chExt cx="12192734" cy="3151842"/>
          </a:xfrm>
        </p:grpSpPr>
        <p:pic>
          <p:nvPicPr>
            <p:cNvPr id="16" name="Picture 2" descr="C:\Users\bekka\Dropbox\Kalman Talk\decreview\decreview\z0resolutionVsEta.png">
              <a:extLst>
                <a:ext uri="{FF2B5EF4-FFF2-40B4-BE49-F238E27FC236}">
                  <a16:creationId xmlns:a16="http://schemas.microsoft.com/office/drawing/2014/main" id="{3316CBD5-2F6A-46F9-98C4-0AF84ADE7A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" r="2638" b="5158"/>
            <a:stretch/>
          </p:blipFill>
          <p:spPr bwMode="auto">
            <a:xfrm>
              <a:off x="8137357" y="3481662"/>
              <a:ext cx="4054643" cy="314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bekka\Dropbox\Kalman Talk\decreview\decreview\phi0resolutionVsEta.png">
              <a:extLst>
                <a:ext uri="{FF2B5EF4-FFF2-40B4-BE49-F238E27FC236}">
                  <a16:creationId xmlns:a16="http://schemas.microsoft.com/office/drawing/2014/main" id="{F117C87D-4486-41D2-A2DB-41EA58CD9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r="2464" b="5129"/>
            <a:stretch/>
          </p:blipFill>
          <p:spPr bwMode="auto">
            <a:xfrm>
              <a:off x="-734" y="3481663"/>
              <a:ext cx="4054643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bekka\Dropbox\Kalman Talk\decreview\decreview\qoverptresolutionVsEta.png">
              <a:extLst>
                <a:ext uri="{FF2B5EF4-FFF2-40B4-BE49-F238E27FC236}">
                  <a16:creationId xmlns:a16="http://schemas.microsoft.com/office/drawing/2014/main" id="{BA996C68-AF59-441C-B729-53A3D0262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" r="2496" b="5671"/>
            <a:stretch/>
          </p:blipFill>
          <p:spPr bwMode="auto">
            <a:xfrm>
              <a:off x="4046361" y="3481662"/>
              <a:ext cx="4105347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BEEBDA0-97DE-43FF-9995-DCF2EACEA1BC}"/>
                </a:ext>
              </a:extLst>
            </p:cNvPr>
            <p:cNvSpPr txBox="1">
              <a:spLocks/>
            </p:cNvSpPr>
            <p:nvPr/>
          </p:nvSpPr>
          <p:spPr>
            <a:xfrm>
              <a:off x="4721054" y="3787159"/>
              <a:ext cx="2992060" cy="84921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200 events of TTbar+200PU</a:t>
              </a:r>
            </a:p>
            <a:p>
              <a:pPr marL="0" indent="0" algn="ctr">
                <a:buNone/>
              </a:pPr>
              <a:r>
                <a:rPr lang="en-GB" sz="1400" b="1" dirty="0">
                  <a:solidFill>
                    <a:srgbClr val="0070C0"/>
                  </a:solidFill>
                </a:rPr>
                <a:t>OPEN BLUE: floating-point CMSSW</a:t>
              </a:r>
            </a:p>
            <a:p>
              <a:pPr marL="0" indent="0" algn="ctr">
                <a:buNone/>
              </a:pPr>
              <a:r>
                <a:rPr lang="en-GB" sz="1400" b="1" dirty="0"/>
                <a:t>CLOSED BLACK: Hardware capture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E12212-01F6-487D-91C0-5A2C5B1C4369}"/>
                </a:ext>
              </a:extLst>
            </p:cNvPr>
            <p:cNvSpPr/>
            <p:nvPr/>
          </p:nvSpPr>
          <p:spPr>
            <a:xfrm>
              <a:off x="1162050" y="40195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EFBACA-4706-462B-8D69-8BB415C021C7}"/>
                </a:ext>
              </a:extLst>
            </p:cNvPr>
            <p:cNvSpPr/>
            <p:nvPr/>
          </p:nvSpPr>
          <p:spPr>
            <a:xfrm>
              <a:off x="9492969" y="41719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36256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77041"/>
            <a:ext cx="4576011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2191"/>
            <a:ext cx="4576011" cy="2830005"/>
          </a:xfrm>
        </p:spPr>
        <p:txBody>
          <a:bodyPr/>
          <a:lstStyle/>
          <a:p>
            <a:r>
              <a:rPr lang="en-GB" dirty="0"/>
              <a:t>ATCA Development Platform</a:t>
            </a:r>
          </a:p>
          <a:p>
            <a:r>
              <a:rPr lang="en-GB" dirty="0"/>
              <a:t>Next-generation generic optical-stream processor</a:t>
            </a:r>
          </a:p>
          <a:p>
            <a:r>
              <a:rPr lang="en-GB" dirty="0"/>
              <a:t>Carrier Card provides the board services</a:t>
            </a:r>
          </a:p>
          <a:p>
            <a:r>
              <a:rPr lang="en-GB" dirty="0"/>
              <a:t>Daughter Cards host data-processing FPGAs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03B864-AFFE-4FDB-9B11-5285F58592A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10989" y="4188"/>
            <a:ext cx="6481011" cy="68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5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5029380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191"/>
            <a:ext cx="5029380" cy="4102149"/>
          </a:xfrm>
        </p:spPr>
        <p:txBody>
          <a:bodyPr/>
          <a:lstStyle/>
          <a:p>
            <a:r>
              <a:rPr lang="en-GB" dirty="0"/>
              <a:t>Standard configuration. Provision for:</a:t>
            </a:r>
          </a:p>
          <a:p>
            <a:pPr lvl="1"/>
            <a:r>
              <a:rPr lang="en-GB" dirty="0"/>
              <a:t>2 × 72+72 links @ 25Gbps optical link</a:t>
            </a:r>
          </a:p>
          <a:p>
            <a:pPr lvl="2"/>
            <a:r>
              <a:rPr lang="en-GB" dirty="0"/>
              <a:t>3.6 + 3.6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64 links @ 25Gbps between DCs</a:t>
            </a:r>
          </a:p>
          <a:p>
            <a:pPr lvl="2"/>
            <a:r>
              <a:rPr lang="en-GB" dirty="0"/>
              <a:t>1.6 </a:t>
            </a:r>
            <a:r>
              <a:rPr lang="en-GB" dirty="0" err="1"/>
              <a:t>Tbps</a:t>
            </a:r>
            <a:endParaRPr lang="en-GB" dirty="0"/>
          </a:p>
          <a:p>
            <a:r>
              <a:rPr lang="en-GB" dirty="0"/>
              <a:t>Optional optical expansion:</a:t>
            </a:r>
          </a:p>
          <a:p>
            <a:pPr lvl="1"/>
            <a:r>
              <a:rPr lang="en-GB" dirty="0"/>
              <a:t>2 × 96+96 links @ 25Gbps optical link</a:t>
            </a:r>
          </a:p>
          <a:p>
            <a:pPr lvl="2"/>
            <a:r>
              <a:rPr lang="en-GB" dirty="0"/>
              <a:t>4.8 + 4.8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16 links @ 25Gbps between DCs</a:t>
            </a:r>
          </a:p>
          <a:p>
            <a:pPr lvl="2"/>
            <a:r>
              <a:rPr lang="en-GB" dirty="0"/>
              <a:t>0.4 </a:t>
            </a:r>
            <a:r>
              <a:rPr lang="en-GB" dirty="0" err="1"/>
              <a:t>Tbps</a:t>
            </a:r>
            <a:endParaRPr lang="en-GB" dirty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18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5029380" cy="1148583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GB" dirty="0"/>
              <a:t>UK Common hardware: 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191"/>
            <a:ext cx="5029380" cy="2701765"/>
          </a:xfrm>
        </p:spPr>
        <p:txBody>
          <a:bodyPr/>
          <a:lstStyle/>
          <a:p>
            <a:r>
              <a:rPr lang="en-GB" dirty="0"/>
              <a:t>Freedom to choose your preferred family, package, generation, (vendor?)</a:t>
            </a:r>
          </a:p>
          <a:p>
            <a:r>
              <a:rPr lang="en-GB" dirty="0"/>
              <a:t>Freedom to choose your balance of optical and </a:t>
            </a:r>
            <a:r>
              <a:rPr lang="en-GB"/>
              <a:t>electrical connectivity</a:t>
            </a:r>
            <a:endParaRPr lang="en-GB" dirty="0"/>
          </a:p>
          <a:p>
            <a:r>
              <a:rPr lang="en-GB" dirty="0"/>
              <a:t>Reduces financial risk since carrier (bulk of potential failure-modes) qualified before FPGAs (bulk of the cost) are fitted! 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770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F01-2588-4B88-A599-F44B180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2311-53CF-4550-97FF-95A268B1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86103"/>
          </a:xfrm>
        </p:spPr>
        <p:txBody>
          <a:bodyPr/>
          <a:lstStyle/>
          <a:p>
            <a:r>
              <a:rPr lang="en-GB" dirty="0"/>
              <a:t>Time-multiplexing reduces or eliminates the boundary-handling problems which plague conventional trigger architectures</a:t>
            </a:r>
          </a:p>
          <a:p>
            <a:r>
              <a:rPr lang="en-GB" dirty="0"/>
              <a:t>CMS has successfully used time-multiplexing in the phase-1 upgrade of the calorimeter trigger</a:t>
            </a:r>
          </a:p>
          <a:p>
            <a:r>
              <a:rPr lang="en-GB" dirty="0"/>
              <a:t>Time-multiplexing allows (or even encourages) the use of generic optical-stream processors</a:t>
            </a:r>
          </a:p>
        </p:txBody>
      </p:sp>
    </p:spTree>
    <p:extLst>
      <p:ext uri="{BB962C8B-B14F-4D97-AF65-F5344CB8AC3E}">
        <p14:creationId xmlns:p14="http://schemas.microsoft.com/office/powerpoint/2010/main" val="32550182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F01-2588-4B88-A599-F44B180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2311-53CF-4550-97FF-95A268B1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50223"/>
          </a:xfrm>
        </p:spPr>
        <p:txBody>
          <a:bodyPr/>
          <a:lstStyle/>
          <a:p>
            <a:r>
              <a:rPr lang="en-GB" dirty="0"/>
              <a:t>The phase-2 upgrades and environment pose significant challenges to the hardware trigger</a:t>
            </a:r>
          </a:p>
          <a:p>
            <a:pPr lvl="1"/>
            <a:r>
              <a:rPr lang="en-GB" dirty="0"/>
              <a:t>Both intrinsic and  expectational</a:t>
            </a:r>
          </a:p>
          <a:p>
            <a:r>
              <a:rPr lang="en-GB" dirty="0"/>
              <a:t>UK stepping up to face the challenges!</a:t>
            </a:r>
          </a:p>
          <a:p>
            <a:r>
              <a:rPr lang="en-GB" dirty="0"/>
              <a:t>Time-multiplexing and generic hardware playing a prominent role  in phase-2 upgrades</a:t>
            </a:r>
          </a:p>
        </p:txBody>
      </p:sp>
    </p:spTree>
    <p:extLst>
      <p:ext uri="{BB962C8B-B14F-4D97-AF65-F5344CB8AC3E}">
        <p14:creationId xmlns:p14="http://schemas.microsoft.com/office/powerpoint/2010/main" val="134263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BB44E-9229-45F4-99AA-D73F59CA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3269"/>
            <a:ext cx="10515600" cy="2719206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dirty="0"/>
              <a:t>Bring on the future!</a:t>
            </a:r>
            <a:br>
              <a:rPr lang="en-GB" dirty="0"/>
            </a:br>
            <a:r>
              <a:rPr lang="en-GB" dirty="0"/>
              <a:t>Thanks for listening!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4ED50-8961-4EFE-96A6-3DB13F192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478272"/>
          </a:xfrm>
        </p:spPr>
        <p:txBody>
          <a:bodyPr/>
          <a:lstStyle/>
          <a:p>
            <a:pPr algn="ctr"/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020628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dsweb.cern.ch/record/1474902/files/CMSrealSize5000_final_dar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detector</a:t>
            </a:r>
          </a:p>
        </p:txBody>
      </p:sp>
    </p:spTree>
    <p:extLst>
      <p:ext uri="{BB962C8B-B14F-4D97-AF65-F5344CB8AC3E}">
        <p14:creationId xmlns:p14="http://schemas.microsoft.com/office/powerpoint/2010/main" val="422646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1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40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10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23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16180"/>
            <a:ext cx="3672706" cy="36933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Data rates before zero-suppression</a:t>
            </a:r>
          </a:p>
        </p:txBody>
      </p:sp>
    </p:spTree>
    <p:extLst>
      <p:ext uri="{BB962C8B-B14F-4D97-AF65-F5344CB8AC3E}">
        <p14:creationId xmlns:p14="http://schemas.microsoft.com/office/powerpoint/2010/main" val="2459844715"/>
      </p:ext>
    </p:extLst>
  </p:cSld>
  <p:clrMapOvr>
    <a:masterClrMapping/>
  </p:clrMapOvr>
</p:sld>
</file>

<file path=ppt/theme/theme1.xml><?xml version="1.0" encoding="utf-8"?>
<a:theme xmlns:a="http://schemas.openxmlformats.org/drawingml/2006/main" name="HG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GC" id="{7B979A0A-83EA-4949-AEC8-FAEF73E96643}" vid="{92B9CDBB-2FA0-487A-A4F9-C3B94EEB0D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3141</Words>
  <Application>Microsoft Office PowerPoint</Application>
  <PresentationFormat>Widescreen</PresentationFormat>
  <Paragraphs>690</Paragraphs>
  <Slides>77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ＭＳ Ｐゴシック</vt:lpstr>
      <vt:lpstr>Arial</vt:lpstr>
      <vt:lpstr>Calibri</vt:lpstr>
      <vt:lpstr>Calibri Light</vt:lpstr>
      <vt:lpstr>Cambria Math</vt:lpstr>
      <vt:lpstr>Century Gothic</vt:lpstr>
      <vt:lpstr>Men In Black Credits</vt:lpstr>
      <vt:lpstr>Times New Roman</vt:lpstr>
      <vt:lpstr>HGC</vt:lpstr>
      <vt:lpstr>Trigger Happy</vt:lpstr>
      <vt:lpstr>Overview</vt:lpstr>
      <vt:lpstr>The LHC: Large Hadron Collider</vt:lpstr>
      <vt:lpstr>CMS vs. Atlas vs. Founder’s Building</vt:lpstr>
      <vt:lpstr>The CMS detector</vt:lpstr>
      <vt:lpstr>The CMS detector</vt:lpstr>
      <vt:lpstr>The CMS detector</vt:lpstr>
      <vt:lpstr>The CMS detector</vt:lpstr>
      <vt:lpstr>The CMS detector</vt:lpstr>
      <vt:lpstr>The CMS detector</vt:lpstr>
      <vt:lpstr>CMS: Visualizing the big numbers</vt:lpstr>
      <vt:lpstr>How do you store O(Pb/s) data?</vt:lpstr>
      <vt:lpstr>How do you store O(Pb/s) data?</vt:lpstr>
      <vt:lpstr>Muon Candidates: Join the dots</vt:lpstr>
      <vt:lpstr>Electron/Photon Candidates: Spikes</vt:lpstr>
      <vt:lpstr>Jet Candidates: A mess</vt:lpstr>
      <vt:lpstr>How do you store O(Pb/s) data?</vt:lpstr>
      <vt:lpstr>First observation of a 125GeV particle decaying to two photons</vt:lpstr>
      <vt:lpstr>First observation of a 125GeV particle decaying to two Z-bosons</vt:lpstr>
      <vt:lpstr>Congratulations – it’s a boson</vt:lpstr>
      <vt:lpstr>The CMS Level-1 trigger</vt:lpstr>
      <vt:lpstr>A divergence of the CMS and Atlas triggers?</vt:lpstr>
      <vt:lpstr>The tyranny of the links</vt:lpstr>
      <vt:lpstr>The job of the trigger</vt:lpstr>
      <vt:lpstr>How much data can a board receive?</vt:lpstr>
      <vt:lpstr>The tyranny of the links</vt:lpstr>
      <vt:lpstr>The tyranny of the links</vt:lpstr>
      <vt:lpstr>The tyranny of the links</vt:lpstr>
      <vt:lpstr>The conventional architecture</vt:lpstr>
      <vt:lpstr>Can the tyranny be broken?</vt:lpstr>
      <vt:lpstr>The time-multiplexed architecture</vt:lpstr>
      <vt:lpstr>The time-multiplexed architecture</vt:lpstr>
      <vt:lpstr>Can the tyranny be broken?</vt:lpstr>
      <vt:lpstr>What about that horrible patch panel?</vt:lpstr>
      <vt:lpstr>The advantages of time-multiplexing</vt:lpstr>
      <vt:lpstr>The advantages of time-multiplexing</vt:lpstr>
      <vt:lpstr>Is this really the case?</vt:lpstr>
      <vt:lpstr>Is this really the case?</vt:lpstr>
      <vt:lpstr>Is this really the case?</vt:lpstr>
      <vt:lpstr>Is this really the case?</vt:lpstr>
      <vt:lpstr>                        : A generic optical stream processor</vt:lpstr>
      <vt:lpstr>A divergence of the CMS and Atlas triggers?</vt:lpstr>
      <vt:lpstr>Three neat time-multiplexing tricks</vt:lpstr>
      <vt:lpstr>Three neat time-multiplexing tricks</vt:lpstr>
      <vt:lpstr>Three neat time-multiplexing tricks</vt:lpstr>
      <vt:lpstr>Three neat time-multiplexing tricks</vt:lpstr>
      <vt:lpstr>Phase-II</vt:lpstr>
      <vt:lpstr>Phase-II</vt:lpstr>
      <vt:lpstr>The CMS Detector after Phase-II</vt:lpstr>
      <vt:lpstr>The CMS Detector after Phase-II</vt:lpstr>
      <vt:lpstr>Tracker</vt:lpstr>
      <vt:lpstr>Tracker</vt:lpstr>
      <vt:lpstr>Tracker</vt:lpstr>
      <vt:lpstr>Outer tracker 2S modules</vt:lpstr>
      <vt:lpstr>Tracking Trigger</vt:lpstr>
      <vt:lpstr>Outer tracker 2S modules: Do they work?</vt:lpstr>
      <vt:lpstr>Calorimeter Endcap design </vt:lpstr>
      <vt:lpstr>Calorimeter Endcap modules</vt:lpstr>
      <vt:lpstr>High-Granularity Endcap Calorimeters</vt:lpstr>
      <vt:lpstr>Calorimeter Endcap modules: Do they work?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And we have stepped up to the plate!</vt:lpstr>
      <vt:lpstr>And we have stepped up to the plate!</vt:lpstr>
      <vt:lpstr>And we have stepped up to the plate!</vt:lpstr>
      <vt:lpstr>UK Common hardware: Serenity</vt:lpstr>
      <vt:lpstr>UK Common hardware: Serenity</vt:lpstr>
      <vt:lpstr>UK Common hardware: Serenity</vt:lpstr>
      <vt:lpstr>Conclusion</vt:lpstr>
      <vt:lpstr>Conclusion</vt:lpstr>
      <vt:lpstr>Bring on the future! Thanks for listening!</vt:lpstr>
      <vt:lpstr>The CMS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Happy 2: Brave New World</dc:title>
  <dc:creator>bekka</dc:creator>
  <cp:lastModifiedBy>bekka</cp:lastModifiedBy>
  <cp:revision>353</cp:revision>
  <dcterms:created xsi:type="dcterms:W3CDTF">2018-09-26T15:58:11Z</dcterms:created>
  <dcterms:modified xsi:type="dcterms:W3CDTF">2018-11-24T05:51:38Z</dcterms:modified>
</cp:coreProperties>
</file>