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1" r:id="rId1"/>
  </p:sldMasterIdLst>
  <p:notesMasterIdLst>
    <p:notesMasterId r:id="rId91"/>
  </p:notesMasterIdLst>
  <p:sldIdLst>
    <p:sldId id="256" r:id="rId2"/>
    <p:sldId id="257" r:id="rId3"/>
    <p:sldId id="268" r:id="rId4"/>
    <p:sldId id="258" r:id="rId5"/>
    <p:sldId id="265" r:id="rId6"/>
    <p:sldId id="266" r:id="rId7"/>
    <p:sldId id="348" r:id="rId8"/>
    <p:sldId id="963" r:id="rId9"/>
    <p:sldId id="962" r:id="rId10"/>
    <p:sldId id="966" r:id="rId11"/>
    <p:sldId id="965" r:id="rId12"/>
    <p:sldId id="351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5" r:id="rId25"/>
    <p:sldId id="319" r:id="rId26"/>
    <p:sldId id="409" r:id="rId27"/>
    <p:sldId id="321" r:id="rId28"/>
    <p:sldId id="322" r:id="rId29"/>
    <p:sldId id="286" r:id="rId30"/>
    <p:sldId id="454" r:id="rId31"/>
    <p:sldId id="967" r:id="rId32"/>
    <p:sldId id="455" r:id="rId33"/>
    <p:sldId id="414" r:id="rId34"/>
    <p:sldId id="391" r:id="rId35"/>
    <p:sldId id="282" r:id="rId36"/>
    <p:sldId id="320" r:id="rId37"/>
    <p:sldId id="968" r:id="rId38"/>
    <p:sldId id="269" r:id="rId39"/>
    <p:sldId id="267" r:id="rId40"/>
    <p:sldId id="429" r:id="rId41"/>
    <p:sldId id="390" r:id="rId42"/>
    <p:sldId id="930" r:id="rId43"/>
    <p:sldId id="934" r:id="rId44"/>
    <p:sldId id="933" r:id="rId45"/>
    <p:sldId id="944" r:id="rId46"/>
    <p:sldId id="945" r:id="rId47"/>
    <p:sldId id="955" r:id="rId48"/>
    <p:sldId id="957" r:id="rId49"/>
    <p:sldId id="949" r:id="rId50"/>
    <p:sldId id="946" r:id="rId51"/>
    <p:sldId id="947" r:id="rId52"/>
    <p:sldId id="951" r:id="rId53"/>
    <p:sldId id="393" r:id="rId54"/>
    <p:sldId id="394" r:id="rId55"/>
    <p:sldId id="970" r:id="rId56"/>
    <p:sldId id="395" r:id="rId57"/>
    <p:sldId id="397" r:id="rId58"/>
    <p:sldId id="334" r:id="rId59"/>
    <p:sldId id="399" r:id="rId60"/>
    <p:sldId id="398" r:id="rId61"/>
    <p:sldId id="400" r:id="rId62"/>
    <p:sldId id="401" r:id="rId63"/>
    <p:sldId id="402" r:id="rId64"/>
    <p:sldId id="403" r:id="rId65"/>
    <p:sldId id="404" r:id="rId66"/>
    <p:sldId id="323" r:id="rId67"/>
    <p:sldId id="324" r:id="rId68"/>
    <p:sldId id="956" r:id="rId69"/>
    <p:sldId id="426" r:id="rId70"/>
    <p:sldId id="427" r:id="rId71"/>
    <p:sldId id="961" r:id="rId72"/>
    <p:sldId id="428" r:id="rId73"/>
    <p:sldId id="969" r:id="rId74"/>
    <p:sldId id="415" r:id="rId75"/>
    <p:sldId id="416" r:id="rId76"/>
    <p:sldId id="417" r:id="rId77"/>
    <p:sldId id="419" r:id="rId78"/>
    <p:sldId id="418" r:id="rId79"/>
    <p:sldId id="420" r:id="rId80"/>
    <p:sldId id="421" r:id="rId81"/>
    <p:sldId id="422" r:id="rId82"/>
    <p:sldId id="423" r:id="rId83"/>
    <p:sldId id="424" r:id="rId84"/>
    <p:sldId id="405" r:id="rId85"/>
    <p:sldId id="406" r:id="rId86"/>
    <p:sldId id="950" r:id="rId87"/>
    <p:sldId id="952" r:id="rId88"/>
    <p:sldId id="958" r:id="rId89"/>
    <p:sldId id="959" r:id="rId90"/>
  </p:sldIdLst>
  <p:sldSz cx="12192000" cy="6858000"/>
  <p:notesSz cx="6858000" cy="9144000"/>
  <p:embeddedFontLst>
    <p:embeddedFont>
      <p:font typeface="Agency FB" panose="020B0503020202020204" pitchFamily="34" charset="0"/>
      <p:regular r:id="rId92"/>
      <p:bold r:id="rId93"/>
    </p:embeddedFont>
    <p:embeddedFont>
      <p:font typeface="Arial Black" panose="020B0A04020102020204" pitchFamily="34" charset="0"/>
      <p:bold r:id="rId94"/>
    </p:embeddedFont>
    <p:embeddedFont>
      <p:font typeface="Calibri Light" panose="020F0302020204030204" pitchFamily="34" charset="0"/>
      <p:regular r:id="rId95"/>
      <p:italic r:id="rId96"/>
    </p:embeddedFont>
    <p:embeddedFont>
      <p:font typeface="ＭＳ Ｐゴシック" panose="020B0600070205080204" pitchFamily="34" charset="-128"/>
      <p:regular r:id="rId97"/>
    </p:embeddedFont>
    <p:embeddedFont>
      <p:font typeface="Men In Black Credits" panose="020B0604020202020204" charset="0"/>
      <p:regular r:id="rId98"/>
    </p:embeddedFont>
    <p:embeddedFont>
      <p:font typeface="Calibri" panose="020F0502020204030204" pitchFamily="34" charset="0"/>
      <p:regular r:id="rId99"/>
      <p:bold r:id="rId100"/>
      <p:italic r:id="rId101"/>
      <p:boldItalic r:id="rId102"/>
    </p:embeddedFont>
    <p:embeddedFont>
      <p:font typeface="Aniron" panose="020B0604020202020204" charset="0"/>
      <p:regular r:id="rId103"/>
      <p:bold r:id="rId104"/>
    </p:embeddedFont>
    <p:embeddedFont>
      <p:font typeface="Century Gothic" panose="020B0502020202020204" pitchFamily="34" charset="0"/>
      <p:regular r:id="rId105"/>
      <p:bold r:id="rId106"/>
      <p:italic r:id="rId107"/>
      <p:boldItalic r:id="rId108"/>
    </p:embeddedFont>
    <p:embeddedFont>
      <p:font typeface="Greifswalder Tengwar" panose="020B0604020202020204" charset="0"/>
      <p:regular r:id="rId109"/>
    </p:embeddedFont>
    <p:embeddedFont>
      <p:font typeface="Verdana" panose="020B0604030504040204" pitchFamily="34" charset="0"/>
      <p:regular r:id="rId110"/>
      <p:bold r:id="rId111"/>
      <p:italic r:id="rId112"/>
      <p:boldItalic r:id="rId1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00"/>
    <a:srgbClr val="CC9900"/>
    <a:srgbClr val="CC3300"/>
    <a:srgbClr val="00FF00"/>
    <a:srgbClr val="FF00FF"/>
    <a:srgbClr val="0000FF"/>
    <a:srgbClr val="3E83C5"/>
    <a:srgbClr val="EA1100"/>
    <a:srgbClr val="C10F1F"/>
    <a:srgbClr val="0052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60" d="100"/>
          <a:sy n="160" d="100"/>
        </p:scale>
        <p:origin x="26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1.fntdata"/><Relationship Id="rId16" Type="http://schemas.openxmlformats.org/officeDocument/2006/relationships/slide" Target="slides/slide15.xml"/><Relationship Id="rId107" Type="http://schemas.openxmlformats.org/officeDocument/2006/relationships/font" Target="fonts/font16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11.fntdata"/><Relationship Id="rId110" Type="http://schemas.openxmlformats.org/officeDocument/2006/relationships/font" Target="fonts/font19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9.fntdata"/><Relationship Id="rId105" Type="http://schemas.openxmlformats.org/officeDocument/2006/relationships/font" Target="fonts/font14.fntdata"/><Relationship Id="rId113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2.fntdata"/><Relationship Id="rId98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12.fntdata"/><Relationship Id="rId108" Type="http://schemas.openxmlformats.org/officeDocument/2006/relationships/font" Target="fonts/font17.fntdata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5.fntdata"/><Relationship Id="rId11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5.fntdata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3.fntdata"/><Relationship Id="rId99" Type="http://schemas.openxmlformats.org/officeDocument/2006/relationships/font" Target="fonts/font8.fntdata"/><Relationship Id="rId10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8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6.fntdata"/><Relationship Id="rId104" Type="http://schemas.openxmlformats.org/officeDocument/2006/relationships/font" Target="fonts/font1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26132-FBFA-406A-8BAB-97AC7A83E485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9B82A-8661-4BDE-9BE7-97B2774F73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90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80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39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5DDA8-2351-A546-91A9-2672C2503B7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46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DB84A-18F0-4E99-AD28-DAED5BD8D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C06AA-D573-43FF-BB9F-78EB614AA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7112-443C-4487-8598-4F078A491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4D428-14CA-4795-9962-A9B32307BD06}" type="datetime1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9414-6D14-4513-8B24-1829675C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DB260-B2F8-4FE8-90F3-220D7E10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308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BC7D6-E252-4CB9-93D3-6CA43FFB6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D17C9-367F-49AB-9137-49231B70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65D0-C185-460C-9703-76F1D48A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3497A-99A1-4A6B-9555-8E3450AB1BF7}" type="datetime1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75B6E-785D-4BEA-9554-7F7577C33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5A1AC-9AA9-45A7-A966-1D1BA6298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044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7E15B7-8596-45B1-9C20-20CC32B6B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7B5CDA-48C4-4DFF-9D37-3463A7B003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F318C-B39E-4A30-9A45-813E57DD1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42E2E-E02C-4ED3-8F36-99F175BD418C}" type="datetime1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5337-6AF1-480B-9554-11DFC67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3574-6775-4D36-866D-A5BBECA5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4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5600" y="188640"/>
            <a:ext cx="7200800" cy="1754326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780857"/>
            <a:ext cx="8534400" cy="528464"/>
          </a:xfrm>
        </p:spPr>
        <p:txBody>
          <a:bodyPr>
            <a:normAutofit/>
          </a:bodyPr>
          <a:lstStyle>
            <a:lvl1pPr marL="0" indent="0" algn="ctr">
              <a:buNone/>
              <a:defRPr sz="3360" b="1">
                <a:solidFill>
                  <a:srgbClr val="00548F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871134" y="6237313"/>
            <a:ext cx="8449733" cy="476672"/>
          </a:xfrm>
        </p:spPr>
        <p:txBody>
          <a:bodyPr>
            <a:noAutofit/>
          </a:bodyPr>
          <a:lstStyle>
            <a:lvl1pPr marL="0" indent="0" algn="ctr">
              <a:buNone/>
              <a:defRPr sz="3360" b="1">
                <a:solidFill>
                  <a:srgbClr val="549DC5"/>
                </a:solidFill>
              </a:defRPr>
            </a:lvl1pPr>
            <a:lvl2pPr marL="548640" indent="0" algn="ctr">
              <a:buNone/>
              <a:defRPr sz="3360" b="1"/>
            </a:lvl2pPr>
            <a:lvl3pPr marL="1097280" indent="0" algn="ctr">
              <a:buNone/>
              <a:defRPr sz="3360" b="1"/>
            </a:lvl3pPr>
            <a:lvl4pPr marL="1645920" indent="0" algn="ctr">
              <a:buNone/>
              <a:defRPr sz="3360" b="1"/>
            </a:lvl4pPr>
            <a:lvl5pPr marL="2194560" indent="0" algn="ctr">
              <a:buNone/>
              <a:defRPr sz="336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1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69901" y="1463040"/>
            <a:ext cx="10241280" cy="2024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239349" y="6529002"/>
            <a:ext cx="1955800" cy="276999"/>
          </a:xfrm>
          <a:prstGeom prst="rect">
            <a:avLst/>
          </a:prstGeom>
        </p:spPr>
        <p:txBody>
          <a:bodyPr/>
          <a:lstStyle/>
          <a:p>
            <a:fld id="{2C1738E3-A15A-4D89-8CA6-4A5010D1C89E}" type="datetime1">
              <a:rPr lang="en-GB" smtClean="0"/>
              <a:t>05/12/2018</a:t>
            </a:fld>
            <a:endParaRPr lang="en-GB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>
          <a:xfrm>
            <a:off x="10784251" y="6529002"/>
            <a:ext cx="1168400" cy="276999"/>
          </a:xfrm>
          <a:prstGeom prst="rect">
            <a:avLst/>
          </a:prstGeom>
        </p:spPr>
        <p:txBody>
          <a:bodyPr/>
          <a:lstStyle/>
          <a:p>
            <a:fld id="{035F0723-42B8-4CAA-8A7D-A426CFC272D6}" type="slidenum">
              <a:rPr lang="en-GB" smtClean="0"/>
              <a:t>‹#›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>
          <a:xfrm>
            <a:off x="4775546" y="6502285"/>
            <a:ext cx="2610485" cy="276999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Andrew W. Rose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33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880D-B439-49FF-810C-96B81912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2EF66-9449-49A0-8972-193BDF7D9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56B1-8467-4EFF-B2B8-52FFFDB0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4E85A-5BA9-42B4-8B50-67B79B850CD7}" type="datetime1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052FD-EDD6-4214-A18D-A48247005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B9B6B-A757-4A62-960D-A3FA5E163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965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BC0CA-42C1-4479-A6EA-B67ACDA3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B8FCF9-55CB-4DA1-89D2-928A9150B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D1040-215C-4B14-B7A8-75545CB0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76632-44B5-4C34-AE80-DB522749EA49}" type="datetime1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0E051-A45C-42B6-947C-CA653E0B2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7E0D6-44E9-4DA9-A383-E0E29A133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82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BDF76-8A41-4E51-B4BB-910866E45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764F7-4293-4F2A-8600-69808522B1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D58EF-B446-405D-8E11-9C6423B28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A2037-7AD2-4F33-8058-A2F883377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6C16-969E-4A85-BE1C-38E2FA82F019}" type="datetime1">
              <a:rPr lang="en-GB" smtClean="0"/>
              <a:t>05/12/2018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243CBB-6AC8-4DE6-A0A9-6CB07E09A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D6E5C-4159-4A4B-B9E8-381FE2A0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97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7176-F0DD-4F8E-A160-A123A09A3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B1688-8AF3-48AD-A8B7-4185BA511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C81B79-6059-406C-9DEC-DB281EECC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21811-665E-48B7-B62F-D08292446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99A65E-F653-4064-A5EB-EC2E5D4C8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8A7A04-1104-4D0C-9942-3638B8B14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2A28F-ED1C-4588-9E6F-1B5738DD97E5}" type="datetime1">
              <a:rPr lang="en-GB" smtClean="0"/>
              <a:t>05/12/2018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79327-1750-4BDA-B0FA-0231D388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206319-C5BE-4467-9C48-5A02CD132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1281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8A19-A817-485A-B47C-0966A1F2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A615A-DE40-420C-A229-C74980D3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78331-6EEC-49C7-964C-9544054E2CB6}" type="datetime1">
              <a:rPr lang="en-GB" smtClean="0"/>
              <a:t>05/12/2018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426F2-A777-4C31-88BD-8DC5CA5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CEA0C-3BB0-4CA8-93AC-6F9222D8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725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24FD0-98B9-4CA1-B27E-182036B62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F08D5-FB2E-4ABE-AD12-FCB238F9E1D1}" type="datetime1">
              <a:rPr lang="en-GB" smtClean="0"/>
              <a:t>05/12/2018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E9243D-81FB-4BA3-942E-43EA22005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79A1F4-D732-4A1C-B4E9-3F6F87FC2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48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968F-D2E1-4DEB-BC41-33EE3B351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5D2DC-4DA1-4097-9857-E30FFF787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6AE07F-29DD-4CE9-8B6B-399003C70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1CF26-4CC0-499F-B863-A89A47D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8548D-AC1E-4B68-B686-E678348A1D52}" type="datetime1">
              <a:rPr lang="en-GB" smtClean="0"/>
              <a:t>05/12/2018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DF76C-B503-4D27-AE07-47E8EDBD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69552-CC89-4C55-AF4F-C5A6742B8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96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09B56-93B0-4C4C-A6FA-133F4A77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7D36FA-41DD-40CE-9BD2-7B6CABBF66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4B70-C8CE-4401-AEE9-EED4D76B4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68FE-17AE-40D2-AE3C-7794435D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5C21F-E468-49F6-974A-2F1861A10201}" type="datetime1">
              <a:rPr lang="en-GB" smtClean="0"/>
              <a:t>05/12/2018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21573-D4FD-41C1-B527-A544193B4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Andrew W. Rose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A2A8AD-FBC3-422F-AB1F-17E514010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7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D7AA3E-6E6A-44A7-BC1F-31208C1C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9CB8-DF9C-48A9-8C6E-1188DA554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024657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F68BD-20E4-4493-9070-C014D52A8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00413"/>
            <a:ext cx="27432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FE7A600B-DA5F-40A5-8B5D-5554DC01EE2A}" type="datetime1">
              <a:rPr lang="en-GB" smtClean="0"/>
              <a:t>05/12/2018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0C80-B684-47C6-B0B0-F1AEBCA428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413"/>
            <a:ext cx="41148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Andrew W. Rose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181AC-C56B-4C4A-BD66-F93B781A6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413"/>
            <a:ext cx="2743200" cy="276999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vert="horz" lIns="91440" tIns="45720" rIns="91440" bIns="45720" rtlCol="0" anchor="ctr">
            <a:sp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11D2B624-8CF9-40EA-8636-AF33AF97FD4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66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p.ph.ic.ac.uk/~awr01" TargetMode="External"/><Relationship Id="rId2" Type="http://schemas.openxmlformats.org/officeDocument/2006/relationships/hyperlink" Target="mailto:awr01@imperial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p.ph.ic.ac.uk/~awr01/seminars/triggerhappy/TriggerHappy_v1.1.pptx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3.png"/><Relationship Id="rId4" Type="http://schemas.openxmlformats.org/officeDocument/2006/relationships/image" Target="../media/image4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0.sv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62.svg"/><Relationship Id="rId10" Type="http://schemas.openxmlformats.org/officeDocument/2006/relationships/image" Target="../media/image67.sv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sv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CBDF50-07E5-4FB3-9624-02ECA63C71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463" y="1842723"/>
            <a:ext cx="11030858" cy="92333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GB" dirty="0"/>
              <a:t>Trigger Happy 2</a:t>
            </a:r>
            <a:endParaRPr lang="en-GB" sz="19900" dirty="0">
              <a:latin typeface="Men In Black Credits" panose="020B06030503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F2D881A-CF38-4B83-AAF3-027B6C1174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7121"/>
            <a:ext cx="9144000" cy="1393043"/>
          </a:xfrm>
        </p:spPr>
        <p:txBody>
          <a:bodyPr/>
          <a:lstStyle/>
          <a:p>
            <a:r>
              <a:rPr lang="en-GB" sz="2000" dirty="0"/>
              <a:t>Andy Rose, Imperial College, London</a:t>
            </a:r>
          </a:p>
          <a:p>
            <a:r>
              <a:rPr lang="en-GB" sz="2000" dirty="0">
                <a:hlinkClick r:id="rId2"/>
              </a:rPr>
              <a:t>awr01@imperial.ac.uk</a:t>
            </a:r>
            <a:endParaRPr lang="en-GB" sz="2000" dirty="0"/>
          </a:p>
          <a:p>
            <a:r>
              <a:rPr lang="en-GB" sz="2000" dirty="0">
                <a:hlinkClick r:id="rId3"/>
              </a:rPr>
              <a:t>www.hep.ph.ic.ac.uk/~awr01</a:t>
            </a: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B9E9E-7DEA-4B05-8042-4AC3A52088F4}"/>
              </a:ext>
            </a:extLst>
          </p:cNvPr>
          <p:cNvSpPr txBox="1"/>
          <p:nvPr/>
        </p:nvSpPr>
        <p:spPr>
          <a:xfrm>
            <a:off x="1642189" y="2944039"/>
            <a:ext cx="8942961" cy="52322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+mj-lt"/>
              </a:rPr>
              <a:t>The ongoing evolution of the CMS Detector and its L1-Trigger</a:t>
            </a:r>
          </a:p>
        </p:txBody>
      </p:sp>
    </p:spTree>
    <p:extLst>
      <p:ext uri="{BB962C8B-B14F-4D97-AF65-F5344CB8AC3E}">
        <p14:creationId xmlns:p14="http://schemas.microsoft.com/office/powerpoint/2010/main" val="272888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CMS: Visualizing the big numbers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2423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Gb/s 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2423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Tb/s </a:t>
            </a:r>
          </a:p>
        </p:txBody>
      </p:sp>
      <p:sp>
        <p:nvSpPr>
          <p:cNvPr id="16" name="Left Arrow 15"/>
          <p:cNvSpPr/>
          <p:nvPr/>
        </p:nvSpPr>
        <p:spPr bwMode="auto">
          <a:xfrm>
            <a:off x="2423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Pb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sp>
        <p:nvSpPr>
          <p:cNvPr id="17" name="Left Arrow 16"/>
          <p:cNvSpPr/>
          <p:nvPr/>
        </p:nvSpPr>
        <p:spPr bwMode="auto">
          <a:xfrm>
            <a:off x="2423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Mb/s 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2423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Eb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04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 bwMode="auto">
          <a:xfrm flipH="1">
            <a:off x="8635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PB/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8635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EB/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8635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ZB/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8635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TB/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8635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YB/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5087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Front-end</a:t>
            </a:r>
          </a:p>
        </p:txBody>
      </p:sp>
    </p:spTree>
    <p:extLst>
      <p:ext uri="{BB962C8B-B14F-4D97-AF65-F5344CB8AC3E}">
        <p14:creationId xmlns:p14="http://schemas.microsoft.com/office/powerpoint/2010/main" val="20058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CMS: Visualizing the big numbers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2423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Gb/s 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2423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Tb/s </a:t>
            </a:r>
          </a:p>
        </p:txBody>
      </p:sp>
      <p:sp>
        <p:nvSpPr>
          <p:cNvPr id="16" name="Left Arrow 15"/>
          <p:cNvSpPr/>
          <p:nvPr/>
        </p:nvSpPr>
        <p:spPr bwMode="auto">
          <a:xfrm>
            <a:off x="2423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Pb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sp>
        <p:nvSpPr>
          <p:cNvPr id="17" name="Left Arrow 16"/>
          <p:cNvSpPr/>
          <p:nvPr/>
        </p:nvSpPr>
        <p:spPr bwMode="auto">
          <a:xfrm>
            <a:off x="2423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Mb/s 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2423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Eb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04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 bwMode="auto">
          <a:xfrm flipH="1">
            <a:off x="8635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PB/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8635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EB/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8635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ZB/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8635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TB/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8635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YB/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5087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Front-end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970D1-3C71-41D3-9D4D-8A55066D9333}"/>
              </a:ext>
            </a:extLst>
          </p:cNvPr>
          <p:cNvSpPr txBox="1"/>
          <p:nvPr/>
        </p:nvSpPr>
        <p:spPr>
          <a:xfrm>
            <a:off x="3603626" y="3972394"/>
            <a:ext cx="4987931" cy="1697068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A man is too apt to forget that in this world he cannot have everything.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</a:rPr>
              <a:t>A choice is all that is left to him.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FFF00"/>
                </a:solidFill>
              </a:rPr>
              <a:t>Carl W. Buechner</a:t>
            </a:r>
          </a:p>
        </p:txBody>
      </p:sp>
    </p:spTree>
    <p:extLst>
      <p:ext uri="{BB962C8B-B14F-4D97-AF65-F5344CB8AC3E}">
        <p14:creationId xmlns:p14="http://schemas.microsoft.com/office/powerpoint/2010/main" val="77696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CMS: Visualizing the big numbers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8" y="1302177"/>
            <a:ext cx="8233478" cy="5439192"/>
          </a:xfrm>
          <a:prstGeom prst="rect">
            <a:avLst/>
          </a:prstGeom>
        </p:spPr>
      </p:pic>
      <p:sp>
        <p:nvSpPr>
          <p:cNvPr id="14" name="Left Arrow 13"/>
          <p:cNvSpPr/>
          <p:nvPr/>
        </p:nvSpPr>
        <p:spPr bwMode="auto">
          <a:xfrm>
            <a:off x="2423592" y="498479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Gb/s </a:t>
            </a:r>
          </a:p>
        </p:txBody>
      </p:sp>
      <p:sp>
        <p:nvSpPr>
          <p:cNvPr id="15" name="Left Arrow 14"/>
          <p:cNvSpPr/>
          <p:nvPr/>
        </p:nvSpPr>
        <p:spPr bwMode="auto">
          <a:xfrm>
            <a:off x="2423592" y="3736082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Tb/s </a:t>
            </a:r>
          </a:p>
        </p:txBody>
      </p:sp>
      <p:sp>
        <p:nvSpPr>
          <p:cNvPr id="16" name="Left Arrow 15"/>
          <p:cNvSpPr/>
          <p:nvPr/>
        </p:nvSpPr>
        <p:spPr bwMode="auto">
          <a:xfrm>
            <a:off x="2423592" y="2474428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Pb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sp>
        <p:nvSpPr>
          <p:cNvPr id="17" name="Left Arrow 16"/>
          <p:cNvSpPr/>
          <p:nvPr/>
        </p:nvSpPr>
        <p:spPr bwMode="auto">
          <a:xfrm>
            <a:off x="2423592" y="6238335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Mb/s </a:t>
            </a:r>
          </a:p>
        </p:txBody>
      </p:sp>
      <p:sp>
        <p:nvSpPr>
          <p:cNvPr id="18" name="Left Arrow 17"/>
          <p:cNvSpPr/>
          <p:nvPr/>
        </p:nvSpPr>
        <p:spPr bwMode="auto">
          <a:xfrm>
            <a:off x="2423592" y="122513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1 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Eb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/s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2404542" y="2151906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 bwMode="auto">
          <a:xfrm flipH="1">
            <a:off x="8635330" y="488440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PB/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0" name="Left Arrow 19"/>
          <p:cNvSpPr/>
          <p:nvPr/>
        </p:nvSpPr>
        <p:spPr bwMode="auto">
          <a:xfrm flipH="1">
            <a:off x="8635330" y="3635693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EB/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1" name="Left Arrow 20"/>
          <p:cNvSpPr/>
          <p:nvPr/>
        </p:nvSpPr>
        <p:spPr bwMode="auto">
          <a:xfrm flipH="1">
            <a:off x="8635330" y="2374039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ZB/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22" name="Left Arrow 21"/>
          <p:cNvSpPr/>
          <p:nvPr/>
        </p:nvSpPr>
        <p:spPr bwMode="auto">
          <a:xfrm flipH="1">
            <a:off x="8635330" y="6137946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TB/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3" name="Left Arrow 22"/>
          <p:cNvSpPr/>
          <p:nvPr/>
        </p:nvSpPr>
        <p:spPr bwMode="auto">
          <a:xfrm flipH="1">
            <a:off x="8635330" y="1124744"/>
            <a:ext cx="864096" cy="576064"/>
          </a:xfrm>
          <a:prstGeom prst="lef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36000" tIns="0" rIns="36000" bIns="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4 YB/</a:t>
            </a:r>
            <a:r>
              <a:rPr lang="en-GB" sz="1200" dirty="0" err="1">
                <a:solidFill>
                  <a:schemeClr val="tx1"/>
                </a:solidFill>
                <a:latin typeface="Century Gothic" pitchFamily="34" charset="0"/>
              </a:rPr>
              <a:t>yr</a:t>
            </a:r>
            <a:endParaRPr lang="en-GB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24" name="Left-Right Arrow 23"/>
          <p:cNvSpPr/>
          <p:nvPr/>
        </p:nvSpPr>
        <p:spPr>
          <a:xfrm>
            <a:off x="5087888" y="1919115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Front-end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370634" y="3509529"/>
            <a:ext cx="7128792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6" name="Left-Right Arrow 25"/>
          <p:cNvSpPr/>
          <p:nvPr/>
        </p:nvSpPr>
        <p:spPr>
          <a:xfrm>
            <a:off x="2859420" y="3276738"/>
            <a:ext cx="2016224" cy="484632"/>
          </a:xfrm>
          <a:prstGeom prst="left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chemeClr val="tx1"/>
                </a:solidFill>
                <a:latin typeface="Century Gothic" pitchFamily="34" charset="0"/>
              </a:rPr>
              <a:t>CMS L1T input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4970D1-3C71-41D3-9D4D-8A55066D9333}"/>
              </a:ext>
            </a:extLst>
          </p:cNvPr>
          <p:cNvSpPr txBox="1"/>
          <p:nvPr/>
        </p:nvSpPr>
        <p:spPr>
          <a:xfrm>
            <a:off x="3603626" y="3972394"/>
            <a:ext cx="4987931" cy="1697068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A man is too apt to forget that in this world he cannot have everything.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</a:rPr>
              <a:t>A choice is all that is left to him.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FFFF00"/>
                </a:solidFill>
              </a:rPr>
              <a:t>Carl W. Buechner</a:t>
            </a:r>
          </a:p>
        </p:txBody>
      </p:sp>
    </p:spTree>
    <p:extLst>
      <p:ext uri="{BB962C8B-B14F-4D97-AF65-F5344CB8AC3E}">
        <p14:creationId xmlns:p14="http://schemas.microsoft.com/office/powerpoint/2010/main" val="48216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86C3-A2B4-4CBE-AE61-9FCBD6E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Runs 0 &amp; 1: How we processed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DA9CEA-3927-4966-807D-B64D615E4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2104" y="1825625"/>
            <a:ext cx="2931695" cy="752514"/>
          </a:xfrm>
        </p:spPr>
        <p:txBody>
          <a:bodyPr/>
          <a:lstStyle/>
          <a:p>
            <a:r>
              <a:rPr lang="en-GB" dirty="0"/>
              <a:t>Many boards of many different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DA71E-5BEF-426C-8F04-C4707587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3" y="1509513"/>
            <a:ext cx="8168034" cy="52796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097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86C3-A2B4-4CBE-AE61-9FCBD6E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Runs 0 &amp; 1: How we processed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BDA71E-5BEF-426C-8F04-C4707587C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3" y="1509513"/>
            <a:ext cx="8168034" cy="527961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B31EE2-0DEC-4335-9938-8E38DAA61161}"/>
              </a:ext>
            </a:extLst>
          </p:cNvPr>
          <p:cNvSpPr/>
          <p:nvPr/>
        </p:nvSpPr>
        <p:spPr>
          <a:xfrm>
            <a:off x="89533" y="1509513"/>
            <a:ext cx="8168034" cy="5279612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21393-FC3A-4AE4-B6CF-0A1ADDB6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134" y="3942339"/>
            <a:ext cx="4416089" cy="420111"/>
          </a:xfrm>
        </p:spPr>
        <p:txBody>
          <a:bodyPr/>
          <a:lstStyle/>
          <a:p>
            <a:r>
              <a:rPr lang="en-GB" dirty="0"/>
              <a:t>Most of which looked similar to this…</a:t>
            </a:r>
          </a:p>
        </p:txBody>
      </p:sp>
      <p:pic>
        <p:nvPicPr>
          <p:cNvPr id="5" name="Picture 2" descr="http://www.hep.wisc.edu/wsmith/cms/jscfnov02.jpg">
            <a:extLst>
              <a:ext uri="{FF2B5EF4-FFF2-40B4-BE49-F238E27FC236}">
                <a16:creationId xmlns:a16="http://schemas.microsoft.com/office/drawing/2014/main" id="{B248B421-5608-4923-A569-63D8DCF9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379" y="1504055"/>
            <a:ext cx="4338088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86C3-A2B4-4CBE-AE61-9FCBD6E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Runs 0 &amp; 1: How we processed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21393-FC3A-4AE4-B6CF-0A1ADDB6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59"/>
          </a:xfrm>
        </p:spPr>
        <p:txBody>
          <a:bodyPr/>
          <a:lstStyle/>
          <a:p>
            <a:r>
              <a:rPr lang="en-GB" dirty="0"/>
              <a:t>In systems that looked like this…</a:t>
            </a:r>
          </a:p>
        </p:txBody>
      </p:sp>
      <p:pic>
        <p:nvPicPr>
          <p:cNvPr id="8" name="Picture 4" descr="IMG_4170">
            <a:extLst>
              <a:ext uri="{FF2B5EF4-FFF2-40B4-BE49-F238E27FC236}">
                <a16:creationId xmlns:a16="http://schemas.microsoft.com/office/drawing/2014/main" id="{630C8502-9DA2-4A7E-BF6D-98CE41579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08" y="2227102"/>
            <a:ext cx="2662237" cy="463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cms-csctf.web.cern.ch/cms-csctf/csctf_apr08.jpg">
            <a:extLst>
              <a:ext uri="{FF2B5EF4-FFF2-40B4-BE49-F238E27FC236}">
                <a16:creationId xmlns:a16="http://schemas.microsoft.com/office/drawing/2014/main" id="{8F166020-D77D-4AA8-99F0-6F407D86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03" y="2497294"/>
            <a:ext cx="2662237" cy="199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www.hephy.at/DTTF/Images/Photos/Racks_1.jpg">
            <a:extLst>
              <a:ext uri="{FF2B5EF4-FFF2-40B4-BE49-F238E27FC236}">
                <a16:creationId xmlns:a16="http://schemas.microsoft.com/office/drawing/2014/main" id="{9BE511CA-887A-4B46-8DF2-E70A51008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03" y="4751204"/>
            <a:ext cx="2662237" cy="186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E:\Users\Karol\Moje dokumenty\Moje obrazy\2009 06 20 CMS PACT\PICT0243.jpg">
            <a:extLst>
              <a:ext uri="{FF2B5EF4-FFF2-40B4-BE49-F238E27FC236}">
                <a16:creationId xmlns:a16="http://schemas.microsoft.com/office/drawing/2014/main" id="{9F96E525-900B-4814-8DE4-F7D9E189D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2556" y="2487060"/>
            <a:ext cx="2662237" cy="347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2498D6-6AA9-413C-B612-AC427D15A3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08" b="8429"/>
          <a:stretch/>
        </p:blipFill>
        <p:spPr>
          <a:xfrm>
            <a:off x="362727" y="2239585"/>
            <a:ext cx="2661370" cy="46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0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86C3-A2B4-4CBE-AE61-9FCBD6E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Runs 0 &amp; 1: How we processed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21393-FC3A-4AE4-B6CF-0A1ADDB6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59"/>
          </a:xfrm>
        </p:spPr>
        <p:txBody>
          <a:bodyPr/>
          <a:lstStyle/>
          <a:p>
            <a:r>
              <a:rPr lang="en-GB" dirty="0"/>
              <a:t>And like this…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2611A5B-D03C-4480-874B-BCC498B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90" y="2239584"/>
            <a:ext cx="6926907" cy="46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416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86C3-A2B4-4CBE-AE61-9FCBD6E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Runs 0 &amp; 1: How we processed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21393-FC3A-4AE4-B6CF-0A1ADDB6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59"/>
          </a:xfrm>
        </p:spPr>
        <p:txBody>
          <a:bodyPr/>
          <a:lstStyle/>
          <a:p>
            <a:r>
              <a:rPr lang="en-GB" dirty="0"/>
              <a:t>But sometimes it’s OK to be hideous if it works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2611A5B-D03C-4480-874B-BCC498B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90" y="2239584"/>
            <a:ext cx="6926907" cy="46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90FCE0-BA8B-4BD3-A8AE-3C333A678EA5}"/>
              </a:ext>
            </a:extLst>
          </p:cNvPr>
          <p:cNvSpPr/>
          <p:nvPr/>
        </p:nvSpPr>
        <p:spPr>
          <a:xfrm>
            <a:off x="2630902" y="2239584"/>
            <a:ext cx="6926907" cy="4615272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7" descr="Nobel_medal_dsc06171">
            <a:extLst>
              <a:ext uri="{FF2B5EF4-FFF2-40B4-BE49-F238E27FC236}">
                <a16:creationId xmlns:a16="http://schemas.microsoft.com/office/drawing/2014/main" id="{266FB73B-1690-4448-922B-33CD2B99D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5472" l="4545" r="93561">
                        <a14:foregroundMark x1="32576" y1="9434" x2="43182" y2="6415"/>
                        <a14:foregroundMark x1="43182" y1="6415" x2="54924" y2="6792"/>
                        <a14:foregroundMark x1="54924" y1="6792" x2="64773" y2="11321"/>
                        <a14:foregroundMark x1="64773" y1="11321" x2="64773" y2="11321"/>
                        <a14:foregroundMark x1="90152" y1="30189" x2="93939" y2="50943"/>
                        <a14:foregroundMark x1="93939" y1="50943" x2="93561" y2="62264"/>
                        <a14:foregroundMark x1="93561" y1="62264" x2="89015" y2="73585"/>
                        <a14:foregroundMark x1="71970" y1="89434" x2="51136" y2="95472"/>
                        <a14:foregroundMark x1="51136" y1="95472" x2="40152" y2="95472"/>
                        <a14:foregroundMark x1="40152" y1="95472" x2="23485" y2="88302"/>
                        <a14:foregroundMark x1="9470" y1="72453" x2="5303" y2="62642"/>
                        <a14:foregroundMark x1="5303" y1="62642" x2="4545" y2="40377"/>
                        <a14:foregroundMark x1="4545" y1="40377" x2="10606" y2="2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" t="3015" r="2790" b="3137"/>
          <a:stretch/>
        </p:blipFill>
        <p:spPr bwMode="auto">
          <a:xfrm>
            <a:off x="3741540" y="2239584"/>
            <a:ext cx="4705629" cy="460333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89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986C3-A2B4-4CBE-AE61-9FCBD6EB3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Runs 0 &amp; 1: How we processed data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C21393-FC3A-4AE4-B6CF-0A1ADDB62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59"/>
          </a:xfrm>
        </p:spPr>
        <p:txBody>
          <a:bodyPr/>
          <a:lstStyle/>
          <a:p>
            <a:r>
              <a:rPr lang="en-GB" dirty="0"/>
              <a:t>But sometimes it’s OK to be hideous if it works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2611A5B-D03C-4480-874B-BCC498B4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190" y="2239584"/>
            <a:ext cx="6926907" cy="4615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190FCE0-BA8B-4BD3-A8AE-3C333A678EA5}"/>
              </a:ext>
            </a:extLst>
          </p:cNvPr>
          <p:cNvSpPr/>
          <p:nvPr/>
        </p:nvSpPr>
        <p:spPr>
          <a:xfrm>
            <a:off x="2630902" y="2239584"/>
            <a:ext cx="6926907" cy="4615272"/>
          </a:xfrm>
          <a:prstGeom prst="rect">
            <a:avLst/>
          </a:prstGeom>
          <a:solidFill>
            <a:schemeClr val="dk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7" descr="Nobel_medal_dsc06171">
            <a:extLst>
              <a:ext uri="{FF2B5EF4-FFF2-40B4-BE49-F238E27FC236}">
                <a16:creationId xmlns:a16="http://schemas.microsoft.com/office/drawing/2014/main" id="{266FB73B-1690-4448-922B-33CD2B99D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38" b="95472" l="4545" r="93561">
                        <a14:foregroundMark x1="32576" y1="9434" x2="43182" y2="6415"/>
                        <a14:foregroundMark x1="43182" y1="6415" x2="54924" y2="6792"/>
                        <a14:foregroundMark x1="54924" y1="6792" x2="64773" y2="11321"/>
                        <a14:foregroundMark x1="64773" y1="11321" x2="64773" y2="11321"/>
                        <a14:foregroundMark x1="90152" y1="30189" x2="93939" y2="50943"/>
                        <a14:foregroundMark x1="93939" y1="50943" x2="93561" y2="62264"/>
                        <a14:foregroundMark x1="93561" y1="62264" x2="89015" y2="73585"/>
                        <a14:foregroundMark x1="71970" y1="89434" x2="51136" y2="95472"/>
                        <a14:foregroundMark x1="51136" y1="95472" x2="40152" y2="95472"/>
                        <a14:foregroundMark x1="40152" y1="95472" x2="23485" y2="88302"/>
                        <a14:foregroundMark x1="9470" y1="72453" x2="5303" y2="62642"/>
                        <a14:foregroundMark x1="5303" y1="62642" x2="4545" y2="40377"/>
                        <a14:foregroundMark x1="4545" y1="40377" x2="10606" y2="2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1" t="3015" r="2790" b="3137"/>
          <a:stretch/>
        </p:blipFill>
        <p:spPr bwMode="auto">
          <a:xfrm>
            <a:off x="3741540" y="2239584"/>
            <a:ext cx="4705629" cy="4603333"/>
          </a:xfrm>
          <a:prstGeom prst="rect">
            <a:avLst/>
          </a:prstGeom>
          <a:noFill/>
          <a:ln w="222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05B9B1-F5EC-4BA3-BE2E-7BC40A501023}"/>
              </a:ext>
            </a:extLst>
          </p:cNvPr>
          <p:cNvSpPr txBox="1"/>
          <p:nvPr/>
        </p:nvSpPr>
        <p:spPr>
          <a:xfrm>
            <a:off x="607954" y="3429000"/>
            <a:ext cx="10972800" cy="1938992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Who am I kidding? Such an opinion is for Philistines.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We should always be aiming to produce something </a:t>
            </a:r>
            <a:r>
              <a:rPr lang="en-GB" sz="4000" u="sng" dirty="0">
                <a:solidFill>
                  <a:schemeClr val="bg1"/>
                </a:solidFill>
              </a:rPr>
              <a:t>OF BEAUTY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56AEDC0-5997-4BA6-B369-B322ED5446CE}"/>
              </a:ext>
            </a:extLst>
          </p:cNvPr>
          <p:cNvSpPr/>
          <p:nvPr/>
        </p:nvSpPr>
        <p:spPr>
          <a:xfrm>
            <a:off x="978568" y="1732547"/>
            <a:ext cx="5005137" cy="625642"/>
          </a:xfrm>
          <a:custGeom>
            <a:avLst/>
            <a:gdLst>
              <a:gd name="connsiteX0" fmla="*/ 0 w 5005137"/>
              <a:gd name="connsiteY0" fmla="*/ 625642 h 625642"/>
              <a:gd name="connsiteX1" fmla="*/ 160421 w 5005137"/>
              <a:gd name="connsiteY1" fmla="*/ 449179 h 625642"/>
              <a:gd name="connsiteX2" fmla="*/ 336885 w 5005137"/>
              <a:gd name="connsiteY2" fmla="*/ 288758 h 625642"/>
              <a:gd name="connsiteX3" fmla="*/ 401053 w 5005137"/>
              <a:gd name="connsiteY3" fmla="*/ 240632 h 625642"/>
              <a:gd name="connsiteX4" fmla="*/ 433137 w 5005137"/>
              <a:gd name="connsiteY4" fmla="*/ 192506 h 625642"/>
              <a:gd name="connsiteX5" fmla="*/ 529390 w 5005137"/>
              <a:gd name="connsiteY5" fmla="*/ 128337 h 625642"/>
              <a:gd name="connsiteX6" fmla="*/ 625643 w 5005137"/>
              <a:gd name="connsiteY6" fmla="*/ 48127 h 625642"/>
              <a:gd name="connsiteX7" fmla="*/ 657727 w 5005137"/>
              <a:gd name="connsiteY7" fmla="*/ 0 h 625642"/>
              <a:gd name="connsiteX8" fmla="*/ 673769 w 5005137"/>
              <a:gd name="connsiteY8" fmla="*/ 48127 h 625642"/>
              <a:gd name="connsiteX9" fmla="*/ 641685 w 5005137"/>
              <a:gd name="connsiteY9" fmla="*/ 192506 h 625642"/>
              <a:gd name="connsiteX10" fmla="*/ 641685 w 5005137"/>
              <a:gd name="connsiteY10" fmla="*/ 513348 h 625642"/>
              <a:gd name="connsiteX11" fmla="*/ 689811 w 5005137"/>
              <a:gd name="connsiteY11" fmla="*/ 465221 h 625642"/>
              <a:gd name="connsiteX12" fmla="*/ 753979 w 5005137"/>
              <a:gd name="connsiteY12" fmla="*/ 352927 h 625642"/>
              <a:gd name="connsiteX13" fmla="*/ 834190 w 5005137"/>
              <a:gd name="connsiteY13" fmla="*/ 256674 h 625642"/>
              <a:gd name="connsiteX14" fmla="*/ 882316 w 5005137"/>
              <a:gd name="connsiteY14" fmla="*/ 176464 h 625642"/>
              <a:gd name="connsiteX15" fmla="*/ 914400 w 5005137"/>
              <a:gd name="connsiteY15" fmla="*/ 144379 h 625642"/>
              <a:gd name="connsiteX16" fmla="*/ 962527 w 5005137"/>
              <a:gd name="connsiteY16" fmla="*/ 32085 h 625642"/>
              <a:gd name="connsiteX17" fmla="*/ 978569 w 5005137"/>
              <a:gd name="connsiteY17" fmla="*/ 96253 h 625642"/>
              <a:gd name="connsiteX18" fmla="*/ 994611 w 5005137"/>
              <a:gd name="connsiteY18" fmla="*/ 513348 h 625642"/>
              <a:gd name="connsiteX19" fmla="*/ 1074821 w 5005137"/>
              <a:gd name="connsiteY19" fmla="*/ 481264 h 625642"/>
              <a:gd name="connsiteX20" fmla="*/ 1155032 w 5005137"/>
              <a:gd name="connsiteY20" fmla="*/ 401053 h 625642"/>
              <a:gd name="connsiteX21" fmla="*/ 1219200 w 5005137"/>
              <a:gd name="connsiteY21" fmla="*/ 336885 h 625642"/>
              <a:gd name="connsiteX22" fmla="*/ 1267327 w 5005137"/>
              <a:gd name="connsiteY22" fmla="*/ 272716 h 625642"/>
              <a:gd name="connsiteX23" fmla="*/ 1331495 w 5005137"/>
              <a:gd name="connsiteY23" fmla="*/ 208548 h 625642"/>
              <a:gd name="connsiteX24" fmla="*/ 1379621 w 5005137"/>
              <a:gd name="connsiteY24" fmla="*/ 176464 h 625642"/>
              <a:gd name="connsiteX25" fmla="*/ 1475874 w 5005137"/>
              <a:gd name="connsiteY25" fmla="*/ 80211 h 625642"/>
              <a:gd name="connsiteX26" fmla="*/ 1556085 w 5005137"/>
              <a:gd name="connsiteY26" fmla="*/ 144379 h 625642"/>
              <a:gd name="connsiteX27" fmla="*/ 1572127 w 5005137"/>
              <a:gd name="connsiteY27" fmla="*/ 256674 h 625642"/>
              <a:gd name="connsiteX28" fmla="*/ 1604211 w 5005137"/>
              <a:gd name="connsiteY28" fmla="*/ 497306 h 625642"/>
              <a:gd name="connsiteX29" fmla="*/ 1732548 w 5005137"/>
              <a:gd name="connsiteY29" fmla="*/ 481264 h 625642"/>
              <a:gd name="connsiteX30" fmla="*/ 1796716 w 5005137"/>
              <a:gd name="connsiteY30" fmla="*/ 433137 h 625642"/>
              <a:gd name="connsiteX31" fmla="*/ 1925053 w 5005137"/>
              <a:gd name="connsiteY31" fmla="*/ 304800 h 625642"/>
              <a:gd name="connsiteX32" fmla="*/ 1957137 w 5005137"/>
              <a:gd name="connsiteY32" fmla="*/ 256674 h 625642"/>
              <a:gd name="connsiteX33" fmla="*/ 2069432 w 5005137"/>
              <a:gd name="connsiteY33" fmla="*/ 192506 h 625642"/>
              <a:gd name="connsiteX34" fmla="*/ 2117558 w 5005137"/>
              <a:gd name="connsiteY34" fmla="*/ 160421 h 625642"/>
              <a:gd name="connsiteX35" fmla="*/ 2213811 w 5005137"/>
              <a:gd name="connsiteY35" fmla="*/ 128337 h 625642"/>
              <a:gd name="connsiteX36" fmla="*/ 2245895 w 5005137"/>
              <a:gd name="connsiteY36" fmla="*/ 192506 h 625642"/>
              <a:gd name="connsiteX37" fmla="*/ 2310064 w 5005137"/>
              <a:gd name="connsiteY37" fmla="*/ 433137 h 625642"/>
              <a:gd name="connsiteX38" fmla="*/ 2486527 w 5005137"/>
              <a:gd name="connsiteY38" fmla="*/ 417095 h 625642"/>
              <a:gd name="connsiteX39" fmla="*/ 2550695 w 5005137"/>
              <a:gd name="connsiteY39" fmla="*/ 368969 h 625642"/>
              <a:gd name="connsiteX40" fmla="*/ 2646948 w 5005137"/>
              <a:gd name="connsiteY40" fmla="*/ 304800 h 625642"/>
              <a:gd name="connsiteX41" fmla="*/ 2759243 w 5005137"/>
              <a:gd name="connsiteY41" fmla="*/ 256674 h 625642"/>
              <a:gd name="connsiteX42" fmla="*/ 2871537 w 5005137"/>
              <a:gd name="connsiteY42" fmla="*/ 192506 h 625642"/>
              <a:gd name="connsiteX43" fmla="*/ 2935706 w 5005137"/>
              <a:gd name="connsiteY43" fmla="*/ 593558 h 625642"/>
              <a:gd name="connsiteX44" fmla="*/ 2983832 w 5005137"/>
              <a:gd name="connsiteY44" fmla="*/ 577516 h 625642"/>
              <a:gd name="connsiteX45" fmla="*/ 3048000 w 5005137"/>
              <a:gd name="connsiteY45" fmla="*/ 545432 h 625642"/>
              <a:gd name="connsiteX46" fmla="*/ 3112169 w 5005137"/>
              <a:gd name="connsiteY46" fmla="*/ 465221 h 625642"/>
              <a:gd name="connsiteX47" fmla="*/ 3160295 w 5005137"/>
              <a:gd name="connsiteY47" fmla="*/ 401053 h 625642"/>
              <a:gd name="connsiteX48" fmla="*/ 3256548 w 5005137"/>
              <a:gd name="connsiteY48" fmla="*/ 368969 h 625642"/>
              <a:gd name="connsiteX49" fmla="*/ 3352800 w 5005137"/>
              <a:gd name="connsiteY49" fmla="*/ 288758 h 625642"/>
              <a:gd name="connsiteX50" fmla="*/ 3400927 w 5005137"/>
              <a:gd name="connsiteY50" fmla="*/ 272716 h 625642"/>
              <a:gd name="connsiteX51" fmla="*/ 3577390 w 5005137"/>
              <a:gd name="connsiteY51" fmla="*/ 320842 h 625642"/>
              <a:gd name="connsiteX52" fmla="*/ 3994485 w 5005137"/>
              <a:gd name="connsiteY52" fmla="*/ 304800 h 625642"/>
              <a:gd name="connsiteX53" fmla="*/ 4106779 w 5005137"/>
              <a:gd name="connsiteY53" fmla="*/ 192506 h 625642"/>
              <a:gd name="connsiteX54" fmla="*/ 4138864 w 5005137"/>
              <a:gd name="connsiteY54" fmla="*/ 160421 h 625642"/>
              <a:gd name="connsiteX55" fmla="*/ 4235116 w 5005137"/>
              <a:gd name="connsiteY55" fmla="*/ 16042 h 625642"/>
              <a:gd name="connsiteX56" fmla="*/ 4283243 w 5005137"/>
              <a:gd name="connsiteY56" fmla="*/ 0 h 625642"/>
              <a:gd name="connsiteX57" fmla="*/ 4283243 w 5005137"/>
              <a:gd name="connsiteY57" fmla="*/ 401053 h 625642"/>
              <a:gd name="connsiteX58" fmla="*/ 4331369 w 5005137"/>
              <a:gd name="connsiteY58" fmla="*/ 433137 h 625642"/>
              <a:gd name="connsiteX59" fmla="*/ 4604085 w 5005137"/>
              <a:gd name="connsiteY59" fmla="*/ 417095 h 625642"/>
              <a:gd name="connsiteX60" fmla="*/ 4652211 w 5005137"/>
              <a:gd name="connsiteY60" fmla="*/ 368969 h 625642"/>
              <a:gd name="connsiteX61" fmla="*/ 4764506 w 5005137"/>
              <a:gd name="connsiteY61" fmla="*/ 304800 h 625642"/>
              <a:gd name="connsiteX62" fmla="*/ 4796590 w 5005137"/>
              <a:gd name="connsiteY62" fmla="*/ 336885 h 625642"/>
              <a:gd name="connsiteX63" fmla="*/ 4940969 w 5005137"/>
              <a:gd name="connsiteY63" fmla="*/ 336885 h 625642"/>
              <a:gd name="connsiteX64" fmla="*/ 4973053 w 5005137"/>
              <a:gd name="connsiteY64" fmla="*/ 224590 h 625642"/>
              <a:gd name="connsiteX65" fmla="*/ 5005137 w 5005137"/>
              <a:gd name="connsiteY65" fmla="*/ 112295 h 625642"/>
              <a:gd name="connsiteX0" fmla="*/ 0 w 5005137"/>
              <a:gd name="connsiteY0" fmla="*/ 625642 h 625642"/>
              <a:gd name="connsiteX1" fmla="*/ 160421 w 5005137"/>
              <a:gd name="connsiteY1" fmla="*/ 449179 h 625642"/>
              <a:gd name="connsiteX2" fmla="*/ 336885 w 5005137"/>
              <a:gd name="connsiteY2" fmla="*/ 288758 h 625642"/>
              <a:gd name="connsiteX3" fmla="*/ 401053 w 5005137"/>
              <a:gd name="connsiteY3" fmla="*/ 240632 h 625642"/>
              <a:gd name="connsiteX4" fmla="*/ 433137 w 5005137"/>
              <a:gd name="connsiteY4" fmla="*/ 192506 h 625642"/>
              <a:gd name="connsiteX5" fmla="*/ 529390 w 5005137"/>
              <a:gd name="connsiteY5" fmla="*/ 128337 h 625642"/>
              <a:gd name="connsiteX6" fmla="*/ 625643 w 5005137"/>
              <a:gd name="connsiteY6" fmla="*/ 48127 h 625642"/>
              <a:gd name="connsiteX7" fmla="*/ 657727 w 5005137"/>
              <a:gd name="connsiteY7" fmla="*/ 0 h 625642"/>
              <a:gd name="connsiteX8" fmla="*/ 673769 w 5005137"/>
              <a:gd name="connsiteY8" fmla="*/ 48127 h 625642"/>
              <a:gd name="connsiteX9" fmla="*/ 641685 w 5005137"/>
              <a:gd name="connsiteY9" fmla="*/ 192506 h 625642"/>
              <a:gd name="connsiteX10" fmla="*/ 641685 w 5005137"/>
              <a:gd name="connsiteY10" fmla="*/ 513348 h 625642"/>
              <a:gd name="connsiteX11" fmla="*/ 689811 w 5005137"/>
              <a:gd name="connsiteY11" fmla="*/ 465221 h 625642"/>
              <a:gd name="connsiteX12" fmla="*/ 753979 w 5005137"/>
              <a:gd name="connsiteY12" fmla="*/ 352927 h 625642"/>
              <a:gd name="connsiteX13" fmla="*/ 834190 w 5005137"/>
              <a:gd name="connsiteY13" fmla="*/ 256674 h 625642"/>
              <a:gd name="connsiteX14" fmla="*/ 882316 w 5005137"/>
              <a:gd name="connsiteY14" fmla="*/ 176464 h 625642"/>
              <a:gd name="connsiteX15" fmla="*/ 914400 w 5005137"/>
              <a:gd name="connsiteY15" fmla="*/ 144379 h 625642"/>
              <a:gd name="connsiteX16" fmla="*/ 962527 w 5005137"/>
              <a:gd name="connsiteY16" fmla="*/ 32085 h 625642"/>
              <a:gd name="connsiteX17" fmla="*/ 978569 w 5005137"/>
              <a:gd name="connsiteY17" fmla="*/ 96253 h 625642"/>
              <a:gd name="connsiteX18" fmla="*/ 994611 w 5005137"/>
              <a:gd name="connsiteY18" fmla="*/ 513348 h 625642"/>
              <a:gd name="connsiteX19" fmla="*/ 1074821 w 5005137"/>
              <a:gd name="connsiteY19" fmla="*/ 481264 h 625642"/>
              <a:gd name="connsiteX20" fmla="*/ 1155032 w 5005137"/>
              <a:gd name="connsiteY20" fmla="*/ 401053 h 625642"/>
              <a:gd name="connsiteX21" fmla="*/ 1219200 w 5005137"/>
              <a:gd name="connsiteY21" fmla="*/ 336885 h 625642"/>
              <a:gd name="connsiteX22" fmla="*/ 1267327 w 5005137"/>
              <a:gd name="connsiteY22" fmla="*/ 272716 h 625642"/>
              <a:gd name="connsiteX23" fmla="*/ 1331495 w 5005137"/>
              <a:gd name="connsiteY23" fmla="*/ 208548 h 625642"/>
              <a:gd name="connsiteX24" fmla="*/ 1379621 w 5005137"/>
              <a:gd name="connsiteY24" fmla="*/ 176464 h 625642"/>
              <a:gd name="connsiteX25" fmla="*/ 1475874 w 5005137"/>
              <a:gd name="connsiteY25" fmla="*/ 80211 h 625642"/>
              <a:gd name="connsiteX26" fmla="*/ 1556085 w 5005137"/>
              <a:gd name="connsiteY26" fmla="*/ 144379 h 625642"/>
              <a:gd name="connsiteX27" fmla="*/ 1572127 w 5005137"/>
              <a:gd name="connsiteY27" fmla="*/ 256674 h 625642"/>
              <a:gd name="connsiteX28" fmla="*/ 1604211 w 5005137"/>
              <a:gd name="connsiteY28" fmla="*/ 497306 h 625642"/>
              <a:gd name="connsiteX29" fmla="*/ 1732548 w 5005137"/>
              <a:gd name="connsiteY29" fmla="*/ 481264 h 625642"/>
              <a:gd name="connsiteX30" fmla="*/ 1796716 w 5005137"/>
              <a:gd name="connsiteY30" fmla="*/ 433137 h 625642"/>
              <a:gd name="connsiteX31" fmla="*/ 1925053 w 5005137"/>
              <a:gd name="connsiteY31" fmla="*/ 304800 h 625642"/>
              <a:gd name="connsiteX32" fmla="*/ 1957137 w 5005137"/>
              <a:gd name="connsiteY32" fmla="*/ 256674 h 625642"/>
              <a:gd name="connsiteX33" fmla="*/ 2069432 w 5005137"/>
              <a:gd name="connsiteY33" fmla="*/ 192506 h 625642"/>
              <a:gd name="connsiteX34" fmla="*/ 2117558 w 5005137"/>
              <a:gd name="connsiteY34" fmla="*/ 160421 h 625642"/>
              <a:gd name="connsiteX35" fmla="*/ 2213811 w 5005137"/>
              <a:gd name="connsiteY35" fmla="*/ 128337 h 625642"/>
              <a:gd name="connsiteX36" fmla="*/ 2245895 w 5005137"/>
              <a:gd name="connsiteY36" fmla="*/ 192506 h 625642"/>
              <a:gd name="connsiteX37" fmla="*/ 2310064 w 5005137"/>
              <a:gd name="connsiteY37" fmla="*/ 433137 h 625642"/>
              <a:gd name="connsiteX38" fmla="*/ 2486527 w 5005137"/>
              <a:gd name="connsiteY38" fmla="*/ 417095 h 625642"/>
              <a:gd name="connsiteX39" fmla="*/ 2550695 w 5005137"/>
              <a:gd name="connsiteY39" fmla="*/ 368969 h 625642"/>
              <a:gd name="connsiteX40" fmla="*/ 2646948 w 5005137"/>
              <a:gd name="connsiteY40" fmla="*/ 304800 h 625642"/>
              <a:gd name="connsiteX41" fmla="*/ 2759243 w 5005137"/>
              <a:gd name="connsiteY41" fmla="*/ 256674 h 625642"/>
              <a:gd name="connsiteX42" fmla="*/ 2871537 w 5005137"/>
              <a:gd name="connsiteY42" fmla="*/ 192506 h 625642"/>
              <a:gd name="connsiteX43" fmla="*/ 2935706 w 5005137"/>
              <a:gd name="connsiteY43" fmla="*/ 593558 h 625642"/>
              <a:gd name="connsiteX44" fmla="*/ 2983832 w 5005137"/>
              <a:gd name="connsiteY44" fmla="*/ 577516 h 625642"/>
              <a:gd name="connsiteX45" fmla="*/ 3048000 w 5005137"/>
              <a:gd name="connsiteY45" fmla="*/ 545432 h 625642"/>
              <a:gd name="connsiteX46" fmla="*/ 3112169 w 5005137"/>
              <a:gd name="connsiteY46" fmla="*/ 465221 h 625642"/>
              <a:gd name="connsiteX47" fmla="*/ 3160295 w 5005137"/>
              <a:gd name="connsiteY47" fmla="*/ 401053 h 625642"/>
              <a:gd name="connsiteX48" fmla="*/ 3256548 w 5005137"/>
              <a:gd name="connsiteY48" fmla="*/ 368969 h 625642"/>
              <a:gd name="connsiteX49" fmla="*/ 3352800 w 5005137"/>
              <a:gd name="connsiteY49" fmla="*/ 288758 h 625642"/>
              <a:gd name="connsiteX50" fmla="*/ 3400927 w 5005137"/>
              <a:gd name="connsiteY50" fmla="*/ 272716 h 625642"/>
              <a:gd name="connsiteX51" fmla="*/ 3577390 w 5005137"/>
              <a:gd name="connsiteY51" fmla="*/ 320842 h 625642"/>
              <a:gd name="connsiteX52" fmla="*/ 3962401 w 5005137"/>
              <a:gd name="connsiteY52" fmla="*/ 417095 h 625642"/>
              <a:gd name="connsiteX53" fmla="*/ 4106779 w 5005137"/>
              <a:gd name="connsiteY53" fmla="*/ 192506 h 625642"/>
              <a:gd name="connsiteX54" fmla="*/ 4138864 w 5005137"/>
              <a:gd name="connsiteY54" fmla="*/ 160421 h 625642"/>
              <a:gd name="connsiteX55" fmla="*/ 4235116 w 5005137"/>
              <a:gd name="connsiteY55" fmla="*/ 16042 h 625642"/>
              <a:gd name="connsiteX56" fmla="*/ 4283243 w 5005137"/>
              <a:gd name="connsiteY56" fmla="*/ 0 h 625642"/>
              <a:gd name="connsiteX57" fmla="*/ 4283243 w 5005137"/>
              <a:gd name="connsiteY57" fmla="*/ 401053 h 625642"/>
              <a:gd name="connsiteX58" fmla="*/ 4331369 w 5005137"/>
              <a:gd name="connsiteY58" fmla="*/ 433137 h 625642"/>
              <a:gd name="connsiteX59" fmla="*/ 4604085 w 5005137"/>
              <a:gd name="connsiteY59" fmla="*/ 417095 h 625642"/>
              <a:gd name="connsiteX60" fmla="*/ 4652211 w 5005137"/>
              <a:gd name="connsiteY60" fmla="*/ 368969 h 625642"/>
              <a:gd name="connsiteX61" fmla="*/ 4764506 w 5005137"/>
              <a:gd name="connsiteY61" fmla="*/ 304800 h 625642"/>
              <a:gd name="connsiteX62" fmla="*/ 4796590 w 5005137"/>
              <a:gd name="connsiteY62" fmla="*/ 336885 h 625642"/>
              <a:gd name="connsiteX63" fmla="*/ 4940969 w 5005137"/>
              <a:gd name="connsiteY63" fmla="*/ 336885 h 625642"/>
              <a:gd name="connsiteX64" fmla="*/ 4973053 w 5005137"/>
              <a:gd name="connsiteY64" fmla="*/ 224590 h 625642"/>
              <a:gd name="connsiteX65" fmla="*/ 5005137 w 5005137"/>
              <a:gd name="connsiteY65" fmla="*/ 112295 h 625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005137" h="625642">
                <a:moveTo>
                  <a:pt x="0" y="625642"/>
                </a:moveTo>
                <a:cubicBezTo>
                  <a:pt x="53474" y="566821"/>
                  <a:pt x="104210" y="505390"/>
                  <a:pt x="160421" y="449179"/>
                </a:cubicBezTo>
                <a:cubicBezTo>
                  <a:pt x="216632" y="392968"/>
                  <a:pt x="276812" y="340821"/>
                  <a:pt x="336885" y="288758"/>
                </a:cubicBezTo>
                <a:cubicBezTo>
                  <a:pt x="357090" y="271247"/>
                  <a:pt x="382147" y="259538"/>
                  <a:pt x="401053" y="240632"/>
                </a:cubicBezTo>
                <a:cubicBezTo>
                  <a:pt x="414686" y="226999"/>
                  <a:pt x="418627" y="205202"/>
                  <a:pt x="433137" y="192506"/>
                </a:cubicBezTo>
                <a:cubicBezTo>
                  <a:pt x="462157" y="167114"/>
                  <a:pt x="502124" y="155603"/>
                  <a:pt x="529390" y="128337"/>
                </a:cubicBezTo>
                <a:cubicBezTo>
                  <a:pt x="591149" y="66578"/>
                  <a:pt x="558639" y="92795"/>
                  <a:pt x="625643" y="48127"/>
                </a:cubicBezTo>
                <a:cubicBezTo>
                  <a:pt x="636338" y="32085"/>
                  <a:pt x="638447" y="0"/>
                  <a:pt x="657727" y="0"/>
                </a:cubicBezTo>
                <a:cubicBezTo>
                  <a:pt x="674637" y="0"/>
                  <a:pt x="673769" y="31217"/>
                  <a:pt x="673769" y="48127"/>
                </a:cubicBezTo>
                <a:cubicBezTo>
                  <a:pt x="673769" y="68492"/>
                  <a:pt x="647872" y="167759"/>
                  <a:pt x="641685" y="192506"/>
                </a:cubicBezTo>
                <a:cubicBezTo>
                  <a:pt x="635314" y="256219"/>
                  <a:pt x="605278" y="449635"/>
                  <a:pt x="641685" y="513348"/>
                </a:cubicBezTo>
                <a:cubicBezTo>
                  <a:pt x="652941" y="533046"/>
                  <a:pt x="675287" y="482650"/>
                  <a:pt x="689811" y="465221"/>
                </a:cubicBezTo>
                <a:cubicBezTo>
                  <a:pt x="725343" y="422582"/>
                  <a:pt x="725449" y="402854"/>
                  <a:pt x="753979" y="352927"/>
                </a:cubicBezTo>
                <a:cubicBezTo>
                  <a:pt x="813836" y="248178"/>
                  <a:pt x="754560" y="362848"/>
                  <a:pt x="834190" y="256674"/>
                </a:cubicBezTo>
                <a:cubicBezTo>
                  <a:pt x="852898" y="231730"/>
                  <a:pt x="864193" y="201836"/>
                  <a:pt x="882316" y="176464"/>
                </a:cubicBezTo>
                <a:cubicBezTo>
                  <a:pt x="891107" y="164156"/>
                  <a:pt x="906010" y="156964"/>
                  <a:pt x="914400" y="144379"/>
                </a:cubicBezTo>
                <a:cubicBezTo>
                  <a:pt x="940833" y="104729"/>
                  <a:pt x="948267" y="74866"/>
                  <a:pt x="962527" y="32085"/>
                </a:cubicBezTo>
                <a:cubicBezTo>
                  <a:pt x="967874" y="53474"/>
                  <a:pt x="977102" y="74254"/>
                  <a:pt x="978569" y="96253"/>
                </a:cubicBezTo>
                <a:cubicBezTo>
                  <a:pt x="987824" y="235079"/>
                  <a:pt x="960866" y="378368"/>
                  <a:pt x="994611" y="513348"/>
                </a:cubicBezTo>
                <a:cubicBezTo>
                  <a:pt x="1001595" y="541284"/>
                  <a:pt x="1048084" y="491959"/>
                  <a:pt x="1074821" y="481264"/>
                </a:cubicBezTo>
                <a:lnTo>
                  <a:pt x="1155032" y="401053"/>
                </a:lnTo>
                <a:cubicBezTo>
                  <a:pt x="1176421" y="379664"/>
                  <a:pt x="1201050" y="361084"/>
                  <a:pt x="1219200" y="336885"/>
                </a:cubicBezTo>
                <a:cubicBezTo>
                  <a:pt x="1235242" y="315495"/>
                  <a:pt x="1249720" y="292838"/>
                  <a:pt x="1267327" y="272716"/>
                </a:cubicBezTo>
                <a:cubicBezTo>
                  <a:pt x="1287246" y="249951"/>
                  <a:pt x="1308528" y="228234"/>
                  <a:pt x="1331495" y="208548"/>
                </a:cubicBezTo>
                <a:cubicBezTo>
                  <a:pt x="1346134" y="196001"/>
                  <a:pt x="1365988" y="190097"/>
                  <a:pt x="1379621" y="176464"/>
                </a:cubicBezTo>
                <a:cubicBezTo>
                  <a:pt x="1499010" y="57075"/>
                  <a:pt x="1362456" y="155823"/>
                  <a:pt x="1475874" y="80211"/>
                </a:cubicBezTo>
                <a:cubicBezTo>
                  <a:pt x="1502611" y="101600"/>
                  <a:pt x="1539689" y="114320"/>
                  <a:pt x="1556085" y="144379"/>
                </a:cubicBezTo>
                <a:cubicBezTo>
                  <a:pt x="1574191" y="177574"/>
                  <a:pt x="1568169" y="219070"/>
                  <a:pt x="1572127" y="256674"/>
                </a:cubicBezTo>
                <a:cubicBezTo>
                  <a:pt x="1596283" y="486161"/>
                  <a:pt x="1566045" y="382806"/>
                  <a:pt x="1604211" y="497306"/>
                </a:cubicBezTo>
                <a:cubicBezTo>
                  <a:pt x="1646990" y="491959"/>
                  <a:pt x="1691648" y="494897"/>
                  <a:pt x="1732548" y="481264"/>
                </a:cubicBezTo>
                <a:cubicBezTo>
                  <a:pt x="1757913" y="472809"/>
                  <a:pt x="1777007" y="451204"/>
                  <a:pt x="1796716" y="433137"/>
                </a:cubicBezTo>
                <a:cubicBezTo>
                  <a:pt x="1841313" y="392256"/>
                  <a:pt x="1891494" y="355138"/>
                  <a:pt x="1925053" y="304800"/>
                </a:cubicBezTo>
                <a:cubicBezTo>
                  <a:pt x="1935748" y="288758"/>
                  <a:pt x="1943504" y="270307"/>
                  <a:pt x="1957137" y="256674"/>
                </a:cubicBezTo>
                <a:cubicBezTo>
                  <a:pt x="2005697" y="208115"/>
                  <a:pt x="2014369" y="210860"/>
                  <a:pt x="2069432" y="192506"/>
                </a:cubicBezTo>
                <a:cubicBezTo>
                  <a:pt x="2085474" y="181811"/>
                  <a:pt x="2099939" y="168252"/>
                  <a:pt x="2117558" y="160421"/>
                </a:cubicBezTo>
                <a:cubicBezTo>
                  <a:pt x="2148463" y="146685"/>
                  <a:pt x="2213811" y="128337"/>
                  <a:pt x="2213811" y="128337"/>
                </a:cubicBezTo>
                <a:cubicBezTo>
                  <a:pt x="2224506" y="149727"/>
                  <a:pt x="2241739" y="168956"/>
                  <a:pt x="2245895" y="192506"/>
                </a:cubicBezTo>
                <a:cubicBezTo>
                  <a:pt x="2289113" y="437407"/>
                  <a:pt x="2196819" y="357642"/>
                  <a:pt x="2310064" y="433137"/>
                </a:cubicBezTo>
                <a:cubicBezTo>
                  <a:pt x="2368885" y="427790"/>
                  <a:pt x="2429458" y="432313"/>
                  <a:pt x="2486527" y="417095"/>
                </a:cubicBezTo>
                <a:cubicBezTo>
                  <a:pt x="2512361" y="410206"/>
                  <a:pt x="2528791" y="384301"/>
                  <a:pt x="2550695" y="368969"/>
                </a:cubicBezTo>
                <a:cubicBezTo>
                  <a:pt x="2582285" y="346856"/>
                  <a:pt x="2613883" y="324639"/>
                  <a:pt x="2646948" y="304800"/>
                </a:cubicBezTo>
                <a:cubicBezTo>
                  <a:pt x="2735623" y="251595"/>
                  <a:pt x="2681795" y="289866"/>
                  <a:pt x="2759243" y="256674"/>
                </a:cubicBezTo>
                <a:cubicBezTo>
                  <a:pt x="2816231" y="232251"/>
                  <a:pt x="2823205" y="224727"/>
                  <a:pt x="2871537" y="192506"/>
                </a:cubicBezTo>
                <a:cubicBezTo>
                  <a:pt x="3031666" y="299257"/>
                  <a:pt x="2857711" y="164585"/>
                  <a:pt x="2935706" y="593558"/>
                </a:cubicBezTo>
                <a:cubicBezTo>
                  <a:pt x="2938731" y="610195"/>
                  <a:pt x="2968289" y="584177"/>
                  <a:pt x="2983832" y="577516"/>
                </a:cubicBezTo>
                <a:cubicBezTo>
                  <a:pt x="3005812" y="568096"/>
                  <a:pt x="3026611" y="556127"/>
                  <a:pt x="3048000" y="545432"/>
                </a:cubicBezTo>
                <a:cubicBezTo>
                  <a:pt x="3127331" y="426440"/>
                  <a:pt x="3035971" y="556660"/>
                  <a:pt x="3112169" y="465221"/>
                </a:cubicBezTo>
                <a:cubicBezTo>
                  <a:pt x="3129285" y="444681"/>
                  <a:pt x="3138049" y="415884"/>
                  <a:pt x="3160295" y="401053"/>
                </a:cubicBezTo>
                <a:cubicBezTo>
                  <a:pt x="3188435" y="382293"/>
                  <a:pt x="3256548" y="368969"/>
                  <a:pt x="3256548" y="368969"/>
                </a:cubicBezTo>
                <a:cubicBezTo>
                  <a:pt x="3292027" y="333490"/>
                  <a:pt x="3308131" y="311092"/>
                  <a:pt x="3352800" y="288758"/>
                </a:cubicBezTo>
                <a:cubicBezTo>
                  <a:pt x="3367925" y="281196"/>
                  <a:pt x="3384885" y="278063"/>
                  <a:pt x="3400927" y="272716"/>
                </a:cubicBezTo>
                <a:cubicBezTo>
                  <a:pt x="3523046" y="313422"/>
                  <a:pt x="3464016" y="298168"/>
                  <a:pt x="3577390" y="320842"/>
                </a:cubicBezTo>
                <a:cubicBezTo>
                  <a:pt x="3716422" y="315495"/>
                  <a:pt x="3824487" y="435483"/>
                  <a:pt x="3962401" y="417095"/>
                </a:cubicBezTo>
                <a:cubicBezTo>
                  <a:pt x="4006517" y="411213"/>
                  <a:pt x="4077369" y="235285"/>
                  <a:pt x="4106779" y="192506"/>
                </a:cubicBezTo>
                <a:cubicBezTo>
                  <a:pt x="4136189" y="149727"/>
                  <a:pt x="4130073" y="172729"/>
                  <a:pt x="4138864" y="160421"/>
                </a:cubicBezTo>
                <a:cubicBezTo>
                  <a:pt x="4161094" y="129300"/>
                  <a:pt x="4202284" y="43402"/>
                  <a:pt x="4235116" y="16042"/>
                </a:cubicBezTo>
                <a:cubicBezTo>
                  <a:pt x="4248107" y="5216"/>
                  <a:pt x="4267201" y="5347"/>
                  <a:pt x="4283243" y="0"/>
                </a:cubicBezTo>
                <a:cubicBezTo>
                  <a:pt x="4271029" y="134349"/>
                  <a:pt x="4249491" y="266047"/>
                  <a:pt x="4283243" y="401053"/>
                </a:cubicBezTo>
                <a:cubicBezTo>
                  <a:pt x="4287919" y="419757"/>
                  <a:pt x="4315327" y="422442"/>
                  <a:pt x="4331369" y="433137"/>
                </a:cubicBezTo>
                <a:cubicBezTo>
                  <a:pt x="4422274" y="427790"/>
                  <a:pt x="4514791" y="434954"/>
                  <a:pt x="4604085" y="417095"/>
                </a:cubicBezTo>
                <a:cubicBezTo>
                  <a:pt x="4626331" y="412646"/>
                  <a:pt x="4634986" y="383733"/>
                  <a:pt x="4652211" y="368969"/>
                </a:cubicBezTo>
                <a:cubicBezTo>
                  <a:pt x="4714016" y="315993"/>
                  <a:pt x="4701065" y="325947"/>
                  <a:pt x="4764506" y="304800"/>
                </a:cubicBezTo>
                <a:cubicBezTo>
                  <a:pt x="4775201" y="315495"/>
                  <a:pt x="4788808" y="323916"/>
                  <a:pt x="4796590" y="336885"/>
                </a:cubicBezTo>
                <a:cubicBezTo>
                  <a:pt x="4846991" y="420888"/>
                  <a:pt x="4743001" y="411122"/>
                  <a:pt x="4940969" y="336885"/>
                </a:cubicBezTo>
                <a:cubicBezTo>
                  <a:pt x="4956258" y="291018"/>
                  <a:pt x="4962982" y="274946"/>
                  <a:pt x="4973053" y="224590"/>
                </a:cubicBezTo>
                <a:cubicBezTo>
                  <a:pt x="4994660" y="116556"/>
                  <a:pt x="4965090" y="152342"/>
                  <a:pt x="5005137" y="112295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4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F33608-6B2B-47B9-A6DE-6FDD5AD7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GB" dirty="0"/>
              <a:t>The Prophecy and the Vision</a:t>
            </a:r>
          </a:p>
        </p:txBody>
      </p:sp>
    </p:spTree>
    <p:extLst>
      <p:ext uri="{BB962C8B-B14F-4D97-AF65-F5344CB8AC3E}">
        <p14:creationId xmlns:p14="http://schemas.microsoft.com/office/powerpoint/2010/main" val="21171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EB865-6425-4A87-8D45-E2059AE8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8076-5B0C-46AA-944C-7CB627836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0482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dirty="0"/>
              <a:t>This is a sequel to my </a:t>
            </a:r>
            <a:r>
              <a:rPr lang="en-GB" dirty="0" smtClean="0"/>
              <a:t>2011 </a:t>
            </a:r>
            <a:r>
              <a:rPr lang="en-GB" dirty="0"/>
              <a:t>seminar “Trigger Happy: A light-hearted look at the seriously hard business of hardware triggering (and how we are trying to make it easier)”</a:t>
            </a:r>
          </a:p>
          <a:p>
            <a:pPr lvl="1">
              <a:lnSpc>
                <a:spcPct val="110000"/>
              </a:lnSpc>
            </a:pPr>
            <a:r>
              <a:rPr lang="en-GB" dirty="0">
                <a:hlinkClick r:id="rId2"/>
              </a:rPr>
              <a:t>http://www.hep.ph.ic.ac.uk/~awr01/seminars/triggerhappy/TriggerHappy_v1.1.pptx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That talk: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Honestly (brutally) assessed the shortcomings of the existing CMS trigger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Lay out my glorious vision for the Phase-I upgrade of CMS trigger electronics</a:t>
            </a:r>
          </a:p>
          <a:p>
            <a:pPr lvl="2">
              <a:lnSpc>
                <a:spcPct val="110000"/>
              </a:lnSpc>
            </a:pPr>
            <a:r>
              <a:rPr lang="en-GB" dirty="0"/>
              <a:t>Speaker’s prerogative when you gave me a seminar soapbox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Parts of that vision came to pass, some parts didn’t</a:t>
            </a:r>
          </a:p>
          <a:p>
            <a:pPr>
              <a:lnSpc>
                <a:spcPct val="110000"/>
              </a:lnSpc>
            </a:pPr>
            <a:r>
              <a:rPr lang="en-GB" dirty="0"/>
              <a:t>This talk will assess where CMS stands now, and what it faces after the Phase-II upgrades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And I’ll lay out my new glorious vision</a:t>
            </a:r>
          </a:p>
          <a:p>
            <a:pPr lvl="1">
              <a:lnSpc>
                <a:spcPct val="110000"/>
              </a:lnSpc>
            </a:pPr>
            <a:r>
              <a:rPr lang="en-GB" dirty="0"/>
              <a:t>Well… if you are a seminar soapbox again</a:t>
            </a:r>
          </a:p>
        </p:txBody>
      </p:sp>
    </p:spTree>
    <p:extLst>
      <p:ext uri="{BB962C8B-B14F-4D97-AF65-F5344CB8AC3E}">
        <p14:creationId xmlns:p14="http://schemas.microsoft.com/office/powerpoint/2010/main" val="11292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BF1EE4-96F1-4DB0-940D-6A7D9541A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Prophetic Witticism…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26ED1E-CDD4-4565-9BB6-FF052850C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5011"/>
            <a:ext cx="10515600" cy="2089803"/>
          </a:xfrm>
        </p:spPr>
        <p:txBody>
          <a:bodyPr/>
          <a:lstStyle/>
          <a:p>
            <a:pPr marL="0" indent="0" algn="ctr">
              <a:buNone/>
            </a:pPr>
            <a:r>
              <a:rPr lang="en-GB" sz="4000" dirty="0"/>
              <a:t>By 2015, every board in the [CMS] trigger will be identical and, after that, they will only get</a:t>
            </a:r>
            <a:br>
              <a:rPr lang="en-GB" sz="4000" dirty="0"/>
            </a:br>
            <a:r>
              <a:rPr lang="en-GB" sz="4000" dirty="0"/>
              <a:t>more similar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9AAD0-0BC0-4B49-9EA0-C3BB773D6283}"/>
              </a:ext>
            </a:extLst>
          </p:cNvPr>
          <p:cNvSpPr txBox="1"/>
          <p:nvPr/>
        </p:nvSpPr>
        <p:spPr>
          <a:xfrm>
            <a:off x="9593178" y="4541066"/>
            <a:ext cx="1760621" cy="36781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Andy Rose, 2010</a:t>
            </a:r>
          </a:p>
        </p:txBody>
      </p:sp>
    </p:spTree>
    <p:extLst>
      <p:ext uri="{BB962C8B-B14F-4D97-AF65-F5344CB8AC3E}">
        <p14:creationId xmlns:p14="http://schemas.microsoft.com/office/powerpoint/2010/main" val="111461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642E-9156-4FB1-9E22-E48128ED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… which accompanied “The Vision”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41ADC-EDD3-466B-89F1-C110F773B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71737" cy="3909788"/>
          </a:xfrm>
        </p:spPr>
        <p:txBody>
          <a:bodyPr/>
          <a:lstStyle/>
          <a:p>
            <a:r>
              <a:rPr lang="en-GB" dirty="0"/>
              <a:t>In 2012, I presented my glorious vision:</a:t>
            </a:r>
          </a:p>
          <a:p>
            <a:r>
              <a:rPr lang="en-GB" dirty="0"/>
              <a:t>Using time-multiplexing to achieve homogeneity by eliminating boundaries</a:t>
            </a:r>
          </a:p>
          <a:p>
            <a:r>
              <a:rPr lang="en-GB" dirty="0"/>
              <a:t>A beautiful, highly homogeneous system</a:t>
            </a:r>
          </a:p>
          <a:p>
            <a:pPr lvl="1"/>
            <a:r>
              <a:rPr lang="en-GB" dirty="0"/>
              <a:t>Common hardware</a:t>
            </a:r>
          </a:p>
          <a:p>
            <a:pPr lvl="1"/>
            <a:r>
              <a:rPr lang="en-GB" dirty="0"/>
              <a:t>Common link-standards</a:t>
            </a:r>
          </a:p>
          <a:p>
            <a:pPr lvl="1"/>
            <a:r>
              <a:rPr lang="en-GB" dirty="0"/>
              <a:t>Common software for</a:t>
            </a:r>
            <a:br>
              <a:rPr lang="en-GB" dirty="0"/>
            </a:br>
            <a:r>
              <a:rPr lang="en-GB" dirty="0"/>
              <a:t>controlling everything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800F4-9096-406C-BFE0-A0932353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36"/>
          <a:stretch/>
        </p:blipFill>
        <p:spPr>
          <a:xfrm>
            <a:off x="4975707" y="2365523"/>
            <a:ext cx="7216293" cy="42614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58998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D800F4-9096-406C-BFE0-A0932353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36"/>
          <a:stretch/>
        </p:blipFill>
        <p:spPr>
          <a:xfrm>
            <a:off x="4975707" y="2371937"/>
            <a:ext cx="7216293" cy="42614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E2E4E7-98F9-47A5-972E-E01E05AA5AC8}"/>
              </a:ext>
            </a:extLst>
          </p:cNvPr>
          <p:cNvSpPr txBox="1"/>
          <p:nvPr/>
        </p:nvSpPr>
        <p:spPr>
          <a:xfrm>
            <a:off x="0" y="1825625"/>
            <a:ext cx="12192000" cy="3385004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  <a:t>One board to rule them all,</a:t>
            </a:r>
            <a:b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</a:br>
            <a: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  <a:t>One link-standard to bind them,</a:t>
            </a:r>
            <a:b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</a:br>
            <a: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  <a:t>One control-bus to rule them all,</a:t>
            </a:r>
            <a:b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</a:br>
            <a:r>
              <a:rPr lang="en-GB" sz="48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Greifswalder Tengwar" panose="020B0603050302020204" pitchFamily="34" charset="0"/>
              </a:rPr>
              <a:t>And one software to mind them.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52ECFB8-2E65-4638-9E93-071DAFA8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</a:t>
            </a:r>
          </a:p>
        </p:txBody>
      </p:sp>
    </p:spTree>
    <p:extLst>
      <p:ext uri="{BB962C8B-B14F-4D97-AF65-F5344CB8AC3E}">
        <p14:creationId xmlns:p14="http://schemas.microsoft.com/office/powerpoint/2010/main" val="247450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4642E-9156-4FB1-9E22-E48128EDA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800F4-9096-406C-BFE0-A09323530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036"/>
          <a:stretch/>
        </p:blipFill>
        <p:spPr>
          <a:xfrm>
            <a:off x="4975707" y="2371937"/>
            <a:ext cx="7216293" cy="426147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C3472F-929D-40E5-BF7D-2B880B367B81}"/>
              </a:ext>
            </a:extLst>
          </p:cNvPr>
          <p:cNvSpPr txBox="1"/>
          <p:nvPr/>
        </p:nvSpPr>
        <p:spPr>
          <a:xfrm>
            <a:off x="0" y="1825625"/>
            <a:ext cx="12192000" cy="3385004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  <a:t>One board to rule them all,</a:t>
            </a:r>
            <a:b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</a:br>
            <a: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  <a:t>One link-standard to bind them,</a:t>
            </a:r>
            <a:b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</a:br>
            <a: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  <a:t>One control-bus to rule them all,</a:t>
            </a:r>
            <a:b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</a:br>
            <a:r>
              <a:rPr lang="en-GB" sz="3200" dirty="0">
                <a:gradFill flip="none" rotWithShape="1">
                  <a:gsLst>
                    <a:gs pos="0">
                      <a:schemeClr val="bg1"/>
                    </a:gs>
                    <a:gs pos="57000">
                      <a:srgbClr val="FFFF00"/>
                    </a:gs>
                    <a:gs pos="100000">
                      <a:srgbClr val="FFC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>
                  <a:glow rad="101600">
                    <a:srgbClr val="FF0000">
                      <a:alpha val="50000"/>
                    </a:srgbClr>
                  </a:glow>
                </a:effectLst>
                <a:latin typeface="Aniron" panose="02000607000000020002" pitchFamily="2" charset="0"/>
              </a:rPr>
              <a:t>And one software to mind them.</a:t>
            </a:r>
          </a:p>
        </p:txBody>
      </p:sp>
    </p:spTree>
    <p:extLst>
      <p:ext uri="{BB962C8B-B14F-4D97-AF65-F5344CB8AC3E}">
        <p14:creationId xmlns:p14="http://schemas.microsoft.com/office/powerpoint/2010/main" val="78533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Prophetic Witticism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7B5F291-B0D3-4B7A-ACB4-391CED0D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3790024" cy="249145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If you standardize the links and eliminate system-specific boundaries, then all boards</a:t>
            </a:r>
          </a:p>
          <a:p>
            <a:r>
              <a:rPr lang="en-GB" dirty="0"/>
              <a:t>receive parallel streams of data</a:t>
            </a:r>
          </a:p>
          <a:p>
            <a:r>
              <a:rPr lang="en-GB" dirty="0"/>
              <a:t>process parallel streams of data</a:t>
            </a:r>
          </a:p>
          <a:p>
            <a:r>
              <a:rPr lang="en-GB" dirty="0"/>
              <a:t>output parallel streams of data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AE5A06-E36A-4450-A0DF-02E506C4C5BD}"/>
              </a:ext>
            </a:extLst>
          </p:cNvPr>
          <p:cNvGrpSpPr/>
          <p:nvPr/>
        </p:nvGrpSpPr>
        <p:grpSpPr>
          <a:xfrm>
            <a:off x="4893136" y="1628800"/>
            <a:ext cx="7020781" cy="4320480"/>
            <a:chOff x="3251684" y="1628800"/>
            <a:chExt cx="7020781" cy="4320480"/>
          </a:xfrm>
        </p:grpSpPr>
        <p:sp>
          <p:nvSpPr>
            <p:cNvPr id="4" name="Rectangle 3"/>
            <p:cNvSpPr/>
            <p:nvPr/>
          </p:nvSpPr>
          <p:spPr>
            <a:xfrm>
              <a:off x="3251684" y="1628800"/>
              <a:ext cx="5688632" cy="4320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dirty="0"/>
                <a:t>PCB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240905" y="2960948"/>
              <a:ext cx="1710190" cy="16561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Large FPGA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663953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9460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4967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63953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79460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94967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60377" y="2132856"/>
              <a:ext cx="963107" cy="648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57001" y="2961761"/>
              <a:ext cx="963107" cy="648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RAM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8890298" y="1987706"/>
              <a:ext cx="1332148" cy="36004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8903946" y="5229200"/>
              <a:ext cx="1332148" cy="3600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2144" y="3177379"/>
              <a:ext cx="1283260" cy="122332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DAQ and Control interface</a:t>
              </a:r>
            </a:p>
          </p:txBody>
        </p:sp>
        <p:sp>
          <p:nvSpPr>
            <p:cNvPr id="7" name="Left-Right Arrow 6"/>
            <p:cNvSpPr/>
            <p:nvPr/>
          </p:nvSpPr>
          <p:spPr>
            <a:xfrm>
              <a:off x="8725422" y="3555421"/>
              <a:ext cx="1547043" cy="46723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03712" y="4022660"/>
              <a:ext cx="1512168" cy="171059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Powering,</a:t>
              </a:r>
            </a:p>
            <a:p>
              <a:pPr algn="ctr"/>
              <a:r>
                <a:rPr lang="en-GB" dirty="0"/>
                <a:t>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5443"/>
            <a:ext cx="10515600" cy="828027"/>
          </a:xfrm>
        </p:spPr>
        <p:txBody>
          <a:bodyPr/>
          <a:lstStyle/>
          <a:p>
            <a:r>
              <a:rPr lang="en-GB" dirty="0"/>
              <a:t>                        : The original and the best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598" y="147450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950Gb/s in and 950Gb/s out</a:t>
            </a:r>
          </a:p>
          <a:p>
            <a:r>
              <a:rPr lang="en-GB" dirty="0">
                <a:solidFill>
                  <a:schemeClr val="bg1"/>
                </a:solidFill>
              </a:rPr>
              <a:t>700,000 logic blocks @400MHz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3229" y="1488139"/>
            <a:ext cx="2936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Designed by G. Iles, J. Jones, A. Rose &amp; S. Greenwood at IC</a:t>
            </a:r>
          </a:p>
        </p:txBody>
      </p:sp>
      <p:pic>
        <p:nvPicPr>
          <p:cNvPr id="13" name="Picture 4" descr="http://www.hep.ph.ic.ac.uk/mp7/images/mp7_white.png">
            <a:extLst>
              <a:ext uri="{FF2B5EF4-FFF2-40B4-BE49-F238E27FC236}">
                <a16:creationId xmlns:a16="http://schemas.microsoft.com/office/drawing/2014/main" id="{60513F22-43C4-4FD3-AAA2-0488F614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1" y="575443"/>
            <a:ext cx="3144259" cy="82802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8978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1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5443"/>
            <a:ext cx="10515600" cy="828026"/>
          </a:xfrm>
        </p:spPr>
        <p:txBody>
          <a:bodyPr/>
          <a:lstStyle/>
          <a:p>
            <a:r>
              <a:rPr lang="en-GB" dirty="0"/>
              <a:t>                        : The original and the best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4598" y="147450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950Gb/s in and 950Gb/s out</a:t>
            </a:r>
          </a:p>
          <a:p>
            <a:r>
              <a:rPr lang="en-GB" dirty="0">
                <a:solidFill>
                  <a:schemeClr val="bg1"/>
                </a:solidFill>
              </a:rPr>
              <a:t>700,000 logic blocks @400MHz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3229" y="1488139"/>
            <a:ext cx="29369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Designed by G. Iles, J. Jones, A. Rose &amp; S. Greenwood at IC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48" b="98902" l="293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8978"/>
            <a:ext cx="9144000" cy="60989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81BE3-1EFA-4D6C-A078-18D10876D6D5}"/>
              </a:ext>
            </a:extLst>
          </p:cNvPr>
          <p:cNvSpPr txBox="1"/>
          <p:nvPr/>
        </p:nvSpPr>
        <p:spPr>
          <a:xfrm>
            <a:off x="8643229" y="5352691"/>
            <a:ext cx="2774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And it is laid out rationally and looks pretty</a:t>
            </a:r>
          </a:p>
        </p:txBody>
      </p:sp>
      <p:pic>
        <p:nvPicPr>
          <p:cNvPr id="9" name="Picture 4" descr="http://www.hep.ph.ic.ac.uk/mp7/images/mp7_white.png">
            <a:extLst>
              <a:ext uri="{FF2B5EF4-FFF2-40B4-BE49-F238E27FC236}">
                <a16:creationId xmlns:a16="http://schemas.microsoft.com/office/drawing/2014/main" id="{4C1B5812-252F-4915-AD5B-E1212FFDA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1" y="575443"/>
            <a:ext cx="3144259" cy="82802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31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Prophetic Witticism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7B5F291-B0D3-4B7A-ACB4-391CED0D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146"/>
            <a:ext cx="3790024" cy="4651017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Couple the limited variation in the tasks with the fact that:</a:t>
            </a:r>
          </a:p>
          <a:p>
            <a:r>
              <a:rPr lang="en-GB" dirty="0"/>
              <a:t>The reign of ASICs was over: Long live the FPGA</a:t>
            </a:r>
          </a:p>
          <a:p>
            <a:r>
              <a:rPr lang="en-GB" dirty="0"/>
              <a:t>The number of vendors making sufficiently powerful FPGAs was limited</a:t>
            </a:r>
          </a:p>
          <a:p>
            <a:r>
              <a:rPr lang="en-GB" dirty="0"/>
              <a:t>The number of vendors making sufficiently fast optics was also limited</a:t>
            </a:r>
          </a:p>
          <a:p>
            <a:pPr marL="0" indent="0">
              <a:buNone/>
            </a:pPr>
            <a:r>
              <a:rPr lang="en-GB" dirty="0"/>
              <a:t>And the logic behind the prophecy becomes obvious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AE5A06-E36A-4450-A0DF-02E506C4C5BD}"/>
              </a:ext>
            </a:extLst>
          </p:cNvPr>
          <p:cNvGrpSpPr/>
          <p:nvPr/>
        </p:nvGrpSpPr>
        <p:grpSpPr>
          <a:xfrm>
            <a:off x="4893136" y="1628800"/>
            <a:ext cx="7020781" cy="4320480"/>
            <a:chOff x="3251684" y="1628800"/>
            <a:chExt cx="7020781" cy="4320480"/>
          </a:xfrm>
        </p:grpSpPr>
        <p:sp>
          <p:nvSpPr>
            <p:cNvPr id="4" name="Rectangle 3"/>
            <p:cNvSpPr/>
            <p:nvPr/>
          </p:nvSpPr>
          <p:spPr>
            <a:xfrm>
              <a:off x="3251684" y="1628800"/>
              <a:ext cx="5688632" cy="4320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dirty="0"/>
                <a:t>PCB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240905" y="2960948"/>
              <a:ext cx="1710190" cy="16561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Large FPGA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663953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9460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4967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63953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79460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94967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60377" y="2132856"/>
              <a:ext cx="963107" cy="648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57001" y="2961761"/>
              <a:ext cx="963107" cy="648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RAM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8890298" y="1987706"/>
              <a:ext cx="1332148" cy="36004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8903946" y="5229200"/>
              <a:ext cx="1332148" cy="3600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2144" y="3177379"/>
              <a:ext cx="1283260" cy="122332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DAQ and Control interface</a:t>
              </a:r>
            </a:p>
          </p:txBody>
        </p:sp>
        <p:sp>
          <p:nvSpPr>
            <p:cNvPr id="7" name="Left-Right Arrow 6"/>
            <p:cNvSpPr/>
            <p:nvPr/>
          </p:nvSpPr>
          <p:spPr>
            <a:xfrm>
              <a:off x="8725422" y="3555421"/>
              <a:ext cx="1547043" cy="46723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03712" y="4022660"/>
              <a:ext cx="1512168" cy="171059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Powering,</a:t>
              </a:r>
            </a:p>
            <a:p>
              <a:pPr algn="ctr"/>
              <a:r>
                <a:rPr lang="en-GB" dirty="0"/>
                <a:t>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94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The Prophetic Witticism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7B5F291-B0D3-4B7A-ACB4-391CED0DA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9146"/>
            <a:ext cx="3790024" cy="498957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Couple the limited variation in the tasks with the fact that:</a:t>
            </a:r>
          </a:p>
          <a:p>
            <a:r>
              <a:rPr lang="en-GB" dirty="0"/>
              <a:t>The reign of ASICs was over: Long live the FPGA</a:t>
            </a:r>
          </a:p>
          <a:p>
            <a:r>
              <a:rPr lang="en-GB" dirty="0"/>
              <a:t>The number of vendors making sufficiently powerful FPGAs was limited</a:t>
            </a:r>
          </a:p>
          <a:p>
            <a:r>
              <a:rPr lang="en-GB" dirty="0"/>
              <a:t>The number of vendors making sufficiently fast optics was also limited</a:t>
            </a:r>
          </a:p>
          <a:p>
            <a:pPr marL="0" indent="0">
              <a:buNone/>
            </a:pPr>
            <a:r>
              <a:rPr lang="en-GB" dirty="0"/>
              <a:t>And the logic behind the prophecy becomes obvious, and so the prophecy came to pass…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AE5A06-E36A-4450-A0DF-02E506C4C5BD}"/>
              </a:ext>
            </a:extLst>
          </p:cNvPr>
          <p:cNvGrpSpPr/>
          <p:nvPr/>
        </p:nvGrpSpPr>
        <p:grpSpPr>
          <a:xfrm>
            <a:off x="4893136" y="1628800"/>
            <a:ext cx="7020781" cy="4320480"/>
            <a:chOff x="3251684" y="1628800"/>
            <a:chExt cx="7020781" cy="4320480"/>
          </a:xfrm>
        </p:grpSpPr>
        <p:sp>
          <p:nvSpPr>
            <p:cNvPr id="4" name="Rectangle 3"/>
            <p:cNvSpPr/>
            <p:nvPr/>
          </p:nvSpPr>
          <p:spPr>
            <a:xfrm>
              <a:off x="3251684" y="1628800"/>
              <a:ext cx="5688632" cy="432048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dirty="0"/>
                <a:t>PCB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240905" y="2960948"/>
              <a:ext cx="1710190" cy="16561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Large FPGA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663953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779460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894967" y="1844824"/>
              <a:ext cx="963107" cy="6480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TX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63953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79460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94967" y="5085184"/>
              <a:ext cx="963107" cy="648072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Multi </a:t>
              </a:r>
              <a:r>
                <a:rPr lang="en-GB" dirty="0" err="1"/>
                <a:t>Gbit</a:t>
              </a:r>
              <a:r>
                <a:rPr lang="en-GB" dirty="0"/>
                <a:t> RX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860377" y="2132856"/>
              <a:ext cx="963107" cy="648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857001" y="2961761"/>
              <a:ext cx="963107" cy="64807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RAM</a:t>
              </a: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8890298" y="1987706"/>
              <a:ext cx="1332148" cy="360040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8903946" y="5229200"/>
              <a:ext cx="1332148" cy="360040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2144" y="3177379"/>
              <a:ext cx="1283260" cy="1223323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DAQ and Control interface</a:t>
              </a:r>
            </a:p>
          </p:txBody>
        </p:sp>
        <p:sp>
          <p:nvSpPr>
            <p:cNvPr id="7" name="Left-Right Arrow 6"/>
            <p:cNvSpPr/>
            <p:nvPr/>
          </p:nvSpPr>
          <p:spPr>
            <a:xfrm>
              <a:off x="8725422" y="3555421"/>
              <a:ext cx="1547043" cy="467239"/>
            </a:xfrm>
            <a:prstGeom prst="left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03712" y="4022660"/>
              <a:ext cx="1512168" cy="1710597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Powering,</a:t>
              </a:r>
            </a:p>
            <a:p>
              <a:pPr algn="ctr"/>
              <a:r>
                <a:rPr lang="en-GB" dirty="0"/>
                <a:t>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642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Prophetic Witticism</a:t>
            </a:r>
          </a:p>
        </p:txBody>
      </p:sp>
      <p:pic>
        <p:nvPicPr>
          <p:cNvPr id="1026" name="Picture 2" descr="http://www.hep.ph.ic.ac.uk/mp7/images/gallery/DSCF4593-cro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380" y="1399109"/>
            <a:ext cx="2343429" cy="197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20" y="1399109"/>
            <a:ext cx="2384482" cy="201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www.hep.ph.ic.ac.uk/mp7/images/mp7_wh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52" y="3397140"/>
            <a:ext cx="2199414" cy="579206"/>
          </a:xfrm>
          <a:prstGeom prst="rect">
            <a:avLst/>
          </a:prstGeom>
          <a:solidFill>
            <a:schemeClr val="tx1">
              <a:alpha val="50000"/>
            </a:schemeClr>
          </a:solidFill>
        </p:spPr>
      </p:pic>
      <p:sp>
        <p:nvSpPr>
          <p:cNvPr id="5" name="TextBox 4"/>
          <p:cNvSpPr txBox="1"/>
          <p:nvPr/>
        </p:nvSpPr>
        <p:spPr>
          <a:xfrm>
            <a:off x="4851337" y="324413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CTP7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878" y="4063405"/>
            <a:ext cx="5239824" cy="20041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31704" y="5975786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MTF7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6652" y="6350348"/>
            <a:ext cx="1292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gency FB" panose="020B0503020202020204" pitchFamily="34" charset="0"/>
              </a:rPr>
              <a:t>(MTF6 shown)</a:t>
            </a:r>
          </a:p>
        </p:txBody>
      </p:sp>
      <p:pic>
        <p:nvPicPr>
          <p:cNvPr id="15" name="Picture 14" descr="C:\Users\Bekka\Desktop\front_low_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" b="3588"/>
          <a:stretch/>
        </p:blipFill>
        <p:spPr bwMode="auto">
          <a:xfrm>
            <a:off x="7523382" y="1426747"/>
            <a:ext cx="2742530" cy="198628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/>
          <p:cNvSpPr txBox="1"/>
          <p:nvPr/>
        </p:nvSpPr>
        <p:spPr>
          <a:xfrm>
            <a:off x="7340279" y="3262639"/>
            <a:ext cx="3108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 err="1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TwinMux</a:t>
            </a:r>
            <a:endParaRPr lang="en-GB" sz="5400" b="1" dirty="0">
              <a:solidFill>
                <a:schemeClr val="bg1"/>
              </a:solidFill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7"/>
          <a:srcRect l="16874" t="8200" r="8739"/>
          <a:stretch/>
        </p:blipFill>
        <p:spPr>
          <a:xfrm>
            <a:off x="7824192" y="4063405"/>
            <a:ext cx="2175128" cy="201322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67072" y="596195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ea typeface="Verdana" panose="020B0604030504040204" pitchFamily="34" charset="0"/>
                <a:cs typeface="Arial" panose="020B0604020202020204" pitchFamily="34" charset="0"/>
              </a:rPr>
              <a:t>CPPF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1928A6-B977-4F2E-A51F-6B369F67111A}"/>
              </a:ext>
            </a:extLst>
          </p:cNvPr>
          <p:cNvSpPr txBox="1"/>
          <p:nvPr/>
        </p:nvSpPr>
        <p:spPr>
          <a:xfrm>
            <a:off x="8253661" y="5369089"/>
            <a:ext cx="500510" cy="36933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Virtex-7 690T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739194-93B0-4D58-9446-48A66EC25113}"/>
              </a:ext>
            </a:extLst>
          </p:cNvPr>
          <p:cNvSpPr txBox="1"/>
          <p:nvPr/>
        </p:nvSpPr>
        <p:spPr>
          <a:xfrm>
            <a:off x="8600172" y="5837195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3FCA0C-5802-47E8-B270-EF330B7DA21A}"/>
              </a:ext>
            </a:extLst>
          </p:cNvPr>
          <p:cNvSpPr txBox="1"/>
          <p:nvPr/>
        </p:nvSpPr>
        <p:spPr>
          <a:xfrm>
            <a:off x="7656744" y="4758176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70133B-2F53-4F5D-8D66-DDC02C607105}"/>
              </a:ext>
            </a:extLst>
          </p:cNvPr>
          <p:cNvSpPr txBox="1"/>
          <p:nvPr/>
        </p:nvSpPr>
        <p:spPr>
          <a:xfrm>
            <a:off x="6417370" y="4143561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78EC3C-6894-479B-B438-9CDC99B61D01}"/>
              </a:ext>
            </a:extLst>
          </p:cNvPr>
          <p:cNvSpPr txBox="1"/>
          <p:nvPr/>
        </p:nvSpPr>
        <p:spPr>
          <a:xfrm>
            <a:off x="8099662" y="2040634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D07F61-3225-4B50-AFAE-CBCE6B206D3D}"/>
              </a:ext>
            </a:extLst>
          </p:cNvPr>
          <p:cNvSpPr txBox="1"/>
          <p:nvPr/>
        </p:nvSpPr>
        <p:spPr>
          <a:xfrm>
            <a:off x="9606699" y="2235222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5B754D-76B8-4970-B386-F8D8871A4F17}"/>
              </a:ext>
            </a:extLst>
          </p:cNvPr>
          <p:cNvSpPr txBox="1"/>
          <p:nvPr/>
        </p:nvSpPr>
        <p:spPr>
          <a:xfrm>
            <a:off x="5845745" y="1465831"/>
            <a:ext cx="500510" cy="36933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499271-4AE7-47AF-B3FD-A826E219F493}"/>
              </a:ext>
            </a:extLst>
          </p:cNvPr>
          <p:cNvSpPr txBox="1"/>
          <p:nvPr/>
        </p:nvSpPr>
        <p:spPr>
          <a:xfrm>
            <a:off x="2360096" y="1614269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C91F44-27AA-40A5-B2BD-64A96AEB4714}"/>
              </a:ext>
            </a:extLst>
          </p:cNvPr>
          <p:cNvSpPr txBox="1"/>
          <p:nvPr/>
        </p:nvSpPr>
        <p:spPr>
          <a:xfrm>
            <a:off x="2360096" y="2786267"/>
            <a:ext cx="500510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Avago Optics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0E60FB-7A90-4176-BD10-F6336E4646EB}"/>
              </a:ext>
            </a:extLst>
          </p:cNvPr>
          <p:cNvSpPr txBox="1"/>
          <p:nvPr/>
        </p:nvSpPr>
        <p:spPr>
          <a:xfrm>
            <a:off x="8118907" y="2806081"/>
            <a:ext cx="500510" cy="36933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Virtex-7 690T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6DDF1E-1869-4C9E-B026-3F8C48ABA404}"/>
              </a:ext>
            </a:extLst>
          </p:cNvPr>
          <p:cNvSpPr txBox="1"/>
          <p:nvPr/>
        </p:nvSpPr>
        <p:spPr>
          <a:xfrm>
            <a:off x="3149586" y="2199229"/>
            <a:ext cx="500510" cy="36933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Virtex-7 690T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AD3C90-FE64-41A7-BDB2-ACB52E40D8D5}"/>
              </a:ext>
            </a:extLst>
          </p:cNvPr>
          <p:cNvSpPr txBox="1"/>
          <p:nvPr/>
        </p:nvSpPr>
        <p:spPr>
          <a:xfrm>
            <a:off x="2554721" y="4388844"/>
            <a:ext cx="500510" cy="369332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lIns="0" rIns="0" rtlCol="0">
            <a:spAutoFit/>
          </a:bodyPr>
          <a:lstStyle/>
          <a:p>
            <a:pPr algn="ctr"/>
            <a:r>
              <a:rPr lang="en-GB" sz="900" dirty="0">
                <a:solidFill>
                  <a:srgbClr val="0000FF"/>
                </a:solidFill>
                <a:latin typeface="Arial Black" panose="020B0A04020102020204" pitchFamily="34" charset="0"/>
              </a:rPr>
              <a:t>Virtex-7 690T</a:t>
            </a:r>
          </a:p>
        </p:txBody>
      </p:sp>
    </p:spTree>
    <p:extLst>
      <p:ext uri="{BB962C8B-B14F-4D97-AF65-F5344CB8AC3E}">
        <p14:creationId xmlns:p14="http://schemas.microsoft.com/office/powerpoint/2010/main" val="58051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8EAB1-ED66-481C-BA08-75B8BF6D3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08149"/>
            <a:ext cx="10515600" cy="1754326"/>
          </a:xfrm>
        </p:spPr>
        <p:txBody>
          <a:bodyPr/>
          <a:lstStyle/>
          <a:p>
            <a:r>
              <a:rPr lang="en-GB" dirty="0"/>
              <a:t>Where are we with the LHC again?</a:t>
            </a:r>
          </a:p>
        </p:txBody>
      </p:sp>
    </p:spTree>
    <p:extLst>
      <p:ext uri="{BB962C8B-B14F-4D97-AF65-F5344CB8AC3E}">
        <p14:creationId xmlns:p14="http://schemas.microsoft.com/office/powerpoint/2010/main" val="5124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vs.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Runs 0 &amp;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4283C-19F9-411E-8440-E639452BFCE4}"/>
              </a:ext>
            </a:extLst>
          </p:cNvPr>
          <p:cNvSpPr/>
          <p:nvPr/>
        </p:nvSpPr>
        <p:spPr>
          <a:xfrm>
            <a:off x="3015916" y="2294013"/>
            <a:ext cx="3049603" cy="3402249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4860-0B56-4CD9-BF14-C1B924EA7290}"/>
              </a:ext>
            </a:extLst>
          </p:cNvPr>
          <p:cNvSpPr/>
          <p:nvPr/>
        </p:nvSpPr>
        <p:spPr>
          <a:xfrm>
            <a:off x="6367070" y="2294013"/>
            <a:ext cx="3211645" cy="373203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63E55B-162F-45B4-BB1B-024D4AC384CD}"/>
              </a:ext>
            </a:extLst>
          </p:cNvPr>
          <p:cNvSpPr/>
          <p:nvPr/>
        </p:nvSpPr>
        <p:spPr>
          <a:xfrm>
            <a:off x="3010616" y="3740708"/>
            <a:ext cx="3047809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0D1E39-5F17-482F-B0F3-8BA39AF7560C}"/>
              </a:ext>
            </a:extLst>
          </p:cNvPr>
          <p:cNvSpPr/>
          <p:nvPr/>
        </p:nvSpPr>
        <p:spPr>
          <a:xfrm>
            <a:off x="6448987" y="3740708"/>
            <a:ext cx="3047809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Time-multiplexed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4F41E8-3898-4D20-AEFF-6C08F97B50FB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D2B828-8E44-45DE-B5BD-A0304F632C09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</p:spTree>
    <p:extLst>
      <p:ext uri="{BB962C8B-B14F-4D97-AF65-F5344CB8AC3E}">
        <p14:creationId xmlns:p14="http://schemas.microsoft.com/office/powerpoint/2010/main" val="339606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vs.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Runs 0 &amp;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0" y="2294013"/>
            <a:ext cx="6013455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70" y="2294013"/>
            <a:ext cx="5588932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204283C-19F9-411E-8440-E639452BFCE4}"/>
              </a:ext>
            </a:extLst>
          </p:cNvPr>
          <p:cNvSpPr/>
          <p:nvPr/>
        </p:nvSpPr>
        <p:spPr>
          <a:xfrm>
            <a:off x="44971" y="2294013"/>
            <a:ext cx="2965646" cy="3402249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E54860-0B56-4CD9-BF14-C1B924EA7290}"/>
              </a:ext>
            </a:extLst>
          </p:cNvPr>
          <p:cNvSpPr/>
          <p:nvPr/>
        </p:nvSpPr>
        <p:spPr>
          <a:xfrm>
            <a:off x="9578713" y="2294013"/>
            <a:ext cx="2377289" cy="3732033"/>
          </a:xfrm>
          <a:prstGeom prst="rect">
            <a:avLst/>
          </a:prstGeom>
          <a:solidFill>
            <a:schemeClr val="dk1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6044C6-BB6C-476A-B2B5-CA7B09EBD236}"/>
              </a:ext>
            </a:extLst>
          </p:cNvPr>
          <p:cNvSpPr/>
          <p:nvPr/>
        </p:nvSpPr>
        <p:spPr>
          <a:xfrm>
            <a:off x="9578713" y="3740708"/>
            <a:ext cx="2582482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55664C-5A9D-45F5-9B3D-6CCC07E9FC1E}"/>
              </a:ext>
            </a:extLst>
          </p:cNvPr>
          <p:cNvSpPr/>
          <p:nvPr/>
        </p:nvSpPr>
        <p:spPr>
          <a:xfrm>
            <a:off x="219019" y="3740708"/>
            <a:ext cx="2582482" cy="83864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Conventional</a:t>
            </a:r>
          </a:p>
        </p:txBody>
      </p:sp>
    </p:spTree>
    <p:extLst>
      <p:ext uri="{BB962C8B-B14F-4D97-AF65-F5344CB8AC3E}">
        <p14:creationId xmlns:p14="http://schemas.microsoft.com/office/powerpoint/2010/main" val="105638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978A5-C748-47CA-8EF5-2BD69734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vs. Reality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1D6B68-2DB2-4556-9BB5-3EAC06134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3959"/>
          </a:xfrm>
        </p:spPr>
        <p:txBody>
          <a:bodyPr/>
          <a:lstStyle/>
          <a:p>
            <a:r>
              <a:rPr lang="en-GB" dirty="0"/>
              <a:t>Runs 0 &amp; 1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1F719F-FF31-48E9-AD3D-18EB0C04A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3959"/>
          </a:xfrm>
        </p:spPr>
        <p:txBody>
          <a:bodyPr/>
          <a:lstStyle/>
          <a:p>
            <a:pPr algn="r"/>
            <a:r>
              <a:rPr lang="en-GB" dirty="0"/>
              <a:t>Run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89422-D382-4C07-9821-37810BCAE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2"/>
          <a:stretch/>
        </p:blipFill>
        <p:spPr>
          <a:xfrm>
            <a:off x="44970" y="2294013"/>
            <a:ext cx="2953063" cy="388694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56F5B-56CB-47C2-BE32-E6BA19761A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05"/>
          <a:stretch/>
        </p:blipFill>
        <p:spPr>
          <a:xfrm>
            <a:off x="9653666" y="2294013"/>
            <a:ext cx="2302336" cy="4555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5BA6DD8-10A1-4064-82BE-7DA0A32FF0AD}"/>
              </a:ext>
            </a:extLst>
          </p:cNvPr>
          <p:cNvSpPr txBox="1"/>
          <p:nvPr/>
        </p:nvSpPr>
        <p:spPr>
          <a:xfrm>
            <a:off x="11167672" y="3687581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18 of 1 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4EEA67-1E11-4B45-B8E0-9E29BA56DE4C}"/>
              </a:ext>
            </a:extLst>
          </p:cNvPr>
          <p:cNvSpPr txBox="1"/>
          <p:nvPr/>
        </p:nvSpPr>
        <p:spPr>
          <a:xfrm>
            <a:off x="11167672" y="4508158"/>
            <a:ext cx="77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 of 1 type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79FAAD-AF63-4FF7-B839-98442506D2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353" b="1"/>
          <a:stretch/>
        </p:blipFill>
        <p:spPr>
          <a:xfrm>
            <a:off x="3131956" y="1487604"/>
            <a:ext cx="5960567" cy="2589729"/>
          </a:xfrm>
          <a:prstGeom prst="rect">
            <a:avLst/>
          </a:prstGeom>
          <a:noFill/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39011CB-E5C4-41C1-BFE0-CC058358BC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305175" y="4163730"/>
            <a:ext cx="2790825" cy="268605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4F49C4A-0A51-4E70-971C-0D432DFBB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96000" y="4163730"/>
            <a:ext cx="2801166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DD37-9C8B-4C29-81DE-6D40AD503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vs. Reality: Definitely better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751D2-201C-4DFD-BED8-C2CE2DA11F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71" y="1434937"/>
            <a:ext cx="6635657" cy="54089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9FF97C-7029-4D52-89B7-F5DB158705C2}"/>
              </a:ext>
            </a:extLst>
          </p:cNvPr>
          <p:cNvSpPr/>
          <p:nvPr/>
        </p:nvSpPr>
        <p:spPr>
          <a:xfrm>
            <a:off x="6583680" y="2665027"/>
            <a:ext cx="1941343" cy="1165108"/>
          </a:xfrm>
          <a:prstGeom prst="rect">
            <a:avLst/>
          </a:prstGeom>
          <a:solidFill>
            <a:srgbClr val="CC9900">
              <a:alpha val="50000"/>
            </a:srgbClr>
          </a:solidFill>
          <a:ln w="38100"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C123E6-7622-4648-A9A1-44D3E421A758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452" y="2713334"/>
            <a:ext cx="1251385" cy="105691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99294A-3F18-44C6-BEF1-3E2D1C1AABAD}"/>
              </a:ext>
            </a:extLst>
          </p:cNvPr>
          <p:cNvSpPr/>
          <p:nvPr/>
        </p:nvSpPr>
        <p:spPr>
          <a:xfrm>
            <a:off x="2778170" y="3826412"/>
            <a:ext cx="1803819" cy="1165108"/>
          </a:xfrm>
          <a:prstGeom prst="rect">
            <a:avLst/>
          </a:prstGeom>
          <a:solidFill>
            <a:schemeClr val="accent4">
              <a:alpha val="50000"/>
            </a:schemeClr>
          </a:solidFill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D1AA0C-F3A2-4E8E-B10F-C67E7A1CA57E}"/>
              </a:ext>
            </a:extLst>
          </p:cNvPr>
          <p:cNvSpPr/>
          <p:nvPr/>
        </p:nvSpPr>
        <p:spPr>
          <a:xfrm>
            <a:off x="4581988" y="2661411"/>
            <a:ext cx="2001691" cy="1165108"/>
          </a:xfrm>
          <a:prstGeom prst="rect">
            <a:avLst/>
          </a:prstGeom>
          <a:solidFill>
            <a:schemeClr val="accent2">
              <a:alpha val="50000"/>
            </a:schemeClr>
          </a:solidFill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C:\Users\Bekka\Desktop\front_low_2.jpg">
            <a:extLst>
              <a:ext uri="{FF2B5EF4-FFF2-40B4-BE49-F238E27FC236}">
                <a16:creationId xmlns:a16="http://schemas.microsoft.com/office/drawing/2014/main" id="{370BC57F-D488-4DF7-A43B-B308FB8C4286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" b="3588"/>
          <a:stretch/>
        </p:blipFill>
        <p:spPr bwMode="auto">
          <a:xfrm>
            <a:off x="5050302" y="2721507"/>
            <a:ext cx="1448032" cy="1048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381597-28AD-4B06-BBB4-5CD22C4B8220}"/>
              </a:ext>
            </a:extLst>
          </p:cNvPr>
          <p:cNvSpPr/>
          <p:nvPr/>
        </p:nvSpPr>
        <p:spPr>
          <a:xfrm>
            <a:off x="2778169" y="3031587"/>
            <a:ext cx="1808560" cy="791315"/>
          </a:xfrm>
          <a:prstGeom prst="rect">
            <a:avLst/>
          </a:prstGeom>
          <a:solidFill>
            <a:schemeClr val="accent5">
              <a:alpha val="50000"/>
            </a:schemeClr>
          </a:solidFill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F7E409-DCC5-493F-AF64-0C70B9373EAB}"/>
              </a:ext>
            </a:extLst>
          </p:cNvPr>
          <p:cNvPicPr/>
          <p:nvPr/>
        </p:nvPicPr>
        <p:blipFill rotWithShape="1">
          <a:blip r:embed="rId5"/>
          <a:srcRect l="16874" t="11861" r="8739"/>
          <a:stretch/>
        </p:blipFill>
        <p:spPr>
          <a:xfrm>
            <a:off x="3295245" y="2719124"/>
            <a:ext cx="1182830" cy="10511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5EE4D3-026D-49E4-9503-606ADD5BE7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983"/>
          <a:stretch/>
        </p:blipFill>
        <p:spPr>
          <a:xfrm>
            <a:off x="3007945" y="3910924"/>
            <a:ext cx="1321265" cy="105246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F9B187-01E5-45AD-95C8-7C2CF4265021}"/>
              </a:ext>
            </a:extLst>
          </p:cNvPr>
          <p:cNvSpPr/>
          <p:nvPr/>
        </p:nvSpPr>
        <p:spPr>
          <a:xfrm>
            <a:off x="2771335" y="3840480"/>
            <a:ext cx="6627098" cy="2996418"/>
          </a:xfrm>
          <a:custGeom>
            <a:avLst/>
            <a:gdLst>
              <a:gd name="connsiteX0" fmla="*/ 6625883 w 6654019"/>
              <a:gd name="connsiteY0" fmla="*/ 0 h 2996418"/>
              <a:gd name="connsiteX1" fmla="*/ 1828800 w 6654019"/>
              <a:gd name="connsiteY1" fmla="*/ 0 h 2996418"/>
              <a:gd name="connsiteX2" fmla="*/ 1828800 w 6654019"/>
              <a:gd name="connsiteY2" fmla="*/ 1167618 h 2996418"/>
              <a:gd name="connsiteX3" fmla="*/ 0 w 6654019"/>
              <a:gd name="connsiteY3" fmla="*/ 1167618 h 2996418"/>
              <a:gd name="connsiteX4" fmla="*/ 0 w 6654019"/>
              <a:gd name="connsiteY4" fmla="*/ 2996418 h 2996418"/>
              <a:gd name="connsiteX5" fmla="*/ 6654019 w 6654019"/>
              <a:gd name="connsiteY5" fmla="*/ 2996418 h 2996418"/>
              <a:gd name="connsiteX6" fmla="*/ 6625883 w 6654019"/>
              <a:gd name="connsiteY6" fmla="*/ 0 h 2996418"/>
              <a:gd name="connsiteX0" fmla="*/ 6625883 w 6639504"/>
              <a:gd name="connsiteY0" fmla="*/ 0 h 2996418"/>
              <a:gd name="connsiteX1" fmla="*/ 1828800 w 6639504"/>
              <a:gd name="connsiteY1" fmla="*/ 0 h 2996418"/>
              <a:gd name="connsiteX2" fmla="*/ 1828800 w 6639504"/>
              <a:gd name="connsiteY2" fmla="*/ 1167618 h 2996418"/>
              <a:gd name="connsiteX3" fmla="*/ 0 w 6639504"/>
              <a:gd name="connsiteY3" fmla="*/ 1167618 h 2996418"/>
              <a:gd name="connsiteX4" fmla="*/ 0 w 6639504"/>
              <a:gd name="connsiteY4" fmla="*/ 2996418 h 2996418"/>
              <a:gd name="connsiteX5" fmla="*/ 6639504 w 6639504"/>
              <a:gd name="connsiteY5" fmla="*/ 2981904 h 2996418"/>
              <a:gd name="connsiteX6" fmla="*/ 6625883 w 6639504"/>
              <a:gd name="connsiteY6" fmla="*/ 0 h 2996418"/>
              <a:gd name="connsiteX0" fmla="*/ 6625883 w 6627098"/>
              <a:gd name="connsiteY0" fmla="*/ 0 h 2996418"/>
              <a:gd name="connsiteX1" fmla="*/ 1828800 w 6627098"/>
              <a:gd name="connsiteY1" fmla="*/ 0 h 2996418"/>
              <a:gd name="connsiteX2" fmla="*/ 1828800 w 6627098"/>
              <a:gd name="connsiteY2" fmla="*/ 1167618 h 2996418"/>
              <a:gd name="connsiteX3" fmla="*/ 0 w 6627098"/>
              <a:gd name="connsiteY3" fmla="*/ 1167618 h 2996418"/>
              <a:gd name="connsiteX4" fmla="*/ 0 w 6627098"/>
              <a:gd name="connsiteY4" fmla="*/ 2996418 h 2996418"/>
              <a:gd name="connsiteX5" fmla="*/ 6624990 w 6627098"/>
              <a:gd name="connsiteY5" fmla="*/ 2967390 h 2996418"/>
              <a:gd name="connsiteX6" fmla="*/ 6625883 w 6627098"/>
              <a:gd name="connsiteY6" fmla="*/ 0 h 2996418"/>
              <a:gd name="connsiteX0" fmla="*/ 6625883 w 6627098"/>
              <a:gd name="connsiteY0" fmla="*/ 0 h 3010933"/>
              <a:gd name="connsiteX1" fmla="*/ 1828800 w 6627098"/>
              <a:gd name="connsiteY1" fmla="*/ 0 h 3010933"/>
              <a:gd name="connsiteX2" fmla="*/ 1828800 w 6627098"/>
              <a:gd name="connsiteY2" fmla="*/ 1167618 h 3010933"/>
              <a:gd name="connsiteX3" fmla="*/ 0 w 6627098"/>
              <a:gd name="connsiteY3" fmla="*/ 1167618 h 3010933"/>
              <a:gd name="connsiteX4" fmla="*/ 0 w 6627098"/>
              <a:gd name="connsiteY4" fmla="*/ 2996418 h 3010933"/>
              <a:gd name="connsiteX5" fmla="*/ 6624990 w 6627098"/>
              <a:gd name="connsiteY5" fmla="*/ 3010933 h 3010933"/>
              <a:gd name="connsiteX6" fmla="*/ 6625883 w 6627098"/>
              <a:gd name="connsiteY6" fmla="*/ 0 h 3010933"/>
              <a:gd name="connsiteX0" fmla="*/ 6625883 w 6627098"/>
              <a:gd name="connsiteY0" fmla="*/ 0 h 2996418"/>
              <a:gd name="connsiteX1" fmla="*/ 1828800 w 6627098"/>
              <a:gd name="connsiteY1" fmla="*/ 0 h 2996418"/>
              <a:gd name="connsiteX2" fmla="*/ 1828800 w 6627098"/>
              <a:gd name="connsiteY2" fmla="*/ 1167618 h 2996418"/>
              <a:gd name="connsiteX3" fmla="*/ 0 w 6627098"/>
              <a:gd name="connsiteY3" fmla="*/ 1167618 h 2996418"/>
              <a:gd name="connsiteX4" fmla="*/ 0 w 6627098"/>
              <a:gd name="connsiteY4" fmla="*/ 2996418 h 2996418"/>
              <a:gd name="connsiteX5" fmla="*/ 6624990 w 6627098"/>
              <a:gd name="connsiteY5" fmla="*/ 2981904 h 2996418"/>
              <a:gd name="connsiteX6" fmla="*/ 6625883 w 6627098"/>
              <a:gd name="connsiteY6" fmla="*/ 0 h 2996418"/>
              <a:gd name="connsiteX0" fmla="*/ 6625883 w 6627098"/>
              <a:gd name="connsiteY0" fmla="*/ 0 h 2996418"/>
              <a:gd name="connsiteX1" fmla="*/ 1828800 w 6627098"/>
              <a:gd name="connsiteY1" fmla="*/ 0 h 2996418"/>
              <a:gd name="connsiteX2" fmla="*/ 1828800 w 6627098"/>
              <a:gd name="connsiteY2" fmla="*/ 1167618 h 2996418"/>
              <a:gd name="connsiteX3" fmla="*/ 0 w 6627098"/>
              <a:gd name="connsiteY3" fmla="*/ 1167618 h 2996418"/>
              <a:gd name="connsiteX4" fmla="*/ 0 w 6627098"/>
              <a:gd name="connsiteY4" fmla="*/ 2996418 h 2996418"/>
              <a:gd name="connsiteX5" fmla="*/ 6624990 w 6627098"/>
              <a:gd name="connsiteY5" fmla="*/ 2992536 h 2996418"/>
              <a:gd name="connsiteX6" fmla="*/ 6625883 w 6627098"/>
              <a:gd name="connsiteY6" fmla="*/ 0 h 2996418"/>
              <a:gd name="connsiteX0" fmla="*/ 6625883 w 6627098"/>
              <a:gd name="connsiteY0" fmla="*/ 0 h 2996418"/>
              <a:gd name="connsiteX1" fmla="*/ 1828800 w 6627098"/>
              <a:gd name="connsiteY1" fmla="*/ 0 h 2996418"/>
              <a:gd name="connsiteX2" fmla="*/ 1828800 w 6627098"/>
              <a:gd name="connsiteY2" fmla="*/ 1167618 h 2996418"/>
              <a:gd name="connsiteX3" fmla="*/ 0 w 6627098"/>
              <a:gd name="connsiteY3" fmla="*/ 1167618 h 2996418"/>
              <a:gd name="connsiteX4" fmla="*/ 0 w 6627098"/>
              <a:gd name="connsiteY4" fmla="*/ 2996418 h 2996418"/>
              <a:gd name="connsiteX5" fmla="*/ 6624990 w 6627098"/>
              <a:gd name="connsiteY5" fmla="*/ 2992536 h 2996418"/>
              <a:gd name="connsiteX6" fmla="*/ 6625883 w 6627098"/>
              <a:gd name="connsiteY6" fmla="*/ 0 h 2996418"/>
              <a:gd name="connsiteX0" fmla="*/ 6625883 w 6627098"/>
              <a:gd name="connsiteY0" fmla="*/ 0 h 2996418"/>
              <a:gd name="connsiteX1" fmla="*/ 1828800 w 6627098"/>
              <a:gd name="connsiteY1" fmla="*/ 0 h 2996418"/>
              <a:gd name="connsiteX2" fmla="*/ 1828800 w 6627098"/>
              <a:gd name="connsiteY2" fmla="*/ 1167618 h 2996418"/>
              <a:gd name="connsiteX3" fmla="*/ 0 w 6627098"/>
              <a:gd name="connsiteY3" fmla="*/ 1167618 h 2996418"/>
              <a:gd name="connsiteX4" fmla="*/ 0 w 6627098"/>
              <a:gd name="connsiteY4" fmla="*/ 2996418 h 2996418"/>
              <a:gd name="connsiteX5" fmla="*/ 6624990 w 6627098"/>
              <a:gd name="connsiteY5" fmla="*/ 2981903 h 2996418"/>
              <a:gd name="connsiteX6" fmla="*/ 6625883 w 6627098"/>
              <a:gd name="connsiteY6" fmla="*/ 0 h 2996418"/>
              <a:gd name="connsiteX0" fmla="*/ 6625883 w 6627098"/>
              <a:gd name="connsiteY0" fmla="*/ 0 h 2996418"/>
              <a:gd name="connsiteX1" fmla="*/ 1828800 w 6627098"/>
              <a:gd name="connsiteY1" fmla="*/ 0 h 2996418"/>
              <a:gd name="connsiteX2" fmla="*/ 1828800 w 6627098"/>
              <a:gd name="connsiteY2" fmla="*/ 1167618 h 2996418"/>
              <a:gd name="connsiteX3" fmla="*/ 0 w 6627098"/>
              <a:gd name="connsiteY3" fmla="*/ 1167618 h 2996418"/>
              <a:gd name="connsiteX4" fmla="*/ 0 w 6627098"/>
              <a:gd name="connsiteY4" fmla="*/ 2996418 h 2996418"/>
              <a:gd name="connsiteX5" fmla="*/ 6624990 w 6627098"/>
              <a:gd name="connsiteY5" fmla="*/ 2992536 h 2996418"/>
              <a:gd name="connsiteX6" fmla="*/ 6625883 w 6627098"/>
              <a:gd name="connsiteY6" fmla="*/ 0 h 299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7098" h="2996418">
                <a:moveTo>
                  <a:pt x="6625883" y="0"/>
                </a:moveTo>
                <a:lnTo>
                  <a:pt x="1828800" y="0"/>
                </a:lnTo>
                <a:lnTo>
                  <a:pt x="1828800" y="1167618"/>
                </a:lnTo>
                <a:lnTo>
                  <a:pt x="0" y="1167618"/>
                </a:lnTo>
                <a:lnTo>
                  <a:pt x="0" y="2996418"/>
                </a:lnTo>
                <a:lnTo>
                  <a:pt x="6624990" y="2992536"/>
                </a:lnTo>
                <a:cubicBezTo>
                  <a:pt x="6620450" y="1998568"/>
                  <a:pt x="6630423" y="993968"/>
                  <a:pt x="6625883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http://www.hep.ph.ic.ac.uk/mp7/images/gallery/DSCF4593-crop.JPG">
            <a:extLst>
              <a:ext uri="{FF2B5EF4-FFF2-40B4-BE49-F238E27FC236}">
                <a16:creationId xmlns:a16="http://schemas.microsoft.com/office/drawing/2014/main" id="{AF8FB2E4-460D-4E97-9EB8-BA28C49C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62" y="4500030"/>
            <a:ext cx="1246113" cy="10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21AD28B-7C7F-431E-83FD-22B4BD1EB576}"/>
              </a:ext>
            </a:extLst>
          </p:cNvPr>
          <p:cNvSpPr txBox="1">
            <a:spLocks/>
          </p:cNvSpPr>
          <p:nvPr/>
        </p:nvSpPr>
        <p:spPr bwMode="auto">
          <a:xfrm>
            <a:off x="8408018" y="5817853"/>
            <a:ext cx="3682366" cy="947979"/>
          </a:xfrm>
          <a:prstGeom prst="rect">
            <a:avLst/>
          </a:prstGeom>
          <a:ln/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kumimoji="0" lang="en-GB" sz="1600" b="1" kern="0" dirty="0">
                <a:solidFill>
                  <a:schemeClr val="bg1"/>
                </a:solidFill>
              </a:rPr>
              <a:t>“</a:t>
            </a:r>
            <a:r>
              <a:rPr lang="en-GB" sz="1600" b="1" dirty="0">
                <a:solidFill>
                  <a:schemeClr val="bg1"/>
                </a:solidFill>
              </a:rPr>
              <a:t>That is simple, my friend. It is because politics is more difficult than physics.</a:t>
            </a:r>
            <a:r>
              <a:rPr kumimoji="0" lang="en-GB" sz="1600" b="1" kern="0" dirty="0">
                <a:solidFill>
                  <a:schemeClr val="bg1"/>
                </a:solidFill>
              </a:rPr>
              <a:t>”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GB" sz="1200" b="1" dirty="0">
                <a:solidFill>
                  <a:schemeClr val="bg1"/>
                </a:solidFill>
              </a:rPr>
              <a:t>Albert Einstein  1946</a:t>
            </a:r>
            <a:endParaRPr kumimoji="0" lang="en-GB" sz="1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52305-7E06-4176-87E2-69E3F9C58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An aside: The Firmware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0AD91-C188-4E71-B173-4CBA0AF9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429000" cy="4120102"/>
          </a:xfrm>
        </p:spPr>
        <p:txBody>
          <a:bodyPr/>
          <a:lstStyle/>
          <a:p>
            <a:r>
              <a:rPr lang="en-GB" dirty="0"/>
              <a:t>MP7 achieved this by </a:t>
            </a:r>
          </a:p>
          <a:p>
            <a:pPr lvl="1"/>
            <a:r>
              <a:rPr lang="en-GB" dirty="0"/>
              <a:t>Separating the payload from the infrastructure</a:t>
            </a:r>
          </a:p>
          <a:p>
            <a:pPr lvl="1"/>
            <a:r>
              <a:rPr lang="en-GB" dirty="0"/>
              <a:t>Standardizing the interfaces</a:t>
            </a:r>
          </a:p>
          <a:p>
            <a:pPr lvl="1"/>
            <a:r>
              <a:rPr lang="en-GB" dirty="0"/>
              <a:t>Producing a build-tool to allow anyone to build their design in “unfamiliar hardware”</a:t>
            </a:r>
          </a:p>
          <a:p>
            <a:r>
              <a:rPr lang="en-GB" dirty="0"/>
              <a:t>A victory for standardization!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E72351-3D3B-4D1E-9898-32393CD9C020}"/>
              </a:ext>
            </a:extLst>
          </p:cNvPr>
          <p:cNvGrpSpPr/>
          <p:nvPr/>
        </p:nvGrpSpPr>
        <p:grpSpPr>
          <a:xfrm>
            <a:off x="4629150" y="1562101"/>
            <a:ext cx="7086600" cy="5124450"/>
            <a:chOff x="4267200" y="1562101"/>
            <a:chExt cx="7086600" cy="51244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CF45D5-3268-4E4A-9E3B-CAAFE90A916A}"/>
                </a:ext>
              </a:extLst>
            </p:cNvPr>
            <p:cNvSpPr/>
            <p:nvPr/>
          </p:nvSpPr>
          <p:spPr>
            <a:xfrm>
              <a:off x="4267200" y="1562101"/>
              <a:ext cx="7086600" cy="51244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14FF69F-39F9-479E-8913-46FAEE0A97E4}"/>
                </a:ext>
              </a:extLst>
            </p:cNvPr>
            <p:cNvSpPr/>
            <p:nvPr/>
          </p:nvSpPr>
          <p:spPr>
            <a:xfrm rot="16200000">
              <a:off x="3642303" y="5001601"/>
              <a:ext cx="2321358" cy="752472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DAQ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947545-7187-4BA7-83CB-5DD0C6213963}"/>
                </a:ext>
              </a:extLst>
            </p:cNvPr>
            <p:cNvSpPr/>
            <p:nvPr/>
          </p:nvSpPr>
          <p:spPr>
            <a:xfrm rot="16200000">
              <a:off x="3644685" y="2494579"/>
              <a:ext cx="2321358" cy="752472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Control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DF50D46-89D1-451E-BFB9-F5BD158678E3}"/>
                </a:ext>
              </a:extLst>
            </p:cNvPr>
            <p:cNvSpPr/>
            <p:nvPr/>
          </p:nvSpPr>
          <p:spPr>
            <a:xfrm>
              <a:off x="5338764" y="1710136"/>
              <a:ext cx="5857872" cy="5746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SerDes &amp; Buffers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39A48D-BD8B-482E-AC00-8C8BFA5813EC}"/>
                </a:ext>
              </a:extLst>
            </p:cNvPr>
            <p:cNvSpPr/>
            <p:nvPr/>
          </p:nvSpPr>
          <p:spPr>
            <a:xfrm rot="10800000">
              <a:off x="5338764" y="5963896"/>
              <a:ext cx="5857872" cy="57461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SerDes &amp; Buffers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BB33BC-5822-4EFA-9099-805B0827B749}"/>
                </a:ext>
              </a:extLst>
            </p:cNvPr>
            <p:cNvSpPr/>
            <p:nvPr/>
          </p:nvSpPr>
          <p:spPr>
            <a:xfrm>
              <a:off x="5338764" y="2432790"/>
              <a:ext cx="5857872" cy="3383071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600" dirty="0"/>
                <a:t>Payload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39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01422-69C4-4549-922C-9F6CA42C4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Vision vs. Reality: Much, much better!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BE527-4A81-44B9-A01E-AF30D1ED8A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0A7AEF46-4463-439D-AC1A-20B9FF4639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87" y="1715429"/>
            <a:ext cx="6102687" cy="4574534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28D58-15ED-4347-8D6E-00B661A94C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 r="6800"/>
          <a:stretch/>
        </p:blipFill>
        <p:spPr>
          <a:xfrm>
            <a:off x="6096000" y="1814983"/>
            <a:ext cx="6102687" cy="40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A3FD3-F7D0-4121-AD30-D4B9FA24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The Vision vs. Reality: Ever so nearly perfect!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86153-C207-487A-952D-2E257DDC8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94509"/>
          </a:xfrm>
        </p:spPr>
        <p:txBody>
          <a:bodyPr/>
          <a:lstStyle/>
          <a:p>
            <a:r>
              <a:rPr lang="en-GB" dirty="0" err="1"/>
              <a:t>IPbus</a:t>
            </a:r>
            <a:r>
              <a:rPr lang="en-GB" dirty="0"/>
              <a:t> designed out  the US</a:t>
            </a:r>
          </a:p>
          <a:p>
            <a:pPr lvl="1"/>
            <a:r>
              <a:rPr lang="en-GB" dirty="0"/>
              <a:t>Picked up at IC and bugs fixed</a:t>
            </a:r>
          </a:p>
          <a:p>
            <a:pPr lvl="1"/>
            <a:r>
              <a:rPr lang="en-GB" dirty="0"/>
              <a:t>V2 produced at IC/RAL/Bristol</a:t>
            </a:r>
          </a:p>
          <a:p>
            <a:pPr lvl="1"/>
            <a:r>
              <a:rPr lang="en-GB" dirty="0"/>
              <a:t>Adopted as standard across CMS</a:t>
            </a:r>
          </a:p>
          <a:p>
            <a:pPr lvl="1"/>
            <a:r>
              <a:rPr lang="en-GB" dirty="0"/>
              <a:t>Then in the LHC accelerator group, ATLAS, </a:t>
            </a:r>
            <a:r>
              <a:rPr lang="en-GB" dirty="0" err="1"/>
              <a:t>LHCb</a:t>
            </a:r>
            <a:r>
              <a:rPr lang="en-GB" dirty="0"/>
              <a:t>, Alice, XFEL, </a:t>
            </a:r>
            <a:r>
              <a:rPr lang="en-GB" dirty="0" err="1"/>
              <a:t>SoLid</a:t>
            </a:r>
            <a:r>
              <a:rPr lang="en-GB" dirty="0"/>
              <a:t>, </a:t>
            </a:r>
            <a:r>
              <a:rPr lang="en-GB" dirty="0" err="1"/>
              <a:t>ProtoDune</a:t>
            </a:r>
            <a:r>
              <a:rPr lang="en-GB" dirty="0"/>
              <a:t>…</a:t>
            </a:r>
          </a:p>
          <a:p>
            <a:r>
              <a:rPr lang="en-GB" dirty="0" err="1"/>
              <a:t>uHAL</a:t>
            </a:r>
            <a:r>
              <a:rPr lang="en-GB" dirty="0"/>
              <a:t> software library written at IC</a:t>
            </a:r>
          </a:p>
          <a:p>
            <a:pPr lvl="1"/>
            <a:r>
              <a:rPr lang="en-GB" dirty="0"/>
              <a:t>Goes hand-in-hand with </a:t>
            </a:r>
            <a:r>
              <a:rPr lang="en-GB" dirty="0" err="1"/>
              <a:t>IPbus</a:t>
            </a:r>
            <a:endParaRPr lang="en-GB" dirty="0"/>
          </a:p>
          <a:p>
            <a:endParaRPr lang="en-GB" dirty="0"/>
          </a:p>
          <a:p>
            <a:r>
              <a:rPr lang="en-GB" dirty="0"/>
              <a:t>Hurrah! A major victory for standardization!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72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1: 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44642"/>
          </a:xfrm>
        </p:spPr>
        <p:txBody>
          <a:bodyPr/>
          <a:lstStyle/>
          <a:p>
            <a:r>
              <a:rPr lang="en-GB" dirty="0" smtClean="0"/>
              <a:t>Time-multiplexing works</a:t>
            </a:r>
          </a:p>
          <a:p>
            <a:pPr lvl="1"/>
            <a:r>
              <a:rPr lang="en-GB" dirty="0" smtClean="0"/>
              <a:t>Has been shown to offers all the benefits we said it would!</a:t>
            </a:r>
          </a:p>
          <a:p>
            <a:pPr lvl="1"/>
            <a:r>
              <a:rPr lang="en-GB" dirty="0" smtClean="0"/>
              <a:t>Now well established in the CMS </a:t>
            </a:r>
            <a:r>
              <a:rPr lang="en-GB" dirty="0" err="1" smtClean="0"/>
              <a:t>mindset</a:t>
            </a:r>
            <a:endParaRPr lang="en-GB" dirty="0" smtClean="0"/>
          </a:p>
          <a:p>
            <a:r>
              <a:rPr lang="en-GB" dirty="0" smtClean="0"/>
              <a:t>The prophecy that all off-detector electronics would be “identical” in 2015 came to pass</a:t>
            </a:r>
          </a:p>
          <a:p>
            <a:r>
              <a:rPr lang="en-GB" dirty="0" smtClean="0"/>
              <a:t>The run-2 trigger was certainly more elegant and robust than runs 0 &amp; 1</a:t>
            </a:r>
          </a:p>
          <a:p>
            <a:r>
              <a:rPr lang="en-GB" dirty="0" smtClean="0"/>
              <a:t>Many UK-originated ideas gained traction outside the UK:</a:t>
            </a:r>
          </a:p>
          <a:p>
            <a:pPr lvl="1"/>
            <a:r>
              <a:rPr lang="en-GB" dirty="0" smtClean="0"/>
              <a:t>Common hardware</a:t>
            </a:r>
          </a:p>
          <a:p>
            <a:pPr lvl="1"/>
            <a:r>
              <a:rPr lang="en-GB" dirty="0" smtClean="0"/>
              <a:t>Firmware operating system</a:t>
            </a:r>
          </a:p>
          <a:p>
            <a:pPr lvl="1"/>
            <a:r>
              <a:rPr lang="en-GB" dirty="0" smtClean="0"/>
              <a:t>Standardization of link protocols and control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78669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47A1F4-7796-4B79-B375-00CC1BBC7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639145"/>
            <a:ext cx="10515600" cy="923330"/>
          </a:xfrm>
        </p:spPr>
        <p:txBody>
          <a:bodyPr/>
          <a:lstStyle/>
          <a:p>
            <a:r>
              <a:rPr lang="en-GB" dirty="0"/>
              <a:t>Phase 2: A Brave New World</a:t>
            </a:r>
          </a:p>
        </p:txBody>
      </p:sp>
    </p:spTree>
    <p:extLst>
      <p:ext uri="{BB962C8B-B14F-4D97-AF65-F5344CB8AC3E}">
        <p14:creationId xmlns:p14="http://schemas.microsoft.com/office/powerpoint/2010/main" val="21062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FE305-0094-4FC4-A1BF-DBB97CEF0A86}"/>
              </a:ext>
            </a:extLst>
          </p:cNvPr>
          <p:cNvGrpSpPr/>
          <p:nvPr/>
        </p:nvGrpSpPr>
        <p:grpSpPr>
          <a:xfrm>
            <a:off x="0" y="1290978"/>
            <a:ext cx="12193732" cy="3526763"/>
            <a:chOff x="0" y="2028910"/>
            <a:chExt cx="12193732" cy="3526763"/>
          </a:xfrm>
        </p:grpSpPr>
        <p:pic>
          <p:nvPicPr>
            <p:cNvPr id="1026" name="Picture 2" descr="https://project-hl-lhc-industry.web.cern.ch/sites/project-hl-lhc-industry.web.cern.ch/files/images/Schedule_HL.png">
              <a:extLst>
                <a:ext uri="{FF2B5EF4-FFF2-40B4-BE49-F238E27FC236}">
                  <a16:creationId xmlns:a16="http://schemas.microsoft.com/office/drawing/2014/main" id="{67538494-0B2D-4B65-B17A-1BF8825306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81" t="16631" b="34533"/>
            <a:stretch/>
          </p:blipFill>
          <p:spPr bwMode="auto">
            <a:xfrm>
              <a:off x="0" y="2028910"/>
              <a:ext cx="12193732" cy="3526763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F7AB4F-64AA-4A7C-9451-40763ECE2D0C}"/>
                </a:ext>
              </a:extLst>
            </p:cNvPr>
            <p:cNvSpPr/>
            <p:nvPr/>
          </p:nvSpPr>
          <p:spPr>
            <a:xfrm>
              <a:off x="0" y="2439578"/>
              <a:ext cx="977446" cy="237522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0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0C8794-9630-4B49-AF89-9A83C3E7B397}"/>
                </a:ext>
              </a:extLst>
            </p:cNvPr>
            <p:cNvCxnSpPr>
              <a:cxnSpLocks/>
            </p:cNvCxnSpPr>
            <p:nvPr/>
          </p:nvCxnSpPr>
          <p:spPr>
            <a:xfrm>
              <a:off x="984787" y="2453700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A53880-73A9-4B4B-A733-0CC1C05A44A3}"/>
                </a:ext>
              </a:extLst>
            </p:cNvPr>
            <p:cNvSpPr/>
            <p:nvPr/>
          </p:nvSpPr>
          <p:spPr>
            <a:xfrm>
              <a:off x="0" y="3864685"/>
              <a:ext cx="977446" cy="231065"/>
            </a:xfrm>
            <a:prstGeom prst="rect">
              <a:avLst/>
            </a:prstGeom>
            <a:solidFill>
              <a:srgbClr val="0052A0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2008-2010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884CD8-C24B-43AA-B9F3-D47A528B691D}"/>
                </a:ext>
              </a:extLst>
            </p:cNvPr>
            <p:cNvCxnSpPr>
              <a:cxnSpLocks/>
            </p:cNvCxnSpPr>
            <p:nvPr/>
          </p:nvCxnSpPr>
          <p:spPr>
            <a:xfrm>
              <a:off x="981256" y="3876579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8EDC6F-655F-4C38-9558-D0E9303E49D9}"/>
                </a:ext>
              </a:extLst>
            </p:cNvPr>
            <p:cNvSpPr/>
            <p:nvPr/>
          </p:nvSpPr>
          <p:spPr>
            <a:xfrm>
              <a:off x="266700" y="5183925"/>
              <a:ext cx="649786" cy="231065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1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 fb</a:t>
              </a:r>
              <a:r>
                <a:rPr lang="en-GB" sz="1100" b="1" baseline="60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539FA6-E513-46DE-8E12-3E07BAAB2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637128"/>
              <a:ext cx="1572904" cy="0"/>
            </a:xfrm>
            <a:prstGeom prst="line">
              <a:avLst/>
            </a:prstGeom>
            <a:ln w="31750">
              <a:solidFill>
                <a:srgbClr val="C10F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6527E-D69A-46F0-85B8-9774BD8C1C2B}"/>
              </a:ext>
            </a:extLst>
          </p:cNvPr>
          <p:cNvSpPr/>
          <p:nvPr/>
        </p:nvSpPr>
        <p:spPr>
          <a:xfrm>
            <a:off x="-1732" y="1280609"/>
            <a:ext cx="8985311" cy="352676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Brave New World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91E06B51-FE44-40AE-9272-20286746E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19088" r="21065" b="14999"/>
          <a:stretch/>
        </p:blipFill>
        <p:spPr bwMode="auto">
          <a:xfrm>
            <a:off x="4056422" y="3429000"/>
            <a:ext cx="813557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5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are we with the LHC again?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FE305-0094-4FC4-A1BF-DBB97CEF0A86}"/>
              </a:ext>
            </a:extLst>
          </p:cNvPr>
          <p:cNvGrpSpPr/>
          <p:nvPr/>
        </p:nvGrpSpPr>
        <p:grpSpPr>
          <a:xfrm>
            <a:off x="0" y="1675986"/>
            <a:ext cx="12193732" cy="3526763"/>
            <a:chOff x="0" y="2028910"/>
            <a:chExt cx="12193732" cy="3526763"/>
          </a:xfrm>
        </p:grpSpPr>
        <p:pic>
          <p:nvPicPr>
            <p:cNvPr id="1026" name="Picture 2" descr="https://project-hl-lhc-industry.web.cern.ch/sites/project-hl-lhc-industry.web.cern.ch/files/images/Schedule_HL.png">
              <a:extLst>
                <a:ext uri="{FF2B5EF4-FFF2-40B4-BE49-F238E27FC236}">
                  <a16:creationId xmlns:a16="http://schemas.microsoft.com/office/drawing/2014/main" id="{67538494-0B2D-4B65-B17A-1BF8825306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81" t="16631" b="34533"/>
            <a:stretch/>
          </p:blipFill>
          <p:spPr bwMode="auto">
            <a:xfrm>
              <a:off x="0" y="2028910"/>
              <a:ext cx="12193732" cy="3526763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F7AB4F-64AA-4A7C-9451-40763ECE2D0C}"/>
                </a:ext>
              </a:extLst>
            </p:cNvPr>
            <p:cNvSpPr/>
            <p:nvPr/>
          </p:nvSpPr>
          <p:spPr>
            <a:xfrm>
              <a:off x="0" y="2439578"/>
              <a:ext cx="977446" cy="237522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0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0C8794-9630-4B49-AF89-9A83C3E7B397}"/>
                </a:ext>
              </a:extLst>
            </p:cNvPr>
            <p:cNvCxnSpPr>
              <a:cxnSpLocks/>
            </p:cNvCxnSpPr>
            <p:nvPr/>
          </p:nvCxnSpPr>
          <p:spPr>
            <a:xfrm>
              <a:off x="984787" y="2453700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A53880-73A9-4B4B-A733-0CC1C05A44A3}"/>
                </a:ext>
              </a:extLst>
            </p:cNvPr>
            <p:cNvSpPr/>
            <p:nvPr/>
          </p:nvSpPr>
          <p:spPr>
            <a:xfrm>
              <a:off x="0" y="3864685"/>
              <a:ext cx="977446" cy="231065"/>
            </a:xfrm>
            <a:prstGeom prst="rect">
              <a:avLst/>
            </a:prstGeom>
            <a:solidFill>
              <a:srgbClr val="0052A0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2008-2010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884CD8-C24B-43AA-B9F3-D47A528B691D}"/>
                </a:ext>
              </a:extLst>
            </p:cNvPr>
            <p:cNvCxnSpPr>
              <a:cxnSpLocks/>
            </p:cNvCxnSpPr>
            <p:nvPr/>
          </p:nvCxnSpPr>
          <p:spPr>
            <a:xfrm>
              <a:off x="981256" y="3876579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8EDC6F-655F-4C38-9558-D0E9303E49D9}"/>
                </a:ext>
              </a:extLst>
            </p:cNvPr>
            <p:cNvSpPr/>
            <p:nvPr/>
          </p:nvSpPr>
          <p:spPr>
            <a:xfrm>
              <a:off x="266700" y="5183925"/>
              <a:ext cx="649786" cy="231065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1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 fb</a:t>
              </a:r>
              <a:r>
                <a:rPr lang="en-GB" sz="1100" b="1" baseline="60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539FA6-E513-46DE-8E12-3E07BAAB2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637128"/>
              <a:ext cx="1572904" cy="0"/>
            </a:xfrm>
            <a:prstGeom prst="line">
              <a:avLst/>
            </a:prstGeom>
            <a:ln w="31750">
              <a:solidFill>
                <a:srgbClr val="C10F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rrow: Up 18">
            <a:extLst>
              <a:ext uri="{FF2B5EF4-FFF2-40B4-BE49-F238E27FC236}">
                <a16:creationId xmlns:a16="http://schemas.microsoft.com/office/drawing/2014/main" id="{DEC31B4A-D38E-4DC5-8476-10ED5C6C882F}"/>
              </a:ext>
            </a:extLst>
          </p:cNvPr>
          <p:cNvSpPr/>
          <p:nvPr/>
        </p:nvSpPr>
        <p:spPr>
          <a:xfrm>
            <a:off x="5293613" y="5043537"/>
            <a:ext cx="1138989" cy="1290610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The CMS Detector after Phase-II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91246" y="1157235"/>
            <a:ext cx="367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Upgrades relevant to triggering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2577" y="2400327"/>
            <a:ext cx="1944641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New pixel layers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Tracking included in trigger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84094" y="1526567"/>
            <a:ext cx="2282052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Full granularity </a:t>
            </a:r>
            <a:r>
              <a:rPr lang="en-GB" dirty="0" err="1">
                <a:solidFill>
                  <a:srgbClr val="FFFF00"/>
                </a:solidFill>
              </a:rPr>
              <a:t>Ecal</a:t>
            </a:r>
            <a:r>
              <a:rPr lang="en-GB" dirty="0">
                <a:solidFill>
                  <a:srgbClr val="FFFF00"/>
                </a:solidFill>
              </a:rPr>
              <a:t> included in trigger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432758" y="2928863"/>
            <a:ext cx="2342147" cy="1000274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Complete replacement of endcap </a:t>
            </a:r>
            <a:r>
              <a:rPr lang="en-GB" dirty="0" err="1">
                <a:solidFill>
                  <a:srgbClr val="FFFF00"/>
                </a:solidFill>
              </a:rPr>
              <a:t>Ecal</a:t>
            </a:r>
            <a:r>
              <a:rPr lang="en-GB" dirty="0">
                <a:solidFill>
                  <a:srgbClr val="FFFF00"/>
                </a:solidFill>
              </a:rPr>
              <a:t> &amp; </a:t>
            </a:r>
            <a:r>
              <a:rPr lang="en-GB" dirty="0" err="1">
                <a:solidFill>
                  <a:srgbClr val="FFFF00"/>
                </a:solidFill>
              </a:rPr>
              <a:t>Hcal</a:t>
            </a:r>
            <a:endParaRPr lang="en-GB" dirty="0">
              <a:solidFill>
                <a:srgbClr val="FFFF00"/>
              </a:solidFill>
            </a:endParaRP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/>
                </a:solidFill>
              </a:rPr>
              <a:t>30ps timing resolution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2B1516-91E2-4E21-BBA5-FD06EBD5A2DD}"/>
              </a:ext>
            </a:extLst>
          </p:cNvPr>
          <p:cNvSpPr txBox="1"/>
          <p:nvPr/>
        </p:nvSpPr>
        <p:spPr>
          <a:xfrm>
            <a:off x="5639844" y="4608158"/>
            <a:ext cx="2342147" cy="723275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MIP timing layer</a:t>
            </a:r>
          </a:p>
          <a:p>
            <a:pPr algn="ctr">
              <a:spcBef>
                <a:spcPts val="600"/>
              </a:spcBef>
            </a:pPr>
            <a:r>
              <a:rPr lang="en-GB" dirty="0">
                <a:solidFill>
                  <a:srgbClr val="FFFF00"/>
                </a:solidFill>
              </a:rPr>
              <a:t>30ps timing resolution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65336-45BE-41FB-A2A6-F200C0AA90E7}"/>
              </a:ext>
            </a:extLst>
          </p:cNvPr>
          <p:cNvSpPr txBox="1"/>
          <p:nvPr/>
        </p:nvSpPr>
        <p:spPr>
          <a:xfrm>
            <a:off x="185271" y="2400327"/>
            <a:ext cx="2189439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New CSC electronics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New </a:t>
            </a:r>
            <a:r>
              <a:rPr lang="en-GB" dirty="0" smtClean="0">
                <a:solidFill>
                  <a:srgbClr val="FFFF00"/>
                </a:solidFill>
              </a:rPr>
              <a:t>RPC/GEM </a:t>
            </a:r>
            <a:r>
              <a:rPr lang="en-GB" dirty="0">
                <a:solidFill>
                  <a:srgbClr val="FFFF00"/>
                </a:solidFill>
              </a:rPr>
              <a:t>layers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895D8-342B-45E9-911C-A470E4D9EEA4}"/>
              </a:ext>
            </a:extLst>
          </p:cNvPr>
          <p:cNvSpPr txBox="1"/>
          <p:nvPr/>
        </p:nvSpPr>
        <p:spPr>
          <a:xfrm>
            <a:off x="2690789" y="4398070"/>
            <a:ext cx="2342147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FF00"/>
                </a:solidFill>
              </a:rPr>
              <a:t>Replace HPD with </a:t>
            </a:r>
            <a:r>
              <a:rPr lang="en-GB" dirty="0" err="1">
                <a:solidFill>
                  <a:srgbClr val="FFFF00"/>
                </a:solidFill>
              </a:rPr>
              <a:t>SiPM</a:t>
            </a:r>
            <a:r>
              <a:rPr lang="en-GB" dirty="0">
                <a:solidFill>
                  <a:srgbClr val="FFFF00"/>
                </a:solidFill>
              </a:rPr>
              <a:t> in Barrel HCAL</a:t>
            </a:r>
          </a:p>
          <a:p>
            <a:pPr algn="ctr"/>
            <a:r>
              <a:rPr lang="en-GB" dirty="0">
                <a:solidFill>
                  <a:srgbClr val="FFFF00"/>
                </a:solidFill>
              </a:rPr>
              <a:t>Depth info into trigger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5D4CE1-D122-4324-8BD6-84FEEDDA4C6B}"/>
              </a:ext>
            </a:extLst>
          </p:cNvPr>
          <p:cNvSpPr txBox="1"/>
          <p:nvPr/>
        </p:nvSpPr>
        <p:spPr>
          <a:xfrm>
            <a:off x="365109" y="5416936"/>
            <a:ext cx="161344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rgbClr val="FFFF00"/>
                </a:solidFill>
              </a:rPr>
              <a:t>New Beampipe</a:t>
            </a:r>
          </a:p>
          <a:p>
            <a:pPr algn="ctr"/>
            <a:r>
              <a:rPr lang="en-GB" sz="1200" dirty="0">
                <a:solidFill>
                  <a:srgbClr val="FFFF00"/>
                </a:solidFill>
              </a:rPr>
              <a:t>Modified Magnet Yolk</a:t>
            </a:r>
          </a:p>
          <a:p>
            <a:pPr algn="ctr"/>
            <a:r>
              <a:rPr lang="en-GB" sz="1200" dirty="0">
                <a:solidFill>
                  <a:srgbClr val="FFFF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315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91AA-88D3-4D16-91C7-327D6C4A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UK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D6D-F64A-44C9-924A-B1D1AE01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971"/>
            <a:ext cx="10515600" cy="1557862"/>
          </a:xfrm>
        </p:spPr>
        <p:txBody>
          <a:bodyPr/>
          <a:lstStyle/>
          <a:p>
            <a:r>
              <a:rPr lang="en-GB" dirty="0"/>
              <a:t>UK has led, and continues to lead, the development of the Stacked-tracker concept and the tracking-trigger</a:t>
            </a:r>
          </a:p>
          <a:p>
            <a:pPr lvl="1"/>
            <a:r>
              <a:rPr lang="en-GB" dirty="0"/>
              <a:t>UK delivering outer-tracker trigger and readout ASIC</a:t>
            </a:r>
          </a:p>
          <a:p>
            <a:pPr lvl="1"/>
            <a:r>
              <a:rPr lang="en-GB" dirty="0"/>
              <a:t>UK delivering outer-tracker readout-electronics and developing track-finding algorithms</a:t>
            </a:r>
          </a:p>
        </p:txBody>
      </p:sp>
    </p:spTree>
    <p:extLst>
      <p:ext uri="{BB962C8B-B14F-4D97-AF65-F5344CB8AC3E}">
        <p14:creationId xmlns:p14="http://schemas.microsoft.com/office/powerpoint/2010/main" val="402231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41197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" y="2838450"/>
            <a:ext cx="10784274" cy="40195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6695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41197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D6DCB3AF-1126-AD4E-AB41-41E12E852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09" y="2838450"/>
            <a:ext cx="10784274" cy="40195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13">
            <a:extLst>
              <a:ext uri="{FF2B5EF4-FFF2-40B4-BE49-F238E27FC236}">
                <a16:creationId xmlns:a16="http://schemas.microsoft.com/office/drawing/2014/main" id="{679E8F22-23F7-4A33-B320-59B1F6D56FDD}"/>
              </a:ext>
            </a:extLst>
          </p:cNvPr>
          <p:cNvSpPr txBox="1"/>
          <p:nvPr/>
        </p:nvSpPr>
        <p:spPr>
          <a:xfrm>
            <a:off x="4826337" y="4113587"/>
            <a:ext cx="6235146" cy="338554"/>
          </a:xfrm>
          <a:prstGeom prst="rect">
            <a:avLst/>
          </a:prstGeom>
          <a:solidFill>
            <a:srgbClr val="C00000">
              <a:alpha val="75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 Si-sensors ≃ 200µm thick - 90/100µm pitch - 2.5/5cm strips 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F2951F9-15E5-416E-89B7-A32C1B5410C0}"/>
              </a:ext>
            </a:extLst>
          </p:cNvPr>
          <p:cNvSpPr txBox="1"/>
          <p:nvPr/>
        </p:nvSpPr>
        <p:spPr>
          <a:xfrm>
            <a:off x="4826337" y="5380936"/>
            <a:ext cx="6235146" cy="338554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OT Si-sensors ≃ 200µm thick - 90/100µm pitch - 1.5 mm macro-pixels</a:t>
            </a: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68A17776-8E4A-4F38-9CC0-5B6F88897BD4}"/>
              </a:ext>
            </a:extLst>
          </p:cNvPr>
          <p:cNvSpPr txBox="1"/>
          <p:nvPr/>
        </p:nvSpPr>
        <p:spPr>
          <a:xfrm>
            <a:off x="4826335" y="5919371"/>
            <a:ext cx="6235145" cy="338554"/>
          </a:xfrm>
          <a:prstGeom prst="rect">
            <a:avLst/>
          </a:prstGeom>
          <a:solidFill>
            <a:schemeClr val="accent6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IT Si-silicon sensors ≤ 150µm thickness - 50x50 to 25x100µm</a:t>
            </a:r>
            <a:r>
              <a:rPr lang="en-US" sz="1600" baseline="30000" dirty="0">
                <a:solidFill>
                  <a:schemeClr val="bg1"/>
                </a:solidFill>
              </a:rPr>
              <a:t>2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7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A329571-9A51-4986-84F9-E5775E24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Tracker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17F1E1-A923-4F16-8F9D-FB58396C40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765787" cy="897682"/>
          </a:xfrm>
        </p:spPr>
        <p:txBody>
          <a:bodyPr/>
          <a:lstStyle/>
          <a:p>
            <a:r>
              <a:rPr lang="en-GB" dirty="0"/>
              <a:t>Inner Tracker (pixel) design to extend coverage to η ≃ 3.8 </a:t>
            </a:r>
          </a:p>
          <a:p>
            <a:r>
              <a:rPr lang="en-GB" dirty="0"/>
              <a:t>Outer Tracker design driven by ability to provide tracks at 40 MHz to L1-trigger</a:t>
            </a:r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1524000" y="34602"/>
            <a:ext cx="9144000" cy="639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Title 5"/>
          <p:cNvSpPr txBox="1">
            <a:spLocks/>
          </p:cNvSpPr>
          <p:nvPr/>
        </p:nvSpPr>
        <p:spPr>
          <a:xfrm>
            <a:off x="1524000" y="34603"/>
            <a:ext cx="9144000" cy="532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>
              <a:lnSpc>
                <a:spcPct val="90000"/>
              </a:lnSpc>
              <a:spcBef>
                <a:spcPts val="0"/>
              </a:spcBef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C49CB4-7155-4122-8237-336207B34FB8}"/>
              </a:ext>
            </a:extLst>
          </p:cNvPr>
          <p:cNvGrpSpPr/>
          <p:nvPr/>
        </p:nvGrpSpPr>
        <p:grpSpPr>
          <a:xfrm>
            <a:off x="277209" y="2838060"/>
            <a:ext cx="10784274" cy="4019940"/>
            <a:chOff x="277209" y="2838060"/>
            <a:chExt cx="10784274" cy="401994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D6DCB3AF-1126-AD4E-AB41-41E12E852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09" y="2838450"/>
              <a:ext cx="10784274" cy="40195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7458002-BB08-498C-BDD7-8A9C0F9F5FFF}"/>
                </a:ext>
              </a:extLst>
            </p:cNvPr>
            <p:cNvSpPr/>
            <p:nvPr/>
          </p:nvSpPr>
          <p:spPr>
            <a:xfrm>
              <a:off x="277209" y="2838448"/>
              <a:ext cx="1818291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A1F175-FFB4-4391-8142-07E06ECE565A}"/>
                </a:ext>
              </a:extLst>
            </p:cNvPr>
            <p:cNvSpPr/>
            <p:nvPr/>
          </p:nvSpPr>
          <p:spPr>
            <a:xfrm>
              <a:off x="2095500" y="5772150"/>
              <a:ext cx="4591050" cy="108585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D2DC92-A563-4D61-AA33-8C7D842B4365}"/>
                </a:ext>
              </a:extLst>
            </p:cNvPr>
            <p:cNvSpPr/>
            <p:nvPr/>
          </p:nvSpPr>
          <p:spPr>
            <a:xfrm>
              <a:off x="6686550" y="5600700"/>
              <a:ext cx="3409950" cy="12573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011F331-6EDF-431E-BBF7-2BDCF8D7B527}"/>
                </a:ext>
              </a:extLst>
            </p:cNvPr>
            <p:cNvSpPr/>
            <p:nvPr/>
          </p:nvSpPr>
          <p:spPr>
            <a:xfrm>
              <a:off x="2095500" y="2838060"/>
              <a:ext cx="8001000" cy="597844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C953A8-C221-4856-BD23-091BD9EDE0AD}"/>
                </a:ext>
              </a:extLst>
            </p:cNvPr>
            <p:cNvSpPr/>
            <p:nvPr/>
          </p:nvSpPr>
          <p:spPr>
            <a:xfrm>
              <a:off x="10096500" y="2838448"/>
              <a:ext cx="964983" cy="4019551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39E8922D-9C0E-104C-9D76-0A6651628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792" y="2679710"/>
            <a:ext cx="4564389" cy="1831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4C50D95-0861-4FA8-BE2D-40CF2EB081C4}"/>
              </a:ext>
            </a:extLst>
          </p:cNvPr>
          <p:cNvSpPr txBox="1"/>
          <p:nvPr/>
        </p:nvSpPr>
        <p:spPr>
          <a:xfrm>
            <a:off x="7841130" y="3359087"/>
            <a:ext cx="131483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36000" tIns="0" rIns="36000" bIns="0" rtlCol="0">
            <a:spAutoFit/>
          </a:bodyPr>
          <a:lstStyle/>
          <a:p>
            <a:r>
              <a:rPr lang="en-GB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61783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3B1D9F79-0AB9-40CB-9305-BE4C77B6788D}"/>
              </a:ext>
            </a:extLst>
          </p:cNvPr>
          <p:cNvSpPr/>
          <p:nvPr/>
        </p:nvSpPr>
        <p:spPr>
          <a:xfrm>
            <a:off x="300978" y="1543621"/>
            <a:ext cx="11445666" cy="1147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4B07A1-425E-42F7-A4FB-108C39E7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4735D-2349-4DCB-995D-5536CA10F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0451"/>
            <a:ext cx="2407384" cy="1686103"/>
          </a:xfrm>
        </p:spPr>
        <p:txBody>
          <a:bodyPr/>
          <a:lstStyle/>
          <a:p>
            <a:r>
              <a:rPr lang="en-GB" dirty="0"/>
              <a:t>2S Modules: Two-strip double-layers</a:t>
            </a:r>
          </a:p>
          <a:p>
            <a:r>
              <a:rPr lang="en-GB" dirty="0"/>
              <a:t>~10k modules</a:t>
            </a:r>
          </a:p>
          <a:p>
            <a:r>
              <a:rPr lang="en-GB" dirty="0"/>
              <a:t>42M channels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CBAA9E9-6A88-44C9-A3FA-EAEAFD9489CD}"/>
              </a:ext>
            </a:extLst>
          </p:cNvPr>
          <p:cNvGrpSpPr/>
          <p:nvPr/>
        </p:nvGrpSpPr>
        <p:grpSpPr>
          <a:xfrm>
            <a:off x="3304674" y="1543620"/>
            <a:ext cx="8441970" cy="5314379"/>
            <a:chOff x="2680453" y="1150662"/>
            <a:chExt cx="9066191" cy="570733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74AD2ED-0A95-46BD-9A42-9D706F41B169}"/>
                </a:ext>
              </a:extLst>
            </p:cNvPr>
            <p:cNvSpPr/>
            <p:nvPr/>
          </p:nvSpPr>
          <p:spPr>
            <a:xfrm>
              <a:off x="2680453" y="1150662"/>
              <a:ext cx="9066191" cy="57073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pic>
          <p:nvPicPr>
            <p:cNvPr id="4" name="Picture 3" descr="\\Cernhomea.cern.ch\antti\Documents\CMS_upgrade\CMS_Upgrade_week_Karlsruhe_April2014\Mechanics_talk_input_files\Modules\2S 3D View.png">
              <a:extLst>
                <a:ext uri="{FF2B5EF4-FFF2-40B4-BE49-F238E27FC236}">
                  <a16:creationId xmlns:a16="http://schemas.microsoft.com/office/drawing/2014/main" id="{B3567708-F075-4DDC-8294-7C7124BEBF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6" t="-12851" r="390" b="-10823"/>
            <a:stretch/>
          </p:blipFill>
          <p:spPr bwMode="auto">
            <a:xfrm>
              <a:off x="4629150" y="1549854"/>
              <a:ext cx="7117494" cy="5308146"/>
            </a:xfrm>
            <a:prstGeom prst="rect">
              <a:avLst/>
            </a:prstGeom>
            <a:solidFill>
              <a:schemeClr val="bg1"/>
            </a:solidFill>
            <a:extLst/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B669B4A-709E-48CA-BDE6-67B16F90F02B}"/>
                </a:ext>
              </a:extLst>
            </p:cNvPr>
            <p:cNvCxnSpPr/>
            <p:nvPr/>
          </p:nvCxnSpPr>
          <p:spPr>
            <a:xfrm flipV="1">
              <a:off x="6801386" y="3163078"/>
              <a:ext cx="2500520" cy="1306324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BBB1B-0AC4-4F74-914D-3AC415A21287}"/>
                </a:ext>
              </a:extLst>
            </p:cNvPr>
            <p:cNvGrpSpPr/>
            <p:nvPr/>
          </p:nvGrpSpPr>
          <p:grpSpPr>
            <a:xfrm>
              <a:off x="8763841" y="4071938"/>
              <a:ext cx="2373086" cy="1601074"/>
              <a:chOff x="6161314" y="4071938"/>
              <a:chExt cx="2373086" cy="160107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6B220EE-A07B-4B93-AD50-2A4DE9327969}"/>
                  </a:ext>
                </a:extLst>
              </p:cNvPr>
              <p:cNvCxnSpPr/>
              <p:nvPr/>
            </p:nvCxnSpPr>
            <p:spPr>
              <a:xfrm flipH="1" flipV="1">
                <a:off x="7511728" y="4879133"/>
                <a:ext cx="863082" cy="527179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EBD6DAF-ECA2-4099-8FDF-9193E945480B}"/>
                  </a:ext>
                </a:extLst>
              </p:cNvPr>
              <p:cNvCxnSpPr/>
              <p:nvPr/>
            </p:nvCxnSpPr>
            <p:spPr>
              <a:xfrm flipH="1" flipV="1">
                <a:off x="6161314" y="5531500"/>
                <a:ext cx="179873" cy="1415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C708AC7D-D634-4EFE-A6AC-EF60C289B1E3}"/>
                  </a:ext>
                </a:extLst>
              </p:cNvPr>
              <p:cNvCxnSpPr/>
              <p:nvPr/>
            </p:nvCxnSpPr>
            <p:spPr>
              <a:xfrm flipH="1" flipV="1">
                <a:off x="8277226" y="4071938"/>
                <a:ext cx="257174" cy="1112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82E18E3-818E-42FB-9210-87C2CBC894B0}"/>
                  </a:ext>
                </a:extLst>
              </p:cNvPr>
              <p:cNvCxnSpPr/>
              <p:nvPr/>
            </p:nvCxnSpPr>
            <p:spPr>
              <a:xfrm flipH="1">
                <a:off x="6341188" y="4183226"/>
                <a:ext cx="2193212" cy="1489786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50626E-FC4F-463A-9626-07829B532FC9}"/>
                </a:ext>
              </a:extLst>
            </p:cNvPr>
            <p:cNvSpPr txBox="1"/>
            <p:nvPr/>
          </p:nvSpPr>
          <p:spPr>
            <a:xfrm>
              <a:off x="10091210" y="5406312"/>
              <a:ext cx="1619354" cy="369332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8 CBCs per side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EB70316-040B-484D-A1D9-9D9A38CB1EA5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11136927" y="2171400"/>
              <a:ext cx="143068" cy="17194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C61B962-35B0-4DA3-8AEA-C4E08F1CD9BC}"/>
                </a:ext>
              </a:extLst>
            </p:cNvPr>
            <p:cNvSpPr txBox="1"/>
            <p:nvPr/>
          </p:nvSpPr>
          <p:spPr>
            <a:xfrm>
              <a:off x="10603320" y="1543385"/>
              <a:ext cx="1067213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Front End</a:t>
              </a:r>
            </a:p>
            <a:p>
              <a:pPr algn="ctr"/>
              <a:r>
                <a:rPr lang="en-GB" sz="1600" dirty="0"/>
                <a:t>Hybrid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F1F43-A9A0-403C-BF10-A630E0AEF1C8}"/>
                </a:ext>
              </a:extLst>
            </p:cNvPr>
            <p:cNvSpPr txBox="1"/>
            <p:nvPr/>
          </p:nvSpPr>
          <p:spPr>
            <a:xfrm>
              <a:off x="7087316" y="6398288"/>
              <a:ext cx="153651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Service Hybrid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67A62F-AD5E-4DD0-9667-28F4CB423FC4}"/>
                </a:ext>
              </a:extLst>
            </p:cNvPr>
            <p:cNvCxnSpPr/>
            <p:nvPr/>
          </p:nvCxnSpPr>
          <p:spPr>
            <a:xfrm flipH="1" flipV="1">
              <a:off x="7659620" y="5641080"/>
              <a:ext cx="214703" cy="75720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A7A93B3-0161-432B-B3D4-035D8977FC94}"/>
                </a:ext>
              </a:extLst>
            </p:cNvPr>
            <p:cNvSpPr txBox="1"/>
            <p:nvPr/>
          </p:nvSpPr>
          <p:spPr>
            <a:xfrm>
              <a:off x="8982640" y="6054099"/>
              <a:ext cx="1104791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CIC</a:t>
              </a:r>
            </a:p>
            <a:p>
              <a:r>
                <a:rPr lang="en-GB" sz="1600" dirty="0"/>
                <a:t>1 per side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A83A455-5BA1-4F7A-B80A-0FA235DC2C6F}"/>
                </a:ext>
              </a:extLst>
            </p:cNvPr>
            <p:cNvCxnSpPr/>
            <p:nvPr/>
          </p:nvCxnSpPr>
          <p:spPr>
            <a:xfrm flipH="1" flipV="1">
              <a:off x="8490143" y="5952931"/>
              <a:ext cx="567145" cy="24113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396E9FB-2B52-4653-9386-309E7C862F01}"/>
                </a:ext>
              </a:extLst>
            </p:cNvPr>
            <p:cNvSpPr txBox="1"/>
            <p:nvPr/>
          </p:nvSpPr>
          <p:spPr>
            <a:xfrm>
              <a:off x="9171815" y="2345389"/>
              <a:ext cx="173654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Double-Layer</a:t>
              </a:r>
            </a:p>
            <a:p>
              <a:pPr algn="ctr"/>
              <a:r>
                <a:rPr lang="en-GB" sz="1600" dirty="0"/>
                <a:t>Si Strip Detectors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6F1B8C3-BC97-4333-B532-BDDB913C85E2}"/>
                </a:ext>
              </a:extLst>
            </p:cNvPr>
            <p:cNvCxnSpPr/>
            <p:nvPr/>
          </p:nvCxnSpPr>
          <p:spPr>
            <a:xfrm flipH="1">
              <a:off x="9471877" y="2939143"/>
              <a:ext cx="193923" cy="684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E3BDAE1-D3A5-47AB-A2DC-6C54F518A228}"/>
                </a:ext>
              </a:extLst>
            </p:cNvPr>
            <p:cNvCxnSpPr/>
            <p:nvPr/>
          </p:nvCxnSpPr>
          <p:spPr>
            <a:xfrm flipH="1">
              <a:off x="8667426" y="2939143"/>
              <a:ext cx="998374" cy="1866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571C11-2825-45AD-849C-E91FF0EC800A}"/>
                </a:ext>
              </a:extLst>
            </p:cNvPr>
            <p:cNvCxnSpPr/>
            <p:nvPr/>
          </p:nvCxnSpPr>
          <p:spPr>
            <a:xfrm flipV="1">
              <a:off x="7075288" y="5406312"/>
              <a:ext cx="0" cy="2667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150A11A-C78E-4A1B-AC03-CC820A64ED6E}"/>
                </a:ext>
              </a:extLst>
            </p:cNvPr>
            <p:cNvSpPr txBox="1"/>
            <p:nvPr/>
          </p:nvSpPr>
          <p:spPr>
            <a:xfrm>
              <a:off x="6557487" y="5641080"/>
              <a:ext cx="108883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DC-DC</a:t>
              </a:r>
            </a:p>
            <a:p>
              <a:pPr algn="ctr"/>
              <a:r>
                <a:rPr lang="en-GB" sz="1600" dirty="0"/>
                <a:t>Converter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E29ECB-15BB-427D-80BB-B16B1B9EAADB}"/>
                </a:ext>
              </a:extLst>
            </p:cNvPr>
            <p:cNvSpPr txBox="1"/>
            <p:nvPr/>
          </p:nvSpPr>
          <p:spPr>
            <a:xfrm>
              <a:off x="4665414" y="2498396"/>
              <a:ext cx="1326545" cy="62801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/>
                <a:t>LP-GBT &amp;</a:t>
              </a:r>
            </a:p>
            <a:p>
              <a:pPr algn="ctr"/>
              <a:r>
                <a:rPr lang="en-GB" sz="1600" dirty="0"/>
                <a:t>Optical </a:t>
              </a:r>
              <a:r>
                <a:rPr lang="en-GB" sz="1600" dirty="0" err="1"/>
                <a:t>VTRx</a:t>
              </a:r>
              <a:endParaRPr lang="en-GB" sz="1600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9C8C799-1D8F-49BD-AD4B-946AF571B170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5328686" y="3126411"/>
              <a:ext cx="511563" cy="10568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31A8B63-F4B1-4283-BE54-9AD82C57A099}"/>
                </a:ext>
              </a:extLst>
            </p:cNvPr>
            <p:cNvCxnSpPr/>
            <p:nvPr/>
          </p:nvCxnSpPr>
          <p:spPr>
            <a:xfrm flipV="1">
              <a:off x="6179346" y="2873827"/>
              <a:ext cx="2488079" cy="117011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79CF1B-2C0F-4FE9-8633-5BAE8B1196F3}"/>
                </a:ext>
              </a:extLst>
            </p:cNvPr>
            <p:cNvSpPr txBox="1"/>
            <p:nvPr/>
          </p:nvSpPr>
          <p:spPr>
            <a:xfrm rot="20031410">
              <a:off x="6956380" y="3198940"/>
              <a:ext cx="75373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10 cm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EA29876-A85F-4C67-ABB0-CC0FEECC4FC2}"/>
                </a:ext>
              </a:extLst>
            </p:cNvPr>
            <p:cNvCxnSpPr/>
            <p:nvPr/>
          </p:nvCxnSpPr>
          <p:spPr>
            <a:xfrm>
              <a:off x="8051646" y="3816240"/>
              <a:ext cx="1420230" cy="795201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B37DDCD-4877-42F6-8951-2A815200870A}"/>
                </a:ext>
              </a:extLst>
            </p:cNvPr>
            <p:cNvSpPr txBox="1"/>
            <p:nvPr/>
          </p:nvSpPr>
          <p:spPr>
            <a:xfrm rot="1658069">
              <a:off x="8567254" y="3942917"/>
              <a:ext cx="63671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5 cm</a:t>
              </a:r>
            </a:p>
          </p:txBody>
        </p:sp>
        <p:sp>
          <p:nvSpPr>
            <p:cNvPr id="34" name="Freeform 83">
              <a:extLst>
                <a:ext uri="{FF2B5EF4-FFF2-40B4-BE49-F238E27FC236}">
                  <a16:creationId xmlns:a16="http://schemas.microsoft.com/office/drawing/2014/main" id="{A82997BB-D517-40B4-A87B-72B1DD063394}"/>
                </a:ext>
              </a:extLst>
            </p:cNvPr>
            <p:cNvSpPr/>
            <p:nvPr/>
          </p:nvSpPr>
          <p:spPr>
            <a:xfrm>
              <a:off x="7258505" y="4091570"/>
              <a:ext cx="1702932" cy="1073022"/>
            </a:xfrm>
            <a:custGeom>
              <a:avLst/>
              <a:gdLst>
                <a:gd name="connsiteX0" fmla="*/ 1362269 w 1698171"/>
                <a:gd name="connsiteY0" fmla="*/ 1073021 h 1073021"/>
                <a:gd name="connsiteX1" fmla="*/ 1698171 w 1698171"/>
                <a:gd name="connsiteY1" fmla="*/ 867747 h 1073021"/>
                <a:gd name="connsiteX2" fmla="*/ 317240 w 1698171"/>
                <a:gd name="connsiteY2" fmla="*/ 0 h 1073021"/>
                <a:gd name="connsiteX3" fmla="*/ 0 w 1698171"/>
                <a:gd name="connsiteY3" fmla="*/ 158621 h 1073021"/>
                <a:gd name="connsiteX4" fmla="*/ 1362269 w 1698171"/>
                <a:gd name="connsiteY4" fmla="*/ 1073021 h 1073021"/>
                <a:gd name="connsiteX0" fmla="*/ 1357506 w 1693408"/>
                <a:gd name="connsiteY0" fmla="*/ 1073021 h 1073021"/>
                <a:gd name="connsiteX1" fmla="*/ 1693408 w 1693408"/>
                <a:gd name="connsiteY1" fmla="*/ 867747 h 1073021"/>
                <a:gd name="connsiteX2" fmla="*/ 312477 w 1693408"/>
                <a:gd name="connsiteY2" fmla="*/ 0 h 1073021"/>
                <a:gd name="connsiteX3" fmla="*/ 0 w 1693408"/>
                <a:gd name="connsiteY3" fmla="*/ 177671 h 1073021"/>
                <a:gd name="connsiteX4" fmla="*/ 1357506 w 1693408"/>
                <a:gd name="connsiteY4" fmla="*/ 1073021 h 1073021"/>
                <a:gd name="connsiteX0" fmla="*/ 1367031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67031 w 1702933"/>
                <a:gd name="connsiteY4" fmla="*/ 1073021 h 1073021"/>
                <a:gd name="connsiteX0" fmla="*/ 1386081 w 1702933"/>
                <a:gd name="connsiteY0" fmla="*/ 1087309 h 1087309"/>
                <a:gd name="connsiteX1" fmla="*/ 1702933 w 1702933"/>
                <a:gd name="connsiteY1" fmla="*/ 867747 h 1087309"/>
                <a:gd name="connsiteX2" fmla="*/ 322002 w 1702933"/>
                <a:gd name="connsiteY2" fmla="*/ 0 h 1087309"/>
                <a:gd name="connsiteX3" fmla="*/ 0 w 1702933"/>
                <a:gd name="connsiteY3" fmla="*/ 163384 h 1087309"/>
                <a:gd name="connsiteX4" fmla="*/ 1386081 w 1702933"/>
                <a:gd name="connsiteY4" fmla="*/ 1087309 h 1087309"/>
                <a:gd name="connsiteX0" fmla="*/ 1376556 w 1702933"/>
                <a:gd name="connsiteY0" fmla="*/ 1077784 h 1077784"/>
                <a:gd name="connsiteX1" fmla="*/ 1702933 w 1702933"/>
                <a:gd name="connsiteY1" fmla="*/ 867747 h 1077784"/>
                <a:gd name="connsiteX2" fmla="*/ 322002 w 1702933"/>
                <a:gd name="connsiteY2" fmla="*/ 0 h 1077784"/>
                <a:gd name="connsiteX3" fmla="*/ 0 w 1702933"/>
                <a:gd name="connsiteY3" fmla="*/ 163384 h 1077784"/>
                <a:gd name="connsiteX4" fmla="*/ 1376556 w 1702933"/>
                <a:gd name="connsiteY4" fmla="*/ 1077784 h 1077784"/>
                <a:gd name="connsiteX0" fmla="*/ 1357506 w 1702933"/>
                <a:gd name="connsiteY0" fmla="*/ 1073021 h 1073021"/>
                <a:gd name="connsiteX1" fmla="*/ 1702933 w 1702933"/>
                <a:gd name="connsiteY1" fmla="*/ 867747 h 1073021"/>
                <a:gd name="connsiteX2" fmla="*/ 322002 w 1702933"/>
                <a:gd name="connsiteY2" fmla="*/ 0 h 1073021"/>
                <a:gd name="connsiteX3" fmla="*/ 0 w 1702933"/>
                <a:gd name="connsiteY3" fmla="*/ 163384 h 1073021"/>
                <a:gd name="connsiteX4" fmla="*/ 1357506 w 1702933"/>
                <a:gd name="connsiteY4" fmla="*/ 1073021 h 1073021"/>
                <a:gd name="connsiteX0" fmla="*/ 1381318 w 1702933"/>
                <a:gd name="connsiteY0" fmla="*/ 1082546 h 1082546"/>
                <a:gd name="connsiteX1" fmla="*/ 1702933 w 1702933"/>
                <a:gd name="connsiteY1" fmla="*/ 867747 h 1082546"/>
                <a:gd name="connsiteX2" fmla="*/ 322002 w 1702933"/>
                <a:gd name="connsiteY2" fmla="*/ 0 h 1082546"/>
                <a:gd name="connsiteX3" fmla="*/ 0 w 1702933"/>
                <a:gd name="connsiteY3" fmla="*/ 163384 h 1082546"/>
                <a:gd name="connsiteX4" fmla="*/ 1381318 w 1702933"/>
                <a:gd name="connsiteY4" fmla="*/ 1082546 h 1082546"/>
                <a:gd name="connsiteX0" fmla="*/ 1381318 w 1712458"/>
                <a:gd name="connsiteY0" fmla="*/ 1082546 h 1082546"/>
                <a:gd name="connsiteX1" fmla="*/ 1712458 w 1712458"/>
                <a:gd name="connsiteY1" fmla="*/ 877272 h 1082546"/>
                <a:gd name="connsiteX2" fmla="*/ 322002 w 1712458"/>
                <a:gd name="connsiteY2" fmla="*/ 0 h 1082546"/>
                <a:gd name="connsiteX3" fmla="*/ 0 w 1712458"/>
                <a:gd name="connsiteY3" fmla="*/ 163384 h 1082546"/>
                <a:gd name="connsiteX4" fmla="*/ 1381318 w 1712458"/>
                <a:gd name="connsiteY4" fmla="*/ 1082546 h 1082546"/>
                <a:gd name="connsiteX0" fmla="*/ 1381318 w 1707695"/>
                <a:gd name="connsiteY0" fmla="*/ 1082546 h 1082546"/>
                <a:gd name="connsiteX1" fmla="*/ 1707695 w 1707695"/>
                <a:gd name="connsiteY1" fmla="*/ 867747 h 1082546"/>
                <a:gd name="connsiteX2" fmla="*/ 322002 w 1707695"/>
                <a:gd name="connsiteY2" fmla="*/ 0 h 1082546"/>
                <a:gd name="connsiteX3" fmla="*/ 0 w 1707695"/>
                <a:gd name="connsiteY3" fmla="*/ 163384 h 1082546"/>
                <a:gd name="connsiteX4" fmla="*/ 1381318 w 1707695"/>
                <a:gd name="connsiteY4" fmla="*/ 1082546 h 1082546"/>
                <a:gd name="connsiteX0" fmla="*/ 1381318 w 1707695"/>
                <a:gd name="connsiteY0" fmla="*/ 1073021 h 1073021"/>
                <a:gd name="connsiteX1" fmla="*/ 1707695 w 1707695"/>
                <a:gd name="connsiteY1" fmla="*/ 867747 h 1073021"/>
                <a:gd name="connsiteX2" fmla="*/ 322002 w 1707695"/>
                <a:gd name="connsiteY2" fmla="*/ 0 h 1073021"/>
                <a:gd name="connsiteX3" fmla="*/ 0 w 1707695"/>
                <a:gd name="connsiteY3" fmla="*/ 163384 h 1073021"/>
                <a:gd name="connsiteX4" fmla="*/ 1381318 w 1707695"/>
                <a:gd name="connsiteY4" fmla="*/ 1073021 h 1073021"/>
                <a:gd name="connsiteX0" fmla="*/ 1390843 w 1707695"/>
                <a:gd name="connsiteY0" fmla="*/ 1087309 h 1087309"/>
                <a:gd name="connsiteX1" fmla="*/ 1707695 w 1707695"/>
                <a:gd name="connsiteY1" fmla="*/ 867747 h 1087309"/>
                <a:gd name="connsiteX2" fmla="*/ 322002 w 1707695"/>
                <a:gd name="connsiteY2" fmla="*/ 0 h 1087309"/>
                <a:gd name="connsiteX3" fmla="*/ 0 w 1707695"/>
                <a:gd name="connsiteY3" fmla="*/ 163384 h 1087309"/>
                <a:gd name="connsiteX4" fmla="*/ 1390843 w 1707695"/>
                <a:gd name="connsiteY4" fmla="*/ 1087309 h 1087309"/>
                <a:gd name="connsiteX0" fmla="*/ 1390843 w 1707695"/>
                <a:gd name="connsiteY0" fmla="*/ 1073022 h 1073022"/>
                <a:gd name="connsiteX1" fmla="*/ 1707695 w 1707695"/>
                <a:gd name="connsiteY1" fmla="*/ 867747 h 1073022"/>
                <a:gd name="connsiteX2" fmla="*/ 322002 w 1707695"/>
                <a:gd name="connsiteY2" fmla="*/ 0 h 1073022"/>
                <a:gd name="connsiteX3" fmla="*/ 0 w 1707695"/>
                <a:gd name="connsiteY3" fmla="*/ 163384 h 1073022"/>
                <a:gd name="connsiteX4" fmla="*/ 1390843 w 1707695"/>
                <a:gd name="connsiteY4" fmla="*/ 1073022 h 1073022"/>
                <a:gd name="connsiteX0" fmla="*/ 1381318 w 1698170"/>
                <a:gd name="connsiteY0" fmla="*/ 1073022 h 1073022"/>
                <a:gd name="connsiteX1" fmla="*/ 1698170 w 1698170"/>
                <a:gd name="connsiteY1" fmla="*/ 867747 h 1073022"/>
                <a:gd name="connsiteX2" fmla="*/ 312477 w 1698170"/>
                <a:gd name="connsiteY2" fmla="*/ 0 h 1073022"/>
                <a:gd name="connsiteX3" fmla="*/ 0 w 1698170"/>
                <a:gd name="connsiteY3" fmla="*/ 168146 h 1073022"/>
                <a:gd name="connsiteX4" fmla="*/ 1381318 w 1698170"/>
                <a:gd name="connsiteY4" fmla="*/ 1073022 h 1073022"/>
                <a:gd name="connsiteX0" fmla="*/ 1386080 w 1702932"/>
                <a:gd name="connsiteY0" fmla="*/ 1073022 h 1073022"/>
                <a:gd name="connsiteX1" fmla="*/ 1702932 w 1702932"/>
                <a:gd name="connsiteY1" fmla="*/ 867747 h 1073022"/>
                <a:gd name="connsiteX2" fmla="*/ 317239 w 1702932"/>
                <a:gd name="connsiteY2" fmla="*/ 0 h 1073022"/>
                <a:gd name="connsiteX3" fmla="*/ 0 w 1702932"/>
                <a:gd name="connsiteY3" fmla="*/ 163384 h 1073022"/>
                <a:gd name="connsiteX4" fmla="*/ 1386080 w 1702932"/>
                <a:gd name="connsiteY4" fmla="*/ 1073022 h 1073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2932" h="1073022">
                  <a:moveTo>
                    <a:pt x="1386080" y="1073022"/>
                  </a:moveTo>
                  <a:lnTo>
                    <a:pt x="1702932" y="867747"/>
                  </a:lnTo>
                  <a:lnTo>
                    <a:pt x="317239" y="0"/>
                  </a:lnTo>
                  <a:lnTo>
                    <a:pt x="0" y="163384"/>
                  </a:lnTo>
                  <a:lnTo>
                    <a:pt x="1386080" y="107302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5D386-48EF-4135-8C5E-C22398408FFB}"/>
                </a:ext>
              </a:extLst>
            </p:cNvPr>
            <p:cNvSpPr txBox="1"/>
            <p:nvPr/>
          </p:nvSpPr>
          <p:spPr>
            <a:xfrm rot="1944617">
              <a:off x="7327542" y="4434083"/>
              <a:ext cx="15765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127 Strips/CBC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819316C-1DF4-4492-A56E-FF37E2C3690C}"/>
                </a:ext>
              </a:extLst>
            </p:cNvPr>
            <p:cNvCxnSpPr/>
            <p:nvPr/>
          </p:nvCxnSpPr>
          <p:spPr>
            <a:xfrm flipH="1">
              <a:off x="8109971" y="1914798"/>
              <a:ext cx="2516507" cy="5578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F47BBDB-B585-43E5-B857-16119A6EFDCD}"/>
                </a:ext>
              </a:extLst>
            </p:cNvPr>
            <p:cNvSpPr txBox="1"/>
            <p:nvPr/>
          </p:nvSpPr>
          <p:spPr>
            <a:xfrm>
              <a:off x="2718412" y="4036438"/>
              <a:ext cx="4185615" cy="2363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600" b="1" dirty="0">
                  <a:solidFill>
                    <a:srgbClr val="002060"/>
                  </a:solidFill>
                </a:rPr>
                <a:t>Each 2S Module: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Sensor Area ~100 cm</a:t>
              </a:r>
              <a:r>
                <a:rPr lang="en-GB" sz="1600" baseline="30000" dirty="0">
                  <a:solidFill>
                    <a:srgbClr val="002060"/>
                  </a:solidFill>
                </a:rPr>
                <a:t>2</a:t>
              </a:r>
              <a:endParaRPr lang="en-GB" sz="1600" dirty="0">
                <a:solidFill>
                  <a:srgbClr val="002060"/>
                </a:solidFill>
              </a:endParaRP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16 CBCs, each reading 254 strips</a:t>
              </a:r>
            </a:p>
            <a:p>
              <a:pPr>
                <a:spcBef>
                  <a:spcPts val="600"/>
                </a:spcBef>
              </a:pPr>
              <a:r>
                <a:rPr lang="en-GB" sz="1600" dirty="0">
                  <a:solidFill>
                    <a:srgbClr val="002060"/>
                  </a:solidFill>
                </a:rPr>
                <a:t>       (127 from top &amp; bottom sensors)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solidFill>
                    <a:srgbClr val="002060"/>
                  </a:solidFill>
                </a:rPr>
                <a:t>4064 Channels in total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1600" dirty="0">
                  <a:solidFill>
                    <a:srgbClr val="002060"/>
                  </a:solidFill>
                  <a:ea typeface="ＭＳ Ｐゴシック" pitchFamily="-110" charset="-128"/>
                </a:rPr>
                <a:t>Readout both L1 triggered data &amp; Primitive trigger data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40815AF-A537-4899-A3A1-35E59AB77290}"/>
                </a:ext>
              </a:extLst>
            </p:cNvPr>
            <p:cNvSpPr/>
            <p:nvPr/>
          </p:nvSpPr>
          <p:spPr>
            <a:xfrm>
              <a:off x="10165605" y="5732741"/>
              <a:ext cx="1456085" cy="36933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FF00"/>
                  </a:solidFill>
                </a:rPr>
                <a:t>IC &amp; RAL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350639-0FEC-4109-8430-7EC8DC8D5DB1}"/>
              </a:ext>
            </a:extLst>
          </p:cNvPr>
          <p:cNvGrpSpPr/>
          <p:nvPr/>
        </p:nvGrpSpPr>
        <p:grpSpPr>
          <a:xfrm>
            <a:off x="300978" y="1488728"/>
            <a:ext cx="7208617" cy="1189584"/>
            <a:chOff x="998259" y="912483"/>
            <a:chExt cx="7964772" cy="131436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5B8CD53-9DC8-43AA-86B5-6CF690ABAA60}"/>
                </a:ext>
              </a:extLst>
            </p:cNvPr>
            <p:cNvGrpSpPr/>
            <p:nvPr/>
          </p:nvGrpSpPr>
          <p:grpSpPr>
            <a:xfrm>
              <a:off x="1679510" y="912483"/>
              <a:ext cx="6372399" cy="1314367"/>
              <a:chOff x="1679510" y="1089772"/>
              <a:chExt cx="6372399" cy="131436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6BB0F8EE-9007-40E7-A7D8-4FEF85FEF011}"/>
                  </a:ext>
                </a:extLst>
              </p:cNvPr>
              <p:cNvGrpSpPr/>
              <p:nvPr/>
            </p:nvGrpSpPr>
            <p:grpSpPr>
              <a:xfrm>
                <a:off x="1679510" y="1511176"/>
                <a:ext cx="5057192" cy="651073"/>
                <a:chOff x="1679510" y="941985"/>
                <a:chExt cx="5057192" cy="651073"/>
              </a:xfrm>
            </p:grpSpPr>
            <p:sp>
              <p:nvSpPr>
                <p:cNvPr id="61" name="Freeform 28">
                  <a:extLst>
                    <a:ext uri="{FF2B5EF4-FFF2-40B4-BE49-F238E27FC236}">
                      <a16:creationId xmlns:a16="http://schemas.microsoft.com/office/drawing/2014/main" id="{4940470A-AD8B-4AA2-A989-750C6F91DCF0}"/>
                    </a:ext>
                  </a:extLst>
                </p:cNvPr>
                <p:cNvSpPr/>
                <p:nvPr/>
              </p:nvSpPr>
              <p:spPr>
                <a:xfrm flipV="1">
                  <a:off x="3378885" y="941985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2" name="Freeform 27">
                  <a:extLst>
                    <a:ext uri="{FF2B5EF4-FFF2-40B4-BE49-F238E27FC236}">
                      <a16:creationId xmlns:a16="http://schemas.microsoft.com/office/drawing/2014/main" id="{DF5AD0E2-B85C-499B-A6C7-20975DA14BDD}"/>
                    </a:ext>
                  </a:extLst>
                </p:cNvPr>
                <p:cNvSpPr/>
                <p:nvPr/>
              </p:nvSpPr>
              <p:spPr>
                <a:xfrm>
                  <a:off x="3383756" y="1415387"/>
                  <a:ext cx="650082" cy="177671"/>
                </a:xfrm>
                <a:custGeom>
                  <a:avLst/>
                  <a:gdLst>
                    <a:gd name="connsiteX0" fmla="*/ 0 w 628650"/>
                    <a:gd name="connsiteY0" fmla="*/ 18410 h 170813"/>
                    <a:gd name="connsiteX1" fmla="*/ 66675 w 628650"/>
                    <a:gd name="connsiteY1" fmla="*/ 18410 h 170813"/>
                    <a:gd name="connsiteX2" fmla="*/ 314325 w 628650"/>
                    <a:gd name="connsiteY2" fmla="*/ 170810 h 170813"/>
                    <a:gd name="connsiteX3" fmla="*/ 561975 w 628650"/>
                    <a:gd name="connsiteY3" fmla="*/ 13647 h 170813"/>
                    <a:gd name="connsiteX4" fmla="*/ 628650 w 628650"/>
                    <a:gd name="connsiteY4" fmla="*/ 18410 h 170813"/>
                    <a:gd name="connsiteX0" fmla="*/ 0 w 628650"/>
                    <a:gd name="connsiteY0" fmla="*/ 21166 h 173569"/>
                    <a:gd name="connsiteX1" fmla="*/ 66675 w 628650"/>
                    <a:gd name="connsiteY1" fmla="*/ 11641 h 173569"/>
                    <a:gd name="connsiteX2" fmla="*/ 314325 w 628650"/>
                    <a:gd name="connsiteY2" fmla="*/ 173566 h 173569"/>
                    <a:gd name="connsiteX3" fmla="*/ 561975 w 628650"/>
                    <a:gd name="connsiteY3" fmla="*/ 16403 h 173569"/>
                    <a:gd name="connsiteX4" fmla="*/ 628650 w 628650"/>
                    <a:gd name="connsiteY4" fmla="*/ 21166 h 173569"/>
                    <a:gd name="connsiteX0" fmla="*/ 0 w 635794"/>
                    <a:gd name="connsiteY0" fmla="*/ 18115 h 175281"/>
                    <a:gd name="connsiteX1" fmla="*/ 73819 w 635794"/>
                    <a:gd name="connsiteY1" fmla="*/ 13353 h 175281"/>
                    <a:gd name="connsiteX2" fmla="*/ 321469 w 635794"/>
                    <a:gd name="connsiteY2" fmla="*/ 175278 h 175281"/>
                    <a:gd name="connsiteX3" fmla="*/ 569119 w 635794"/>
                    <a:gd name="connsiteY3" fmla="*/ 18115 h 175281"/>
                    <a:gd name="connsiteX4" fmla="*/ 635794 w 635794"/>
                    <a:gd name="connsiteY4" fmla="*/ 22878 h 175281"/>
                    <a:gd name="connsiteX0" fmla="*/ 0 w 635794"/>
                    <a:gd name="connsiteY0" fmla="*/ 20504 h 177670"/>
                    <a:gd name="connsiteX1" fmla="*/ 73819 w 635794"/>
                    <a:gd name="connsiteY1" fmla="*/ 15742 h 177670"/>
                    <a:gd name="connsiteX2" fmla="*/ 321469 w 635794"/>
                    <a:gd name="connsiteY2" fmla="*/ 177667 h 177670"/>
                    <a:gd name="connsiteX3" fmla="*/ 569119 w 635794"/>
                    <a:gd name="connsiteY3" fmla="*/ 10979 h 177670"/>
                    <a:gd name="connsiteX4" fmla="*/ 635794 w 635794"/>
                    <a:gd name="connsiteY4" fmla="*/ 25267 h 177670"/>
                    <a:gd name="connsiteX0" fmla="*/ 0 w 650082"/>
                    <a:gd name="connsiteY0" fmla="*/ 23864 h 181030"/>
                    <a:gd name="connsiteX1" fmla="*/ 73819 w 650082"/>
                    <a:gd name="connsiteY1" fmla="*/ 19102 h 181030"/>
                    <a:gd name="connsiteX2" fmla="*/ 321469 w 650082"/>
                    <a:gd name="connsiteY2" fmla="*/ 181027 h 181030"/>
                    <a:gd name="connsiteX3" fmla="*/ 569119 w 650082"/>
                    <a:gd name="connsiteY3" fmla="*/ 14339 h 181030"/>
                    <a:gd name="connsiteX4" fmla="*/ 650082 w 650082"/>
                    <a:gd name="connsiteY4" fmla="*/ 19102 h 181030"/>
                    <a:gd name="connsiteX0" fmla="*/ 0 w 650082"/>
                    <a:gd name="connsiteY0" fmla="*/ 20505 h 177671"/>
                    <a:gd name="connsiteX1" fmla="*/ 73819 w 650082"/>
                    <a:gd name="connsiteY1" fmla="*/ 15743 h 177671"/>
                    <a:gd name="connsiteX2" fmla="*/ 321469 w 650082"/>
                    <a:gd name="connsiteY2" fmla="*/ 177668 h 177671"/>
                    <a:gd name="connsiteX3" fmla="*/ 569119 w 650082"/>
                    <a:gd name="connsiteY3" fmla="*/ 10980 h 177671"/>
                    <a:gd name="connsiteX4" fmla="*/ 650082 w 650082"/>
                    <a:gd name="connsiteY4" fmla="*/ 25268 h 177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50082" h="177671">
                      <a:moveTo>
                        <a:pt x="0" y="20505"/>
                      </a:moveTo>
                      <a:cubicBezTo>
                        <a:pt x="7144" y="7805"/>
                        <a:pt x="20241" y="-10451"/>
                        <a:pt x="73819" y="15743"/>
                      </a:cubicBezTo>
                      <a:cubicBezTo>
                        <a:pt x="127397" y="41937"/>
                        <a:pt x="238919" y="178462"/>
                        <a:pt x="321469" y="177668"/>
                      </a:cubicBezTo>
                      <a:cubicBezTo>
                        <a:pt x="404019" y="176874"/>
                        <a:pt x="514350" y="36380"/>
                        <a:pt x="569119" y="10980"/>
                      </a:cubicBezTo>
                      <a:cubicBezTo>
                        <a:pt x="623888" y="-14420"/>
                        <a:pt x="642938" y="10186"/>
                        <a:pt x="650082" y="25268"/>
                      </a:cubicBez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5DAD65CD-A8FD-48C0-B647-DD4C1C59AA82}"/>
                    </a:ext>
                  </a:extLst>
                </p:cNvPr>
                <p:cNvGrpSpPr/>
                <p:nvPr/>
              </p:nvGrpSpPr>
              <p:grpSpPr>
                <a:xfrm>
                  <a:off x="5215805" y="1066052"/>
                  <a:ext cx="762002" cy="55984"/>
                  <a:chOff x="5215805" y="1066052"/>
                  <a:chExt cx="762002" cy="55984"/>
                </a:xfrm>
              </p:grpSpPr>
              <p:sp>
                <p:nvSpPr>
                  <p:cNvPr id="74" name="Oval 73">
                    <a:extLst>
                      <a:ext uri="{FF2B5EF4-FFF2-40B4-BE49-F238E27FC236}">
                        <a16:creationId xmlns:a16="http://schemas.microsoft.com/office/drawing/2014/main" id="{0FFE04C6-D290-43A1-826D-A0C167FED394}"/>
                      </a:ext>
                    </a:extLst>
                  </p:cNvPr>
                  <p:cNvSpPr/>
                  <p:nvPr/>
                </p:nvSpPr>
                <p:spPr>
                  <a:xfrm>
                    <a:off x="521580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5" name="Oval 74">
                    <a:extLst>
                      <a:ext uri="{FF2B5EF4-FFF2-40B4-BE49-F238E27FC236}">
                        <a16:creationId xmlns:a16="http://schemas.microsoft.com/office/drawing/2014/main" id="{1CB15506-36AC-426E-9E74-D3528B14F4A4}"/>
                      </a:ext>
                    </a:extLst>
                  </p:cNvPr>
                  <p:cNvSpPr/>
                  <p:nvPr/>
                </p:nvSpPr>
                <p:spPr>
                  <a:xfrm>
                    <a:off x="530289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6" name="Oval 75">
                    <a:extLst>
                      <a:ext uri="{FF2B5EF4-FFF2-40B4-BE49-F238E27FC236}">
                        <a16:creationId xmlns:a16="http://schemas.microsoft.com/office/drawing/2014/main" id="{87305592-9E4A-42E1-96BA-6C4E50F7231F}"/>
                      </a:ext>
                    </a:extLst>
                  </p:cNvPr>
                  <p:cNvSpPr/>
                  <p:nvPr/>
                </p:nvSpPr>
                <p:spPr>
                  <a:xfrm>
                    <a:off x="538997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7" name="Oval 76">
                    <a:extLst>
                      <a:ext uri="{FF2B5EF4-FFF2-40B4-BE49-F238E27FC236}">
                        <a16:creationId xmlns:a16="http://schemas.microsoft.com/office/drawing/2014/main" id="{EF26E020-55C0-4C13-8FF2-15F1B671B816}"/>
                      </a:ext>
                    </a:extLst>
                  </p:cNvPr>
                  <p:cNvSpPr/>
                  <p:nvPr/>
                </p:nvSpPr>
                <p:spPr>
                  <a:xfrm>
                    <a:off x="547706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8" name="Oval 77">
                    <a:extLst>
                      <a:ext uri="{FF2B5EF4-FFF2-40B4-BE49-F238E27FC236}">
                        <a16:creationId xmlns:a16="http://schemas.microsoft.com/office/drawing/2014/main" id="{0C62289D-B3B2-42C9-8AA4-444F8CA9C93E}"/>
                      </a:ext>
                    </a:extLst>
                  </p:cNvPr>
                  <p:cNvSpPr/>
                  <p:nvPr/>
                </p:nvSpPr>
                <p:spPr>
                  <a:xfrm>
                    <a:off x="5564149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79" name="Oval 78">
                    <a:extLst>
                      <a:ext uri="{FF2B5EF4-FFF2-40B4-BE49-F238E27FC236}">
                        <a16:creationId xmlns:a16="http://schemas.microsoft.com/office/drawing/2014/main" id="{69262E54-778B-4544-BA99-CD033388EE2D}"/>
                      </a:ext>
                    </a:extLst>
                  </p:cNvPr>
                  <p:cNvSpPr/>
                  <p:nvPr/>
                </p:nvSpPr>
                <p:spPr>
                  <a:xfrm>
                    <a:off x="5651235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0" name="Oval 79">
                    <a:extLst>
                      <a:ext uri="{FF2B5EF4-FFF2-40B4-BE49-F238E27FC236}">
                        <a16:creationId xmlns:a16="http://schemas.microsoft.com/office/drawing/2014/main" id="{1E1D10EB-0E6D-49E6-B19E-6526A257DBBE}"/>
                      </a:ext>
                    </a:extLst>
                  </p:cNvPr>
                  <p:cNvSpPr/>
                  <p:nvPr/>
                </p:nvSpPr>
                <p:spPr>
                  <a:xfrm>
                    <a:off x="5738321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1" name="Oval 80">
                    <a:extLst>
                      <a:ext uri="{FF2B5EF4-FFF2-40B4-BE49-F238E27FC236}">
                        <a16:creationId xmlns:a16="http://schemas.microsoft.com/office/drawing/2014/main" id="{42E98ACC-06B6-4A09-9D04-CCD9179E2CE1}"/>
                      </a:ext>
                    </a:extLst>
                  </p:cNvPr>
                  <p:cNvSpPr/>
                  <p:nvPr/>
                </p:nvSpPr>
                <p:spPr>
                  <a:xfrm>
                    <a:off x="5825407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0DD0949C-B1D8-46D8-8794-DC7439AE9FE2}"/>
                      </a:ext>
                    </a:extLst>
                  </p:cNvPr>
                  <p:cNvSpPr/>
                  <p:nvPr/>
                </p:nvSpPr>
                <p:spPr>
                  <a:xfrm>
                    <a:off x="5912493" y="1066052"/>
                    <a:ext cx="65314" cy="55984"/>
                  </a:xfrm>
                  <a:prstGeom prst="ellipse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600"/>
                  </a:p>
                </p:txBody>
              </p:sp>
            </p:grpSp>
            <p:sp>
              <p:nvSpPr>
                <p:cNvPr id="64" name="Oval 63">
                  <a:extLst>
                    <a:ext uri="{FF2B5EF4-FFF2-40B4-BE49-F238E27FC236}">
                      <a16:creationId xmlns:a16="http://schemas.microsoft.com/office/drawing/2014/main" id="{F9478EC5-9CCE-405E-90D9-75D465F5B35F}"/>
                    </a:ext>
                  </a:extLst>
                </p:cNvPr>
                <p:cNvSpPr/>
                <p:nvPr/>
              </p:nvSpPr>
              <p:spPr>
                <a:xfrm>
                  <a:off x="3703926" y="1129009"/>
                  <a:ext cx="280084" cy="273692"/>
                </a:xfrm>
                <a:prstGeom prst="ellipse">
                  <a:avLst/>
                </a:prstGeom>
                <a:noFill/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AAFFEBDE-3ED4-4B81-9E84-72843BA9CA3D}"/>
                    </a:ext>
                  </a:extLst>
                </p:cNvPr>
                <p:cNvSpPr/>
                <p:nvPr/>
              </p:nvSpPr>
              <p:spPr>
                <a:xfrm>
                  <a:off x="3834882" y="1138333"/>
                  <a:ext cx="279918" cy="2550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C174A2D-123D-4D80-9CE2-C092283BFCF8}"/>
                    </a:ext>
                  </a:extLst>
                </p:cNvPr>
                <p:cNvSpPr/>
                <p:nvPr/>
              </p:nvSpPr>
              <p:spPr>
                <a:xfrm>
                  <a:off x="3834882" y="1147665"/>
                  <a:ext cx="290182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3E9CC66-362A-47AA-B14C-93DB93B931F8}"/>
                    </a:ext>
                  </a:extLst>
                </p:cNvPr>
                <p:cNvSpPr/>
                <p:nvPr/>
              </p:nvSpPr>
              <p:spPr>
                <a:xfrm>
                  <a:off x="3837986" y="1281403"/>
                  <a:ext cx="1219200" cy="102637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000955C4-F142-4878-AE40-B7083B3E77BD}"/>
                    </a:ext>
                  </a:extLst>
                </p:cNvPr>
                <p:cNvCxnSpPr/>
                <p:nvPr/>
              </p:nvCxnSpPr>
              <p:spPr>
                <a:xfrm flipH="1">
                  <a:off x="3834637" y="1129008"/>
                  <a:ext cx="2892734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>
                  <a:extLst>
                    <a:ext uri="{FF2B5EF4-FFF2-40B4-BE49-F238E27FC236}">
                      <a16:creationId xmlns:a16="http://schemas.microsoft.com/office/drawing/2014/main" id="{62098BD2-D56E-4152-A245-F8FF9F20B1AE}"/>
                    </a:ext>
                  </a:extLst>
                </p:cNvPr>
                <p:cNvCxnSpPr/>
                <p:nvPr/>
              </p:nvCxnSpPr>
              <p:spPr>
                <a:xfrm flipH="1">
                  <a:off x="3834637" y="1402701"/>
                  <a:ext cx="1222549" cy="0"/>
                </a:xfrm>
                <a:prstGeom prst="line">
                  <a:avLst/>
                </a:prstGeom>
                <a:ln w="25400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408D0A20-EEA8-4E9F-AB3E-180EA35D2A66}"/>
                    </a:ext>
                  </a:extLst>
                </p:cNvPr>
                <p:cNvSpPr/>
                <p:nvPr/>
              </p:nvSpPr>
              <p:spPr>
                <a:xfrm>
                  <a:off x="5196795" y="1003865"/>
                  <a:ext cx="786901" cy="62207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 w="12700"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589873AF-F4FB-4EA1-91F8-12CC2BBAEC1B}"/>
                    </a:ext>
                  </a:extLst>
                </p:cNvPr>
                <p:cNvSpPr/>
                <p:nvPr/>
              </p:nvSpPr>
              <p:spPr>
                <a:xfrm>
                  <a:off x="1679510" y="1129008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DEC2CE1-3529-4219-8182-5786723C137C}"/>
                    </a:ext>
                  </a:extLst>
                </p:cNvPr>
                <p:cNvSpPr/>
                <p:nvPr/>
              </p:nvSpPr>
              <p:spPr>
                <a:xfrm>
                  <a:off x="1682614" y="1346725"/>
                  <a:ext cx="1931105" cy="62207"/>
                </a:xfrm>
                <a:prstGeom prst="rect">
                  <a:avLst/>
                </a:prstGeom>
                <a:solidFill>
                  <a:srgbClr val="FFC000"/>
                </a:solidFill>
                <a:ln w="1270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31728CD3-5B87-472D-9E98-8890AA3E7518}"/>
                    </a:ext>
                  </a:extLst>
                </p:cNvPr>
                <p:cNvSpPr/>
                <p:nvPr/>
              </p:nvSpPr>
              <p:spPr>
                <a:xfrm>
                  <a:off x="2391415" y="1205201"/>
                  <a:ext cx="1219200" cy="132193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</p:grp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B1CEF6A-D5BC-44B9-AB28-CA067649AC75}"/>
                  </a:ext>
                </a:extLst>
              </p:cNvPr>
              <p:cNvSpPr txBox="1"/>
              <p:nvPr/>
            </p:nvSpPr>
            <p:spPr>
              <a:xfrm>
                <a:off x="5657537" y="1089772"/>
                <a:ext cx="5148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CBC</a:t>
                </a:r>
              </a:p>
            </p:txBody>
          </p: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9A26AC1-C22E-49D5-A218-C6A2565CD7CB}"/>
                  </a:ext>
                </a:extLst>
              </p:cNvPr>
              <p:cNvCxnSpPr/>
              <p:nvPr/>
            </p:nvCxnSpPr>
            <p:spPr>
              <a:xfrm flipH="1">
                <a:off x="5702553" y="1382477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791459A-F157-4239-BCE3-3A33F3ACE06E}"/>
                  </a:ext>
                </a:extLst>
              </p:cNvPr>
              <p:cNvCxnSpPr/>
              <p:nvPr/>
            </p:nvCxnSpPr>
            <p:spPr>
              <a:xfrm flipH="1">
                <a:off x="6377468" y="1494451"/>
                <a:ext cx="188168" cy="1905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E6EEA86-7877-4194-A014-5F731476CD22}"/>
                  </a:ext>
                </a:extLst>
              </p:cNvPr>
              <p:cNvSpPr txBox="1"/>
              <p:nvPr/>
            </p:nvSpPr>
            <p:spPr>
              <a:xfrm>
                <a:off x="6309124" y="1197830"/>
                <a:ext cx="14880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Flex PCB Hybrid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99BCE99C-0A35-49C5-99B1-F7EF7D636662}"/>
                  </a:ext>
                </a:extLst>
              </p:cNvPr>
              <p:cNvSpPr txBox="1"/>
              <p:nvPr/>
            </p:nvSpPr>
            <p:spPr>
              <a:xfrm>
                <a:off x="6309124" y="1960108"/>
                <a:ext cx="174278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500</a:t>
                </a:r>
                <a:r>
                  <a:rPr lang="en-GB" sz="1600" dirty="0">
                    <a:latin typeface="Times New Roman"/>
                    <a:cs typeface="Times New Roman"/>
                  </a:rPr>
                  <a:t>µ</a:t>
                </a:r>
                <a:r>
                  <a:rPr lang="en-GB" sz="1600" dirty="0"/>
                  <a:t>m CF Support</a:t>
                </a: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1CC9880-E86D-4A3F-AB5A-551C4DFC7AA4}"/>
                  </a:ext>
                </a:extLst>
              </p:cNvPr>
              <p:cNvCxnSpPr/>
              <p:nvPr/>
            </p:nvCxnSpPr>
            <p:spPr>
              <a:xfrm flipH="1" flipV="1">
                <a:off x="6205707" y="1829027"/>
                <a:ext cx="206834" cy="23598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AA1BEF69-2E29-4976-BBD1-8A522D479602}"/>
                  </a:ext>
                </a:extLst>
              </p:cNvPr>
              <p:cNvCxnSpPr/>
              <p:nvPr/>
            </p:nvCxnSpPr>
            <p:spPr>
              <a:xfrm flipH="1" flipV="1">
                <a:off x="5093378" y="1901913"/>
                <a:ext cx="296599" cy="235982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595F33E-F37D-4DBF-B477-DFFF2966B718}"/>
                  </a:ext>
                </a:extLst>
              </p:cNvPr>
              <p:cNvSpPr txBox="1"/>
              <p:nvPr/>
            </p:nvSpPr>
            <p:spPr>
              <a:xfrm>
                <a:off x="5023389" y="2053916"/>
                <a:ext cx="11473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CF Stiffener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48DF344-CD3E-4AEE-929C-3CAA3E8697A9}"/>
                  </a:ext>
                </a:extLst>
              </p:cNvPr>
              <p:cNvSpPr txBox="1"/>
              <p:nvPr/>
            </p:nvSpPr>
            <p:spPr>
              <a:xfrm>
                <a:off x="2645062" y="2065585"/>
                <a:ext cx="7199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Bridge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BECDE030-18D4-440D-8AA7-DF2C31683284}"/>
                  </a:ext>
                </a:extLst>
              </p:cNvPr>
              <p:cNvCxnSpPr/>
              <p:nvPr/>
            </p:nvCxnSpPr>
            <p:spPr>
              <a:xfrm flipH="1" flipV="1">
                <a:off x="2890300" y="1850594"/>
                <a:ext cx="110715" cy="287301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FBECB3D4-794D-4001-86F1-A8BBF4CAC95E}"/>
                  </a:ext>
                </a:extLst>
              </p:cNvPr>
              <p:cNvSpPr txBox="1"/>
              <p:nvPr/>
            </p:nvSpPr>
            <p:spPr>
              <a:xfrm>
                <a:off x="1828296" y="1155089"/>
                <a:ext cx="139448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Silicon sensors</a:t>
                </a: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91E58B44-FF4F-4E81-B57A-F310057B6EE4}"/>
                  </a:ext>
                </a:extLst>
              </p:cNvPr>
              <p:cNvCxnSpPr/>
              <p:nvPr/>
            </p:nvCxnSpPr>
            <p:spPr>
              <a:xfrm flipH="1">
                <a:off x="2048063" y="1459104"/>
                <a:ext cx="188168" cy="21371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4B63E3D-F235-42B3-AB2E-1A45BAD842D0}"/>
                  </a:ext>
                </a:extLst>
              </p:cNvPr>
              <p:cNvCxnSpPr/>
              <p:nvPr/>
            </p:nvCxnSpPr>
            <p:spPr>
              <a:xfrm flipH="1">
                <a:off x="2078770" y="1459104"/>
                <a:ext cx="157461" cy="438104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80D08BC-F435-41A0-8438-41E2982CD563}"/>
                </a:ext>
              </a:extLst>
            </p:cNvPr>
            <p:cNvSpPr txBox="1"/>
            <p:nvPr/>
          </p:nvSpPr>
          <p:spPr>
            <a:xfrm>
              <a:off x="1031202" y="1588001"/>
              <a:ext cx="6254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Inner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D4620D-9AE8-486B-907A-1C5C5A15FF7A}"/>
                </a:ext>
              </a:extLst>
            </p:cNvPr>
            <p:cNvSpPr txBox="1"/>
            <p:nvPr/>
          </p:nvSpPr>
          <p:spPr>
            <a:xfrm>
              <a:off x="998259" y="1317884"/>
              <a:ext cx="6697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Outer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7816B06-9211-471D-8326-759AB9286BEC}"/>
                </a:ext>
              </a:extLst>
            </p:cNvPr>
            <p:cNvSpPr txBox="1"/>
            <p:nvPr/>
          </p:nvSpPr>
          <p:spPr>
            <a:xfrm>
              <a:off x="7946406" y="1395767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½ Module</a:t>
              </a:r>
            </a:p>
          </p:txBody>
        </p:sp>
        <p:sp>
          <p:nvSpPr>
            <p:cNvPr id="46" name="Right Arrow 123">
              <a:extLst>
                <a:ext uri="{FF2B5EF4-FFF2-40B4-BE49-F238E27FC236}">
                  <a16:creationId xmlns:a16="http://schemas.microsoft.com/office/drawing/2014/main" id="{1CCEEA5C-78FD-4821-9654-3553AB4F9B3D}"/>
                </a:ext>
              </a:extLst>
            </p:cNvPr>
            <p:cNvSpPr/>
            <p:nvPr/>
          </p:nvSpPr>
          <p:spPr>
            <a:xfrm flipH="1">
              <a:off x="7643052" y="1464585"/>
              <a:ext cx="317662" cy="261257"/>
            </a:xfrm>
            <a:prstGeom prst="rightArrow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</p:spTree>
    <p:extLst>
      <p:ext uri="{BB962C8B-B14F-4D97-AF65-F5344CB8AC3E}">
        <p14:creationId xmlns:p14="http://schemas.microsoft.com/office/powerpoint/2010/main" val="18630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08D4-BCD3-4555-B2FC-0BF252F8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Outer tracker 2S modules: Do they work?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A3236032-AE87-4B22-A606-F1273DC1B34A}"/>
              </a:ext>
            </a:extLst>
          </p:cNvPr>
          <p:cNvGrpSpPr/>
          <p:nvPr/>
        </p:nvGrpSpPr>
        <p:grpSpPr>
          <a:xfrm>
            <a:off x="119985" y="2518832"/>
            <a:ext cx="5849916" cy="3344745"/>
            <a:chOff x="319265" y="1435802"/>
            <a:chExt cx="5469431" cy="3127199"/>
          </a:xfrm>
        </p:grpSpPr>
        <p:pic>
          <p:nvPicPr>
            <p:cNvPr id="6" name="Picture 41" descr="SDC11988_2_cpd.JPG">
              <a:extLst>
                <a:ext uri="{FF2B5EF4-FFF2-40B4-BE49-F238E27FC236}">
                  <a16:creationId xmlns:a16="http://schemas.microsoft.com/office/drawing/2014/main" id="{1DB480D8-9CD6-4E8A-9426-604018650D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9265" y="1435802"/>
              <a:ext cx="5469431" cy="3127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" name="Parallelogram 103">
              <a:extLst>
                <a:ext uri="{FF2B5EF4-FFF2-40B4-BE49-F238E27FC236}">
                  <a16:creationId xmlns:a16="http://schemas.microsoft.com/office/drawing/2014/main" id="{889310E7-3181-4D27-9DF3-F81765971DE2}"/>
                </a:ext>
              </a:extLst>
            </p:cNvPr>
            <p:cNvSpPr/>
            <p:nvPr/>
          </p:nvSpPr>
          <p:spPr>
            <a:xfrm rot="489154">
              <a:off x="1515600" y="2353638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Upper Sensor</a:t>
              </a:r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2FD17C46-1DA6-49E0-937D-FB2CC4B285EE}"/>
                </a:ext>
              </a:extLst>
            </p:cNvPr>
            <p:cNvSpPr/>
            <p:nvPr/>
          </p:nvSpPr>
          <p:spPr>
            <a:xfrm rot="489154">
              <a:off x="1295860" y="3531501"/>
              <a:ext cx="2104571" cy="566057"/>
            </a:xfrm>
            <a:prstGeom prst="parallelogram">
              <a:avLst>
                <a:gd name="adj" fmla="val 17252"/>
              </a:avLst>
            </a:prstGeom>
            <a:solidFill>
              <a:srgbClr val="FF0000">
                <a:alpha val="75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FF00"/>
                  </a:solidFill>
                </a:rPr>
                <a:t>Lower Sensor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4588CACB-43E9-4492-B9BE-42E8EC0262CD}"/>
                </a:ext>
              </a:extLst>
            </p:cNvPr>
            <p:cNvCxnSpPr>
              <a:cxnSpLocks/>
              <a:stCxn id="106" idx="1"/>
            </p:cNvCxnSpPr>
            <p:nvPr/>
          </p:nvCxnSpPr>
          <p:spPr>
            <a:xfrm flipH="1" flipV="1">
              <a:off x="2428142" y="3176894"/>
              <a:ext cx="8475" cy="36439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77BEB4-73A3-4CDA-BC4C-8B760DA6830A}"/>
                </a:ext>
              </a:extLst>
            </p:cNvPr>
            <p:cNvSpPr/>
            <p:nvPr/>
          </p:nvSpPr>
          <p:spPr>
            <a:xfrm>
              <a:off x="4650321" y="2752456"/>
              <a:ext cx="952106" cy="369332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2× CBC2</a:t>
              </a:r>
            </a:p>
          </p:txBody>
        </p: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A6A67C08-1BD6-42FA-9165-29A71C1C1DB0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 flipH="1">
              <a:off x="4290823" y="2937122"/>
              <a:ext cx="359498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F08A2C4-07D2-4A0A-8BC5-7B9283360DF0}"/>
              </a:ext>
            </a:extLst>
          </p:cNvPr>
          <p:cNvGrpSpPr/>
          <p:nvPr/>
        </p:nvGrpSpPr>
        <p:grpSpPr>
          <a:xfrm>
            <a:off x="6218490" y="1451429"/>
            <a:ext cx="5853525" cy="5406571"/>
            <a:chOff x="6250574" y="1451429"/>
            <a:chExt cx="5853525" cy="540657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E951AD-A0B4-4EE3-A631-DA45E7A27C1D}"/>
                </a:ext>
              </a:extLst>
            </p:cNvPr>
            <p:cNvSpPr txBox="1"/>
            <p:nvPr/>
          </p:nvSpPr>
          <p:spPr>
            <a:xfrm>
              <a:off x="6250574" y="1451429"/>
              <a:ext cx="5853525" cy="540657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noAutofit/>
            </a:bodyPr>
            <a:lstStyle/>
            <a:p>
              <a:pPr algn="ctr"/>
              <a:r>
                <a:rPr lang="en-GB" dirty="0"/>
                <a:t>Stub turn-on curve for 2CBC mini-module at FNAL test-beam</a:t>
              </a:r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0EF71FC5-35C7-47CE-BF82-FDB8D6737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387645" y="1745770"/>
              <a:ext cx="5579382" cy="5112230"/>
            </a:xfrm>
            <a:prstGeom prst="rect">
              <a:avLst/>
            </a:prstGeom>
          </p:spPr>
        </p:pic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F7062B96-7AE3-405E-A074-05C4BFA3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074050" y="2600885"/>
              <a:ext cx="4590140" cy="2933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921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91AA-88D3-4D16-91C7-327D6C4A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UK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D6D-F64A-44C9-924A-B1D1AE01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971"/>
            <a:ext cx="10515600" cy="2427331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has led, and continues to lead, the development of the Stacked-tracker concept and the tracking-trigger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delivering outer-tracker trigger and readout ASIC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delivering outer-tracker readout-electronics and developing track-finding algorithms</a:t>
            </a:r>
          </a:p>
          <a:p>
            <a:r>
              <a:rPr lang="en-GB" dirty="0"/>
              <a:t>UK has led, and continues to lead, the development of the HGC concept</a:t>
            </a:r>
          </a:p>
          <a:p>
            <a:pPr lvl="1"/>
            <a:r>
              <a:rPr lang="en-GB" dirty="0"/>
              <a:t>Off-detector electronics and algorithms primarily a UK responsibility </a:t>
            </a:r>
          </a:p>
        </p:txBody>
      </p:sp>
    </p:spTree>
    <p:extLst>
      <p:ext uri="{BB962C8B-B14F-4D97-AF65-F5344CB8AC3E}">
        <p14:creationId xmlns:p14="http://schemas.microsoft.com/office/powerpoint/2010/main" val="2354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234" t="8378"/>
          <a:stretch/>
        </p:blipFill>
        <p:spPr>
          <a:xfrm>
            <a:off x="4552950" y="1378773"/>
            <a:ext cx="7639050" cy="547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D2899-2355-4D4D-9521-301F1D0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Calorimeter Endcap design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DEA9E3-0BB3-48BE-9391-D552AB56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275"/>
            <a:ext cx="3390900" cy="4651017"/>
          </a:xfrm>
        </p:spPr>
        <p:txBody>
          <a:bodyPr/>
          <a:lstStyle/>
          <a:p>
            <a:r>
              <a:rPr lang="en-GB" dirty="0"/>
              <a:t>3D shower topology and time resolution of  ~30ps</a:t>
            </a:r>
          </a:p>
          <a:p>
            <a:r>
              <a:rPr lang="en-GB" dirty="0"/>
              <a:t>Electromagnetic Endcap (EE)</a:t>
            </a:r>
          </a:p>
          <a:p>
            <a:pPr lvl="1"/>
            <a:r>
              <a:rPr lang="en-GB" dirty="0"/>
              <a:t>28 layers of Silicon sensors in W/Pb absorber (25 X</a:t>
            </a:r>
            <a:r>
              <a:rPr lang="en-GB" baseline="-25000" dirty="0"/>
              <a:t>0</a:t>
            </a:r>
            <a:r>
              <a:rPr lang="en-GB" dirty="0"/>
              <a:t>, 1.7</a:t>
            </a:r>
            <a:r>
              <a:rPr lang="el-GR" dirty="0"/>
              <a:t>λ)</a:t>
            </a:r>
          </a:p>
          <a:p>
            <a:r>
              <a:rPr lang="en-GB" dirty="0"/>
              <a:t>Hadronic Endcap (EH)</a:t>
            </a:r>
          </a:p>
          <a:p>
            <a:pPr lvl="1"/>
            <a:r>
              <a:rPr lang="en-GB" dirty="0"/>
              <a:t>24 layers: 8 silicon + 16 silicon/</a:t>
            </a:r>
            <a:r>
              <a:rPr lang="en-GB" dirty="0" err="1"/>
              <a:t>scint</a:t>
            </a:r>
            <a:r>
              <a:rPr lang="en-GB" dirty="0"/>
              <a:t>. tiles at high/low </a:t>
            </a:r>
            <a:r>
              <a:rPr lang="el-GR" dirty="0"/>
              <a:t>η </a:t>
            </a:r>
            <a:r>
              <a:rPr lang="en-GB" dirty="0"/>
              <a:t>in stainless steel absorber (9</a:t>
            </a:r>
            <a:r>
              <a:rPr lang="el-GR" dirty="0"/>
              <a:t>λ)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820154" y="5075939"/>
            <a:ext cx="497739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600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, 25000 modules , of hexagonal 8” sensors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~6M channels of area 0.5 and 1 cm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8386" y="1648711"/>
            <a:ext cx="4601814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253 </a:t>
            </a:r>
            <a:r>
              <a:rPr lang="en-US" dirty="0" err="1">
                <a:solidFill>
                  <a:srgbClr val="FFFF00"/>
                </a:solidFill>
              </a:rPr>
              <a:t>tonnes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Total power at end of life = 160-180 kW @-30C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8852" y="3016878"/>
            <a:ext cx="2468774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520m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Scint</a:t>
            </a:r>
            <a:r>
              <a:rPr lang="en-US" dirty="0">
                <a:solidFill>
                  <a:srgbClr val="FFFF00"/>
                </a:solidFill>
              </a:rPr>
              <a:t>. Tiles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2x2 and 5x5 cm</a:t>
            </a:r>
            <a:r>
              <a:rPr lang="en-US" baseline="30000" dirty="0">
                <a:solidFill>
                  <a:srgbClr val="FFFF00"/>
                </a:solidFill>
              </a:rPr>
              <a:t>2   </a:t>
            </a:r>
            <a:r>
              <a:rPr lang="en-US" dirty="0">
                <a:solidFill>
                  <a:srgbClr val="FFFF00"/>
                </a:solidFill>
              </a:rPr>
              <a:t>+ </a:t>
            </a:r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~400k channels</a:t>
            </a:r>
          </a:p>
        </p:txBody>
      </p:sp>
    </p:spTree>
    <p:extLst>
      <p:ext uri="{BB962C8B-B14F-4D97-AF65-F5344CB8AC3E}">
        <p14:creationId xmlns:p14="http://schemas.microsoft.com/office/powerpoint/2010/main" val="248890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0234" t="8378"/>
          <a:stretch/>
        </p:blipFill>
        <p:spPr>
          <a:xfrm>
            <a:off x="4552950" y="1378773"/>
            <a:ext cx="7639050" cy="5479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D2899-2355-4D4D-9521-301F1D0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</p:spPr>
        <p:txBody>
          <a:bodyPr/>
          <a:lstStyle/>
          <a:p>
            <a:r>
              <a:rPr lang="en-GB" dirty="0"/>
              <a:t>Calorimeter Endcap design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9DEA9E3-0BB3-48BE-9391-D552AB56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275"/>
            <a:ext cx="3390900" cy="4651017"/>
          </a:xfrm>
        </p:spPr>
        <p:txBody>
          <a:bodyPr/>
          <a:lstStyle/>
          <a:p>
            <a:r>
              <a:rPr lang="en-GB" dirty="0"/>
              <a:t>3D shower topology and time resolution of  ~30ps</a:t>
            </a:r>
          </a:p>
          <a:p>
            <a:r>
              <a:rPr lang="en-GB" dirty="0"/>
              <a:t>Electromagnetic Endcap (EE)</a:t>
            </a:r>
          </a:p>
          <a:p>
            <a:pPr lvl="1"/>
            <a:r>
              <a:rPr lang="en-GB" dirty="0"/>
              <a:t>28 layers of Silicon sensors in W/Pb absorber (25 X</a:t>
            </a:r>
            <a:r>
              <a:rPr lang="en-GB" baseline="-25000" dirty="0"/>
              <a:t>0</a:t>
            </a:r>
            <a:r>
              <a:rPr lang="en-GB" dirty="0"/>
              <a:t>, 1.7</a:t>
            </a:r>
            <a:r>
              <a:rPr lang="el-GR" dirty="0"/>
              <a:t>λ)</a:t>
            </a:r>
          </a:p>
          <a:p>
            <a:r>
              <a:rPr lang="en-GB" dirty="0"/>
              <a:t>Hadronic Endcap (EH)</a:t>
            </a:r>
          </a:p>
          <a:p>
            <a:pPr lvl="1"/>
            <a:r>
              <a:rPr lang="en-GB" dirty="0"/>
              <a:t>24 layers: 8 silicon + 16 silicon/</a:t>
            </a:r>
            <a:r>
              <a:rPr lang="en-GB" dirty="0" err="1"/>
              <a:t>scint</a:t>
            </a:r>
            <a:r>
              <a:rPr lang="en-GB" dirty="0"/>
              <a:t>. tiles at high/low </a:t>
            </a:r>
            <a:r>
              <a:rPr lang="el-GR" dirty="0"/>
              <a:t>η </a:t>
            </a:r>
            <a:r>
              <a:rPr lang="en-GB" dirty="0"/>
              <a:t>in stainless steel absorber (9</a:t>
            </a:r>
            <a:r>
              <a:rPr lang="el-GR" dirty="0"/>
              <a:t>λ)</a:t>
            </a:r>
          </a:p>
          <a:p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820154" y="5075939"/>
            <a:ext cx="4977397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600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, 25000 modules , of hexagonal 8” sensors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 ~6M channels of area 0.5 and 1 cm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618386" y="1648711"/>
            <a:ext cx="4601814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253 </a:t>
            </a:r>
            <a:r>
              <a:rPr lang="en-US" dirty="0" err="1">
                <a:solidFill>
                  <a:srgbClr val="FFFF00"/>
                </a:solidFill>
              </a:rPr>
              <a:t>tonnes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Total power at end of life = 160-180 kW @-30C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08852" y="3016878"/>
            <a:ext cx="2468774" cy="923330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520m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Scint</a:t>
            </a:r>
            <a:r>
              <a:rPr lang="en-US" dirty="0">
                <a:solidFill>
                  <a:srgbClr val="FFFF00"/>
                </a:solidFill>
              </a:rPr>
              <a:t>. Tiles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2x2 and 5x5 cm</a:t>
            </a:r>
            <a:r>
              <a:rPr lang="en-US" baseline="30000" dirty="0">
                <a:solidFill>
                  <a:srgbClr val="FFFF00"/>
                </a:solidFill>
              </a:rPr>
              <a:t>2   </a:t>
            </a:r>
            <a:r>
              <a:rPr lang="en-US" dirty="0">
                <a:solidFill>
                  <a:srgbClr val="FFFF00"/>
                </a:solidFill>
              </a:rPr>
              <a:t>+ </a:t>
            </a:r>
            <a:r>
              <a:rPr lang="en-US" dirty="0" err="1">
                <a:solidFill>
                  <a:srgbClr val="FFFF00"/>
                </a:solidFill>
              </a:rPr>
              <a:t>SiPM</a:t>
            </a:r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~400k channels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4F4A6E-1CF1-4A3F-B782-8CB127A2C4F5}"/>
              </a:ext>
            </a:extLst>
          </p:cNvPr>
          <p:cNvGrpSpPr/>
          <p:nvPr/>
        </p:nvGrpSpPr>
        <p:grpSpPr>
          <a:xfrm>
            <a:off x="4783015" y="1547445"/>
            <a:ext cx="7732835" cy="5148777"/>
            <a:chOff x="4875841" y="1630047"/>
            <a:chExt cx="7316159" cy="50087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EC02F8A-185C-4AA3-BFAC-C175BA40D2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 l="16315" t="10708" r="24922" b="16522"/>
            <a:stretch/>
          </p:blipFill>
          <p:spPr>
            <a:xfrm flipH="1">
              <a:off x="4875841" y="1630047"/>
              <a:ext cx="7043442" cy="5008764"/>
            </a:xfrm>
            <a:prstGeom prst="rect">
              <a:avLst/>
            </a:prstGeom>
          </p:spPr>
        </p:pic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B8B8FFD-4F82-422C-ACB0-6DDF43265A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75747" t="4666" b="7961"/>
            <a:stretch/>
          </p:blipFill>
          <p:spPr>
            <a:xfrm>
              <a:off x="10962031" y="2671010"/>
              <a:ext cx="1229969" cy="290446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8621DD7-175A-4358-808A-333967378F9C}"/>
                </a:ext>
              </a:extLst>
            </p:cNvPr>
            <p:cNvSpPr/>
            <p:nvPr/>
          </p:nvSpPr>
          <p:spPr>
            <a:xfrm>
              <a:off x="6007945" y="3752147"/>
              <a:ext cx="4601814" cy="646331"/>
            </a:xfrm>
            <a:prstGeom prst="rect">
              <a:avLst/>
            </a:prstGeom>
            <a:solidFill>
              <a:srgbClr val="FF0000">
                <a:alpha val="80000"/>
              </a:srgbClr>
            </a:solidFill>
            <a:ln w="38100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Facing a </a:t>
              </a:r>
              <a:r>
                <a:rPr lang="en-US" dirty="0" err="1">
                  <a:solidFill>
                    <a:srgbClr val="FFFF00"/>
                  </a:solidFill>
                </a:rPr>
                <a:t>MegaGray</a:t>
              </a:r>
              <a:r>
                <a:rPr lang="en-US" dirty="0">
                  <a:solidFill>
                    <a:srgbClr val="FFFF00"/>
                  </a:solidFill>
                </a:rPr>
                <a:t> Dose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10</a:t>
              </a:r>
              <a:r>
                <a:rPr lang="en-US" baseline="30000" dirty="0">
                  <a:solidFill>
                    <a:srgbClr val="FFFF00"/>
                  </a:solidFill>
                </a:rPr>
                <a:t>16</a:t>
              </a:r>
              <a:r>
                <a:rPr lang="en-US" dirty="0">
                  <a:solidFill>
                    <a:srgbClr val="FFFF00"/>
                  </a:solidFill>
                </a:rPr>
                <a:t> cm</a:t>
              </a:r>
              <a:r>
                <a:rPr lang="en-US" baseline="30000" dirty="0">
                  <a:solidFill>
                    <a:srgbClr val="FFFF00"/>
                  </a:solidFill>
                </a:rPr>
                <a:t>-2</a:t>
              </a:r>
              <a:r>
                <a:rPr lang="en-US" dirty="0">
                  <a:solidFill>
                    <a:srgbClr val="FFFF00"/>
                  </a:solidFill>
                </a:rPr>
                <a:t> 1MeV Neutron equivalent fluence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46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18F6AAA9-D416-4717-9AE9-ACB606C5F36E}"/>
              </a:ext>
            </a:extLst>
          </p:cNvPr>
          <p:cNvGrpSpPr/>
          <p:nvPr/>
        </p:nvGrpSpPr>
        <p:grpSpPr>
          <a:xfrm>
            <a:off x="0" y="1290978"/>
            <a:ext cx="12193732" cy="3526763"/>
            <a:chOff x="0" y="2028910"/>
            <a:chExt cx="12193732" cy="3526763"/>
          </a:xfrm>
        </p:grpSpPr>
        <p:pic>
          <p:nvPicPr>
            <p:cNvPr id="20" name="Picture 2" descr="https://project-hl-lhc-industry.web.cern.ch/sites/project-hl-lhc-industry.web.cern.ch/files/images/Schedule_HL.png">
              <a:extLst>
                <a:ext uri="{FF2B5EF4-FFF2-40B4-BE49-F238E27FC236}">
                  <a16:creationId xmlns:a16="http://schemas.microsoft.com/office/drawing/2014/main" id="{183F597A-6A75-4176-B7AC-120E98F2B7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81" t="16631" b="34533"/>
            <a:stretch/>
          </p:blipFill>
          <p:spPr bwMode="auto">
            <a:xfrm>
              <a:off x="0" y="2028910"/>
              <a:ext cx="12193732" cy="3526763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DA7B7C-0AD0-46E2-B39F-D60D61AE61A8}"/>
                </a:ext>
              </a:extLst>
            </p:cNvPr>
            <p:cNvSpPr/>
            <p:nvPr/>
          </p:nvSpPr>
          <p:spPr>
            <a:xfrm>
              <a:off x="0" y="2439578"/>
              <a:ext cx="977446" cy="237522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0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02DB1A7-BAF7-4ECA-A825-467943B21040}"/>
                </a:ext>
              </a:extLst>
            </p:cNvPr>
            <p:cNvCxnSpPr>
              <a:cxnSpLocks/>
            </p:cNvCxnSpPr>
            <p:nvPr/>
          </p:nvCxnSpPr>
          <p:spPr>
            <a:xfrm>
              <a:off x="984787" y="2453700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0E39F30-9D5E-42BA-AF22-88A83972BA2E}"/>
                </a:ext>
              </a:extLst>
            </p:cNvPr>
            <p:cNvSpPr/>
            <p:nvPr/>
          </p:nvSpPr>
          <p:spPr>
            <a:xfrm>
              <a:off x="0" y="3864685"/>
              <a:ext cx="977446" cy="231065"/>
            </a:xfrm>
            <a:prstGeom prst="rect">
              <a:avLst/>
            </a:prstGeom>
            <a:solidFill>
              <a:srgbClr val="0052A0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2008-2010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DDCCCC8-E0AD-4E42-8089-60F06865357F}"/>
                </a:ext>
              </a:extLst>
            </p:cNvPr>
            <p:cNvCxnSpPr>
              <a:cxnSpLocks/>
            </p:cNvCxnSpPr>
            <p:nvPr/>
          </p:nvCxnSpPr>
          <p:spPr>
            <a:xfrm>
              <a:off x="981256" y="3876579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26EDDC6-896E-45B8-ABD1-8EAB014E544E}"/>
                </a:ext>
              </a:extLst>
            </p:cNvPr>
            <p:cNvSpPr/>
            <p:nvPr/>
          </p:nvSpPr>
          <p:spPr>
            <a:xfrm>
              <a:off x="266700" y="5183925"/>
              <a:ext cx="649786" cy="231065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1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 fb</a:t>
              </a:r>
              <a:r>
                <a:rPr lang="en-GB" sz="1100" b="1" baseline="60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C6C9F8-A096-493E-809B-4DD374933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637128"/>
              <a:ext cx="1572904" cy="0"/>
            </a:xfrm>
            <a:prstGeom prst="line">
              <a:avLst/>
            </a:prstGeom>
            <a:ln w="31750">
              <a:solidFill>
                <a:srgbClr val="C10F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beginning…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486AC8-AC47-488D-9D83-700538396A9A}"/>
              </a:ext>
            </a:extLst>
          </p:cNvPr>
          <p:cNvSpPr/>
          <p:nvPr/>
        </p:nvSpPr>
        <p:spPr>
          <a:xfrm>
            <a:off x="992129" y="1334875"/>
            <a:ext cx="11199871" cy="352676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A8DDA7AF-9E0D-4274-8BEF-EBA997267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t="20439" r="24780" b="18276"/>
          <a:stretch/>
        </p:blipFill>
        <p:spPr bwMode="auto">
          <a:xfrm>
            <a:off x="4056422" y="3428999"/>
            <a:ext cx="8135578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158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8124ADA-CBCB-4437-8EAB-49BAEAB52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030" t="4045" r="3926" b="15933"/>
          <a:stretch/>
        </p:blipFill>
        <p:spPr>
          <a:xfrm>
            <a:off x="6539476" y="3392489"/>
            <a:ext cx="5652524" cy="34655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6621"/>
            <a:ext cx="5546558" cy="1148584"/>
          </a:xfrm>
        </p:spPr>
        <p:txBody>
          <a:bodyPr/>
          <a:lstStyle/>
          <a:p>
            <a:r>
              <a:rPr lang="en-GB" dirty="0"/>
              <a:t>Calorimeter Endcap modules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62686C0-953F-4BF9-8FFE-D97F38615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15063" cy="1814343"/>
          </a:xfrm>
        </p:spPr>
        <p:txBody>
          <a:bodyPr/>
          <a:lstStyle/>
          <a:p>
            <a:r>
              <a:rPr lang="en-GB" dirty="0"/>
              <a:t>593 m2 of silicon</a:t>
            </a:r>
          </a:p>
          <a:p>
            <a:r>
              <a:rPr lang="en-GB" dirty="0"/>
              <a:t>6M </a:t>
            </a:r>
            <a:r>
              <a:rPr lang="en-GB" dirty="0" err="1"/>
              <a:t>ch</a:t>
            </a:r>
            <a:r>
              <a:rPr lang="en-GB" dirty="0"/>
              <a:t>, 0.5 or 1 cm2 cell-size</a:t>
            </a:r>
          </a:p>
          <a:p>
            <a:r>
              <a:rPr lang="en-GB" dirty="0"/>
              <a:t>21,660 modules (8” or 2x6” sensors)</a:t>
            </a:r>
          </a:p>
          <a:p>
            <a:r>
              <a:rPr lang="en-GB" dirty="0"/>
              <a:t>92,000 front-end ASICS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D1D6FA0-F873-47FB-AE54-3CD98FAC7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474" r="5070" b="5077"/>
          <a:stretch/>
        </p:blipFill>
        <p:spPr>
          <a:xfrm>
            <a:off x="6539476" y="0"/>
            <a:ext cx="4899513" cy="339248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A1090514-DEA3-427E-A8DA-BFAF3631F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92810" y="3832472"/>
            <a:ext cx="5087517" cy="26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59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DC7482-1A95-4764-88C2-21873F93BD50}"/>
              </a:ext>
            </a:extLst>
          </p:cNvPr>
          <p:cNvSpPr/>
          <p:nvPr/>
        </p:nvSpPr>
        <p:spPr>
          <a:xfrm>
            <a:off x="2983832" y="1378772"/>
            <a:ext cx="9126309" cy="54615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AC97EE-7D6E-4A7D-865D-AAC913DF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Calorimeter Endcap modules: Do they work?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76656A5-6C12-4CDB-8E09-6D3D37668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44250" y="1396406"/>
            <a:ext cx="8965891" cy="54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91AA-88D3-4D16-91C7-327D6C4A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UK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D6D-F64A-44C9-924A-B1D1AE01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971"/>
            <a:ext cx="10515600" cy="4633063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has led, and continues to lead, the development of the Stacked-tracker concept and the tracking-trigger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delivering outer-tracker trigger and readout ASIC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delivering outer-tracker readout-electronics and developing track-finding algorithms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has led, and continues to lead, the development of the HGC concept</a:t>
            </a:r>
          </a:p>
          <a:p>
            <a:pPr lvl="1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Off-detector electronics and algorithms primarily a UK responsibility </a:t>
            </a:r>
          </a:p>
          <a:p>
            <a:r>
              <a:rPr lang="en-GB" dirty="0"/>
              <a:t>UK has played leading role in the </a:t>
            </a:r>
            <a:r>
              <a:rPr lang="en-GB" dirty="0" smtClean="0"/>
              <a:t>trigger electronics and </a:t>
            </a:r>
            <a:r>
              <a:rPr lang="en-GB" dirty="0" err="1" smtClean="0"/>
              <a:t>algos</a:t>
            </a:r>
            <a:r>
              <a:rPr lang="en-GB" dirty="0" smtClean="0"/>
              <a:t>, </a:t>
            </a:r>
            <a:r>
              <a:rPr lang="en-GB" dirty="0"/>
              <a:t>would like to continue to do so</a:t>
            </a:r>
          </a:p>
          <a:p>
            <a:r>
              <a:rPr lang="en-GB" dirty="0"/>
              <a:t>Barrel-Muon trigger currently using UK hardware and keen to continue doing so in future</a:t>
            </a:r>
          </a:p>
          <a:p>
            <a:r>
              <a:rPr lang="en-GB" dirty="0"/>
              <a:t>Global trigger currently using UK hardware (future TBD)</a:t>
            </a:r>
          </a:p>
          <a:p>
            <a:r>
              <a:rPr lang="en-GB" dirty="0"/>
              <a:t>Good relationship with those responsible for designing the MTD back-end, they are proposing to use UK hardware</a:t>
            </a:r>
          </a:p>
        </p:txBody>
      </p:sp>
    </p:spTree>
    <p:extLst>
      <p:ext uri="{BB962C8B-B14F-4D97-AF65-F5344CB8AC3E}">
        <p14:creationId xmlns:p14="http://schemas.microsoft.com/office/powerpoint/2010/main" val="140562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91AA-88D3-4D16-91C7-327D6C4A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UK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D6D-F64A-44C9-924A-B1D1AE01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971"/>
            <a:ext cx="10515600" cy="463306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has led, and continues to lead, the development of the Stacked-tracker concept and the tracking-trigger</a:t>
            </a:r>
          </a:p>
          <a:p>
            <a:pPr lvl="1"/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delivering outer-tracker trigger and readout ASIC</a:t>
            </a:r>
          </a:p>
          <a:p>
            <a:pPr lvl="1"/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delivering outer-tracker readout-electronics and developing track-finding algorithms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has led, and continues to lead, the development of the HGC concept</a:t>
            </a:r>
          </a:p>
          <a:p>
            <a:pPr lvl="1"/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Off-detector electronics and algorithms primarily a UK responsibility </a:t>
            </a:r>
          </a:p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UK has played leading role in the trigger,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electronics and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algos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would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like to continue to do so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Barrel-Muon trigger currently using UK hardware and keen to continue doing so in future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Global trigger currently using UK hardware (future TBD)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Good relationship with those responsible for designing the MTD back-end, they are proposing to use UK hardware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57127-DC47-49DD-9939-B53F31AE3996}"/>
              </a:ext>
            </a:extLst>
          </p:cNvPr>
          <p:cNvSpPr txBox="1"/>
          <p:nvPr/>
        </p:nvSpPr>
        <p:spPr>
          <a:xfrm>
            <a:off x="1204686" y="2522185"/>
            <a:ext cx="9797143" cy="2246769"/>
          </a:xfrm>
          <a:prstGeom prst="rect">
            <a:avLst/>
          </a:prstGeom>
          <a:solidFill>
            <a:schemeClr val="tx1">
              <a:alpha val="9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4625"/>
            <a:r>
              <a:rPr lang="en-GB" sz="2800" dirty="0">
                <a:solidFill>
                  <a:schemeClr val="bg1"/>
                </a:solidFill>
              </a:rPr>
              <a:t>So… looking like UK has major hardware role to play in every system except</a:t>
            </a:r>
          </a:p>
          <a:p>
            <a:pPr marL="623888" indent="-449263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Barrel Calorimeter</a:t>
            </a:r>
          </a:p>
          <a:p>
            <a:pPr marL="623888" indent="-449263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Endcap Muons</a:t>
            </a:r>
          </a:p>
          <a:p>
            <a:pPr marL="623888" indent="-449263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Pixels</a:t>
            </a:r>
          </a:p>
        </p:txBody>
      </p:sp>
    </p:spTree>
    <p:extLst>
      <p:ext uri="{BB962C8B-B14F-4D97-AF65-F5344CB8AC3E}">
        <p14:creationId xmlns:p14="http://schemas.microsoft.com/office/powerpoint/2010/main" val="7746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91AA-88D3-4D16-91C7-327D6C4A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UK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D6D-F64A-44C9-924A-B1D1AE01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971"/>
            <a:ext cx="10515600" cy="4633063"/>
          </a:xfrm>
          <a:solidFill>
            <a:schemeClr val="tx1">
              <a:alpha val="50000"/>
            </a:schemeClr>
          </a:solidFill>
        </p:spPr>
        <p:txBody>
          <a:bodyPr/>
          <a:lstStyle/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has led, and continues to lead, the development of the Stacked-tracker concept and the tracking-trigger</a:t>
            </a:r>
          </a:p>
          <a:p>
            <a:pPr lvl="1"/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delivering outer-tracker trigger and readout ASIC</a:t>
            </a:r>
          </a:p>
          <a:p>
            <a:pPr lvl="1"/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delivering outer-tracker readout-electronics and developing track-finding algorithms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has led, and continues to lead, the development of the HGC concept</a:t>
            </a:r>
          </a:p>
          <a:p>
            <a:pPr lvl="1"/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Off-detector electronics and algorithms primarily a UK responsibility 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UK has played leading role in the </a:t>
            </a:r>
            <a:r>
              <a:rPr lang="en-GB" dirty="0" smtClean="0">
                <a:solidFill>
                  <a:schemeClr val="bg1">
                    <a:alpha val="50000"/>
                  </a:schemeClr>
                </a:solidFill>
              </a:rPr>
              <a:t>trigger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electronics and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</a:rPr>
              <a:t>algos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would like to continue to do so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Barrel-Muon trigger currently using UK hardware and keen to continue doing so in future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Global trigger currently using UK hardware (future TBD)</a:t>
            </a:r>
          </a:p>
          <a:p>
            <a:r>
              <a:rPr lang="en-GB" dirty="0">
                <a:solidFill>
                  <a:schemeClr val="bg1">
                    <a:alpha val="50000"/>
                  </a:schemeClr>
                </a:solidFill>
              </a:rPr>
              <a:t>Good relationship with those responsible for designing the MTD back-end, they are proposing to use UK hardware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E57127-DC47-49DD-9939-B53F31AE3996}"/>
              </a:ext>
            </a:extLst>
          </p:cNvPr>
          <p:cNvSpPr txBox="1"/>
          <p:nvPr/>
        </p:nvSpPr>
        <p:spPr>
          <a:xfrm>
            <a:off x="1204686" y="2522185"/>
            <a:ext cx="9797143" cy="2246769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4625"/>
            <a:r>
              <a:rPr lang="en-GB" sz="2800" dirty="0">
                <a:solidFill>
                  <a:schemeClr val="bg1">
                    <a:alpha val="50000"/>
                  </a:schemeClr>
                </a:solidFill>
              </a:rPr>
              <a:t>So… looking like UK has major hardware role to play in every system except</a:t>
            </a:r>
          </a:p>
          <a:p>
            <a:pPr marL="623888" indent="-449263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alpha val="50000"/>
                  </a:schemeClr>
                </a:solidFill>
              </a:rPr>
              <a:t>Barrel Calorimeter</a:t>
            </a:r>
          </a:p>
          <a:p>
            <a:pPr marL="623888" indent="-449263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alpha val="50000"/>
                  </a:schemeClr>
                </a:solidFill>
              </a:rPr>
              <a:t>Endcap Muons</a:t>
            </a:r>
          </a:p>
          <a:p>
            <a:pPr marL="623888" indent="-449263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alpha val="50000"/>
                  </a:schemeClr>
                </a:solidFill>
              </a:rPr>
              <a:t>Pixels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1D482-7924-42A1-B5B7-3921A3E21D9D}"/>
              </a:ext>
            </a:extLst>
          </p:cNvPr>
          <p:cNvSpPr txBox="1"/>
          <p:nvPr/>
        </p:nvSpPr>
        <p:spPr>
          <a:xfrm>
            <a:off x="1565728" y="2860739"/>
            <a:ext cx="9060544" cy="1569660"/>
          </a:xfrm>
          <a:prstGeom prst="rect">
            <a:avLst/>
          </a:prstGeom>
          <a:solidFill>
            <a:schemeClr val="tx1">
              <a:alpha val="75000"/>
            </a:schemeClr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marL="174625" algn="ctr"/>
            <a:r>
              <a:rPr lang="en-GB" sz="4800" b="1" dirty="0">
                <a:solidFill>
                  <a:srgbClr val="00FF00"/>
                </a:solidFill>
              </a:rPr>
              <a:t>Not bad going for a collaboration of only 4 institutes</a:t>
            </a:r>
          </a:p>
        </p:txBody>
      </p:sp>
    </p:spTree>
    <p:extLst>
      <p:ext uri="{BB962C8B-B14F-4D97-AF65-F5344CB8AC3E}">
        <p14:creationId xmlns:p14="http://schemas.microsoft.com/office/powerpoint/2010/main" val="1806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91AA-88D3-4D16-91C7-327D6C4A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UK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59D6D-F64A-44C9-924A-B1D1AE017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5971"/>
            <a:ext cx="10515600" cy="4633063"/>
          </a:xfrm>
        </p:spPr>
        <p:txBody>
          <a:bodyPr/>
          <a:lstStyle/>
          <a:p>
            <a:r>
              <a:rPr lang="en-GB" dirty="0"/>
              <a:t>UK has led, and continues to lead, the development of the Stacked-tracker concept and the tracking-trigger</a:t>
            </a:r>
          </a:p>
          <a:p>
            <a:pPr lvl="1"/>
            <a:r>
              <a:rPr lang="en-GB" dirty="0"/>
              <a:t>UK delivering outer-tracker trigger and readout ASIC</a:t>
            </a:r>
          </a:p>
          <a:p>
            <a:pPr lvl="1"/>
            <a:r>
              <a:rPr lang="en-GB" dirty="0"/>
              <a:t>UK delivering </a:t>
            </a:r>
            <a:r>
              <a:rPr lang="en-GB" dirty="0">
                <a:solidFill>
                  <a:srgbClr val="FF0000"/>
                </a:solidFill>
              </a:rPr>
              <a:t>outer-tracker readout-electronics </a:t>
            </a:r>
            <a:r>
              <a:rPr lang="en-GB" dirty="0"/>
              <a:t>and developing track-finding algorithms</a:t>
            </a:r>
          </a:p>
          <a:p>
            <a:r>
              <a:rPr lang="en-GB" dirty="0"/>
              <a:t>UK has led, and continues to lead, the development of the HGC concept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Off-detector electronics </a:t>
            </a:r>
            <a:r>
              <a:rPr lang="en-GB" dirty="0"/>
              <a:t>and algorithms primarily a UK responsibility </a:t>
            </a:r>
          </a:p>
          <a:p>
            <a:r>
              <a:rPr lang="en-GB" dirty="0"/>
              <a:t>UK has played leading role in the </a:t>
            </a:r>
            <a:r>
              <a:rPr lang="en-GB" dirty="0">
                <a:solidFill>
                  <a:srgbClr val="FF0000"/>
                </a:solidFill>
              </a:rPr>
              <a:t>trigger </a:t>
            </a:r>
            <a:r>
              <a:rPr lang="en-GB" dirty="0" smtClean="0">
                <a:solidFill>
                  <a:srgbClr val="FF0000"/>
                </a:solidFill>
              </a:rPr>
              <a:t>electronics</a:t>
            </a:r>
            <a:r>
              <a:rPr lang="en-GB" dirty="0" smtClean="0"/>
              <a:t> and </a:t>
            </a:r>
            <a:r>
              <a:rPr lang="en-GB" dirty="0" err="1" smtClean="0"/>
              <a:t>algos</a:t>
            </a:r>
            <a:r>
              <a:rPr lang="en-GB" dirty="0" smtClean="0"/>
              <a:t>, </a:t>
            </a:r>
            <a:r>
              <a:rPr lang="en-GB" dirty="0"/>
              <a:t>would like to continue to do so</a:t>
            </a:r>
          </a:p>
          <a:p>
            <a:r>
              <a:rPr lang="en-GB" dirty="0"/>
              <a:t>Barrel-Muon trigger currently using </a:t>
            </a:r>
            <a:r>
              <a:rPr lang="en-GB" dirty="0">
                <a:solidFill>
                  <a:srgbClr val="FF0000"/>
                </a:solidFill>
              </a:rPr>
              <a:t>UK hardware </a:t>
            </a:r>
            <a:r>
              <a:rPr lang="en-GB" dirty="0"/>
              <a:t>and keen to continue doing so in future</a:t>
            </a:r>
          </a:p>
          <a:p>
            <a:r>
              <a:rPr lang="en-GB" dirty="0"/>
              <a:t>Global trigger currently using </a:t>
            </a:r>
            <a:r>
              <a:rPr lang="en-GB" dirty="0">
                <a:solidFill>
                  <a:srgbClr val="FF0000"/>
                </a:solidFill>
              </a:rPr>
              <a:t>UK hardware </a:t>
            </a:r>
            <a:r>
              <a:rPr lang="en-GB" dirty="0"/>
              <a:t>(future TBD)</a:t>
            </a:r>
          </a:p>
          <a:p>
            <a:r>
              <a:rPr lang="en-GB" dirty="0"/>
              <a:t>Good relationship with those responsible for designing the MTD back-end, they are proposing to use </a:t>
            </a:r>
            <a:r>
              <a:rPr lang="en-GB" dirty="0">
                <a:solidFill>
                  <a:srgbClr val="FF0000"/>
                </a:solidFill>
              </a:rPr>
              <a:t>UK hardware</a:t>
            </a:r>
          </a:p>
        </p:txBody>
      </p:sp>
    </p:spTree>
    <p:extLst>
      <p:ext uri="{BB962C8B-B14F-4D97-AF65-F5344CB8AC3E}">
        <p14:creationId xmlns:p14="http://schemas.microsoft.com/office/powerpoint/2010/main" val="331995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D3F6-1B35-4ED1-8EA1-5AF3F841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522514"/>
            <a:ext cx="11916229" cy="1262743"/>
          </a:xfrm>
        </p:spPr>
        <p:txBody>
          <a:bodyPr/>
          <a:lstStyle/>
          <a:p>
            <a:r>
              <a:rPr lang="en-GB" dirty="0"/>
              <a:t>So who is stupid enough to take on the task of designing hardware for so many disparate systems?</a:t>
            </a:r>
          </a:p>
        </p:txBody>
      </p:sp>
    </p:spTree>
    <p:extLst>
      <p:ext uri="{BB962C8B-B14F-4D97-AF65-F5344CB8AC3E}">
        <p14:creationId xmlns:p14="http://schemas.microsoft.com/office/powerpoint/2010/main" val="175103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DD3F6-1B35-4ED1-8EA1-5AF3F8416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71" y="522514"/>
            <a:ext cx="11916229" cy="1262743"/>
          </a:xfrm>
        </p:spPr>
        <p:txBody>
          <a:bodyPr/>
          <a:lstStyle/>
          <a:p>
            <a:r>
              <a:rPr lang="en-GB" dirty="0"/>
              <a:t>So who is stupid enough to take on the task of designing hardware for so many disparate systems?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000EC-2F78-4D81-801B-A2627D43F9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21270"/>
          <a:stretch/>
        </p:blipFill>
        <p:spPr>
          <a:xfrm>
            <a:off x="3878942" y="1891875"/>
            <a:ext cx="4434115" cy="444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4375245" cy="2830005"/>
          </a:xfrm>
        </p:spPr>
        <p:txBody>
          <a:bodyPr/>
          <a:lstStyle/>
          <a:p>
            <a:r>
              <a:rPr lang="en-GB" dirty="0"/>
              <a:t>ATCA Development Platform</a:t>
            </a:r>
          </a:p>
          <a:p>
            <a:r>
              <a:rPr lang="en-GB" dirty="0"/>
              <a:t>Next generation optical stream processor</a:t>
            </a:r>
          </a:p>
          <a:p>
            <a:r>
              <a:rPr lang="en-GB" dirty="0"/>
              <a:t>Carrier Card provides the board services</a:t>
            </a:r>
          </a:p>
          <a:p>
            <a:r>
              <a:rPr lang="en-GB" dirty="0"/>
              <a:t>Daughter Cards host data-processing FPGAs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A03B864-AFFE-4FDB-9B11-5285F58592A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5710989" y="4188"/>
            <a:ext cx="6481011" cy="685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3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29380" cy="4102149"/>
          </a:xfrm>
        </p:spPr>
        <p:txBody>
          <a:bodyPr/>
          <a:lstStyle/>
          <a:p>
            <a:r>
              <a:rPr lang="en-GB" dirty="0"/>
              <a:t>Standard configuration. Provision for:</a:t>
            </a:r>
          </a:p>
          <a:p>
            <a:pPr lvl="1"/>
            <a:r>
              <a:rPr lang="en-GB" dirty="0"/>
              <a:t>2 × 72+72 links @ 25Gbps optical link</a:t>
            </a:r>
          </a:p>
          <a:p>
            <a:pPr lvl="2"/>
            <a:r>
              <a:rPr lang="en-GB" dirty="0"/>
              <a:t>3.6 + 3.6 </a:t>
            </a:r>
            <a:r>
              <a:rPr lang="en-GB" dirty="0" err="1"/>
              <a:t>Tbps</a:t>
            </a:r>
            <a:endParaRPr lang="en-GB" dirty="0"/>
          </a:p>
          <a:p>
            <a:pPr lvl="1"/>
            <a:r>
              <a:rPr lang="en-GB" dirty="0"/>
              <a:t>64 links @ 25Gbps between DCs</a:t>
            </a:r>
          </a:p>
          <a:p>
            <a:pPr lvl="2"/>
            <a:r>
              <a:rPr lang="en-GB" dirty="0"/>
              <a:t>1.6 </a:t>
            </a:r>
            <a:r>
              <a:rPr lang="en-GB" dirty="0" err="1"/>
              <a:t>Tbps</a:t>
            </a:r>
            <a:endParaRPr lang="en-GB" dirty="0"/>
          </a:p>
          <a:p>
            <a:r>
              <a:rPr lang="en-GB" dirty="0"/>
              <a:t>Optional optical expansion:</a:t>
            </a:r>
          </a:p>
          <a:p>
            <a:pPr lvl="1"/>
            <a:r>
              <a:rPr lang="en-GB" dirty="0"/>
              <a:t>2 × 96+96 links @ 25Gbps optical link</a:t>
            </a:r>
          </a:p>
          <a:p>
            <a:pPr lvl="2"/>
            <a:r>
              <a:rPr lang="en-GB" dirty="0"/>
              <a:t>4.8 + 4.8 </a:t>
            </a:r>
            <a:r>
              <a:rPr lang="en-GB" dirty="0" err="1"/>
              <a:t>Tbps</a:t>
            </a:r>
            <a:endParaRPr lang="en-GB" dirty="0"/>
          </a:p>
          <a:p>
            <a:pPr lvl="1"/>
            <a:r>
              <a:rPr lang="en-GB" dirty="0"/>
              <a:t>16 links @ 25Gbps between DCs</a:t>
            </a:r>
          </a:p>
          <a:p>
            <a:pPr lvl="2"/>
            <a:r>
              <a:rPr lang="en-GB" dirty="0"/>
              <a:t>0.4 </a:t>
            </a:r>
            <a:r>
              <a:rPr lang="en-GB" dirty="0" err="1"/>
              <a:t>Tbps</a:t>
            </a:r>
            <a:endParaRPr lang="en-GB" dirty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81C6C39F-CD4C-432C-B6F1-BE26DCB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3692" y="6355844"/>
            <a:ext cx="1294999" cy="365125"/>
          </a:xfrm>
        </p:spPr>
        <p:txBody>
          <a:bodyPr/>
          <a:lstStyle/>
          <a:p>
            <a:r>
              <a:rPr lang="en-US"/>
              <a:t>19/09/2018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6D413-DC5E-4B6C-A705-334CA71C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0" y="1588"/>
            <a:ext cx="5959475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BC700-A687-419F-B286-02D98D899B37}"/>
              </a:ext>
            </a:extLst>
          </p:cNvPr>
          <p:cNvSpPr/>
          <p:nvPr/>
        </p:nvSpPr>
        <p:spPr>
          <a:xfrm>
            <a:off x="7582622" y="1717184"/>
            <a:ext cx="1055746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6780A-1640-4932-A6C5-DB87ADCE67FA}"/>
              </a:ext>
            </a:extLst>
          </p:cNvPr>
          <p:cNvSpPr/>
          <p:nvPr/>
        </p:nvSpPr>
        <p:spPr>
          <a:xfrm>
            <a:off x="7635293" y="4768592"/>
            <a:ext cx="950404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6FF5-787D-44AE-B1C3-507BD485EFE8}"/>
              </a:ext>
            </a:extLst>
          </p:cNvPr>
          <p:cNvSpPr/>
          <p:nvPr/>
        </p:nvSpPr>
        <p:spPr>
          <a:xfrm rot="16200000">
            <a:off x="651174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021C3-4028-4D91-9394-AF544997C759}"/>
              </a:ext>
            </a:extLst>
          </p:cNvPr>
          <p:cNvSpPr/>
          <p:nvPr/>
        </p:nvSpPr>
        <p:spPr>
          <a:xfrm>
            <a:off x="7305394" y="2828835"/>
            <a:ext cx="163175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pairs, direction unspecified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B6F2-DA26-4A70-A902-815496542F84}"/>
              </a:ext>
            </a:extLst>
          </p:cNvPr>
          <p:cNvSpPr/>
          <p:nvPr/>
        </p:nvSpPr>
        <p:spPr>
          <a:xfrm rot="5400000">
            <a:off x="865255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6F368-56B5-4E24-80C7-7DCA0708B143}"/>
              </a:ext>
            </a:extLst>
          </p:cNvPr>
          <p:cNvSpPr/>
          <p:nvPr/>
        </p:nvSpPr>
        <p:spPr>
          <a:xfrm rot="16200000">
            <a:off x="651189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50197-3CFD-4F2B-8328-C123EA63EAA1}"/>
              </a:ext>
            </a:extLst>
          </p:cNvPr>
          <p:cNvSpPr/>
          <p:nvPr/>
        </p:nvSpPr>
        <p:spPr>
          <a:xfrm rot="5400000">
            <a:off x="865270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EDF6AA-3BDB-4A0C-B061-A199BD658817}"/>
              </a:ext>
            </a:extLst>
          </p:cNvPr>
          <p:cNvSpPr/>
          <p:nvPr/>
        </p:nvSpPr>
        <p:spPr>
          <a:xfrm rot="5400000">
            <a:off x="8812636" y="3013503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BD82-BB11-4BF9-A5DF-E064E276FE14}"/>
              </a:ext>
            </a:extLst>
          </p:cNvPr>
          <p:cNvSpPr/>
          <p:nvPr/>
        </p:nvSpPr>
        <p:spPr>
          <a:xfrm rot="16200000">
            <a:off x="6245872" y="3013501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7BB6D-3951-4ECA-8252-6E029D4FC1C0}"/>
              </a:ext>
            </a:extLst>
          </p:cNvPr>
          <p:cNvSpPr/>
          <p:nvPr/>
        </p:nvSpPr>
        <p:spPr>
          <a:xfrm>
            <a:off x="10803200" y="2185305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489B51-B92A-479E-A8D0-2E8DDD042679}"/>
              </a:ext>
            </a:extLst>
          </p:cNvPr>
          <p:cNvSpPr/>
          <p:nvPr/>
        </p:nvSpPr>
        <p:spPr>
          <a:xfrm>
            <a:off x="10364782" y="980821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0B702-B0BB-4E4B-B5EA-5B278418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Run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EFE305-0094-4FC4-A1BF-DBB97CEF0A86}"/>
              </a:ext>
            </a:extLst>
          </p:cNvPr>
          <p:cNvGrpSpPr/>
          <p:nvPr/>
        </p:nvGrpSpPr>
        <p:grpSpPr>
          <a:xfrm>
            <a:off x="0" y="1290978"/>
            <a:ext cx="12193732" cy="3526763"/>
            <a:chOff x="0" y="2028910"/>
            <a:chExt cx="12193732" cy="3526763"/>
          </a:xfrm>
        </p:grpSpPr>
        <p:pic>
          <p:nvPicPr>
            <p:cNvPr id="1026" name="Picture 2" descr="https://project-hl-lhc-industry.web.cern.ch/sites/project-hl-lhc-industry.web.cern.ch/files/images/Schedule_HL.png">
              <a:extLst>
                <a:ext uri="{FF2B5EF4-FFF2-40B4-BE49-F238E27FC236}">
                  <a16:creationId xmlns:a16="http://schemas.microsoft.com/office/drawing/2014/main" id="{67538494-0B2D-4B65-B17A-1BF8825306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381" t="16631" b="34533"/>
            <a:stretch/>
          </p:blipFill>
          <p:spPr bwMode="auto">
            <a:xfrm>
              <a:off x="0" y="2028910"/>
              <a:ext cx="12193732" cy="3526763"/>
            </a:xfrm>
            <a:prstGeom prst="rect">
              <a:avLst/>
            </a:prstGeom>
            <a:solidFill>
              <a:schemeClr val="tx1">
                <a:alpha val="76000"/>
              </a:schemeClr>
            </a:solidFill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FF7AB4F-64AA-4A7C-9451-40763ECE2D0C}"/>
                </a:ext>
              </a:extLst>
            </p:cNvPr>
            <p:cNvSpPr/>
            <p:nvPr/>
          </p:nvSpPr>
          <p:spPr>
            <a:xfrm>
              <a:off x="0" y="2439578"/>
              <a:ext cx="977446" cy="237522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 0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60C8794-9630-4B49-AF89-9A83C3E7B397}"/>
                </a:ext>
              </a:extLst>
            </p:cNvPr>
            <p:cNvCxnSpPr>
              <a:cxnSpLocks/>
            </p:cNvCxnSpPr>
            <p:nvPr/>
          </p:nvCxnSpPr>
          <p:spPr>
            <a:xfrm>
              <a:off x="984787" y="2453700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A53880-73A9-4B4B-A733-0CC1C05A44A3}"/>
                </a:ext>
              </a:extLst>
            </p:cNvPr>
            <p:cNvSpPr/>
            <p:nvPr/>
          </p:nvSpPr>
          <p:spPr>
            <a:xfrm>
              <a:off x="0" y="3864685"/>
              <a:ext cx="977446" cy="231065"/>
            </a:xfrm>
            <a:prstGeom prst="rect">
              <a:avLst/>
            </a:prstGeom>
            <a:solidFill>
              <a:srgbClr val="0052A0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8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2008-2010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5884CD8-C24B-43AA-B9F3-D47A528B691D}"/>
                </a:ext>
              </a:extLst>
            </p:cNvPr>
            <p:cNvCxnSpPr>
              <a:cxnSpLocks/>
            </p:cNvCxnSpPr>
            <p:nvPr/>
          </p:nvCxnSpPr>
          <p:spPr>
            <a:xfrm>
              <a:off x="981256" y="3876579"/>
              <a:ext cx="0" cy="215361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98EDC6F-655F-4C38-9558-D0E9303E49D9}"/>
                </a:ext>
              </a:extLst>
            </p:cNvPr>
            <p:cNvSpPr/>
            <p:nvPr/>
          </p:nvSpPr>
          <p:spPr>
            <a:xfrm>
              <a:off x="266700" y="5183925"/>
              <a:ext cx="649786" cy="231065"/>
            </a:xfrm>
            <a:prstGeom prst="rect">
              <a:avLst/>
            </a:prstGeom>
            <a:solidFill>
              <a:srgbClr val="3E83C5"/>
            </a:solidFill>
            <a:ln w="0">
              <a:solidFill>
                <a:srgbClr val="1D38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GB" sz="11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0.05 fb</a:t>
              </a:r>
              <a:r>
                <a:rPr lang="en-GB" sz="1100" b="1" baseline="6000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5539FA6-E513-46DE-8E12-3E07BAAB2D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637128"/>
              <a:ext cx="1572904" cy="0"/>
            </a:xfrm>
            <a:prstGeom prst="line">
              <a:avLst/>
            </a:prstGeom>
            <a:ln w="31750">
              <a:solidFill>
                <a:srgbClr val="C10F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6527E-D69A-46F0-85B8-9774BD8C1C2B}"/>
              </a:ext>
            </a:extLst>
          </p:cNvPr>
          <p:cNvSpPr/>
          <p:nvPr/>
        </p:nvSpPr>
        <p:spPr>
          <a:xfrm>
            <a:off x="2310063" y="1290968"/>
            <a:ext cx="9881937" cy="352676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id="{D92CC4A3-EF5D-4A24-B4D9-C17C022C1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9699" r="23087" b="17058"/>
          <a:stretch/>
        </p:blipFill>
        <p:spPr bwMode="auto">
          <a:xfrm>
            <a:off x="4058155" y="3429000"/>
            <a:ext cx="813384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876FFB-A8F4-46E1-AB7D-48481FB8E08E}"/>
              </a:ext>
            </a:extLst>
          </p:cNvPr>
          <p:cNvSpPr/>
          <p:nvPr/>
        </p:nvSpPr>
        <p:spPr>
          <a:xfrm>
            <a:off x="1" y="1280610"/>
            <a:ext cx="977446" cy="3526763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FC979-CCDE-43D4-BDE9-62FABBD0B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029380" cy="2701765"/>
          </a:xfrm>
        </p:spPr>
        <p:txBody>
          <a:bodyPr/>
          <a:lstStyle/>
          <a:p>
            <a:r>
              <a:rPr lang="en-GB" dirty="0"/>
              <a:t>Freedom to choose your preferred family, package, generation, (vendor?)</a:t>
            </a:r>
          </a:p>
          <a:p>
            <a:r>
              <a:rPr lang="en-GB" dirty="0"/>
              <a:t>Freedom to choose your balance of optical and electrical connectivity</a:t>
            </a:r>
          </a:p>
          <a:p>
            <a:r>
              <a:rPr lang="en-GB" dirty="0"/>
              <a:t>Reduces financial risk since carrier (bulk of potential failure-modes) qualified before FPGAs (bulk of the cost) are fitted! 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81C6C39F-CD4C-432C-B6F1-BE26DCBE0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23692" y="6355844"/>
            <a:ext cx="1294999" cy="365125"/>
          </a:xfrm>
        </p:spPr>
        <p:txBody>
          <a:bodyPr/>
          <a:lstStyle/>
          <a:p>
            <a:r>
              <a:rPr lang="en-US"/>
              <a:t>19/09/2018</a:t>
            </a:r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D96D413-DC5E-4B6C-A705-334CA71CF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730" y="1588"/>
            <a:ext cx="5959475" cy="685800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7DBC700-A687-419F-B286-02D98D899B37}"/>
              </a:ext>
            </a:extLst>
          </p:cNvPr>
          <p:cNvSpPr/>
          <p:nvPr/>
        </p:nvSpPr>
        <p:spPr>
          <a:xfrm>
            <a:off x="7582622" y="1717184"/>
            <a:ext cx="1055746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36780A-1640-4932-A6C5-DB87ADCE67FA}"/>
              </a:ext>
            </a:extLst>
          </p:cNvPr>
          <p:cNvSpPr/>
          <p:nvPr/>
        </p:nvSpPr>
        <p:spPr>
          <a:xfrm>
            <a:off x="7635293" y="4768592"/>
            <a:ext cx="950404" cy="41034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26FF5-787D-44AE-B1C3-507BD485EFE8}"/>
              </a:ext>
            </a:extLst>
          </p:cNvPr>
          <p:cNvSpPr/>
          <p:nvPr/>
        </p:nvSpPr>
        <p:spPr>
          <a:xfrm rot="16200000">
            <a:off x="651174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021C3-4028-4D91-9394-AF544997C759}"/>
              </a:ext>
            </a:extLst>
          </p:cNvPr>
          <p:cNvSpPr/>
          <p:nvPr/>
        </p:nvSpPr>
        <p:spPr>
          <a:xfrm>
            <a:off x="7305394" y="2828835"/>
            <a:ext cx="1631758" cy="120032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64 pairs, direction unspecified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86B6F2-DA26-4A70-A902-815496542F84}"/>
              </a:ext>
            </a:extLst>
          </p:cNvPr>
          <p:cNvSpPr/>
          <p:nvPr/>
        </p:nvSpPr>
        <p:spPr>
          <a:xfrm rot="5400000">
            <a:off x="8652551" y="1501527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6F368-56B5-4E24-80C7-7DCA0708B143}"/>
              </a:ext>
            </a:extLst>
          </p:cNvPr>
          <p:cNvSpPr/>
          <p:nvPr/>
        </p:nvSpPr>
        <p:spPr>
          <a:xfrm rot="16200000">
            <a:off x="651189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50197-3CFD-4F2B-8328-C123EA63EAA1}"/>
              </a:ext>
            </a:extLst>
          </p:cNvPr>
          <p:cNvSpPr/>
          <p:nvPr/>
        </p:nvSpPr>
        <p:spPr>
          <a:xfrm rot="5400000">
            <a:off x="8652707" y="4515579"/>
            <a:ext cx="1055746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36+36 firefly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3EDF6AA-3BDB-4A0C-B061-A199BD658817}"/>
              </a:ext>
            </a:extLst>
          </p:cNvPr>
          <p:cNvSpPr/>
          <p:nvPr/>
        </p:nvSpPr>
        <p:spPr>
          <a:xfrm rot="5400000">
            <a:off x="8812636" y="3013503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0DBD82-BB11-4BF9-A5DF-E064E276FE14}"/>
              </a:ext>
            </a:extLst>
          </p:cNvPr>
          <p:cNvSpPr/>
          <p:nvPr/>
        </p:nvSpPr>
        <p:spPr>
          <a:xfrm rot="16200000">
            <a:off x="6245872" y="3013501"/>
            <a:ext cx="1200330" cy="830997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24+24 “spare”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67BB6D-3951-4ECA-8252-6E029D4FC1C0}"/>
              </a:ext>
            </a:extLst>
          </p:cNvPr>
          <p:cNvSpPr/>
          <p:nvPr/>
        </p:nvSpPr>
        <p:spPr>
          <a:xfrm>
            <a:off x="10803200" y="2185305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QSFP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489B51-B92A-479E-A8D0-2E8DDD042679}"/>
              </a:ext>
            </a:extLst>
          </p:cNvPr>
          <p:cNvSpPr/>
          <p:nvPr/>
        </p:nvSpPr>
        <p:spPr>
          <a:xfrm>
            <a:off x="10364782" y="980821"/>
            <a:ext cx="1081906" cy="46166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CPU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7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Serenity: One board to rule them all?</a:t>
            </a:r>
            <a:endParaRPr lang="en-US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B69E67-F2E6-4E48-841C-0731FE73416F}"/>
              </a:ext>
            </a:extLst>
          </p:cNvPr>
          <p:cNvGrpSpPr/>
          <p:nvPr/>
        </p:nvGrpSpPr>
        <p:grpSpPr>
          <a:xfrm>
            <a:off x="53501" y="1698169"/>
            <a:ext cx="2964702" cy="3411697"/>
            <a:chOff x="1" y="1568908"/>
            <a:chExt cx="3077029" cy="3540960"/>
          </a:xfrm>
        </p:grpSpPr>
        <p:pic>
          <p:nvPicPr>
            <p:cNvPr id="40" name="Content Placeholder 4">
              <a:extLst>
                <a:ext uri="{FF2B5EF4-FFF2-40B4-BE49-F238E27FC236}">
                  <a16:creationId xmlns:a16="http://schemas.microsoft.com/office/drawing/2014/main" id="{5563EF99-1309-4A9D-BFD3-5E391F43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A492A33A-FFA7-4745-8EDC-898412D48E23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2" name="Arrow: Left 41">
              <a:extLst>
                <a:ext uri="{FF2B5EF4-FFF2-40B4-BE49-F238E27FC236}">
                  <a16:creationId xmlns:a16="http://schemas.microsoft.com/office/drawing/2014/main" id="{A518FF0B-78A0-460C-A929-C5548776428A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3" name="Arrow: Left 42">
              <a:extLst>
                <a:ext uri="{FF2B5EF4-FFF2-40B4-BE49-F238E27FC236}">
                  <a16:creationId xmlns:a16="http://schemas.microsoft.com/office/drawing/2014/main" id="{27D114D6-15CF-4812-AEEA-199523899DB1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CA1B0BCF-4D61-437C-8404-75B85357E319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5213BDE-211C-4D96-B528-9859299CDA94}"/>
              </a:ext>
            </a:extLst>
          </p:cNvPr>
          <p:cNvSpPr txBox="1"/>
          <p:nvPr/>
        </p:nvSpPr>
        <p:spPr>
          <a:xfrm>
            <a:off x="43543" y="5268302"/>
            <a:ext cx="2964702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Trigger v1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(now disfavoured)</a:t>
            </a:r>
          </a:p>
        </p:txBody>
      </p:sp>
    </p:spTree>
    <p:extLst>
      <p:ext uri="{BB962C8B-B14F-4D97-AF65-F5344CB8AC3E}">
        <p14:creationId xmlns:p14="http://schemas.microsoft.com/office/powerpoint/2010/main" val="425265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Serenity: One board to rule them all?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AA6A01-6D16-4195-B0B1-964E77EF978A}"/>
              </a:ext>
            </a:extLst>
          </p:cNvPr>
          <p:cNvGrpSpPr/>
          <p:nvPr/>
        </p:nvGrpSpPr>
        <p:grpSpPr>
          <a:xfrm>
            <a:off x="3096876" y="1691622"/>
            <a:ext cx="2964702" cy="3411697"/>
            <a:chOff x="1" y="1568908"/>
            <a:chExt cx="3077029" cy="3540960"/>
          </a:xfrm>
        </p:grpSpPr>
        <p:pic>
          <p:nvPicPr>
            <p:cNvPr id="27" name="Content Placeholder 4">
              <a:extLst>
                <a:ext uri="{FF2B5EF4-FFF2-40B4-BE49-F238E27FC236}">
                  <a16:creationId xmlns:a16="http://schemas.microsoft.com/office/drawing/2014/main" id="{86325092-B23A-4346-923A-7B73AF16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9D15AADF-067F-48B9-9851-8948B3BA3474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4E6ACF97-54D1-4164-AB25-40A510F5E430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DAFC060E-0AD2-47DC-BAD1-274B408BD536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5AD8CA89-3AF6-448A-9123-C65C46C7E981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33BED1B9-BD52-49B4-B5EA-392E9E7E14DE}"/>
                </a:ext>
              </a:extLst>
            </p:cNvPr>
            <p:cNvSpPr/>
            <p:nvPr/>
          </p:nvSpPr>
          <p:spPr>
            <a:xfrm>
              <a:off x="36365" y="3790782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4" name="Arrow: Left 33">
              <a:extLst>
                <a:ext uri="{FF2B5EF4-FFF2-40B4-BE49-F238E27FC236}">
                  <a16:creationId xmlns:a16="http://schemas.microsoft.com/office/drawing/2014/main" id="{CF34F9BB-961A-43BF-B345-E8FD8F78924B}"/>
                </a:ext>
              </a:extLst>
            </p:cNvPr>
            <p:cNvSpPr/>
            <p:nvPr/>
          </p:nvSpPr>
          <p:spPr>
            <a:xfrm>
              <a:off x="1478459" y="3790782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5" name="Arrow: Left 34">
              <a:extLst>
                <a:ext uri="{FF2B5EF4-FFF2-40B4-BE49-F238E27FC236}">
                  <a16:creationId xmlns:a16="http://schemas.microsoft.com/office/drawing/2014/main" id="{9D020345-6A88-4817-812D-50DD53DA7A14}"/>
                </a:ext>
              </a:extLst>
            </p:cNvPr>
            <p:cNvSpPr/>
            <p:nvPr/>
          </p:nvSpPr>
          <p:spPr>
            <a:xfrm>
              <a:off x="36365" y="4100638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27BC4AC-E2DE-4AF4-95D8-21A610AD1DA0}"/>
                </a:ext>
              </a:extLst>
            </p:cNvPr>
            <p:cNvSpPr/>
            <p:nvPr/>
          </p:nvSpPr>
          <p:spPr>
            <a:xfrm>
              <a:off x="1478459" y="4100638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55FF74-AFA5-4D64-82C3-C4F6ED32746B}"/>
              </a:ext>
            </a:extLst>
          </p:cNvPr>
          <p:cNvSpPr txBox="1"/>
          <p:nvPr/>
        </p:nvSpPr>
        <p:spPr>
          <a:xfrm>
            <a:off x="3084842" y="5280592"/>
            <a:ext cx="2964706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DAQ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HGC Trigger v2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Barrel Muon Processor?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B69E67-F2E6-4E48-841C-0731FE73416F}"/>
              </a:ext>
            </a:extLst>
          </p:cNvPr>
          <p:cNvGrpSpPr/>
          <p:nvPr/>
        </p:nvGrpSpPr>
        <p:grpSpPr>
          <a:xfrm>
            <a:off x="53501" y="1698169"/>
            <a:ext cx="2964702" cy="3411697"/>
            <a:chOff x="1" y="1568908"/>
            <a:chExt cx="3077029" cy="3540960"/>
          </a:xfrm>
        </p:grpSpPr>
        <p:pic>
          <p:nvPicPr>
            <p:cNvPr id="40" name="Content Placeholder 4">
              <a:extLst>
                <a:ext uri="{FF2B5EF4-FFF2-40B4-BE49-F238E27FC236}">
                  <a16:creationId xmlns:a16="http://schemas.microsoft.com/office/drawing/2014/main" id="{5563EF99-1309-4A9D-BFD3-5E391F43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A492A33A-FFA7-4745-8EDC-898412D48E23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2" name="Arrow: Left 41">
              <a:extLst>
                <a:ext uri="{FF2B5EF4-FFF2-40B4-BE49-F238E27FC236}">
                  <a16:creationId xmlns:a16="http://schemas.microsoft.com/office/drawing/2014/main" id="{A518FF0B-78A0-460C-A929-C5548776428A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3" name="Arrow: Left 42">
              <a:extLst>
                <a:ext uri="{FF2B5EF4-FFF2-40B4-BE49-F238E27FC236}">
                  <a16:creationId xmlns:a16="http://schemas.microsoft.com/office/drawing/2014/main" id="{27D114D6-15CF-4812-AEEA-199523899DB1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CA1B0BCF-4D61-437C-8404-75B85357E319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5213BDE-211C-4D96-B528-9859299CDA94}"/>
              </a:ext>
            </a:extLst>
          </p:cNvPr>
          <p:cNvSpPr txBox="1"/>
          <p:nvPr/>
        </p:nvSpPr>
        <p:spPr>
          <a:xfrm>
            <a:off x="43543" y="5268302"/>
            <a:ext cx="2964702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Trigger v1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(now disfavoured)</a:t>
            </a:r>
          </a:p>
        </p:txBody>
      </p:sp>
    </p:spTree>
    <p:extLst>
      <p:ext uri="{BB962C8B-B14F-4D97-AF65-F5344CB8AC3E}">
        <p14:creationId xmlns:p14="http://schemas.microsoft.com/office/powerpoint/2010/main" val="225721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Serenity: One board to rule them all?</a:t>
            </a:r>
            <a:endParaRPr lang="en-US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AA6A01-6D16-4195-B0B1-964E77EF978A}"/>
              </a:ext>
            </a:extLst>
          </p:cNvPr>
          <p:cNvGrpSpPr/>
          <p:nvPr/>
        </p:nvGrpSpPr>
        <p:grpSpPr>
          <a:xfrm>
            <a:off x="3096876" y="1691622"/>
            <a:ext cx="2964702" cy="3411697"/>
            <a:chOff x="1" y="1568908"/>
            <a:chExt cx="3077029" cy="3540960"/>
          </a:xfrm>
        </p:grpSpPr>
        <p:pic>
          <p:nvPicPr>
            <p:cNvPr id="27" name="Content Placeholder 4">
              <a:extLst>
                <a:ext uri="{FF2B5EF4-FFF2-40B4-BE49-F238E27FC236}">
                  <a16:creationId xmlns:a16="http://schemas.microsoft.com/office/drawing/2014/main" id="{86325092-B23A-4346-923A-7B73AF16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9D15AADF-067F-48B9-9851-8948B3BA3474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4E6ACF97-54D1-4164-AB25-40A510F5E430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DAFC060E-0AD2-47DC-BAD1-274B408BD536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5AD8CA89-3AF6-448A-9123-C65C46C7E981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33BED1B9-BD52-49B4-B5EA-392E9E7E14DE}"/>
                </a:ext>
              </a:extLst>
            </p:cNvPr>
            <p:cNvSpPr/>
            <p:nvPr/>
          </p:nvSpPr>
          <p:spPr>
            <a:xfrm>
              <a:off x="36365" y="3790782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4" name="Arrow: Left 33">
              <a:extLst>
                <a:ext uri="{FF2B5EF4-FFF2-40B4-BE49-F238E27FC236}">
                  <a16:creationId xmlns:a16="http://schemas.microsoft.com/office/drawing/2014/main" id="{CF34F9BB-961A-43BF-B345-E8FD8F78924B}"/>
                </a:ext>
              </a:extLst>
            </p:cNvPr>
            <p:cNvSpPr/>
            <p:nvPr/>
          </p:nvSpPr>
          <p:spPr>
            <a:xfrm>
              <a:off x="1478459" y="3790782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5" name="Arrow: Left 34">
              <a:extLst>
                <a:ext uri="{FF2B5EF4-FFF2-40B4-BE49-F238E27FC236}">
                  <a16:creationId xmlns:a16="http://schemas.microsoft.com/office/drawing/2014/main" id="{9D020345-6A88-4817-812D-50DD53DA7A14}"/>
                </a:ext>
              </a:extLst>
            </p:cNvPr>
            <p:cNvSpPr/>
            <p:nvPr/>
          </p:nvSpPr>
          <p:spPr>
            <a:xfrm>
              <a:off x="36365" y="4100638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27BC4AC-E2DE-4AF4-95D8-21A610AD1DA0}"/>
                </a:ext>
              </a:extLst>
            </p:cNvPr>
            <p:cNvSpPr/>
            <p:nvPr/>
          </p:nvSpPr>
          <p:spPr>
            <a:xfrm>
              <a:off x="1478459" y="4100638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55FF74-AFA5-4D64-82C3-C4F6ED32746B}"/>
              </a:ext>
            </a:extLst>
          </p:cNvPr>
          <p:cNvSpPr txBox="1"/>
          <p:nvPr/>
        </p:nvSpPr>
        <p:spPr>
          <a:xfrm>
            <a:off x="3084842" y="5280592"/>
            <a:ext cx="2964706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DAQ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HGC Trigger v2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Barrel Muon Processor?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B69E67-F2E6-4E48-841C-0731FE73416F}"/>
              </a:ext>
            </a:extLst>
          </p:cNvPr>
          <p:cNvGrpSpPr/>
          <p:nvPr/>
        </p:nvGrpSpPr>
        <p:grpSpPr>
          <a:xfrm>
            <a:off x="53501" y="1698169"/>
            <a:ext cx="2964702" cy="3411697"/>
            <a:chOff x="1" y="1568908"/>
            <a:chExt cx="3077029" cy="3540960"/>
          </a:xfrm>
        </p:grpSpPr>
        <p:pic>
          <p:nvPicPr>
            <p:cNvPr id="40" name="Content Placeholder 4">
              <a:extLst>
                <a:ext uri="{FF2B5EF4-FFF2-40B4-BE49-F238E27FC236}">
                  <a16:creationId xmlns:a16="http://schemas.microsoft.com/office/drawing/2014/main" id="{5563EF99-1309-4A9D-BFD3-5E391F43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A492A33A-FFA7-4745-8EDC-898412D48E23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2" name="Arrow: Left 41">
              <a:extLst>
                <a:ext uri="{FF2B5EF4-FFF2-40B4-BE49-F238E27FC236}">
                  <a16:creationId xmlns:a16="http://schemas.microsoft.com/office/drawing/2014/main" id="{A518FF0B-78A0-460C-A929-C5548776428A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3" name="Arrow: Left 42">
              <a:extLst>
                <a:ext uri="{FF2B5EF4-FFF2-40B4-BE49-F238E27FC236}">
                  <a16:creationId xmlns:a16="http://schemas.microsoft.com/office/drawing/2014/main" id="{27D114D6-15CF-4812-AEEA-199523899DB1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CA1B0BCF-4D61-437C-8404-75B85357E319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5213BDE-211C-4D96-B528-9859299CDA94}"/>
              </a:ext>
            </a:extLst>
          </p:cNvPr>
          <p:cNvSpPr txBox="1"/>
          <p:nvPr/>
        </p:nvSpPr>
        <p:spPr>
          <a:xfrm>
            <a:off x="43543" y="5268302"/>
            <a:ext cx="2964702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Trigger v1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(now disfavoured)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AAE0C6-D9AB-415B-81DB-097FE0DEAEC0}"/>
              </a:ext>
            </a:extLst>
          </p:cNvPr>
          <p:cNvSpPr txBox="1"/>
          <p:nvPr/>
        </p:nvSpPr>
        <p:spPr>
          <a:xfrm>
            <a:off x="6126153" y="5272282"/>
            <a:ext cx="2964702" cy="147732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Outer Tracker DTC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MTD DTC?</a:t>
            </a:r>
          </a:p>
          <a:p>
            <a:pPr algn="ctr"/>
            <a:r>
              <a:rPr lang="en-GB">
                <a:solidFill>
                  <a:schemeClr val="bg1"/>
                </a:solidFill>
              </a:rPr>
              <a:t>The Pixel DTC </a:t>
            </a:r>
            <a:r>
              <a:rPr lang="en-GB" dirty="0">
                <a:solidFill>
                  <a:schemeClr val="bg1"/>
                </a:solidFill>
              </a:rPr>
              <a:t>we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are not building for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political reasons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1BED8C3-AEFC-4D88-ADC8-2EB57B737947}"/>
              </a:ext>
            </a:extLst>
          </p:cNvPr>
          <p:cNvGrpSpPr/>
          <p:nvPr/>
        </p:nvGrpSpPr>
        <p:grpSpPr>
          <a:xfrm>
            <a:off x="6139454" y="1697379"/>
            <a:ext cx="2964702" cy="3411697"/>
            <a:chOff x="6139454" y="1697379"/>
            <a:chExt cx="2964702" cy="3411697"/>
          </a:xfrm>
        </p:grpSpPr>
        <p:pic>
          <p:nvPicPr>
            <p:cNvPr id="51" name="Content Placeholder 4">
              <a:extLst>
                <a:ext uri="{FF2B5EF4-FFF2-40B4-BE49-F238E27FC236}">
                  <a16:creationId xmlns:a16="http://schemas.microsoft.com/office/drawing/2014/main" id="{0C865DF4-3045-4CF1-A59D-4510F1B4B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454" y="1697379"/>
              <a:ext cx="2964702" cy="3411697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54" name="Arrow: Left 53">
              <a:extLst>
                <a:ext uri="{FF2B5EF4-FFF2-40B4-BE49-F238E27FC236}">
                  <a16:creationId xmlns:a16="http://schemas.microsoft.com/office/drawing/2014/main" id="{00227654-12BE-4F17-802D-075240B5BA7D}"/>
                </a:ext>
              </a:extLst>
            </p:cNvPr>
            <p:cNvSpPr/>
            <p:nvPr/>
          </p:nvSpPr>
          <p:spPr>
            <a:xfrm rot="16200000">
              <a:off x="6640604" y="3227890"/>
              <a:ext cx="8398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13</a:t>
              </a:r>
            </a:p>
          </p:txBody>
        </p:sp>
        <p:sp>
          <p:nvSpPr>
            <p:cNvPr id="55" name="Arrow: Left 54">
              <a:extLst>
                <a:ext uri="{FF2B5EF4-FFF2-40B4-BE49-F238E27FC236}">
                  <a16:creationId xmlns:a16="http://schemas.microsoft.com/office/drawing/2014/main" id="{69BF0285-2A38-4814-B0C0-8DAB513F111E}"/>
                </a:ext>
              </a:extLst>
            </p:cNvPr>
            <p:cNvSpPr/>
            <p:nvPr/>
          </p:nvSpPr>
          <p:spPr>
            <a:xfrm>
              <a:off x="6174490" y="4138680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6332A711-73AB-4C48-9D4C-210B03B4E58C}"/>
                </a:ext>
              </a:extLst>
            </p:cNvPr>
            <p:cNvSpPr/>
            <p:nvPr/>
          </p:nvSpPr>
          <p:spPr>
            <a:xfrm>
              <a:off x="7588691" y="4138679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  <p:sp>
          <p:nvSpPr>
            <p:cNvPr id="57" name="Arrow: Left 56">
              <a:extLst>
                <a:ext uri="{FF2B5EF4-FFF2-40B4-BE49-F238E27FC236}">
                  <a16:creationId xmlns:a16="http://schemas.microsoft.com/office/drawing/2014/main" id="{C4DE3647-4EBB-40BC-A740-C069107B0EBD}"/>
                </a:ext>
              </a:extLst>
            </p:cNvPr>
            <p:cNvSpPr/>
            <p:nvPr/>
          </p:nvSpPr>
          <p:spPr>
            <a:xfrm rot="5400000">
              <a:off x="6959169" y="3228679"/>
              <a:ext cx="8398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13</a:t>
              </a:r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5D1E863B-57D0-4EFD-9F92-4AEEFF32DF4A}"/>
                </a:ext>
              </a:extLst>
            </p:cNvPr>
            <p:cNvSpPr/>
            <p:nvPr/>
          </p:nvSpPr>
          <p:spPr>
            <a:xfrm>
              <a:off x="6193250" y="3853103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60" name="Arrow: Left 59">
              <a:extLst>
                <a:ext uri="{FF2B5EF4-FFF2-40B4-BE49-F238E27FC236}">
                  <a16:creationId xmlns:a16="http://schemas.microsoft.com/office/drawing/2014/main" id="{53D6649F-259B-4A2F-B730-ED1E6DDF008E}"/>
                </a:ext>
              </a:extLst>
            </p:cNvPr>
            <p:cNvSpPr/>
            <p:nvPr/>
          </p:nvSpPr>
          <p:spPr>
            <a:xfrm>
              <a:off x="7553655" y="3845243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  <p:sp>
          <p:nvSpPr>
            <p:cNvPr id="61" name="Arrow: Left 60">
              <a:extLst>
                <a:ext uri="{FF2B5EF4-FFF2-40B4-BE49-F238E27FC236}">
                  <a16:creationId xmlns:a16="http://schemas.microsoft.com/office/drawing/2014/main" id="{7EFDDE45-8D00-4622-8538-CD59C76A22B2}"/>
                </a:ext>
              </a:extLst>
            </p:cNvPr>
            <p:cNvSpPr/>
            <p:nvPr/>
          </p:nvSpPr>
          <p:spPr>
            <a:xfrm>
              <a:off x="6166709" y="2608059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0229EC95-F288-4A24-8F78-49D39D4CF477}"/>
                </a:ext>
              </a:extLst>
            </p:cNvPr>
            <p:cNvSpPr/>
            <p:nvPr/>
          </p:nvSpPr>
          <p:spPr>
            <a:xfrm>
              <a:off x="7568878" y="2608058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C3BCE699-B583-41AD-BF0C-EBE594C3DCF9}"/>
                </a:ext>
              </a:extLst>
            </p:cNvPr>
            <p:cNvSpPr/>
            <p:nvPr/>
          </p:nvSpPr>
          <p:spPr>
            <a:xfrm>
              <a:off x="6181072" y="2316106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64" name="Arrow: Left 63">
              <a:extLst>
                <a:ext uri="{FF2B5EF4-FFF2-40B4-BE49-F238E27FC236}">
                  <a16:creationId xmlns:a16="http://schemas.microsoft.com/office/drawing/2014/main" id="{23F4D95B-F192-49CC-B73F-FC1094F6FCA5}"/>
                </a:ext>
              </a:extLst>
            </p:cNvPr>
            <p:cNvSpPr/>
            <p:nvPr/>
          </p:nvSpPr>
          <p:spPr>
            <a:xfrm>
              <a:off x="7545874" y="2314622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58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10515600" cy="701731"/>
          </a:xfrm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Serenity: One board to rule them all?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00BA62-A7F0-44BC-A661-B3C90F0C56B2}"/>
              </a:ext>
            </a:extLst>
          </p:cNvPr>
          <p:cNvGrpSpPr/>
          <p:nvPr/>
        </p:nvGrpSpPr>
        <p:grpSpPr>
          <a:xfrm>
            <a:off x="9169242" y="1698170"/>
            <a:ext cx="2964702" cy="3411697"/>
            <a:chOff x="5927730" y="1588"/>
            <a:chExt cx="5959475" cy="6858000"/>
          </a:xfrm>
        </p:grpSpPr>
        <p:pic>
          <p:nvPicPr>
            <p:cNvPr id="6" name="Content Placeholder 4">
              <a:extLst>
                <a:ext uri="{FF2B5EF4-FFF2-40B4-BE49-F238E27FC236}">
                  <a16:creationId xmlns:a16="http://schemas.microsoft.com/office/drawing/2014/main" id="{4D96D413-DC5E-4B6C-A705-334CA71CF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7730" y="1588"/>
              <a:ext cx="5959475" cy="685800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6CA9D93F-AF25-4CB9-869E-9A1291E35EC6}"/>
                </a:ext>
              </a:extLst>
            </p:cNvPr>
            <p:cNvSpPr/>
            <p:nvPr/>
          </p:nvSpPr>
          <p:spPr>
            <a:xfrm>
              <a:off x="5998158" y="1564813"/>
              <a:ext cx="1416702" cy="7017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4" name="Arrow: Left 3">
              <a:extLst>
                <a:ext uri="{FF2B5EF4-FFF2-40B4-BE49-F238E27FC236}">
                  <a16:creationId xmlns:a16="http://schemas.microsoft.com/office/drawing/2014/main" id="{7EDB23A5-D757-421E-BC2D-EEDD967A3A23}"/>
                </a:ext>
              </a:extLst>
            </p:cNvPr>
            <p:cNvSpPr/>
            <p:nvPr/>
          </p:nvSpPr>
          <p:spPr>
            <a:xfrm>
              <a:off x="8791153" y="1564813"/>
              <a:ext cx="1416702" cy="70173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20" name="Arrow: Left 19">
              <a:extLst>
                <a:ext uri="{FF2B5EF4-FFF2-40B4-BE49-F238E27FC236}">
                  <a16:creationId xmlns:a16="http://schemas.microsoft.com/office/drawing/2014/main" id="{6AE05680-F472-4912-A3FB-ACE68A4035A8}"/>
                </a:ext>
              </a:extLst>
            </p:cNvPr>
            <p:cNvSpPr/>
            <p:nvPr/>
          </p:nvSpPr>
          <p:spPr>
            <a:xfrm rot="16200000">
              <a:off x="7256058" y="3078134"/>
              <a:ext cx="1688273" cy="70173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60</a:t>
              </a:r>
            </a:p>
          </p:txBody>
        </p:sp>
        <p:sp>
          <p:nvSpPr>
            <p:cNvPr id="22" name="Arrow: Left 21">
              <a:extLst>
                <a:ext uri="{FF2B5EF4-FFF2-40B4-BE49-F238E27FC236}">
                  <a16:creationId xmlns:a16="http://schemas.microsoft.com/office/drawing/2014/main" id="{B0F189F5-C328-4072-8BE5-620BE9E7A7F7}"/>
                </a:ext>
              </a:extLst>
            </p:cNvPr>
            <p:cNvSpPr/>
            <p:nvPr/>
          </p:nvSpPr>
          <p:spPr>
            <a:xfrm>
              <a:off x="5998158" y="4581390"/>
              <a:ext cx="1416702" cy="701731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6F52236-4C01-498D-B340-C9C78B5C31A4}"/>
                </a:ext>
              </a:extLst>
            </p:cNvPr>
            <p:cNvSpPr/>
            <p:nvPr/>
          </p:nvSpPr>
          <p:spPr>
            <a:xfrm>
              <a:off x="8791153" y="4581390"/>
              <a:ext cx="1416702" cy="7017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E7A8B30-975E-4F08-954E-ACC981E2B446}"/>
              </a:ext>
            </a:extLst>
          </p:cNvPr>
          <p:cNvSpPr txBox="1"/>
          <p:nvPr/>
        </p:nvSpPr>
        <p:spPr>
          <a:xfrm>
            <a:off x="9167456" y="5257629"/>
            <a:ext cx="2981001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The track-finder processor we are not building for political reasons. </a:t>
            </a:r>
            <a:r>
              <a:rPr lang="en-GB" dirty="0" err="1">
                <a:solidFill>
                  <a:schemeClr val="bg1"/>
                </a:solidFill>
              </a:rPr>
              <a:t>Ooops</a:t>
            </a:r>
            <a:r>
              <a:rPr lang="en-GB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1AA6A01-6D16-4195-B0B1-964E77EF978A}"/>
              </a:ext>
            </a:extLst>
          </p:cNvPr>
          <p:cNvGrpSpPr/>
          <p:nvPr/>
        </p:nvGrpSpPr>
        <p:grpSpPr>
          <a:xfrm>
            <a:off x="3096876" y="1691622"/>
            <a:ext cx="2964702" cy="3411697"/>
            <a:chOff x="1" y="1568908"/>
            <a:chExt cx="3077029" cy="3540960"/>
          </a:xfrm>
        </p:grpSpPr>
        <p:pic>
          <p:nvPicPr>
            <p:cNvPr id="27" name="Content Placeholder 4">
              <a:extLst>
                <a:ext uri="{FF2B5EF4-FFF2-40B4-BE49-F238E27FC236}">
                  <a16:creationId xmlns:a16="http://schemas.microsoft.com/office/drawing/2014/main" id="{86325092-B23A-4346-923A-7B73AF167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9D15AADF-067F-48B9-9851-8948B3BA3474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4E6ACF97-54D1-4164-AB25-40A510F5E430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DAFC060E-0AD2-47DC-BAD1-274B408BD536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5AD8CA89-3AF6-448A-9123-C65C46C7E981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33BED1B9-BD52-49B4-B5EA-392E9E7E14DE}"/>
                </a:ext>
              </a:extLst>
            </p:cNvPr>
            <p:cNvSpPr/>
            <p:nvPr/>
          </p:nvSpPr>
          <p:spPr>
            <a:xfrm>
              <a:off x="36365" y="3790782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4" name="Arrow: Left 33">
              <a:extLst>
                <a:ext uri="{FF2B5EF4-FFF2-40B4-BE49-F238E27FC236}">
                  <a16:creationId xmlns:a16="http://schemas.microsoft.com/office/drawing/2014/main" id="{CF34F9BB-961A-43BF-B345-E8FD8F78924B}"/>
                </a:ext>
              </a:extLst>
            </p:cNvPr>
            <p:cNvSpPr/>
            <p:nvPr/>
          </p:nvSpPr>
          <p:spPr>
            <a:xfrm>
              <a:off x="1478459" y="3790782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5" name="Arrow: Left 34">
              <a:extLst>
                <a:ext uri="{FF2B5EF4-FFF2-40B4-BE49-F238E27FC236}">
                  <a16:creationId xmlns:a16="http://schemas.microsoft.com/office/drawing/2014/main" id="{9D020345-6A88-4817-812D-50DD53DA7A14}"/>
                </a:ext>
              </a:extLst>
            </p:cNvPr>
            <p:cNvSpPr/>
            <p:nvPr/>
          </p:nvSpPr>
          <p:spPr>
            <a:xfrm>
              <a:off x="36365" y="4100638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427BC4AC-E2DE-4AF4-95D8-21A610AD1DA0}"/>
                </a:ext>
              </a:extLst>
            </p:cNvPr>
            <p:cNvSpPr/>
            <p:nvPr/>
          </p:nvSpPr>
          <p:spPr>
            <a:xfrm>
              <a:off x="1478459" y="4100638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155FF74-AFA5-4D64-82C3-C4F6ED32746B}"/>
              </a:ext>
            </a:extLst>
          </p:cNvPr>
          <p:cNvSpPr txBox="1"/>
          <p:nvPr/>
        </p:nvSpPr>
        <p:spPr>
          <a:xfrm>
            <a:off x="3084842" y="5280592"/>
            <a:ext cx="2964706" cy="923330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DAQ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HGC Trigger v2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Barrel Muon Processor?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B69E67-F2E6-4E48-841C-0731FE73416F}"/>
              </a:ext>
            </a:extLst>
          </p:cNvPr>
          <p:cNvGrpSpPr/>
          <p:nvPr/>
        </p:nvGrpSpPr>
        <p:grpSpPr>
          <a:xfrm>
            <a:off x="53501" y="1698169"/>
            <a:ext cx="2964702" cy="3411697"/>
            <a:chOff x="1" y="1568908"/>
            <a:chExt cx="3077029" cy="3540960"/>
          </a:xfrm>
        </p:grpSpPr>
        <p:pic>
          <p:nvPicPr>
            <p:cNvPr id="40" name="Content Placeholder 4">
              <a:extLst>
                <a:ext uri="{FF2B5EF4-FFF2-40B4-BE49-F238E27FC236}">
                  <a16:creationId xmlns:a16="http://schemas.microsoft.com/office/drawing/2014/main" id="{5563EF99-1309-4A9D-BFD3-5E391F43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568908"/>
              <a:ext cx="3077029" cy="354096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A492A33A-FFA7-4745-8EDC-898412D48E23}"/>
                </a:ext>
              </a:extLst>
            </p:cNvPr>
            <p:cNvSpPr/>
            <p:nvPr/>
          </p:nvSpPr>
          <p:spPr>
            <a:xfrm>
              <a:off x="36365" y="2216385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2" name="Arrow: Left 41">
              <a:extLst>
                <a:ext uri="{FF2B5EF4-FFF2-40B4-BE49-F238E27FC236}">
                  <a16:creationId xmlns:a16="http://schemas.microsoft.com/office/drawing/2014/main" id="{A518FF0B-78A0-460C-A929-C5548776428A}"/>
                </a:ext>
              </a:extLst>
            </p:cNvPr>
            <p:cNvSpPr/>
            <p:nvPr/>
          </p:nvSpPr>
          <p:spPr>
            <a:xfrm>
              <a:off x="1478459" y="2216385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3" name="Arrow: Left 42">
              <a:extLst>
                <a:ext uri="{FF2B5EF4-FFF2-40B4-BE49-F238E27FC236}">
                  <a16:creationId xmlns:a16="http://schemas.microsoft.com/office/drawing/2014/main" id="{27D114D6-15CF-4812-AEEA-199523899DB1}"/>
                </a:ext>
              </a:extLst>
            </p:cNvPr>
            <p:cNvSpPr/>
            <p:nvPr/>
          </p:nvSpPr>
          <p:spPr>
            <a:xfrm>
              <a:off x="36365" y="2511177"/>
              <a:ext cx="731479" cy="362322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CA1B0BCF-4D61-437C-8404-75B85357E319}"/>
                </a:ext>
              </a:extLst>
            </p:cNvPr>
            <p:cNvSpPr/>
            <p:nvPr/>
          </p:nvSpPr>
          <p:spPr>
            <a:xfrm>
              <a:off x="1478459" y="2511177"/>
              <a:ext cx="731479" cy="3623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48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05213BDE-211C-4D96-B528-9859299CDA94}"/>
              </a:ext>
            </a:extLst>
          </p:cNvPr>
          <p:cNvSpPr txBox="1"/>
          <p:nvPr/>
        </p:nvSpPr>
        <p:spPr>
          <a:xfrm>
            <a:off x="43543" y="5268302"/>
            <a:ext cx="2964702" cy="646331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HGC Trigger v1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(now disfavoured)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AAE0C6-D9AB-415B-81DB-097FE0DEAEC0}"/>
              </a:ext>
            </a:extLst>
          </p:cNvPr>
          <p:cNvSpPr txBox="1"/>
          <p:nvPr/>
        </p:nvSpPr>
        <p:spPr>
          <a:xfrm>
            <a:off x="6126153" y="5272282"/>
            <a:ext cx="2964702" cy="1477328"/>
          </a:xfrm>
          <a:prstGeom prst="rect">
            <a:avLst/>
          </a:prstGeom>
          <a:solidFill>
            <a:schemeClr val="tx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Outer Tracker DTC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MTD DTC?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The Pixel DTC we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are not building for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political reasons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1BED8C3-AEFC-4D88-ADC8-2EB57B737947}"/>
              </a:ext>
            </a:extLst>
          </p:cNvPr>
          <p:cNvGrpSpPr/>
          <p:nvPr/>
        </p:nvGrpSpPr>
        <p:grpSpPr>
          <a:xfrm>
            <a:off x="6139454" y="1697379"/>
            <a:ext cx="2964702" cy="3411697"/>
            <a:chOff x="6139454" y="1697379"/>
            <a:chExt cx="2964702" cy="3411697"/>
          </a:xfrm>
        </p:grpSpPr>
        <p:pic>
          <p:nvPicPr>
            <p:cNvPr id="51" name="Content Placeholder 4">
              <a:extLst>
                <a:ext uri="{FF2B5EF4-FFF2-40B4-BE49-F238E27FC236}">
                  <a16:creationId xmlns:a16="http://schemas.microsoft.com/office/drawing/2014/main" id="{0C865DF4-3045-4CF1-A59D-4510F1B4B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9454" y="1697379"/>
              <a:ext cx="2964702" cy="3411697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</p:pic>
        <p:sp>
          <p:nvSpPr>
            <p:cNvPr id="54" name="Arrow: Left 53">
              <a:extLst>
                <a:ext uri="{FF2B5EF4-FFF2-40B4-BE49-F238E27FC236}">
                  <a16:creationId xmlns:a16="http://schemas.microsoft.com/office/drawing/2014/main" id="{00227654-12BE-4F17-802D-075240B5BA7D}"/>
                </a:ext>
              </a:extLst>
            </p:cNvPr>
            <p:cNvSpPr/>
            <p:nvPr/>
          </p:nvSpPr>
          <p:spPr>
            <a:xfrm rot="16200000">
              <a:off x="6640604" y="3227890"/>
              <a:ext cx="8398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13</a:t>
              </a:r>
            </a:p>
          </p:txBody>
        </p:sp>
        <p:sp>
          <p:nvSpPr>
            <p:cNvPr id="55" name="Arrow: Left 54">
              <a:extLst>
                <a:ext uri="{FF2B5EF4-FFF2-40B4-BE49-F238E27FC236}">
                  <a16:creationId xmlns:a16="http://schemas.microsoft.com/office/drawing/2014/main" id="{69BF0285-2A38-4814-B0C0-8DAB513F111E}"/>
                </a:ext>
              </a:extLst>
            </p:cNvPr>
            <p:cNvSpPr/>
            <p:nvPr/>
          </p:nvSpPr>
          <p:spPr>
            <a:xfrm>
              <a:off x="6174490" y="4138680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6332A711-73AB-4C48-9D4C-210B03B4E58C}"/>
                </a:ext>
              </a:extLst>
            </p:cNvPr>
            <p:cNvSpPr/>
            <p:nvPr/>
          </p:nvSpPr>
          <p:spPr>
            <a:xfrm>
              <a:off x="7588691" y="4138679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  <p:sp>
          <p:nvSpPr>
            <p:cNvPr id="57" name="Arrow: Left 56">
              <a:extLst>
                <a:ext uri="{FF2B5EF4-FFF2-40B4-BE49-F238E27FC236}">
                  <a16:creationId xmlns:a16="http://schemas.microsoft.com/office/drawing/2014/main" id="{C4DE3647-4EBB-40BC-A740-C069107B0EBD}"/>
                </a:ext>
              </a:extLst>
            </p:cNvPr>
            <p:cNvSpPr/>
            <p:nvPr/>
          </p:nvSpPr>
          <p:spPr>
            <a:xfrm rot="5400000">
              <a:off x="6959169" y="3228679"/>
              <a:ext cx="8398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13</a:t>
              </a:r>
            </a:p>
          </p:txBody>
        </p:sp>
        <p:sp>
          <p:nvSpPr>
            <p:cNvPr id="59" name="Arrow: Right 58">
              <a:extLst>
                <a:ext uri="{FF2B5EF4-FFF2-40B4-BE49-F238E27FC236}">
                  <a16:creationId xmlns:a16="http://schemas.microsoft.com/office/drawing/2014/main" id="{5D1E863B-57D0-4EFD-9F92-4AEEFF32DF4A}"/>
                </a:ext>
              </a:extLst>
            </p:cNvPr>
            <p:cNvSpPr/>
            <p:nvPr/>
          </p:nvSpPr>
          <p:spPr>
            <a:xfrm>
              <a:off x="6193250" y="3853103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60" name="Arrow: Left 59">
              <a:extLst>
                <a:ext uri="{FF2B5EF4-FFF2-40B4-BE49-F238E27FC236}">
                  <a16:creationId xmlns:a16="http://schemas.microsoft.com/office/drawing/2014/main" id="{53D6649F-259B-4A2F-B730-ED1E6DDF008E}"/>
                </a:ext>
              </a:extLst>
            </p:cNvPr>
            <p:cNvSpPr/>
            <p:nvPr/>
          </p:nvSpPr>
          <p:spPr>
            <a:xfrm>
              <a:off x="7553655" y="3845243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  <p:sp>
          <p:nvSpPr>
            <p:cNvPr id="61" name="Arrow: Left 60">
              <a:extLst>
                <a:ext uri="{FF2B5EF4-FFF2-40B4-BE49-F238E27FC236}">
                  <a16:creationId xmlns:a16="http://schemas.microsoft.com/office/drawing/2014/main" id="{7EFDDE45-8D00-4622-8538-CD59C76A22B2}"/>
                </a:ext>
              </a:extLst>
            </p:cNvPr>
            <p:cNvSpPr/>
            <p:nvPr/>
          </p:nvSpPr>
          <p:spPr>
            <a:xfrm>
              <a:off x="6166709" y="2608059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0229EC95-F288-4A24-8F78-49D39D4CF477}"/>
                </a:ext>
              </a:extLst>
            </p:cNvPr>
            <p:cNvSpPr/>
            <p:nvPr/>
          </p:nvSpPr>
          <p:spPr>
            <a:xfrm>
              <a:off x="7568878" y="2608058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  <p:sp>
          <p:nvSpPr>
            <p:cNvPr id="63" name="Arrow: Right 62">
              <a:extLst>
                <a:ext uri="{FF2B5EF4-FFF2-40B4-BE49-F238E27FC236}">
                  <a16:creationId xmlns:a16="http://schemas.microsoft.com/office/drawing/2014/main" id="{C3BCE699-B583-41AD-BF0C-EBE594C3DCF9}"/>
                </a:ext>
              </a:extLst>
            </p:cNvPr>
            <p:cNvSpPr/>
            <p:nvPr/>
          </p:nvSpPr>
          <p:spPr>
            <a:xfrm>
              <a:off x="6181072" y="2316106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36</a:t>
              </a:r>
            </a:p>
          </p:txBody>
        </p:sp>
        <p:sp>
          <p:nvSpPr>
            <p:cNvPr id="64" name="Arrow: Left 63">
              <a:extLst>
                <a:ext uri="{FF2B5EF4-FFF2-40B4-BE49-F238E27FC236}">
                  <a16:creationId xmlns:a16="http://schemas.microsoft.com/office/drawing/2014/main" id="{23F4D95B-F192-49CC-B73F-FC1094F6FCA5}"/>
                </a:ext>
              </a:extLst>
            </p:cNvPr>
            <p:cNvSpPr/>
            <p:nvPr/>
          </p:nvSpPr>
          <p:spPr>
            <a:xfrm>
              <a:off x="7545874" y="2314622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258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EAF2219B-413D-4C85-91A4-F2C47253993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>
              <a:alpha val="75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dirty="0"/>
              <a:t>Serenity: One board to rule them all?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AC88F-8F6D-4317-9CD9-DDA736D28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94361" cy="2299091"/>
          </a:xfrm>
        </p:spPr>
        <p:txBody>
          <a:bodyPr/>
          <a:lstStyle/>
          <a:p>
            <a:r>
              <a:rPr lang="en-GB" dirty="0"/>
              <a:t>I would show how it fulfils the role of the trigger correlator</a:t>
            </a:r>
          </a:p>
          <a:p>
            <a:pPr lvl="1"/>
            <a:r>
              <a:rPr lang="en-GB" dirty="0"/>
              <a:t>If anyone could tell me what they require of the trigger correlator</a:t>
            </a:r>
          </a:p>
          <a:p>
            <a:r>
              <a:rPr lang="en-GB" dirty="0"/>
              <a:t>I’ll be darned if they can come up with a scenario it can’t handle</a:t>
            </a:r>
          </a:p>
        </p:txBody>
      </p:sp>
      <p:pic>
        <p:nvPicPr>
          <p:cNvPr id="45" name="Content Placeholder 4">
            <a:extLst>
              <a:ext uri="{FF2B5EF4-FFF2-40B4-BE49-F238E27FC236}">
                <a16:creationId xmlns:a16="http://schemas.microsoft.com/office/drawing/2014/main" id="{B0438B03-7B9E-450D-8B18-156D0454136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471" y="1383674"/>
            <a:ext cx="4758467" cy="547591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B28E70A-2367-4B57-BE94-0F5D3DE9282C}"/>
              </a:ext>
            </a:extLst>
          </p:cNvPr>
          <p:cNvGrpSpPr/>
          <p:nvPr/>
        </p:nvGrpSpPr>
        <p:grpSpPr>
          <a:xfrm>
            <a:off x="6610985" y="2350837"/>
            <a:ext cx="3432900" cy="3507787"/>
            <a:chOff x="6166709" y="2314622"/>
            <a:chExt cx="2126759" cy="2173153"/>
          </a:xfrm>
        </p:grpSpPr>
        <p:sp>
          <p:nvSpPr>
            <p:cNvPr id="5" name="Arrow: Left 4">
              <a:extLst>
                <a:ext uri="{FF2B5EF4-FFF2-40B4-BE49-F238E27FC236}">
                  <a16:creationId xmlns:a16="http://schemas.microsoft.com/office/drawing/2014/main" id="{BC13874F-5132-4CCE-866D-19C43A85AF53}"/>
                </a:ext>
              </a:extLst>
            </p:cNvPr>
            <p:cNvSpPr/>
            <p:nvPr/>
          </p:nvSpPr>
          <p:spPr>
            <a:xfrm rot="16200000">
              <a:off x="6640604" y="3227890"/>
              <a:ext cx="8398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6" name="Arrow: Left 5">
              <a:extLst>
                <a:ext uri="{FF2B5EF4-FFF2-40B4-BE49-F238E27FC236}">
                  <a16:creationId xmlns:a16="http://schemas.microsoft.com/office/drawing/2014/main" id="{8538247F-DCA7-4334-B0EC-93B72DDD9AC1}"/>
                </a:ext>
              </a:extLst>
            </p:cNvPr>
            <p:cNvSpPr/>
            <p:nvPr/>
          </p:nvSpPr>
          <p:spPr>
            <a:xfrm>
              <a:off x="6174490" y="4138680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A87D0A8-1C05-4FFA-BA3C-2B3014ADD4BD}"/>
                </a:ext>
              </a:extLst>
            </p:cNvPr>
            <p:cNvSpPr/>
            <p:nvPr/>
          </p:nvSpPr>
          <p:spPr>
            <a:xfrm>
              <a:off x="7588691" y="4138679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8" name="Arrow: Left 7">
              <a:extLst>
                <a:ext uri="{FF2B5EF4-FFF2-40B4-BE49-F238E27FC236}">
                  <a16:creationId xmlns:a16="http://schemas.microsoft.com/office/drawing/2014/main" id="{EC22227C-72E7-4005-AF63-A1093370BDD7}"/>
                </a:ext>
              </a:extLst>
            </p:cNvPr>
            <p:cNvSpPr/>
            <p:nvPr/>
          </p:nvSpPr>
          <p:spPr>
            <a:xfrm rot="5400000">
              <a:off x="6959169" y="3228679"/>
              <a:ext cx="8398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428690D1-A1C4-4B55-B771-548C1F41F972}"/>
                </a:ext>
              </a:extLst>
            </p:cNvPr>
            <p:cNvSpPr/>
            <p:nvPr/>
          </p:nvSpPr>
          <p:spPr>
            <a:xfrm>
              <a:off x="6193250" y="3853103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10" name="Arrow: Left 9">
              <a:extLst>
                <a:ext uri="{FF2B5EF4-FFF2-40B4-BE49-F238E27FC236}">
                  <a16:creationId xmlns:a16="http://schemas.microsoft.com/office/drawing/2014/main" id="{C21DF3A8-354F-4003-BFB2-19F92FC2BEE5}"/>
                </a:ext>
              </a:extLst>
            </p:cNvPr>
            <p:cNvSpPr/>
            <p:nvPr/>
          </p:nvSpPr>
          <p:spPr>
            <a:xfrm>
              <a:off x="7553655" y="3845243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11" name="Arrow: Left 10">
              <a:extLst>
                <a:ext uri="{FF2B5EF4-FFF2-40B4-BE49-F238E27FC236}">
                  <a16:creationId xmlns:a16="http://schemas.microsoft.com/office/drawing/2014/main" id="{C53359F9-604D-400D-A21C-985E4E5DA294}"/>
                </a:ext>
              </a:extLst>
            </p:cNvPr>
            <p:cNvSpPr/>
            <p:nvPr/>
          </p:nvSpPr>
          <p:spPr>
            <a:xfrm>
              <a:off x="6166709" y="2608059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26D26DC9-6272-489D-9E98-25284EDCAAC0}"/>
                </a:ext>
              </a:extLst>
            </p:cNvPr>
            <p:cNvSpPr/>
            <p:nvPr/>
          </p:nvSpPr>
          <p:spPr>
            <a:xfrm>
              <a:off x="7568878" y="2608058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5EDA89B3-6297-4E1A-8B42-D7E68D3692C1}"/>
                </a:ext>
              </a:extLst>
            </p:cNvPr>
            <p:cNvSpPr/>
            <p:nvPr/>
          </p:nvSpPr>
          <p:spPr>
            <a:xfrm>
              <a:off x="6190064" y="2316106"/>
              <a:ext cx="704777" cy="34909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  <p:sp>
          <p:nvSpPr>
            <p:cNvPr id="15" name="Arrow: Left 14">
              <a:extLst>
                <a:ext uri="{FF2B5EF4-FFF2-40B4-BE49-F238E27FC236}">
                  <a16:creationId xmlns:a16="http://schemas.microsoft.com/office/drawing/2014/main" id="{AADBB273-C1D0-427A-BDD3-3D4D89517B9D}"/>
                </a:ext>
              </a:extLst>
            </p:cNvPr>
            <p:cNvSpPr/>
            <p:nvPr/>
          </p:nvSpPr>
          <p:spPr>
            <a:xfrm>
              <a:off x="7545874" y="2314622"/>
              <a:ext cx="704777" cy="349095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40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A0AD5-62E9-48B8-A88B-EF6FA7DD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is the prophecy coming true?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424628-DED7-4467-8754-CF7F25732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0" b="19909"/>
          <a:stretch/>
        </p:blipFill>
        <p:spPr>
          <a:xfrm>
            <a:off x="-1" y="1683570"/>
            <a:ext cx="12192001" cy="473590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190B0D-677C-4366-BDA6-29427AF694F9}"/>
              </a:ext>
            </a:extLst>
          </p:cNvPr>
          <p:cNvSpPr/>
          <p:nvPr/>
        </p:nvSpPr>
        <p:spPr>
          <a:xfrm>
            <a:off x="3176337" y="3948135"/>
            <a:ext cx="2342146" cy="1090863"/>
          </a:xfrm>
          <a:prstGeom prst="rect">
            <a:avLst/>
          </a:prstGeom>
          <a:gradFill flip="none" rotWithShape="1">
            <a:gsLst>
              <a:gs pos="25000">
                <a:srgbClr val="FF0000"/>
              </a:gs>
              <a:gs pos="100000">
                <a:srgbClr val="FF00FF"/>
              </a:gs>
            </a:gsLst>
            <a:lin ang="2700000" scaled="0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Institutes using the </a:t>
            </a:r>
            <a:r>
              <a:rPr lang="en-GB" dirty="0" err="1"/>
              <a:t>APx</a:t>
            </a:r>
            <a:r>
              <a:rPr lang="en-GB" dirty="0"/>
              <a:t> “family of boards”</a:t>
            </a:r>
            <a:br>
              <a:rPr lang="en-GB" dirty="0"/>
            </a:br>
            <a:r>
              <a:rPr lang="en-GB" dirty="0"/>
              <a:t>(Whatever that will end up meaning)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51A468F-A22A-428C-A130-8C636424389D}"/>
              </a:ext>
            </a:extLst>
          </p:cNvPr>
          <p:cNvSpPr/>
          <p:nvPr/>
        </p:nvSpPr>
        <p:spPr>
          <a:xfrm>
            <a:off x="3176337" y="2371840"/>
            <a:ext cx="2342146" cy="391644"/>
          </a:xfrm>
          <a:prstGeom prst="rect">
            <a:avLst/>
          </a:prstGeom>
          <a:solidFill>
            <a:srgbClr val="FFFF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U.S. Tracker groups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7FA00A-D67D-4C09-BC8B-24127BE21370}"/>
              </a:ext>
            </a:extLst>
          </p:cNvPr>
          <p:cNvSpPr/>
          <p:nvPr/>
        </p:nvSpPr>
        <p:spPr>
          <a:xfrm>
            <a:off x="144378" y="3659876"/>
            <a:ext cx="1860885" cy="391644"/>
          </a:xfrm>
          <a:prstGeom prst="rect">
            <a:avLst/>
          </a:prstGeom>
          <a:solidFill>
            <a:srgbClr val="00FF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U.S. Barrel Muons</a:t>
            </a:r>
          </a:p>
        </p:txBody>
      </p:sp>
    </p:spTree>
    <p:extLst>
      <p:ext uri="{BB962C8B-B14F-4D97-AF65-F5344CB8AC3E}">
        <p14:creationId xmlns:p14="http://schemas.microsoft.com/office/powerpoint/2010/main" val="365743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1A0AD5-62E9-48B8-A88B-EF6FA7DD1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is the prophecy coming true?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0424628-DED7-4467-8754-CF7F257320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0" b="19909"/>
          <a:stretch/>
        </p:blipFill>
        <p:spPr>
          <a:xfrm>
            <a:off x="-1" y="1683570"/>
            <a:ext cx="12192001" cy="4735901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4F1E761-9987-4CB1-ACFF-8A08171E8FE3}"/>
              </a:ext>
            </a:extLst>
          </p:cNvPr>
          <p:cNvSpPr/>
          <p:nvPr/>
        </p:nvSpPr>
        <p:spPr>
          <a:xfrm>
            <a:off x="6849979" y="2994360"/>
            <a:ext cx="2342146" cy="665516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Not the U.S.: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Serenity</a:t>
            </a:r>
          </a:p>
        </p:txBody>
      </p:sp>
    </p:spTree>
    <p:extLst>
      <p:ext uri="{BB962C8B-B14F-4D97-AF65-F5344CB8AC3E}">
        <p14:creationId xmlns:p14="http://schemas.microsoft.com/office/powerpoint/2010/main" val="16863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E1679-9039-4A51-B49A-729E4535D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41"/>
            <a:ext cx="3351894" cy="1920526"/>
          </a:xfrm>
        </p:spPr>
        <p:txBody>
          <a:bodyPr anchor="t"/>
          <a:lstStyle/>
          <a:p>
            <a:r>
              <a:rPr lang="en-GB" dirty="0"/>
              <a:t>So is the prophecy coming true?</a:t>
            </a:r>
            <a:endParaRPr lang="en-GB" dirty="0">
              <a:latin typeface="DK Lemon Yellow Sun" panose="02000000000000000000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0EE1A1-E3F1-406B-A6A9-677ED23F9CC7}"/>
              </a:ext>
            </a:extLst>
          </p:cNvPr>
          <p:cNvGrpSpPr/>
          <p:nvPr/>
        </p:nvGrpSpPr>
        <p:grpSpPr>
          <a:xfrm>
            <a:off x="4054070" y="626340"/>
            <a:ext cx="4466032" cy="2769439"/>
            <a:chOff x="976103" y="634218"/>
            <a:chExt cx="4466032" cy="2769439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86735B9-C3CA-483B-B5F6-0A10E4CF9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76103" y="634218"/>
              <a:ext cx="4466032" cy="27694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FC4F9E8-A67E-41AB-9532-D60854543691}"/>
                </a:ext>
              </a:extLst>
            </p:cNvPr>
            <p:cNvSpPr txBox="1"/>
            <p:nvPr/>
          </p:nvSpPr>
          <p:spPr>
            <a:xfrm>
              <a:off x="4327385" y="2880437"/>
              <a:ext cx="1114750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APX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48FBB8-53BF-4787-AC8F-35FDDDFF4092}"/>
              </a:ext>
            </a:extLst>
          </p:cNvPr>
          <p:cNvGrpSpPr/>
          <p:nvPr/>
        </p:nvGrpSpPr>
        <p:grpSpPr>
          <a:xfrm>
            <a:off x="8682787" y="626340"/>
            <a:ext cx="3351894" cy="2778817"/>
            <a:chOff x="7487745" y="631427"/>
            <a:chExt cx="3351894" cy="277881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6E8A033-29D5-4F91-82DE-CAA4842AF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t="17157" r="42801" b="19766"/>
            <a:stretch/>
          </p:blipFill>
          <p:spPr>
            <a:xfrm>
              <a:off x="7487745" y="631427"/>
              <a:ext cx="3351894" cy="277223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0E94F5-BDD1-4D41-A241-94D9E6905D79}"/>
                </a:ext>
              </a:extLst>
            </p:cNvPr>
            <p:cNvSpPr txBox="1"/>
            <p:nvPr/>
          </p:nvSpPr>
          <p:spPr>
            <a:xfrm>
              <a:off x="9724889" y="2887024"/>
              <a:ext cx="1114750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BCP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BB5CDF-68ED-4312-A126-F67E7357A189}"/>
              </a:ext>
            </a:extLst>
          </p:cNvPr>
          <p:cNvGrpSpPr/>
          <p:nvPr/>
        </p:nvGrpSpPr>
        <p:grpSpPr>
          <a:xfrm>
            <a:off x="1832448" y="3544403"/>
            <a:ext cx="3567991" cy="2761061"/>
            <a:chOff x="1622726" y="3649816"/>
            <a:chExt cx="3567991" cy="2761061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CF198A5F-DCFC-469E-AD60-86AC3779D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622726" y="3649816"/>
              <a:ext cx="3567991" cy="27610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9299CC-4A2B-4B81-AB7C-5E73225D7B0A}"/>
                </a:ext>
              </a:extLst>
            </p:cNvPr>
            <p:cNvSpPr txBox="1"/>
            <p:nvPr/>
          </p:nvSpPr>
          <p:spPr>
            <a:xfrm>
              <a:off x="3681663" y="5887657"/>
              <a:ext cx="1509054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Pixel DTC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1E0AD1-A739-4181-B22D-1B630364EF45}"/>
              </a:ext>
            </a:extLst>
          </p:cNvPr>
          <p:cNvGrpSpPr/>
          <p:nvPr/>
        </p:nvGrpSpPr>
        <p:grpSpPr>
          <a:xfrm>
            <a:off x="5570109" y="3543737"/>
            <a:ext cx="3913971" cy="2761727"/>
            <a:chOff x="5462484" y="3649150"/>
            <a:chExt cx="3913971" cy="276172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1AB4642-1DDA-41D9-B4D7-9084702C6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2484" y="3649150"/>
              <a:ext cx="3913971" cy="276172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BABEC95-E526-45A8-BEDC-4ABAF5288EFF}"/>
                </a:ext>
              </a:extLst>
            </p:cNvPr>
            <p:cNvSpPr txBox="1"/>
            <p:nvPr/>
          </p:nvSpPr>
          <p:spPr>
            <a:xfrm>
              <a:off x="7214267" y="5887657"/>
              <a:ext cx="2162188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Barrel Muons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C976B0-A214-4B74-9128-CEEA35CC49CA}"/>
              </a:ext>
            </a:extLst>
          </p:cNvPr>
          <p:cNvGrpSpPr/>
          <p:nvPr/>
        </p:nvGrpSpPr>
        <p:grpSpPr>
          <a:xfrm>
            <a:off x="9653750" y="3544403"/>
            <a:ext cx="2382835" cy="2761061"/>
            <a:chOff x="9648222" y="3649816"/>
            <a:chExt cx="2382835" cy="2761061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D6F5BAC-54E2-4B22-807C-23365BD8C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9648222" y="3649816"/>
              <a:ext cx="2382834" cy="27610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B0726AD-3C2D-439C-98A0-A60487DA0F66}"/>
                </a:ext>
              </a:extLst>
            </p:cNvPr>
            <p:cNvSpPr txBox="1"/>
            <p:nvPr/>
          </p:nvSpPr>
          <p:spPr>
            <a:xfrm>
              <a:off x="10118559" y="5887657"/>
              <a:ext cx="1912498" cy="523220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Track-finder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8F779AD-8117-4535-AC90-EA97AA2EF244}"/>
              </a:ext>
            </a:extLst>
          </p:cNvPr>
          <p:cNvSpPr txBox="1"/>
          <p:nvPr/>
        </p:nvSpPr>
        <p:spPr>
          <a:xfrm>
            <a:off x="838199" y="2597567"/>
            <a:ext cx="3215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Or: </a:t>
            </a:r>
            <a:r>
              <a:rPr lang="en-GB" sz="2000" dirty="0">
                <a:solidFill>
                  <a:schemeClr val="bg1"/>
                </a:solidFill>
              </a:rPr>
              <a:t>How many boards </a:t>
            </a:r>
            <a:r>
              <a:rPr lang="en-GB" sz="2000" dirty="0" smtClean="0">
                <a:solidFill>
                  <a:schemeClr val="bg1"/>
                </a:solidFill>
              </a:rPr>
              <a:t>does </a:t>
            </a:r>
            <a:r>
              <a:rPr lang="en-GB" sz="2000" dirty="0">
                <a:solidFill>
                  <a:schemeClr val="bg1"/>
                </a:solidFill>
              </a:rPr>
              <a:t>the US actually need?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D512362-3DD0-436F-A6B2-621B9ED31E00}"/>
              </a:ext>
            </a:extLst>
          </p:cNvPr>
          <p:cNvSpPr/>
          <p:nvPr/>
        </p:nvSpPr>
        <p:spPr>
          <a:xfrm>
            <a:off x="1710518" y="3442632"/>
            <a:ext cx="10429900" cy="29581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6E0D66-ECEF-4E3A-926E-C1EB77E0BB11}"/>
              </a:ext>
            </a:extLst>
          </p:cNvPr>
          <p:cNvSpPr/>
          <p:nvPr/>
        </p:nvSpPr>
        <p:spPr>
          <a:xfrm>
            <a:off x="6287086" y="4737050"/>
            <a:ext cx="1852257" cy="369332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Merging?</a:t>
            </a:r>
          </a:p>
        </p:txBody>
      </p:sp>
    </p:spTree>
    <p:extLst>
      <p:ext uri="{BB962C8B-B14F-4D97-AF65-F5344CB8AC3E}">
        <p14:creationId xmlns:p14="http://schemas.microsoft.com/office/powerpoint/2010/main" val="72138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B030-92F2-454C-8556-21409E6C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343"/>
            <a:ext cx="10515600" cy="1311128"/>
          </a:xfrm>
        </p:spPr>
        <p:txBody>
          <a:bodyPr/>
          <a:lstStyle/>
          <a:p>
            <a:r>
              <a:rPr lang="en-GB" dirty="0"/>
              <a:t>And have you settled the architecture question yet?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DA26E-FD11-4787-A417-DFC43489AAA9}"/>
              </a:ext>
            </a:extLst>
          </p:cNvPr>
          <p:cNvGrpSpPr/>
          <p:nvPr/>
        </p:nvGrpSpPr>
        <p:grpSpPr>
          <a:xfrm>
            <a:off x="786583" y="1922876"/>
            <a:ext cx="10609013" cy="4562781"/>
            <a:chOff x="786583" y="1922876"/>
            <a:chExt cx="10609013" cy="49239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23D78B-B14F-4066-A6EB-ABE139856F32}"/>
                </a:ext>
              </a:extLst>
            </p:cNvPr>
            <p:cNvSpPr/>
            <p:nvPr/>
          </p:nvSpPr>
          <p:spPr>
            <a:xfrm>
              <a:off x="2684211" y="1922878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Track-trigger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3DC8B5-56E3-48E2-8B65-61E589D1E131}"/>
                </a:ext>
              </a:extLst>
            </p:cNvPr>
            <p:cNvSpPr/>
            <p:nvPr/>
          </p:nvSpPr>
          <p:spPr>
            <a:xfrm>
              <a:off x="786585" y="1922876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Calorimeter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8E523F-B0E3-49B4-9BEC-6E2BCE2AE0BD}"/>
                </a:ext>
              </a:extLst>
            </p:cNvPr>
            <p:cNvSpPr/>
            <p:nvPr/>
          </p:nvSpPr>
          <p:spPr>
            <a:xfrm>
              <a:off x="4581837" y="1922878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Muons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7BA405-80AD-4D7E-857E-4862EE80B43B}"/>
                </a:ext>
              </a:extLst>
            </p:cNvPr>
            <p:cNvSpPr/>
            <p:nvPr/>
          </p:nvSpPr>
          <p:spPr>
            <a:xfrm>
              <a:off x="6479463" y="1922877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Forward Hadron Calorimeter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C9D47D-D4EB-4292-8F2A-210DAD4D5847}"/>
                </a:ext>
              </a:extLst>
            </p:cNvPr>
            <p:cNvSpPr/>
            <p:nvPr/>
          </p:nvSpPr>
          <p:spPr>
            <a:xfrm>
              <a:off x="8377089" y="1922877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Muons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9AD263-3702-44E9-A5E8-DDBD8FE19B2B}"/>
                </a:ext>
              </a:extLst>
            </p:cNvPr>
            <p:cNvSpPr/>
            <p:nvPr/>
          </p:nvSpPr>
          <p:spPr>
            <a:xfrm>
              <a:off x="10274715" y="1922876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Calorimeter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64416E-CAC0-4D24-AC25-664891B8D238}"/>
                </a:ext>
              </a:extLst>
            </p:cNvPr>
            <p:cNvSpPr/>
            <p:nvPr/>
          </p:nvSpPr>
          <p:spPr>
            <a:xfrm>
              <a:off x="786583" y="3310591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636552-5667-4D14-8AD5-19214E3FAF55}"/>
                </a:ext>
              </a:extLst>
            </p:cNvPr>
            <p:cNvSpPr/>
            <p:nvPr/>
          </p:nvSpPr>
          <p:spPr>
            <a:xfrm>
              <a:off x="2684211" y="3312939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E49492-B8B0-416B-A96C-6FCC8612AEA8}"/>
                </a:ext>
              </a:extLst>
            </p:cNvPr>
            <p:cNvSpPr/>
            <p:nvPr/>
          </p:nvSpPr>
          <p:spPr>
            <a:xfrm>
              <a:off x="4581838" y="3312352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F63ECE-933B-4F44-94FC-B05898A610B9}"/>
                </a:ext>
              </a:extLst>
            </p:cNvPr>
            <p:cNvSpPr/>
            <p:nvPr/>
          </p:nvSpPr>
          <p:spPr>
            <a:xfrm>
              <a:off x="8377092" y="3311178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407B91-54BC-440D-9175-1EF52D464AE9}"/>
                </a:ext>
              </a:extLst>
            </p:cNvPr>
            <p:cNvSpPr/>
            <p:nvPr/>
          </p:nvSpPr>
          <p:spPr>
            <a:xfrm>
              <a:off x="10274719" y="3310591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4A88463-75DF-4A37-9C6B-AC14C90BEFDB}"/>
                </a:ext>
              </a:extLst>
            </p:cNvPr>
            <p:cNvCxnSpPr>
              <a:stCxn id="34" idx="2"/>
              <a:endCxn id="9" idx="0"/>
            </p:cNvCxnSpPr>
            <p:nvPr/>
          </p:nvCxnSpPr>
          <p:spPr>
            <a:xfrm flipH="1">
              <a:off x="1347022" y="2686050"/>
              <a:ext cx="2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BCE39F-D62D-4034-8E5F-C624F8E28F49}"/>
                </a:ext>
              </a:extLst>
            </p:cNvPr>
            <p:cNvCxnSpPr>
              <a:cxnSpLocks/>
              <a:stCxn id="33" idx="2"/>
              <a:endCxn id="10" idx="0"/>
            </p:cNvCxnSpPr>
            <p:nvPr/>
          </p:nvCxnSpPr>
          <p:spPr>
            <a:xfrm>
              <a:off x="3244650" y="2686052"/>
              <a:ext cx="0" cy="62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D60D22-7F31-40DE-A14A-C134BBC5ADC7}"/>
                </a:ext>
              </a:extLst>
            </p:cNvPr>
            <p:cNvCxnSpPr>
              <a:cxnSpLocks/>
              <a:stCxn id="35" idx="2"/>
              <a:endCxn id="11" idx="0"/>
            </p:cNvCxnSpPr>
            <p:nvPr/>
          </p:nvCxnSpPr>
          <p:spPr>
            <a:xfrm>
              <a:off x="5142276" y="2686052"/>
              <a:ext cx="1" cy="626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10AE26-09CF-43F9-80C1-AAA59440159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7039902" y="2686052"/>
              <a:ext cx="0" cy="2012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6116C8-3ED9-4E2C-ACFA-B7B1C3270908}"/>
                </a:ext>
              </a:extLst>
            </p:cNvPr>
            <p:cNvCxnSpPr>
              <a:cxnSpLocks/>
              <a:stCxn id="37" idx="2"/>
              <a:endCxn id="13" idx="0"/>
            </p:cNvCxnSpPr>
            <p:nvPr/>
          </p:nvCxnSpPr>
          <p:spPr>
            <a:xfrm>
              <a:off x="8937528" y="2686051"/>
              <a:ext cx="3" cy="62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04B92B-5C6E-48EE-B939-BD90FD26035F}"/>
                </a:ext>
              </a:extLst>
            </p:cNvPr>
            <p:cNvCxnSpPr>
              <a:cxnSpLocks/>
              <a:stCxn id="38" idx="2"/>
              <a:endCxn id="14" idx="0"/>
            </p:cNvCxnSpPr>
            <p:nvPr/>
          </p:nvCxnSpPr>
          <p:spPr>
            <a:xfrm>
              <a:off x="10835154" y="2686050"/>
              <a:ext cx="4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08DBE4-B145-4757-BBE4-F94546DD9988}"/>
                </a:ext>
              </a:extLst>
            </p:cNvPr>
            <p:cNvSpPr/>
            <p:nvPr/>
          </p:nvSpPr>
          <p:spPr>
            <a:xfrm>
              <a:off x="786583" y="4698306"/>
              <a:ext cx="10609009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Correlator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308639-CCB6-4FB3-902A-B396369B10D7}"/>
                </a:ext>
              </a:extLst>
            </p:cNvPr>
            <p:cNvSpPr/>
            <p:nvPr/>
          </p:nvSpPr>
          <p:spPr>
            <a:xfrm>
              <a:off x="786583" y="6083673"/>
              <a:ext cx="10609009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Global Trigger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5EC330-7AD9-4ED5-B04D-80AB5944CF4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347022" y="4073765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DCFEB2-D0AC-496E-AEA0-DC24D796E5D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3244650" y="4076113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67A5D9F-DA77-4E30-8CD2-56984130A7B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5142277" y="4075526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0F1971A-157D-444B-9EA4-F479F64CCA52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8937531" y="4074352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A037FA-24BA-4BEE-8180-B491478301B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0835158" y="4073765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A19F1D2-E1E4-4513-BBB3-4387FA5E149A}"/>
              </a:ext>
            </a:extLst>
          </p:cNvPr>
          <p:cNvCxnSpPr>
            <a:stCxn id="32" idx="2"/>
            <a:endCxn id="39" idx="0"/>
          </p:cNvCxnSpPr>
          <p:nvPr/>
        </p:nvCxnSpPr>
        <p:spPr>
          <a:xfrm>
            <a:off x="6091088" y="5201912"/>
            <a:ext cx="0" cy="57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96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605534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5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1B0BE0A-6BA4-4A65-B950-7A2AF300D530}"/>
              </a:ext>
            </a:extLst>
          </p:cNvPr>
          <p:cNvSpPr/>
          <p:nvPr/>
        </p:nvSpPr>
        <p:spPr>
          <a:xfrm>
            <a:off x="464024" y="2265528"/>
            <a:ext cx="11300346" cy="4421875"/>
          </a:xfrm>
          <a:custGeom>
            <a:avLst/>
            <a:gdLst>
              <a:gd name="connsiteX0" fmla="*/ 0 w 11300346"/>
              <a:gd name="connsiteY0" fmla="*/ 0 h 4421875"/>
              <a:gd name="connsiteX1" fmla="*/ 0 w 11300346"/>
              <a:gd name="connsiteY1" fmla="*/ 4421875 h 4421875"/>
              <a:gd name="connsiteX2" fmla="*/ 11300346 w 11300346"/>
              <a:gd name="connsiteY2" fmla="*/ 4421875 h 4421875"/>
              <a:gd name="connsiteX3" fmla="*/ 11300346 w 11300346"/>
              <a:gd name="connsiteY3" fmla="*/ 1883391 h 4421875"/>
              <a:gd name="connsiteX4" fmla="*/ 5622877 w 11300346"/>
              <a:gd name="connsiteY4" fmla="*/ 1883391 h 4421875"/>
              <a:gd name="connsiteX5" fmla="*/ 5622877 w 11300346"/>
              <a:gd name="connsiteY5" fmla="*/ 0 h 4421875"/>
              <a:gd name="connsiteX6" fmla="*/ 0 w 11300346"/>
              <a:gd name="connsiteY6" fmla="*/ 0 h 442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0346" h="4421875">
                <a:moveTo>
                  <a:pt x="0" y="0"/>
                </a:moveTo>
                <a:lnTo>
                  <a:pt x="0" y="4421875"/>
                </a:lnTo>
                <a:lnTo>
                  <a:pt x="11300346" y="4421875"/>
                </a:lnTo>
                <a:lnTo>
                  <a:pt x="11300346" y="1883391"/>
                </a:lnTo>
                <a:lnTo>
                  <a:pt x="5622877" y="1883391"/>
                </a:lnTo>
                <a:lnTo>
                  <a:pt x="5622877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24653A-338A-440D-8E8A-2F502B63ECA3}"/>
              </a:ext>
            </a:extLst>
          </p:cNvPr>
          <p:cNvSpPr/>
          <p:nvPr/>
        </p:nvSpPr>
        <p:spPr>
          <a:xfrm>
            <a:off x="7899820" y="2247900"/>
            <a:ext cx="3854031" cy="1905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EB030-92F2-454C-8556-21409E6C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343"/>
            <a:ext cx="10515600" cy="1311128"/>
          </a:xfrm>
        </p:spPr>
        <p:txBody>
          <a:bodyPr/>
          <a:lstStyle/>
          <a:p>
            <a:r>
              <a:rPr lang="en-GB" dirty="0"/>
              <a:t>And have you settled the architecture question yet? Most likely architecture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A19F1D2-E1E4-4513-BBB3-4387FA5E149A}"/>
              </a:ext>
            </a:extLst>
          </p:cNvPr>
          <p:cNvCxnSpPr>
            <a:stCxn id="32" idx="2"/>
            <a:endCxn id="39" idx="0"/>
          </p:cNvCxnSpPr>
          <p:nvPr/>
        </p:nvCxnSpPr>
        <p:spPr>
          <a:xfrm>
            <a:off x="6091088" y="5201912"/>
            <a:ext cx="0" cy="57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39CE3C-853D-4D6A-8DD7-97AC6948A492}"/>
              </a:ext>
            </a:extLst>
          </p:cNvPr>
          <p:cNvSpPr txBox="1"/>
          <p:nvPr/>
        </p:nvSpPr>
        <p:spPr>
          <a:xfrm>
            <a:off x="9194114" y="2729407"/>
            <a:ext cx="142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4C4844-AFF3-4F0A-BB5D-D77DF77CC4AD}"/>
              </a:ext>
            </a:extLst>
          </p:cNvPr>
          <p:cNvSpPr txBox="1"/>
          <p:nvPr/>
        </p:nvSpPr>
        <p:spPr>
          <a:xfrm>
            <a:off x="2236846" y="2733681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Time-multiplexed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DA26E-FD11-4787-A417-DFC43489AAA9}"/>
              </a:ext>
            </a:extLst>
          </p:cNvPr>
          <p:cNvGrpSpPr/>
          <p:nvPr/>
        </p:nvGrpSpPr>
        <p:grpSpPr>
          <a:xfrm>
            <a:off x="786583" y="1922876"/>
            <a:ext cx="10609013" cy="4562781"/>
            <a:chOff x="786583" y="1922876"/>
            <a:chExt cx="10609013" cy="492397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23D78B-B14F-4066-A6EB-ABE139856F32}"/>
                </a:ext>
              </a:extLst>
            </p:cNvPr>
            <p:cNvSpPr/>
            <p:nvPr/>
          </p:nvSpPr>
          <p:spPr>
            <a:xfrm>
              <a:off x="2684211" y="1922878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Track-trigger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3DC8B5-56E3-48E2-8B65-61E589D1E131}"/>
                </a:ext>
              </a:extLst>
            </p:cNvPr>
            <p:cNvSpPr/>
            <p:nvPr/>
          </p:nvSpPr>
          <p:spPr>
            <a:xfrm>
              <a:off x="786585" y="1922876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Calorimeter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8E523F-B0E3-49B4-9BEC-6E2BCE2AE0BD}"/>
                </a:ext>
              </a:extLst>
            </p:cNvPr>
            <p:cNvSpPr/>
            <p:nvPr/>
          </p:nvSpPr>
          <p:spPr>
            <a:xfrm>
              <a:off x="4581837" y="1922878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Muons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7BA405-80AD-4D7E-857E-4862EE80B43B}"/>
                </a:ext>
              </a:extLst>
            </p:cNvPr>
            <p:cNvSpPr/>
            <p:nvPr/>
          </p:nvSpPr>
          <p:spPr>
            <a:xfrm>
              <a:off x="6479463" y="1922877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Forward Hadron Calorimeter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C9D47D-D4EB-4292-8F2A-210DAD4D5847}"/>
                </a:ext>
              </a:extLst>
            </p:cNvPr>
            <p:cNvSpPr/>
            <p:nvPr/>
          </p:nvSpPr>
          <p:spPr>
            <a:xfrm>
              <a:off x="8377089" y="1922877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Muons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9AD263-3702-44E9-A5E8-DDBD8FE19B2B}"/>
                </a:ext>
              </a:extLst>
            </p:cNvPr>
            <p:cNvSpPr/>
            <p:nvPr/>
          </p:nvSpPr>
          <p:spPr>
            <a:xfrm>
              <a:off x="10274715" y="1922876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Calorimeter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64416E-CAC0-4D24-AC25-664891B8D238}"/>
                </a:ext>
              </a:extLst>
            </p:cNvPr>
            <p:cNvSpPr/>
            <p:nvPr/>
          </p:nvSpPr>
          <p:spPr>
            <a:xfrm>
              <a:off x="786583" y="3310591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636552-5667-4D14-8AD5-19214E3FAF55}"/>
                </a:ext>
              </a:extLst>
            </p:cNvPr>
            <p:cNvSpPr/>
            <p:nvPr/>
          </p:nvSpPr>
          <p:spPr>
            <a:xfrm>
              <a:off x="2684211" y="3312940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E49492-B8B0-416B-A96C-6FCC8612AEA8}"/>
                </a:ext>
              </a:extLst>
            </p:cNvPr>
            <p:cNvSpPr/>
            <p:nvPr/>
          </p:nvSpPr>
          <p:spPr>
            <a:xfrm>
              <a:off x="4581838" y="3312353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F63ECE-933B-4F44-94FC-B05898A610B9}"/>
                </a:ext>
              </a:extLst>
            </p:cNvPr>
            <p:cNvSpPr/>
            <p:nvPr/>
          </p:nvSpPr>
          <p:spPr>
            <a:xfrm>
              <a:off x="8377092" y="3311178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407B91-54BC-440D-9175-1EF52D464AE9}"/>
                </a:ext>
              </a:extLst>
            </p:cNvPr>
            <p:cNvSpPr/>
            <p:nvPr/>
          </p:nvSpPr>
          <p:spPr>
            <a:xfrm>
              <a:off x="10274719" y="3310591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4A88463-75DF-4A37-9C6B-AC14C90BEFDB}"/>
                </a:ext>
              </a:extLst>
            </p:cNvPr>
            <p:cNvCxnSpPr>
              <a:stCxn id="34" idx="2"/>
              <a:endCxn id="9" idx="0"/>
            </p:cNvCxnSpPr>
            <p:nvPr/>
          </p:nvCxnSpPr>
          <p:spPr>
            <a:xfrm flipH="1">
              <a:off x="1347022" y="2686051"/>
              <a:ext cx="2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BCE39F-D62D-4034-8E5F-C624F8E28F49}"/>
                </a:ext>
              </a:extLst>
            </p:cNvPr>
            <p:cNvCxnSpPr>
              <a:cxnSpLocks/>
              <a:stCxn id="33" idx="2"/>
              <a:endCxn id="10" idx="0"/>
            </p:cNvCxnSpPr>
            <p:nvPr/>
          </p:nvCxnSpPr>
          <p:spPr>
            <a:xfrm>
              <a:off x="3244650" y="2686052"/>
              <a:ext cx="0" cy="6268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D60D22-7F31-40DE-A14A-C134BBC5ADC7}"/>
                </a:ext>
              </a:extLst>
            </p:cNvPr>
            <p:cNvCxnSpPr>
              <a:cxnSpLocks/>
              <a:stCxn id="35" idx="2"/>
              <a:endCxn id="11" idx="0"/>
            </p:cNvCxnSpPr>
            <p:nvPr/>
          </p:nvCxnSpPr>
          <p:spPr>
            <a:xfrm>
              <a:off x="5142276" y="2686052"/>
              <a:ext cx="1" cy="626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10AE26-09CF-43F9-80C1-AAA59440159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7039902" y="2686052"/>
              <a:ext cx="0" cy="2012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6116C8-3ED9-4E2C-ACFA-B7B1C3270908}"/>
                </a:ext>
              </a:extLst>
            </p:cNvPr>
            <p:cNvCxnSpPr>
              <a:cxnSpLocks/>
              <a:stCxn id="37" idx="2"/>
              <a:endCxn id="13" idx="0"/>
            </p:cNvCxnSpPr>
            <p:nvPr/>
          </p:nvCxnSpPr>
          <p:spPr>
            <a:xfrm>
              <a:off x="8937528" y="2686052"/>
              <a:ext cx="3" cy="62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04B92B-5C6E-48EE-B939-BD90FD26035F}"/>
                </a:ext>
              </a:extLst>
            </p:cNvPr>
            <p:cNvCxnSpPr>
              <a:cxnSpLocks/>
              <a:stCxn id="38" idx="2"/>
              <a:endCxn id="14" idx="0"/>
            </p:cNvCxnSpPr>
            <p:nvPr/>
          </p:nvCxnSpPr>
          <p:spPr>
            <a:xfrm>
              <a:off x="10835154" y="2686051"/>
              <a:ext cx="4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08DBE4-B145-4757-BBE4-F94546DD9988}"/>
                </a:ext>
              </a:extLst>
            </p:cNvPr>
            <p:cNvSpPr/>
            <p:nvPr/>
          </p:nvSpPr>
          <p:spPr>
            <a:xfrm>
              <a:off x="786583" y="4698308"/>
              <a:ext cx="10609009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Correlator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308639-CCB6-4FB3-902A-B396369B10D7}"/>
                </a:ext>
              </a:extLst>
            </p:cNvPr>
            <p:cNvSpPr/>
            <p:nvPr/>
          </p:nvSpPr>
          <p:spPr>
            <a:xfrm>
              <a:off x="786583" y="6083674"/>
              <a:ext cx="10609009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Global Trigger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5EC330-7AD9-4ED5-B04D-80AB5944CF4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347022" y="4073766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DCFEB2-D0AC-496E-AEA0-DC24D796E5D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3244650" y="4076114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67A5D9F-DA77-4E30-8CD2-56984130A7B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5142277" y="4075527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0F1971A-157D-444B-9EA4-F479F64CCA52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8937531" y="4074355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A037FA-24BA-4BEE-8180-B491478301B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0835158" y="4073765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641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1B0BE0A-6BA4-4A65-B950-7A2AF300D530}"/>
              </a:ext>
            </a:extLst>
          </p:cNvPr>
          <p:cNvSpPr/>
          <p:nvPr/>
        </p:nvSpPr>
        <p:spPr>
          <a:xfrm>
            <a:off x="464024" y="2265528"/>
            <a:ext cx="11300346" cy="4421875"/>
          </a:xfrm>
          <a:custGeom>
            <a:avLst/>
            <a:gdLst>
              <a:gd name="connsiteX0" fmla="*/ 0 w 11300346"/>
              <a:gd name="connsiteY0" fmla="*/ 0 h 4421875"/>
              <a:gd name="connsiteX1" fmla="*/ 0 w 11300346"/>
              <a:gd name="connsiteY1" fmla="*/ 4421875 h 4421875"/>
              <a:gd name="connsiteX2" fmla="*/ 11300346 w 11300346"/>
              <a:gd name="connsiteY2" fmla="*/ 4421875 h 4421875"/>
              <a:gd name="connsiteX3" fmla="*/ 11300346 w 11300346"/>
              <a:gd name="connsiteY3" fmla="*/ 1883391 h 4421875"/>
              <a:gd name="connsiteX4" fmla="*/ 5622877 w 11300346"/>
              <a:gd name="connsiteY4" fmla="*/ 1883391 h 4421875"/>
              <a:gd name="connsiteX5" fmla="*/ 5622877 w 11300346"/>
              <a:gd name="connsiteY5" fmla="*/ 0 h 4421875"/>
              <a:gd name="connsiteX6" fmla="*/ 0 w 11300346"/>
              <a:gd name="connsiteY6" fmla="*/ 0 h 442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0346" h="4421875">
                <a:moveTo>
                  <a:pt x="0" y="0"/>
                </a:moveTo>
                <a:lnTo>
                  <a:pt x="0" y="4421875"/>
                </a:lnTo>
                <a:lnTo>
                  <a:pt x="11300346" y="4421875"/>
                </a:lnTo>
                <a:lnTo>
                  <a:pt x="11300346" y="1883391"/>
                </a:lnTo>
                <a:lnTo>
                  <a:pt x="5622877" y="1883391"/>
                </a:lnTo>
                <a:lnTo>
                  <a:pt x="5622877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24653A-338A-440D-8E8A-2F502B63ECA3}"/>
              </a:ext>
            </a:extLst>
          </p:cNvPr>
          <p:cNvSpPr/>
          <p:nvPr/>
        </p:nvSpPr>
        <p:spPr>
          <a:xfrm>
            <a:off x="7899820" y="2247900"/>
            <a:ext cx="3854031" cy="1905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EB030-92F2-454C-8556-21409E6C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343"/>
            <a:ext cx="10515600" cy="1311128"/>
          </a:xfrm>
        </p:spPr>
        <p:txBody>
          <a:bodyPr/>
          <a:lstStyle/>
          <a:p>
            <a:r>
              <a:rPr lang="en-GB" dirty="0"/>
              <a:t>And have you settled the architecture question yet? Most likely architecture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A19F1D2-E1E4-4513-BBB3-4387FA5E149A}"/>
              </a:ext>
            </a:extLst>
          </p:cNvPr>
          <p:cNvCxnSpPr>
            <a:stCxn id="32" idx="2"/>
            <a:endCxn id="39" idx="0"/>
          </p:cNvCxnSpPr>
          <p:nvPr/>
        </p:nvCxnSpPr>
        <p:spPr>
          <a:xfrm>
            <a:off x="6091088" y="5201912"/>
            <a:ext cx="0" cy="57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639CE3C-853D-4D6A-8DD7-97AC6948A492}"/>
              </a:ext>
            </a:extLst>
          </p:cNvPr>
          <p:cNvSpPr txBox="1"/>
          <p:nvPr/>
        </p:nvSpPr>
        <p:spPr>
          <a:xfrm>
            <a:off x="9194114" y="2729407"/>
            <a:ext cx="142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04C4844-AFF3-4F0A-BB5D-D77DF77CC4AD}"/>
              </a:ext>
            </a:extLst>
          </p:cNvPr>
          <p:cNvSpPr txBox="1"/>
          <p:nvPr/>
        </p:nvSpPr>
        <p:spPr>
          <a:xfrm>
            <a:off x="2236846" y="2733681"/>
            <a:ext cx="182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Time-multiplexed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DA26E-FD11-4787-A417-DFC43489AAA9}"/>
              </a:ext>
            </a:extLst>
          </p:cNvPr>
          <p:cNvGrpSpPr/>
          <p:nvPr/>
        </p:nvGrpSpPr>
        <p:grpSpPr>
          <a:xfrm>
            <a:off x="786583" y="1922876"/>
            <a:ext cx="10609013" cy="4562781"/>
            <a:chOff x="786583" y="1922876"/>
            <a:chExt cx="10609013" cy="4923973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23D78B-B14F-4066-A6EB-ABE139856F32}"/>
                </a:ext>
              </a:extLst>
            </p:cNvPr>
            <p:cNvSpPr/>
            <p:nvPr/>
          </p:nvSpPr>
          <p:spPr>
            <a:xfrm>
              <a:off x="2684211" y="1922878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Track-trigger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3DC8B5-56E3-48E2-8B65-61E589D1E131}"/>
                </a:ext>
              </a:extLst>
            </p:cNvPr>
            <p:cNvSpPr/>
            <p:nvPr/>
          </p:nvSpPr>
          <p:spPr>
            <a:xfrm>
              <a:off x="786585" y="1922876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Calorimeter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8E523F-B0E3-49B4-9BEC-6E2BCE2AE0BD}"/>
                </a:ext>
              </a:extLst>
            </p:cNvPr>
            <p:cNvSpPr/>
            <p:nvPr/>
          </p:nvSpPr>
          <p:spPr>
            <a:xfrm>
              <a:off x="4581837" y="1922878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Muons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7BA405-80AD-4D7E-857E-4862EE80B43B}"/>
                </a:ext>
              </a:extLst>
            </p:cNvPr>
            <p:cNvSpPr/>
            <p:nvPr/>
          </p:nvSpPr>
          <p:spPr>
            <a:xfrm>
              <a:off x="6479463" y="1922877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Forward Hadron Calorimeter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C9D47D-D4EB-4292-8F2A-210DAD4D5847}"/>
                </a:ext>
              </a:extLst>
            </p:cNvPr>
            <p:cNvSpPr/>
            <p:nvPr/>
          </p:nvSpPr>
          <p:spPr>
            <a:xfrm>
              <a:off x="8377089" y="1922877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Muons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9AD263-3702-44E9-A5E8-DDBD8FE19B2B}"/>
                </a:ext>
              </a:extLst>
            </p:cNvPr>
            <p:cNvSpPr/>
            <p:nvPr/>
          </p:nvSpPr>
          <p:spPr>
            <a:xfrm>
              <a:off x="10274715" y="1922876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Calorimeter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64416E-CAC0-4D24-AC25-664891B8D238}"/>
                </a:ext>
              </a:extLst>
            </p:cNvPr>
            <p:cNvSpPr/>
            <p:nvPr/>
          </p:nvSpPr>
          <p:spPr>
            <a:xfrm>
              <a:off x="786583" y="3310591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636552-5667-4D14-8AD5-19214E3FAF55}"/>
                </a:ext>
              </a:extLst>
            </p:cNvPr>
            <p:cNvSpPr/>
            <p:nvPr/>
          </p:nvSpPr>
          <p:spPr>
            <a:xfrm>
              <a:off x="2684211" y="3312940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E49492-B8B0-416B-A96C-6FCC8612AEA8}"/>
                </a:ext>
              </a:extLst>
            </p:cNvPr>
            <p:cNvSpPr/>
            <p:nvPr/>
          </p:nvSpPr>
          <p:spPr>
            <a:xfrm>
              <a:off x="4581838" y="3312353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F63ECE-933B-4F44-94FC-B05898A610B9}"/>
                </a:ext>
              </a:extLst>
            </p:cNvPr>
            <p:cNvSpPr/>
            <p:nvPr/>
          </p:nvSpPr>
          <p:spPr>
            <a:xfrm>
              <a:off x="8377092" y="3311178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407B91-54BC-440D-9175-1EF52D464AE9}"/>
                </a:ext>
              </a:extLst>
            </p:cNvPr>
            <p:cNvSpPr/>
            <p:nvPr/>
          </p:nvSpPr>
          <p:spPr>
            <a:xfrm>
              <a:off x="10274719" y="3310591"/>
              <a:ext cx="1120877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4A88463-75DF-4A37-9C6B-AC14C90BEFDB}"/>
                </a:ext>
              </a:extLst>
            </p:cNvPr>
            <p:cNvCxnSpPr>
              <a:stCxn id="34" idx="2"/>
              <a:endCxn id="9" idx="0"/>
            </p:cNvCxnSpPr>
            <p:nvPr/>
          </p:nvCxnSpPr>
          <p:spPr>
            <a:xfrm flipH="1">
              <a:off x="1347022" y="2686051"/>
              <a:ext cx="2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BCE39F-D62D-4034-8E5F-C624F8E28F49}"/>
                </a:ext>
              </a:extLst>
            </p:cNvPr>
            <p:cNvCxnSpPr>
              <a:cxnSpLocks/>
              <a:stCxn id="33" idx="2"/>
              <a:endCxn id="10" idx="0"/>
            </p:cNvCxnSpPr>
            <p:nvPr/>
          </p:nvCxnSpPr>
          <p:spPr>
            <a:xfrm>
              <a:off x="3244650" y="2686052"/>
              <a:ext cx="0" cy="62688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D60D22-7F31-40DE-A14A-C134BBC5ADC7}"/>
                </a:ext>
              </a:extLst>
            </p:cNvPr>
            <p:cNvCxnSpPr>
              <a:cxnSpLocks/>
              <a:stCxn id="35" idx="2"/>
              <a:endCxn id="11" idx="0"/>
            </p:cNvCxnSpPr>
            <p:nvPr/>
          </p:nvCxnSpPr>
          <p:spPr>
            <a:xfrm>
              <a:off x="5142276" y="2686052"/>
              <a:ext cx="1" cy="626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10AE26-09CF-43F9-80C1-AAA59440159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7039902" y="2686052"/>
              <a:ext cx="0" cy="2012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6116C8-3ED9-4E2C-ACFA-B7B1C3270908}"/>
                </a:ext>
              </a:extLst>
            </p:cNvPr>
            <p:cNvCxnSpPr>
              <a:cxnSpLocks/>
              <a:stCxn id="37" idx="2"/>
              <a:endCxn id="13" idx="0"/>
            </p:cNvCxnSpPr>
            <p:nvPr/>
          </p:nvCxnSpPr>
          <p:spPr>
            <a:xfrm>
              <a:off x="8937528" y="2686052"/>
              <a:ext cx="3" cy="62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04B92B-5C6E-48EE-B939-BD90FD26035F}"/>
                </a:ext>
              </a:extLst>
            </p:cNvPr>
            <p:cNvCxnSpPr>
              <a:cxnSpLocks/>
              <a:stCxn id="38" idx="2"/>
              <a:endCxn id="14" idx="0"/>
            </p:cNvCxnSpPr>
            <p:nvPr/>
          </p:nvCxnSpPr>
          <p:spPr>
            <a:xfrm>
              <a:off x="10835154" y="2686051"/>
              <a:ext cx="4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08DBE4-B145-4757-BBE4-F94546DD9988}"/>
                </a:ext>
              </a:extLst>
            </p:cNvPr>
            <p:cNvSpPr/>
            <p:nvPr/>
          </p:nvSpPr>
          <p:spPr>
            <a:xfrm>
              <a:off x="786583" y="4698308"/>
              <a:ext cx="10609009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Correlator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308639-CCB6-4FB3-902A-B396369B10D7}"/>
                </a:ext>
              </a:extLst>
            </p:cNvPr>
            <p:cNvSpPr/>
            <p:nvPr/>
          </p:nvSpPr>
          <p:spPr>
            <a:xfrm>
              <a:off x="786583" y="6083674"/>
              <a:ext cx="10609009" cy="7631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Global Trigger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5EC330-7AD9-4ED5-B04D-80AB5944CF4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347022" y="4073766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DCFEB2-D0AC-496E-AEA0-DC24D796E5D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3244650" y="4076114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67A5D9F-DA77-4E30-8CD2-56984130A7B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5142277" y="4075527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0F1971A-157D-444B-9EA4-F479F64CCA52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8937531" y="4074355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A037FA-24BA-4BEE-8180-B491478301B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0835158" y="4073765"/>
              <a:ext cx="0" cy="62864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F0479C7-8C0A-4C7B-8AF2-2D1EBCF05B15}"/>
              </a:ext>
            </a:extLst>
          </p:cNvPr>
          <p:cNvSpPr/>
          <p:nvPr/>
        </p:nvSpPr>
        <p:spPr>
          <a:xfrm>
            <a:off x="10162730" y="1711607"/>
            <a:ext cx="1471231" cy="24694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2E4040A-78AE-4CB9-9610-61F01A538D45}"/>
              </a:ext>
            </a:extLst>
          </p:cNvPr>
          <p:cNvSpPr/>
          <p:nvPr/>
        </p:nvSpPr>
        <p:spPr>
          <a:xfrm>
            <a:off x="7988713" y="4333418"/>
            <a:ext cx="3614143" cy="646331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Regression, not progress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</a:t>
            </a:r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dirty="0">
                <a:solidFill>
                  <a:srgbClr val="FFFF00"/>
                </a:solidFill>
              </a:rPr>
              <a:t>Requiring ugly, specialized boards</a:t>
            </a:r>
          </a:p>
        </p:txBody>
      </p:sp>
    </p:spTree>
    <p:extLst>
      <p:ext uri="{BB962C8B-B14F-4D97-AF65-F5344CB8AC3E}">
        <p14:creationId xmlns:p14="http://schemas.microsoft.com/office/powerpoint/2010/main" val="32868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ECE2AF0-F099-4F34-87E5-F16EF9A7B4D4}"/>
              </a:ext>
            </a:extLst>
          </p:cNvPr>
          <p:cNvSpPr/>
          <p:nvPr/>
        </p:nvSpPr>
        <p:spPr>
          <a:xfrm>
            <a:off x="464024" y="2265528"/>
            <a:ext cx="11300346" cy="4421875"/>
          </a:xfrm>
          <a:custGeom>
            <a:avLst/>
            <a:gdLst>
              <a:gd name="connsiteX0" fmla="*/ 0 w 11300346"/>
              <a:gd name="connsiteY0" fmla="*/ 0 h 4421875"/>
              <a:gd name="connsiteX1" fmla="*/ 0 w 11300346"/>
              <a:gd name="connsiteY1" fmla="*/ 4421875 h 4421875"/>
              <a:gd name="connsiteX2" fmla="*/ 11300346 w 11300346"/>
              <a:gd name="connsiteY2" fmla="*/ 4421875 h 4421875"/>
              <a:gd name="connsiteX3" fmla="*/ 11300346 w 11300346"/>
              <a:gd name="connsiteY3" fmla="*/ 1883391 h 4421875"/>
              <a:gd name="connsiteX4" fmla="*/ 5622877 w 11300346"/>
              <a:gd name="connsiteY4" fmla="*/ 1883391 h 4421875"/>
              <a:gd name="connsiteX5" fmla="*/ 5622877 w 11300346"/>
              <a:gd name="connsiteY5" fmla="*/ 0 h 4421875"/>
              <a:gd name="connsiteX6" fmla="*/ 0 w 11300346"/>
              <a:gd name="connsiteY6" fmla="*/ 0 h 442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00346" h="4421875">
                <a:moveTo>
                  <a:pt x="0" y="0"/>
                </a:moveTo>
                <a:lnTo>
                  <a:pt x="0" y="4421875"/>
                </a:lnTo>
                <a:lnTo>
                  <a:pt x="11300346" y="4421875"/>
                </a:lnTo>
                <a:lnTo>
                  <a:pt x="11300346" y="1883391"/>
                </a:lnTo>
                <a:lnTo>
                  <a:pt x="5622877" y="1883391"/>
                </a:lnTo>
                <a:lnTo>
                  <a:pt x="5622877" y="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24653A-338A-440D-8E8A-2F502B63ECA3}"/>
              </a:ext>
            </a:extLst>
          </p:cNvPr>
          <p:cNvSpPr/>
          <p:nvPr/>
        </p:nvSpPr>
        <p:spPr>
          <a:xfrm>
            <a:off x="7899820" y="2247900"/>
            <a:ext cx="3854031" cy="1905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EB030-92F2-454C-8556-21409E6C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2343"/>
            <a:ext cx="10515600" cy="1311128"/>
          </a:xfrm>
        </p:spPr>
        <p:txBody>
          <a:bodyPr/>
          <a:lstStyle/>
          <a:p>
            <a:r>
              <a:rPr lang="en-GB" dirty="0"/>
              <a:t>And have you settled the architecture question yet? Is this starting to look familiar?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D1DA26E-FD11-4787-A417-DFC43489AAA9}"/>
              </a:ext>
            </a:extLst>
          </p:cNvPr>
          <p:cNvGrpSpPr/>
          <p:nvPr/>
        </p:nvGrpSpPr>
        <p:grpSpPr>
          <a:xfrm>
            <a:off x="786583" y="1922876"/>
            <a:ext cx="10609013" cy="4562781"/>
            <a:chOff x="786583" y="1922876"/>
            <a:chExt cx="10609013" cy="492397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23D78B-B14F-4066-A6EB-ABE139856F32}"/>
                </a:ext>
              </a:extLst>
            </p:cNvPr>
            <p:cNvSpPr/>
            <p:nvPr/>
          </p:nvSpPr>
          <p:spPr>
            <a:xfrm>
              <a:off x="2684211" y="1922878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Track-trigger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43DC8B5-56E3-48E2-8B65-61E589D1E131}"/>
                </a:ext>
              </a:extLst>
            </p:cNvPr>
            <p:cNvSpPr/>
            <p:nvPr/>
          </p:nvSpPr>
          <p:spPr>
            <a:xfrm>
              <a:off x="786585" y="1922876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Calorimeter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F8E523F-B0E3-49B4-9BEC-6E2BCE2AE0BD}"/>
                </a:ext>
              </a:extLst>
            </p:cNvPr>
            <p:cNvSpPr/>
            <p:nvPr/>
          </p:nvSpPr>
          <p:spPr>
            <a:xfrm>
              <a:off x="4581837" y="1922878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Muons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77BA405-80AD-4D7E-857E-4862EE80B43B}"/>
                </a:ext>
              </a:extLst>
            </p:cNvPr>
            <p:cNvSpPr/>
            <p:nvPr/>
          </p:nvSpPr>
          <p:spPr>
            <a:xfrm>
              <a:off x="6479463" y="1922877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Forward Hadron Calorimeter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3C9D47D-D4EB-4292-8F2A-210DAD4D5847}"/>
                </a:ext>
              </a:extLst>
            </p:cNvPr>
            <p:cNvSpPr/>
            <p:nvPr/>
          </p:nvSpPr>
          <p:spPr>
            <a:xfrm>
              <a:off x="8377089" y="1922877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Endcap Muons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A9AD263-3702-44E9-A5E8-DDBD8FE19B2B}"/>
                </a:ext>
              </a:extLst>
            </p:cNvPr>
            <p:cNvSpPr/>
            <p:nvPr/>
          </p:nvSpPr>
          <p:spPr>
            <a:xfrm>
              <a:off x="10274715" y="1922876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Barrel Calorimeter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64416E-CAC0-4D24-AC25-664891B8D238}"/>
                </a:ext>
              </a:extLst>
            </p:cNvPr>
            <p:cNvSpPr/>
            <p:nvPr/>
          </p:nvSpPr>
          <p:spPr>
            <a:xfrm>
              <a:off x="786583" y="3310591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636552-5667-4D14-8AD5-19214E3FAF55}"/>
                </a:ext>
              </a:extLst>
            </p:cNvPr>
            <p:cNvSpPr/>
            <p:nvPr/>
          </p:nvSpPr>
          <p:spPr>
            <a:xfrm>
              <a:off x="2684211" y="3312939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5E49492-B8B0-416B-A96C-6FCC8612AEA8}"/>
                </a:ext>
              </a:extLst>
            </p:cNvPr>
            <p:cNvSpPr/>
            <p:nvPr/>
          </p:nvSpPr>
          <p:spPr>
            <a:xfrm>
              <a:off x="4581838" y="3312352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0F63ECE-933B-4F44-94FC-B05898A610B9}"/>
                </a:ext>
              </a:extLst>
            </p:cNvPr>
            <p:cNvSpPr/>
            <p:nvPr/>
          </p:nvSpPr>
          <p:spPr>
            <a:xfrm>
              <a:off x="8377092" y="3311178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407B91-54BC-440D-9175-1EF52D464AE9}"/>
                </a:ext>
              </a:extLst>
            </p:cNvPr>
            <p:cNvSpPr/>
            <p:nvPr/>
          </p:nvSpPr>
          <p:spPr>
            <a:xfrm>
              <a:off x="10274719" y="3310591"/>
              <a:ext cx="1120877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TPG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4A88463-75DF-4A37-9C6B-AC14C90BEFDB}"/>
                </a:ext>
              </a:extLst>
            </p:cNvPr>
            <p:cNvCxnSpPr>
              <a:stCxn id="34" idx="2"/>
              <a:endCxn id="9" idx="0"/>
            </p:cNvCxnSpPr>
            <p:nvPr/>
          </p:nvCxnSpPr>
          <p:spPr>
            <a:xfrm flipH="1">
              <a:off x="1347022" y="2686050"/>
              <a:ext cx="2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BBCE39F-D62D-4034-8E5F-C624F8E28F49}"/>
                </a:ext>
              </a:extLst>
            </p:cNvPr>
            <p:cNvCxnSpPr>
              <a:cxnSpLocks/>
              <a:stCxn id="33" idx="2"/>
              <a:endCxn id="10" idx="0"/>
            </p:cNvCxnSpPr>
            <p:nvPr/>
          </p:nvCxnSpPr>
          <p:spPr>
            <a:xfrm>
              <a:off x="3244650" y="2686052"/>
              <a:ext cx="0" cy="6268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AD60D22-7F31-40DE-A14A-C134BBC5ADC7}"/>
                </a:ext>
              </a:extLst>
            </p:cNvPr>
            <p:cNvCxnSpPr>
              <a:cxnSpLocks/>
              <a:stCxn id="35" idx="2"/>
              <a:endCxn id="11" idx="0"/>
            </p:cNvCxnSpPr>
            <p:nvPr/>
          </p:nvCxnSpPr>
          <p:spPr>
            <a:xfrm>
              <a:off x="5142276" y="2686052"/>
              <a:ext cx="1" cy="6263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10AE26-09CF-43F9-80C1-AAA594401590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7039902" y="2686052"/>
              <a:ext cx="0" cy="20122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56116C8-3ED9-4E2C-ACFA-B7B1C3270908}"/>
                </a:ext>
              </a:extLst>
            </p:cNvPr>
            <p:cNvCxnSpPr>
              <a:cxnSpLocks/>
              <a:stCxn id="37" idx="2"/>
              <a:endCxn id="13" idx="0"/>
            </p:cNvCxnSpPr>
            <p:nvPr/>
          </p:nvCxnSpPr>
          <p:spPr>
            <a:xfrm>
              <a:off x="8937528" y="2686051"/>
              <a:ext cx="3" cy="62512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704B92B-5C6E-48EE-B939-BD90FD26035F}"/>
                </a:ext>
              </a:extLst>
            </p:cNvPr>
            <p:cNvCxnSpPr>
              <a:cxnSpLocks/>
              <a:stCxn id="38" idx="2"/>
              <a:endCxn id="14" idx="0"/>
            </p:cNvCxnSpPr>
            <p:nvPr/>
          </p:nvCxnSpPr>
          <p:spPr>
            <a:xfrm>
              <a:off x="10835154" y="2686050"/>
              <a:ext cx="4" cy="6245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08DBE4-B145-4757-BBE4-F94546DD9988}"/>
                </a:ext>
              </a:extLst>
            </p:cNvPr>
            <p:cNvSpPr/>
            <p:nvPr/>
          </p:nvSpPr>
          <p:spPr>
            <a:xfrm>
              <a:off x="786583" y="4698306"/>
              <a:ext cx="10609009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Correlator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5308639-CCB6-4FB3-902A-B396369B10D7}"/>
                </a:ext>
              </a:extLst>
            </p:cNvPr>
            <p:cNvSpPr/>
            <p:nvPr/>
          </p:nvSpPr>
          <p:spPr>
            <a:xfrm>
              <a:off x="786583" y="6083673"/>
              <a:ext cx="10609009" cy="7631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GB" sz="1600" b="1" dirty="0"/>
                <a:t>Global Trigger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A5EC330-7AD9-4ED5-B04D-80AB5944CF4E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>
              <a:off x="1347022" y="4073765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0DCFEB2-D0AC-496E-AEA0-DC24D796E5D5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3244650" y="4076113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67A5D9F-DA77-4E30-8CD2-56984130A7B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5142277" y="4075526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0F1971A-157D-444B-9EA4-F479F64CCA52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8937531" y="4074352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37A037FA-24BA-4BEE-8180-B491478301B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10835158" y="4073765"/>
              <a:ext cx="0" cy="6286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4" descr="1855x2108 America Clipart Waving Flag">
            <a:extLst>
              <a:ext uri="{FF2B5EF4-FFF2-40B4-BE49-F238E27FC236}">
                <a16:creationId xmlns:a16="http://schemas.microsoft.com/office/drawing/2014/main" id="{A4E0B2CA-0675-4D85-A858-E2ED6B49AB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2"/>
          <a:stretch/>
        </p:blipFill>
        <p:spPr bwMode="auto">
          <a:xfrm>
            <a:off x="8608797" y="1819521"/>
            <a:ext cx="2369882" cy="186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A19F1D2-E1E4-4513-BBB3-4387FA5E149A}"/>
              </a:ext>
            </a:extLst>
          </p:cNvPr>
          <p:cNvCxnSpPr>
            <a:stCxn id="32" idx="2"/>
            <a:endCxn id="39" idx="0"/>
          </p:cNvCxnSpPr>
          <p:nvPr/>
        </p:nvCxnSpPr>
        <p:spPr>
          <a:xfrm>
            <a:off x="6091088" y="5201912"/>
            <a:ext cx="0" cy="57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6" descr="Greece Flag Waving Gif">
            <a:extLst>
              <a:ext uri="{FF2B5EF4-FFF2-40B4-BE49-F238E27FC236}">
                <a16:creationId xmlns:a16="http://schemas.microsoft.com/office/drawing/2014/main" id="{153A2A2B-1CBD-432A-A00C-988E00FC8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62" y="1946616"/>
            <a:ext cx="3211529" cy="180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1855x2108 America Clipart Waving Flag">
            <a:extLst>
              <a:ext uri="{FF2B5EF4-FFF2-40B4-BE49-F238E27FC236}">
                <a16:creationId xmlns:a16="http://schemas.microsoft.com/office/drawing/2014/main" id="{09648645-4FB3-4496-A2F1-4E2EF212C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22"/>
          <a:stretch/>
        </p:blipFill>
        <p:spPr bwMode="auto">
          <a:xfrm>
            <a:off x="2287195" y="1895825"/>
            <a:ext cx="2369882" cy="186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7518x8000 United Kingdom Waving Flag PNG Imageu200b Gallery Yopriceville">
            <a:extLst>
              <a:ext uri="{FF2B5EF4-FFF2-40B4-BE49-F238E27FC236}">
                <a16:creationId xmlns:a16="http://schemas.microsoft.com/office/drawing/2014/main" id="{B4B698B4-8B34-4B67-82F9-49CE2F0B1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21"/>
          <a:stretch/>
        </p:blipFill>
        <p:spPr bwMode="auto">
          <a:xfrm>
            <a:off x="1087202" y="2035109"/>
            <a:ext cx="2268898" cy="17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This png image - India Waving Flag PNG Image, is available for free download">
            <a:extLst>
              <a:ext uri="{FF2B5EF4-FFF2-40B4-BE49-F238E27FC236}">
                <a16:creationId xmlns:a16="http://schemas.microsoft.com/office/drawing/2014/main" id="{723A8AEF-6C6E-4A3E-9AAA-3E7A1A605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0122"/>
          <a:stretch/>
        </p:blipFill>
        <p:spPr bwMode="auto">
          <a:xfrm>
            <a:off x="4731935" y="3760504"/>
            <a:ext cx="224179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This png image - Germany Waving Flag PNG Image, is available for free download">
            <a:extLst>
              <a:ext uri="{FF2B5EF4-FFF2-40B4-BE49-F238E27FC236}">
                <a16:creationId xmlns:a16="http://schemas.microsoft.com/office/drawing/2014/main" id="{6F9D7664-D298-4363-BD64-F369E24BFE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90"/>
          <a:stretch/>
        </p:blipFill>
        <p:spPr bwMode="auto">
          <a:xfrm>
            <a:off x="3356100" y="3753168"/>
            <a:ext cx="2244423" cy="186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his png image - France Waving Flag PNG Image, is available for free download">
            <a:extLst>
              <a:ext uri="{FF2B5EF4-FFF2-40B4-BE49-F238E27FC236}">
                <a16:creationId xmlns:a16="http://schemas.microsoft.com/office/drawing/2014/main" id="{5242657C-0699-4CD7-ABE3-0BE5F81ED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31"/>
          <a:stretch/>
        </p:blipFill>
        <p:spPr bwMode="auto">
          <a:xfrm>
            <a:off x="1632221" y="3651494"/>
            <a:ext cx="2244422" cy="192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6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Anyway…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897682"/>
          </a:xfrm>
        </p:spPr>
        <p:txBody>
          <a:bodyPr/>
          <a:lstStyle/>
          <a:p>
            <a:r>
              <a:rPr lang="en-GB" dirty="0" smtClean="0"/>
              <a:t>Enough of the politics</a:t>
            </a:r>
          </a:p>
          <a:p>
            <a:r>
              <a:rPr lang="en-GB" dirty="0" smtClean="0"/>
              <a:t>Back to the interesting stuff!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25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</p:spTree>
    <p:extLst>
      <p:ext uri="{BB962C8B-B14F-4D97-AF65-F5344CB8AC3E}">
        <p14:creationId xmlns:p14="http://schemas.microsoft.com/office/powerpoint/2010/main" val="11913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959"/>
          </a:xfrm>
        </p:spPr>
        <p:txBody>
          <a:bodyPr/>
          <a:lstStyle/>
          <a:p>
            <a:r>
              <a:rPr lang="en-GB" dirty="0"/>
              <a:t>You mean, apart from the small matter of 300Tb/s of data?</a:t>
            </a:r>
          </a:p>
        </p:txBody>
      </p:sp>
    </p:spTree>
    <p:extLst>
      <p:ext uri="{BB962C8B-B14F-4D97-AF65-F5344CB8AC3E}">
        <p14:creationId xmlns:p14="http://schemas.microsoft.com/office/powerpoint/2010/main" val="137755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91451"/>
          </a:xfrm>
        </p:spPr>
        <p:txBody>
          <a:bodyPr/>
          <a:lstStyle/>
          <a:p>
            <a:r>
              <a:rPr lang="en-GB" dirty="0"/>
              <a:t>You mean, apart from the small matter of 300Tb/s of data?</a:t>
            </a:r>
          </a:p>
          <a:p>
            <a:r>
              <a:rPr lang="en-GB" dirty="0"/>
              <a:t>So much data it has to be zero-suppressed</a:t>
            </a:r>
          </a:p>
          <a:p>
            <a:pPr lvl="1"/>
            <a:r>
              <a:rPr lang="en-GB" dirty="0"/>
              <a:t>No (or, at least, limited) geometric timing which can be utilized</a:t>
            </a:r>
          </a:p>
          <a:p>
            <a:pPr lvl="1"/>
            <a:r>
              <a:rPr lang="en-GB" dirty="0"/>
              <a:t>Variable data-volume</a:t>
            </a:r>
          </a:p>
          <a:p>
            <a:pPr lvl="2"/>
            <a:r>
              <a:rPr lang="en-GB" dirty="0"/>
              <a:t>Do you handle the worst case? Very inefficient</a:t>
            </a:r>
          </a:p>
          <a:p>
            <a:pPr lvl="2"/>
            <a:r>
              <a:rPr lang="en-GB" dirty="0"/>
              <a:t>Do you handle the average? How do you handle overflows?</a:t>
            </a:r>
          </a:p>
        </p:txBody>
      </p:sp>
    </p:spTree>
    <p:extLst>
      <p:ext uri="{BB962C8B-B14F-4D97-AF65-F5344CB8AC3E}">
        <p14:creationId xmlns:p14="http://schemas.microsoft.com/office/powerpoint/2010/main" val="347423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58246"/>
          </a:xfrm>
        </p:spPr>
        <p:txBody>
          <a:bodyPr/>
          <a:lstStyle/>
          <a:p>
            <a:r>
              <a:rPr lang="en-GB" dirty="0"/>
              <a:t>You mean, apart from the small matter of 300Tb/s of data?</a:t>
            </a:r>
          </a:p>
          <a:p>
            <a:r>
              <a:rPr lang="en-GB" dirty="0"/>
              <a:t>So much data it has to be zero-suppressed</a:t>
            </a:r>
          </a:p>
          <a:p>
            <a:pPr lvl="1"/>
            <a:r>
              <a:rPr lang="en-GB" dirty="0"/>
              <a:t>No (or, at least, limited) geometric timing which can be utilized</a:t>
            </a:r>
          </a:p>
          <a:p>
            <a:pPr lvl="1"/>
            <a:r>
              <a:rPr lang="en-GB" dirty="0"/>
              <a:t>Variable data-volume</a:t>
            </a:r>
          </a:p>
          <a:p>
            <a:pPr lvl="2"/>
            <a:r>
              <a:rPr lang="en-GB" dirty="0"/>
              <a:t>Do you handle the worst case? Very inefficient</a:t>
            </a:r>
          </a:p>
          <a:p>
            <a:pPr lvl="2"/>
            <a:r>
              <a:rPr lang="en-GB" dirty="0"/>
              <a:t>Do you handle the average? How do you handle overflows?</a:t>
            </a:r>
          </a:p>
          <a:p>
            <a:r>
              <a:rPr lang="en-GB" dirty="0"/>
              <a:t>We did such a good job at Phase-I, people have very high expectations…</a:t>
            </a:r>
          </a:p>
        </p:txBody>
      </p:sp>
    </p:spTree>
    <p:extLst>
      <p:ext uri="{BB962C8B-B14F-4D97-AF65-F5344CB8AC3E}">
        <p14:creationId xmlns:p14="http://schemas.microsoft.com/office/powerpoint/2010/main" val="370696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413959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013D009-AA52-44C3-AAAD-7F3B555910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18494" r="20967" b="4259"/>
          <a:stretch/>
        </p:blipFill>
        <p:spPr>
          <a:xfrm>
            <a:off x="4563329" y="2391307"/>
            <a:ext cx="7539253" cy="4116594"/>
          </a:xfrm>
          <a:prstGeom prst="rect">
            <a:avLst/>
          </a:prstGeom>
        </p:spPr>
      </p:pic>
      <p:pic>
        <p:nvPicPr>
          <p:cNvPr id="1026" name="Picture 2" descr="Image result for hllhc cms tracker tilted">
            <a:extLst>
              <a:ext uri="{FF2B5EF4-FFF2-40B4-BE49-F238E27FC236}">
                <a16:creationId xmlns:a16="http://schemas.microsoft.com/office/drawing/2014/main" id="{908A7B41-46E4-4D52-9D08-0C960F34D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8" y="2391307"/>
            <a:ext cx="4401151" cy="41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05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880754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1DE64A-853A-4BBC-AEBC-7E67253FF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86" b="512"/>
          <a:stretch/>
        </p:blipFill>
        <p:spPr>
          <a:xfrm>
            <a:off x="4564440" y="2349274"/>
            <a:ext cx="7028722" cy="412724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</p:spTree>
    <p:extLst>
      <p:ext uri="{BB962C8B-B14F-4D97-AF65-F5344CB8AC3E}">
        <p14:creationId xmlns:p14="http://schemas.microsoft.com/office/powerpoint/2010/main" val="159134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605534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200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/>
          <a:lstStyle/>
          <a:p>
            <a:pPr eaLnBrk="1" hangingPunct="1"/>
            <a:r>
              <a:rPr lang="en-GB" dirty="0"/>
              <a:t>Recap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C6293-BC3C-4F33-ADDF-9AB037173FDE}"/>
              </a:ext>
            </a:extLst>
          </p:cNvPr>
          <p:cNvSpPr txBox="1"/>
          <p:nvPr/>
        </p:nvSpPr>
        <p:spPr>
          <a:xfrm>
            <a:off x="4344650" y="2870725"/>
            <a:ext cx="3478888" cy="830997"/>
          </a:xfrm>
          <a:prstGeom prst="rect">
            <a:avLst/>
          </a:prstGeom>
          <a:solidFill>
            <a:srgbClr val="FF0000">
              <a:alpha val="80000"/>
            </a:srgbClr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</a:rPr>
              <a:t>× 40,000,000 measurements per second</a:t>
            </a:r>
          </a:p>
        </p:txBody>
      </p:sp>
    </p:spTree>
    <p:extLst>
      <p:ext uri="{BB962C8B-B14F-4D97-AF65-F5344CB8AC3E}">
        <p14:creationId xmlns:p14="http://schemas.microsoft.com/office/powerpoint/2010/main" val="270360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1347548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2CA906-C102-4579-89EC-BE46F20A2A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7"/>
          <a:stretch/>
        </p:blipFill>
        <p:spPr>
          <a:xfrm>
            <a:off x="4555807" y="2349274"/>
            <a:ext cx="7011748" cy="4127249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C060AD-795F-4A59-8545-AB5FA62B499B}"/>
              </a:ext>
            </a:extLst>
          </p:cNvPr>
          <p:cNvCxnSpPr/>
          <p:nvPr/>
        </p:nvCxnSpPr>
        <p:spPr>
          <a:xfrm>
            <a:off x="8134350" y="2686050"/>
            <a:ext cx="33951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0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17012" cy="1814343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</p:txBody>
      </p:sp>
      <p:pic>
        <p:nvPicPr>
          <p:cNvPr id="2052" name="Picture 4" descr="http://inspirehep.net/record/1685349/files/pf.png">
            <a:extLst>
              <a:ext uri="{FF2B5EF4-FFF2-40B4-BE49-F238E27FC236}">
                <a16:creationId xmlns:a16="http://schemas.microsoft.com/office/drawing/2014/main" id="{F9C7C56C-7F0F-4D6D-9016-45BE5C65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36" y="4149335"/>
            <a:ext cx="6910316" cy="248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87EEA643-A7C6-4784-9FD5-1DFB77C4D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37506" y="1508331"/>
            <a:ext cx="5731246" cy="25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9519" cy="2619692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  <a:p>
            <a:r>
              <a:rPr lang="en-GB" dirty="0"/>
              <a:t>So, basically, they want event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27327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139519" cy="2747932"/>
          </a:xfrm>
        </p:spPr>
        <p:txBody>
          <a:bodyPr/>
          <a:lstStyle/>
          <a:p>
            <a:r>
              <a:rPr lang="en-GB" dirty="0"/>
              <a:t>Real-time track-finding and fitting</a:t>
            </a:r>
          </a:p>
          <a:p>
            <a:r>
              <a:rPr lang="en-GB" dirty="0"/>
              <a:t>Real-time vertex-finding</a:t>
            </a:r>
          </a:p>
          <a:p>
            <a:r>
              <a:rPr lang="en-GB" dirty="0"/>
              <a:t>3D cluster-finding in endcap</a:t>
            </a:r>
          </a:p>
          <a:p>
            <a:r>
              <a:rPr lang="en-GB" dirty="0"/>
              <a:t>Particle-flow</a:t>
            </a:r>
          </a:p>
          <a:p>
            <a:r>
              <a:rPr lang="en-GB" dirty="0"/>
              <a:t>So, basically, they want event reconstruction</a:t>
            </a:r>
          </a:p>
          <a:p>
            <a:pPr lvl="1"/>
            <a:r>
              <a:rPr lang="en-GB" dirty="0"/>
              <a:t>in under 10</a:t>
            </a:r>
            <a:r>
              <a:rPr lang="el-GR" dirty="0"/>
              <a:t>μ</a:t>
            </a:r>
            <a:r>
              <a:rPr lang="en-GB" dirty="0"/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55B06A-D8F3-4120-B938-ACB76657E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2" t="10927" r="44702" b="13017"/>
          <a:stretch/>
        </p:blipFill>
        <p:spPr>
          <a:xfrm>
            <a:off x="6710151" y="1378772"/>
            <a:ext cx="4767618" cy="54691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B6C1CA-3122-487B-A3B7-038804D0B4D2}"/>
              </a:ext>
            </a:extLst>
          </p:cNvPr>
          <p:cNvCxnSpPr/>
          <p:nvPr/>
        </p:nvCxnSpPr>
        <p:spPr>
          <a:xfrm>
            <a:off x="6710151" y="4546261"/>
            <a:ext cx="42217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1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the firmware challenges at Phase-II?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27331"/>
          </a:xfrm>
        </p:spPr>
        <p:txBody>
          <a:bodyPr/>
          <a:lstStyle/>
          <a:p>
            <a:r>
              <a:rPr lang="en-GB" dirty="0"/>
              <a:t>I used to give the following firmware advice to the students on preserving your sanity:</a:t>
            </a:r>
          </a:p>
          <a:p>
            <a:pPr lvl="1"/>
            <a:r>
              <a:rPr lang="en-GB" dirty="0"/>
              <a:t>Avoid iterative algorithms</a:t>
            </a:r>
          </a:p>
          <a:p>
            <a:pPr lvl="1"/>
            <a:r>
              <a:rPr lang="en-GB" dirty="0"/>
              <a:t>Avoid combinatorics</a:t>
            </a:r>
          </a:p>
          <a:p>
            <a:pPr lvl="1"/>
            <a:r>
              <a:rPr lang="en-GB" dirty="0"/>
              <a:t>Make the data-flow deterministic</a:t>
            </a:r>
          </a:p>
          <a:p>
            <a:pPr lvl="1"/>
            <a:r>
              <a:rPr lang="en-GB" dirty="0"/>
              <a:t>Division is hard, resource hungry and latency intensive</a:t>
            </a:r>
          </a:p>
          <a:p>
            <a:pPr lvl="1"/>
            <a:r>
              <a:rPr lang="en-GB" dirty="0"/>
              <a:t>Floating-point is hard, resource hungry and latency intensive</a:t>
            </a:r>
          </a:p>
        </p:txBody>
      </p:sp>
    </p:spTree>
    <p:extLst>
      <p:ext uri="{BB962C8B-B14F-4D97-AF65-F5344CB8AC3E}">
        <p14:creationId xmlns:p14="http://schemas.microsoft.com/office/powerpoint/2010/main" val="1089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C:\Users\awr01\Dropbox\Kalman\Looping.png">
            <a:extLst>
              <a:ext uri="{FF2B5EF4-FFF2-40B4-BE49-F238E27FC236}">
                <a16:creationId xmlns:a16="http://schemas.microsoft.com/office/drawing/2014/main" id="{39402EE4-F9AE-4C25-84F7-349CC808D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13" y="4235372"/>
            <a:ext cx="9409654" cy="2616831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257800" cy="2765885"/>
          </a:xfrm>
        </p:spPr>
        <p:txBody>
          <a:bodyPr/>
          <a:lstStyle/>
          <a:p>
            <a:r>
              <a:rPr lang="en-GB" dirty="0"/>
              <a:t>For track fitter we wrote a full Kalman Filter</a:t>
            </a:r>
          </a:p>
          <a:p>
            <a:pPr lvl="1"/>
            <a:r>
              <a:rPr lang="en-GB" dirty="0"/>
              <a:t>Which is iterative</a:t>
            </a:r>
          </a:p>
          <a:p>
            <a:pPr lvl="1"/>
            <a:r>
              <a:rPr lang="en-GB" dirty="0"/>
              <a:t>Results in combinatorics</a:t>
            </a:r>
          </a:p>
          <a:p>
            <a:pPr lvl="1"/>
            <a:r>
              <a:rPr lang="en-GB" dirty="0"/>
              <a:t>Is data-dependent (pseudo-deterministic)</a:t>
            </a:r>
          </a:p>
          <a:p>
            <a:pPr lvl="1"/>
            <a:r>
              <a:rPr lang="en-GB" dirty="0"/>
              <a:t>Requires a division</a:t>
            </a:r>
          </a:p>
          <a:p>
            <a:pPr lvl="1"/>
            <a:r>
              <a:rPr lang="en-GB" dirty="0"/>
              <a:t>We also played with floating-point  but dropped it in the final version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1527B9-D004-440E-AA1E-54A83D5B665F}"/>
              </a:ext>
            </a:extLst>
          </p:cNvPr>
          <p:cNvGrpSpPr/>
          <p:nvPr/>
        </p:nvGrpSpPr>
        <p:grpSpPr>
          <a:xfrm>
            <a:off x="6556191" y="1340269"/>
            <a:ext cx="5257800" cy="2806187"/>
            <a:chOff x="6026798" y="1444542"/>
            <a:chExt cx="6146152" cy="3280317"/>
          </a:xfrm>
        </p:grpSpPr>
        <p:pic>
          <p:nvPicPr>
            <p:cNvPr id="4" name="Picture 5" descr="C:\Users\awr01\Dropbox\Kalman\KF\KalmanEquations.png">
              <a:extLst>
                <a:ext uri="{FF2B5EF4-FFF2-40B4-BE49-F238E27FC236}">
                  <a16:creationId xmlns:a16="http://schemas.microsoft.com/office/drawing/2014/main" id="{6821DC43-7ECA-48CC-847F-1BE33621E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6798" y="1444542"/>
              <a:ext cx="6146152" cy="3280317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BD4450-6F04-4CCC-9F58-B908F42A1EBD}"/>
                </a:ext>
              </a:extLst>
            </p:cNvPr>
            <p:cNvSpPr txBox="1"/>
            <p:nvPr/>
          </p:nvSpPr>
          <p:spPr>
            <a:xfrm rot="16200000">
              <a:off x="5777471" y="2375752"/>
              <a:ext cx="832319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Forecast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0B6C784-2386-464B-92FB-50A3BB05A5D1}"/>
                </a:ext>
              </a:extLst>
            </p:cNvPr>
            <p:cNvSpPr txBox="1"/>
            <p:nvPr/>
          </p:nvSpPr>
          <p:spPr>
            <a:xfrm rot="16200000">
              <a:off x="5777470" y="3599751"/>
              <a:ext cx="832319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Update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871765C-CDD9-40DA-B7DB-1419700A0721}"/>
                </a:ext>
              </a:extLst>
            </p:cNvPr>
            <p:cNvSpPr txBox="1"/>
            <p:nvPr/>
          </p:nvSpPr>
          <p:spPr>
            <a:xfrm rot="16200000">
              <a:off x="6043902" y="1565495"/>
              <a:ext cx="299460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449DFA-873A-440C-A882-AFB82F40D3E1}"/>
                </a:ext>
              </a:extLst>
            </p:cNvPr>
            <p:cNvSpPr txBox="1"/>
            <p:nvPr/>
          </p:nvSpPr>
          <p:spPr>
            <a:xfrm rot="16200000">
              <a:off x="6012034" y="4442306"/>
              <a:ext cx="363193" cy="166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1050" dirty="0"/>
                <a:t>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361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03FD-43C2-42DD-BCD5-7C568274E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And we have stepped up to the plate!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286E4-B7D0-4174-923A-27B3FD97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880754"/>
          </a:xfrm>
        </p:spPr>
        <p:txBody>
          <a:bodyPr/>
          <a:lstStyle/>
          <a:p>
            <a:r>
              <a:rPr lang="en-GB" dirty="0"/>
              <a:t>Fits a 4-point track in 1.5</a:t>
            </a:r>
            <a:r>
              <a:rPr lang="el-GR" dirty="0"/>
              <a:t>μ</a:t>
            </a:r>
            <a:r>
              <a:rPr lang="en-GB" dirty="0"/>
              <a:t>s</a:t>
            </a:r>
          </a:p>
          <a:p>
            <a:r>
              <a:rPr lang="en-GB" dirty="0"/>
              <a:t>Matches offline floating-point resolution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399954-755C-4470-B4F4-84D184DD2DD7}"/>
              </a:ext>
            </a:extLst>
          </p:cNvPr>
          <p:cNvGrpSpPr/>
          <p:nvPr/>
        </p:nvGrpSpPr>
        <p:grpSpPr>
          <a:xfrm>
            <a:off x="-734" y="2967312"/>
            <a:ext cx="12192734" cy="3151842"/>
            <a:chOff x="-734" y="3481662"/>
            <a:chExt cx="12192734" cy="3151842"/>
          </a:xfrm>
        </p:grpSpPr>
        <p:pic>
          <p:nvPicPr>
            <p:cNvPr id="16" name="Picture 2" descr="C:\Users\bekka\Dropbox\Kalman Talk\decreview\decreview\z0resolutionVsEta.png">
              <a:extLst>
                <a:ext uri="{FF2B5EF4-FFF2-40B4-BE49-F238E27FC236}">
                  <a16:creationId xmlns:a16="http://schemas.microsoft.com/office/drawing/2014/main" id="{3316CBD5-2F6A-46F9-98C4-0AF84ADE7A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8" r="2638" b="5158"/>
            <a:stretch/>
          </p:blipFill>
          <p:spPr bwMode="auto">
            <a:xfrm>
              <a:off x="8137357" y="3481662"/>
              <a:ext cx="4054643" cy="3146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bekka\Dropbox\Kalman Talk\decreview\decreview\phi0resolutionVsEta.png">
              <a:extLst>
                <a:ext uri="{FF2B5EF4-FFF2-40B4-BE49-F238E27FC236}">
                  <a16:creationId xmlns:a16="http://schemas.microsoft.com/office/drawing/2014/main" id="{F117C87D-4486-41D2-A2DB-41EA58CD90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5" r="2464" b="5129"/>
            <a:stretch/>
          </p:blipFill>
          <p:spPr bwMode="auto">
            <a:xfrm>
              <a:off x="-734" y="3481663"/>
              <a:ext cx="4054643" cy="31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bekka\Dropbox\Kalman Talk\decreview\decreview\qoverptresolutionVsEta.png">
              <a:extLst>
                <a:ext uri="{FF2B5EF4-FFF2-40B4-BE49-F238E27FC236}">
                  <a16:creationId xmlns:a16="http://schemas.microsoft.com/office/drawing/2014/main" id="{BA996C68-AF59-441C-B729-53A3D02629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2" r="2496" b="5671"/>
            <a:stretch/>
          </p:blipFill>
          <p:spPr bwMode="auto">
            <a:xfrm>
              <a:off x="4046361" y="3481662"/>
              <a:ext cx="4105347" cy="3151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ontent Placeholder 2">
              <a:extLst>
                <a:ext uri="{FF2B5EF4-FFF2-40B4-BE49-F238E27FC236}">
                  <a16:creationId xmlns:a16="http://schemas.microsoft.com/office/drawing/2014/main" id="{ABEEBDA0-97DE-43FF-9995-DCF2EACEA1BC}"/>
                </a:ext>
              </a:extLst>
            </p:cNvPr>
            <p:cNvSpPr txBox="1">
              <a:spLocks/>
            </p:cNvSpPr>
            <p:nvPr/>
          </p:nvSpPr>
          <p:spPr>
            <a:xfrm>
              <a:off x="4721054" y="3787159"/>
              <a:ext cx="2992060" cy="84921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400" b="1" dirty="0">
                  <a:solidFill>
                    <a:srgbClr val="FF0000"/>
                  </a:solidFill>
                </a:rPr>
                <a:t>200 events of TTbar+200PU</a:t>
              </a:r>
            </a:p>
            <a:p>
              <a:pPr marL="0" indent="0" algn="ctr">
                <a:buNone/>
              </a:pPr>
              <a:r>
                <a:rPr lang="en-GB" sz="1400" b="1" dirty="0">
                  <a:solidFill>
                    <a:srgbClr val="0070C0"/>
                  </a:solidFill>
                </a:rPr>
                <a:t>OPEN BLUE: floating-point CMSSW</a:t>
              </a:r>
            </a:p>
            <a:p>
              <a:pPr marL="0" indent="0" algn="ctr">
                <a:buNone/>
              </a:pPr>
              <a:r>
                <a:rPr lang="en-GB" sz="1400" b="1" dirty="0"/>
                <a:t>CLOSED BLACK: Hardware capture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6E12212-01F6-487D-91C0-5A2C5B1C4369}"/>
                </a:ext>
              </a:extLst>
            </p:cNvPr>
            <p:cNvSpPr/>
            <p:nvPr/>
          </p:nvSpPr>
          <p:spPr>
            <a:xfrm>
              <a:off x="1162050" y="4019550"/>
              <a:ext cx="1028700" cy="61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EFBACA-4706-462B-8D69-8BB415C021C7}"/>
                </a:ext>
              </a:extLst>
            </p:cNvPr>
            <p:cNvSpPr/>
            <p:nvPr/>
          </p:nvSpPr>
          <p:spPr>
            <a:xfrm>
              <a:off x="9492969" y="4171950"/>
              <a:ext cx="1028700" cy="61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362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549AEA-A4C4-4027-9464-6B771B75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STOP PRESS!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1DE64A-853A-4BBC-AEBC-7E67253FF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86" b="512"/>
          <a:stretch/>
        </p:blipFill>
        <p:spPr>
          <a:xfrm>
            <a:off x="153056" y="2194560"/>
            <a:ext cx="6010291" cy="3529229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F27A6456-61EC-4104-87F9-8A80E82DC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1" y="1702481"/>
            <a:ext cx="4648322" cy="4915703"/>
          </a:xfrm>
          <a:prstGeom prst="rect">
            <a:avLst/>
          </a:prstGeom>
          <a:solidFill>
            <a:schemeClr val="tx1">
              <a:alpha val="75000"/>
            </a:schemeClr>
          </a:solidFill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1457E5-8F6F-414B-9E7F-8A5DD7ECE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56" y="2194557"/>
            <a:ext cx="6010291" cy="3529232"/>
          </a:xfrm>
        </p:spPr>
        <p:txBody>
          <a:bodyPr anchor="ctr"/>
          <a:lstStyle/>
          <a:p>
            <a:r>
              <a:rPr lang="en-GB" dirty="0"/>
              <a:t>UK claims crown for  1</a:t>
            </a:r>
            <a:r>
              <a:rPr lang="en-GB" baseline="30000" dirty="0"/>
              <a:t>st</a:t>
            </a:r>
            <a:r>
              <a:rPr lang="en-GB" dirty="0"/>
              <a:t> Phase-2 algorithm in Phase-2 hardware </a:t>
            </a:r>
          </a:p>
          <a:p>
            <a:r>
              <a:rPr lang="en-GB" dirty="0"/>
              <a:t>Real-time vertex-finding</a:t>
            </a:r>
          </a:p>
          <a:p>
            <a:pPr lvl="1"/>
            <a:r>
              <a:rPr lang="en-GB" dirty="0"/>
              <a:t>4% LUTS, ~2% RAM &amp; DSPs in KU115 FPGA</a:t>
            </a:r>
          </a:p>
          <a:p>
            <a:pPr lvl="1"/>
            <a:r>
              <a:rPr lang="en-GB" dirty="0"/>
              <a:t>240MHZ clock</a:t>
            </a:r>
          </a:p>
          <a:p>
            <a:pPr lvl="1"/>
            <a:r>
              <a:rPr lang="en-GB" dirty="0"/>
              <a:t>TM-period + 20clk latency</a:t>
            </a:r>
          </a:p>
          <a:p>
            <a:r>
              <a:rPr lang="en-GB" dirty="0"/>
              <a:t>Running in Serenity hardware</a:t>
            </a:r>
          </a:p>
        </p:txBody>
      </p:sp>
    </p:spTree>
    <p:extLst>
      <p:ext uri="{BB962C8B-B14F-4D97-AF65-F5344CB8AC3E}">
        <p14:creationId xmlns:p14="http://schemas.microsoft.com/office/powerpoint/2010/main" val="21852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37F01-2588-4B88-A599-F44B1802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92311-53CF-4550-97FF-95A268B1F2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3594"/>
          </a:xfrm>
        </p:spPr>
        <p:txBody>
          <a:bodyPr/>
          <a:lstStyle/>
          <a:p>
            <a:r>
              <a:rPr lang="en-GB" dirty="0"/>
              <a:t>UK has been very dominant in the phase-1 changes to the CMS off-detector electronics</a:t>
            </a:r>
          </a:p>
          <a:p>
            <a:pPr lvl="1"/>
            <a:r>
              <a:rPr lang="en-GB" dirty="0"/>
              <a:t>Hardware, System Architecture, Firmware &amp; Control Software</a:t>
            </a:r>
          </a:p>
          <a:p>
            <a:pPr lvl="1"/>
            <a:r>
              <a:rPr lang="en-GB" dirty="0"/>
              <a:t>More elegant systems which are more robust, more performant and easier to maintain</a:t>
            </a:r>
          </a:p>
          <a:p>
            <a:r>
              <a:rPr lang="en-GB" dirty="0"/>
              <a:t>UK-originated ideas gaining </a:t>
            </a:r>
            <a:r>
              <a:rPr lang="en-GB" dirty="0" smtClean="0"/>
              <a:t>traction for phase 2</a:t>
            </a:r>
            <a:endParaRPr lang="en-GB" dirty="0"/>
          </a:p>
          <a:p>
            <a:pPr lvl="1"/>
            <a:r>
              <a:rPr lang="en-GB" dirty="0"/>
              <a:t>Time-multiplexing</a:t>
            </a:r>
          </a:p>
          <a:p>
            <a:pPr lvl="1"/>
            <a:r>
              <a:rPr lang="en-GB" dirty="0"/>
              <a:t>Common hardware</a:t>
            </a:r>
          </a:p>
          <a:p>
            <a:pPr lvl="1"/>
            <a:r>
              <a:rPr lang="en-GB" dirty="0"/>
              <a:t>Infrastructure firmware</a:t>
            </a:r>
          </a:p>
          <a:p>
            <a:r>
              <a:rPr lang="en-GB" dirty="0"/>
              <a:t>Phase-2 upgrades introduce a whole new set of detector and trigger challenges</a:t>
            </a:r>
          </a:p>
          <a:p>
            <a:pPr lvl="1"/>
            <a:r>
              <a:rPr lang="en-GB" dirty="0"/>
              <a:t>UK stepping up with </a:t>
            </a:r>
            <a:r>
              <a:rPr lang="en-GB" dirty="0" smtClean="0"/>
              <a:t>state-of-the-art </a:t>
            </a:r>
            <a:r>
              <a:rPr lang="en-GB" dirty="0"/>
              <a:t>hardware and firmware solutions</a:t>
            </a:r>
          </a:p>
        </p:txBody>
      </p:sp>
    </p:spTree>
    <p:extLst>
      <p:ext uri="{BB962C8B-B14F-4D97-AF65-F5344CB8AC3E}">
        <p14:creationId xmlns:p14="http://schemas.microsoft.com/office/powerpoint/2010/main" val="13426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5BB44E-9229-45F4-99AA-D73F59CA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3269"/>
            <a:ext cx="10515600" cy="2719206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dirty="0"/>
              <a:t>Bring on the future!</a:t>
            </a:r>
            <a:br>
              <a:rPr lang="en-GB" dirty="0"/>
            </a:br>
            <a:r>
              <a:rPr lang="en-GB" dirty="0"/>
              <a:t>Thanks for listening!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4ED50-8961-4EFE-96A6-3DB13F192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478272"/>
          </a:xfrm>
        </p:spPr>
        <p:txBody>
          <a:bodyPr/>
          <a:lstStyle/>
          <a:p>
            <a:pPr algn="ctr"/>
            <a:r>
              <a:rPr lang="en-GB" dirty="0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2020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4" name="Rectangle 11"/>
          <p:cNvSpPr>
            <a:spLocks noGrp="1" noChangeArrowheads="1"/>
          </p:cNvSpPr>
          <p:nvPr>
            <p:ph type="title"/>
          </p:nvPr>
        </p:nvSpPr>
        <p:spPr>
          <a:xfrm>
            <a:off x="838199" y="677041"/>
            <a:ext cx="4383505" cy="701731"/>
          </a:xfrm>
          <a:solidFill>
            <a:schemeClr val="tx1">
              <a:alpha val="75000"/>
            </a:schemeClr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GB" dirty="0"/>
              <a:t>Recap</a:t>
            </a:r>
            <a:endParaRPr lang="en-US" dirty="0"/>
          </a:p>
        </p:txBody>
      </p:sp>
      <p:pic>
        <p:nvPicPr>
          <p:cNvPr id="8197" name="Picture 3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3881" y="1533526"/>
            <a:ext cx="8000426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AutoShape 4"/>
          <p:cNvSpPr>
            <a:spLocks/>
          </p:cNvSpPr>
          <p:nvPr/>
        </p:nvSpPr>
        <p:spPr bwMode="auto">
          <a:xfrm>
            <a:off x="1487487" y="4868614"/>
            <a:ext cx="2663826" cy="432594"/>
          </a:xfrm>
          <a:prstGeom prst="accentCallout1">
            <a:avLst>
              <a:gd name="adj1" fmla="val 13213"/>
              <a:gd name="adj2" fmla="val 102861"/>
              <a:gd name="adj3" fmla="val -304770"/>
              <a:gd name="adj4" fmla="val 135282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~65M Silicon Pixels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≡ 21 </a:t>
            </a:r>
            <a:r>
              <a:rPr lang="en-GB" sz="1600" dirty="0" err="1">
                <a:solidFill>
                  <a:srgbClr val="FF0000"/>
                </a:solidFill>
              </a:rPr>
              <a:t>PBit</a:t>
            </a:r>
            <a:r>
              <a:rPr lang="en-GB" sz="1600" dirty="0">
                <a:solidFill>
                  <a:srgbClr val="FF0000"/>
                </a:solidFill>
              </a:rPr>
              <a:t> per second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199" name="AutoShape 5"/>
          <p:cNvSpPr>
            <a:spLocks/>
          </p:cNvSpPr>
          <p:nvPr/>
        </p:nvSpPr>
        <p:spPr bwMode="auto">
          <a:xfrm>
            <a:off x="1703389" y="5732464"/>
            <a:ext cx="2663825" cy="504849"/>
          </a:xfrm>
          <a:prstGeom prst="accentCallout1">
            <a:avLst>
              <a:gd name="adj1" fmla="val 13213"/>
              <a:gd name="adj2" fmla="val 102861"/>
              <a:gd name="adj3" fmla="val -407287"/>
              <a:gd name="adj4" fmla="val 13188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pPr algn="r"/>
            <a:r>
              <a:rPr lang="en-GB" sz="1600" dirty="0">
                <a:solidFill>
                  <a:schemeClr val="bg1"/>
                </a:solidFill>
              </a:rPr>
              <a:t>~10M Silicon Strips</a:t>
            </a:r>
          </a:p>
          <a:p>
            <a:pPr algn="r"/>
            <a:r>
              <a:rPr lang="en-GB" sz="1600" dirty="0">
                <a:solidFill>
                  <a:srgbClr val="FF0000"/>
                </a:solidFill>
              </a:rPr>
              <a:t>≡ 4 </a:t>
            </a:r>
            <a:r>
              <a:rPr lang="en-GB" sz="1600" dirty="0" err="1">
                <a:solidFill>
                  <a:srgbClr val="FF0000"/>
                </a:solidFill>
              </a:rPr>
              <a:t>PBit</a:t>
            </a:r>
            <a:r>
              <a:rPr lang="en-GB" sz="1600" dirty="0">
                <a:solidFill>
                  <a:srgbClr val="FF0000"/>
                </a:solidFill>
              </a:rPr>
              <a:t> per second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200" name="AutoShape 6"/>
          <p:cNvSpPr>
            <a:spLocks/>
          </p:cNvSpPr>
          <p:nvPr/>
        </p:nvSpPr>
        <p:spPr bwMode="auto">
          <a:xfrm>
            <a:off x="6240017" y="415342"/>
            <a:ext cx="3024187" cy="605534"/>
          </a:xfrm>
          <a:prstGeom prst="accentCallout1">
            <a:avLst>
              <a:gd name="adj1" fmla="val 84773"/>
              <a:gd name="adj2" fmla="val -1889"/>
              <a:gd name="adj3" fmla="val 661285"/>
              <a:gd name="adj4" fmla="val -38738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~80k PbWO</a:t>
            </a:r>
            <a:r>
              <a:rPr lang="en-GB" sz="1600" baseline="-25000" dirty="0">
                <a:solidFill>
                  <a:schemeClr val="bg1"/>
                </a:solidFill>
              </a:rPr>
              <a:t>4 </a:t>
            </a:r>
            <a:r>
              <a:rPr lang="en-GB" sz="1600" dirty="0">
                <a:solidFill>
                  <a:schemeClr val="bg1"/>
                </a:solidFill>
              </a:rPr>
              <a:t>Ecal Crystals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40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1" name="AutoShape 7"/>
          <p:cNvSpPr>
            <a:spLocks/>
          </p:cNvSpPr>
          <p:nvPr/>
        </p:nvSpPr>
        <p:spPr bwMode="auto">
          <a:xfrm>
            <a:off x="6456040" y="1180748"/>
            <a:ext cx="4211960" cy="504056"/>
          </a:xfrm>
          <a:prstGeom prst="accentCallout1">
            <a:avLst>
              <a:gd name="adj1" fmla="val 87230"/>
              <a:gd name="adj2" fmla="val -1334"/>
              <a:gd name="adj3" fmla="val 397832"/>
              <a:gd name="adj4" fmla="val -26195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~15k channel Brass/Plastic sampling HCAL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10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2" name="AutoShape 8"/>
          <p:cNvSpPr>
            <a:spLocks/>
          </p:cNvSpPr>
          <p:nvPr/>
        </p:nvSpPr>
        <p:spPr bwMode="auto">
          <a:xfrm>
            <a:off x="7032626" y="1844676"/>
            <a:ext cx="3635375" cy="574675"/>
          </a:xfrm>
          <a:prstGeom prst="accentCallout1">
            <a:avLst>
              <a:gd name="adj1" fmla="val 86187"/>
              <a:gd name="adj2" fmla="val -2097"/>
              <a:gd name="adj3" fmla="val 152486"/>
              <a:gd name="adj4" fmla="val -18296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~568k RPC/DT/CSC Muon channels</a:t>
            </a:r>
          </a:p>
          <a:p>
            <a:r>
              <a:rPr lang="en-GB" sz="1600" dirty="0">
                <a:solidFill>
                  <a:schemeClr val="bg1"/>
                </a:solidFill>
              </a:rPr>
              <a:t>≡ 23 </a:t>
            </a:r>
            <a:r>
              <a:rPr lang="en-GB" sz="1600" dirty="0" err="1">
                <a:solidFill>
                  <a:schemeClr val="bg1"/>
                </a:solidFill>
              </a:rPr>
              <a:t>TBit</a:t>
            </a:r>
            <a:r>
              <a:rPr lang="en-GB" sz="1600" dirty="0">
                <a:solidFill>
                  <a:schemeClr val="bg1"/>
                </a:solidFill>
              </a:rPr>
              <a:t> per second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203" name="AutoShape 9"/>
          <p:cNvSpPr>
            <a:spLocks/>
          </p:cNvSpPr>
          <p:nvPr/>
        </p:nvSpPr>
        <p:spPr bwMode="auto">
          <a:xfrm>
            <a:off x="7507288" y="6453188"/>
            <a:ext cx="3160712" cy="260350"/>
          </a:xfrm>
          <a:prstGeom prst="accentCallout1">
            <a:avLst>
              <a:gd name="adj1" fmla="val 43903"/>
              <a:gd name="adj2" fmla="val -2412"/>
              <a:gd name="adj3" fmla="val -190245"/>
              <a:gd name="adj4" fmla="val -46810"/>
            </a:avLst>
          </a:prstGeom>
          <a:solidFill>
            <a:schemeClr val="tx1">
              <a:alpha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/>
        </p:spPr>
        <p:txBody>
          <a:bodyPr lIns="36000" tIns="0" rIns="36000" bIns="0"/>
          <a:lstStyle/>
          <a:p>
            <a:r>
              <a:rPr lang="en-GB" sz="1600" dirty="0">
                <a:solidFill>
                  <a:schemeClr val="bg1"/>
                </a:solidFill>
              </a:rPr>
              <a:t>~3500 physicists/engineers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6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G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GC" id="{7B979A0A-83EA-4949-AEC8-FAEF73E96643}" vid="{92B9CDBB-2FA0-487A-A4F9-C3B94EEB0D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2446</TotalTime>
  <Words>3631</Words>
  <Application>Microsoft Office PowerPoint</Application>
  <PresentationFormat>Widescreen</PresentationFormat>
  <Paragraphs>742</Paragraphs>
  <Slides>89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4" baseType="lpstr">
      <vt:lpstr>Wingdings</vt:lpstr>
      <vt:lpstr>Agency FB</vt:lpstr>
      <vt:lpstr>Arial Black</vt:lpstr>
      <vt:lpstr>Times New Roman</vt:lpstr>
      <vt:lpstr>Calibri Light</vt:lpstr>
      <vt:lpstr>DK Lemon Yellow Sun</vt:lpstr>
      <vt:lpstr>Arial</vt:lpstr>
      <vt:lpstr>ＭＳ Ｐゴシック</vt:lpstr>
      <vt:lpstr>Men In Black Credits</vt:lpstr>
      <vt:lpstr>Calibri</vt:lpstr>
      <vt:lpstr>Aniron</vt:lpstr>
      <vt:lpstr>Century Gothic</vt:lpstr>
      <vt:lpstr>Greifswalder Tengwar</vt:lpstr>
      <vt:lpstr>Verdana</vt:lpstr>
      <vt:lpstr>HGC</vt:lpstr>
      <vt:lpstr>Trigger Happy 2</vt:lpstr>
      <vt:lpstr>Introduction</vt:lpstr>
      <vt:lpstr>Where are we with the LHC again?</vt:lpstr>
      <vt:lpstr>Where are we with the LHC again?</vt:lpstr>
      <vt:lpstr>In the beginning…</vt:lpstr>
      <vt:lpstr>Run 1</vt:lpstr>
      <vt:lpstr>Recap</vt:lpstr>
      <vt:lpstr>Recap</vt:lpstr>
      <vt:lpstr>Recap</vt:lpstr>
      <vt:lpstr>CMS: Visualizing the big numbers</vt:lpstr>
      <vt:lpstr>CMS: Visualizing the big numbers</vt:lpstr>
      <vt:lpstr>CMS: Visualizing the big numbers</vt:lpstr>
      <vt:lpstr>Runs 0 &amp; 1: How we processed data</vt:lpstr>
      <vt:lpstr>Runs 0 &amp; 1: How we processed data</vt:lpstr>
      <vt:lpstr>Runs 0 &amp; 1: How we processed data</vt:lpstr>
      <vt:lpstr>Runs 0 &amp; 1: How we processed data</vt:lpstr>
      <vt:lpstr>Runs 0 &amp; 1: How we processed data</vt:lpstr>
      <vt:lpstr>Runs 0 &amp; 1: How we processed data</vt:lpstr>
      <vt:lpstr>The Prophecy and the Vision</vt:lpstr>
      <vt:lpstr>The Prophetic Witticism…</vt:lpstr>
      <vt:lpstr>… which accompanied “The Vision”</vt:lpstr>
      <vt:lpstr>The Vision</vt:lpstr>
      <vt:lpstr>The Vision</vt:lpstr>
      <vt:lpstr>The Prophetic Witticism</vt:lpstr>
      <vt:lpstr>                        : The original and the best</vt:lpstr>
      <vt:lpstr>                        : The original and the best</vt:lpstr>
      <vt:lpstr>The Prophetic Witticism</vt:lpstr>
      <vt:lpstr>The Prophetic Witticism</vt:lpstr>
      <vt:lpstr>The Prophetic Witticism</vt:lpstr>
      <vt:lpstr>The Vision vs. Reality</vt:lpstr>
      <vt:lpstr>The Vision vs. Reality</vt:lpstr>
      <vt:lpstr>The Vision vs. Reality</vt:lpstr>
      <vt:lpstr>The Vision vs. Reality: Definitely better</vt:lpstr>
      <vt:lpstr>An aside: The Firmware Operating System</vt:lpstr>
      <vt:lpstr>The Vision vs. Reality: Much, much better!</vt:lpstr>
      <vt:lpstr>The Vision vs. Reality: Ever so nearly perfect!</vt:lpstr>
      <vt:lpstr>Phase 1: Conclusion</vt:lpstr>
      <vt:lpstr>Phase 2: A Brave New World</vt:lpstr>
      <vt:lpstr>Brave New World</vt:lpstr>
      <vt:lpstr>The CMS Detector after Phase-II</vt:lpstr>
      <vt:lpstr>What’s the UK doing?</vt:lpstr>
      <vt:lpstr>Tracker</vt:lpstr>
      <vt:lpstr>Tracker</vt:lpstr>
      <vt:lpstr>Tracker</vt:lpstr>
      <vt:lpstr>Outer tracker 2S modules</vt:lpstr>
      <vt:lpstr>Outer tracker 2S modules: Do they work?</vt:lpstr>
      <vt:lpstr>What’s the UK doing?</vt:lpstr>
      <vt:lpstr>Calorimeter Endcap design </vt:lpstr>
      <vt:lpstr>Calorimeter Endcap design </vt:lpstr>
      <vt:lpstr>Calorimeter Endcap modules</vt:lpstr>
      <vt:lpstr>Calorimeter Endcap modules: Do they work?</vt:lpstr>
      <vt:lpstr>What’s the UK doing?</vt:lpstr>
      <vt:lpstr>What’s the UK doing?</vt:lpstr>
      <vt:lpstr>What’s the UK doing?</vt:lpstr>
      <vt:lpstr>What’s the UK doing?</vt:lpstr>
      <vt:lpstr>So who is stupid enough to take on the task of designing hardware for so many disparate systems?</vt:lpstr>
      <vt:lpstr>So who is stupid enough to take on the task of designing hardware for so many disparate systems?</vt:lpstr>
      <vt:lpstr>Serenity</vt:lpstr>
      <vt:lpstr>Serenity</vt:lpstr>
      <vt:lpstr>Serenity</vt:lpstr>
      <vt:lpstr>Serenity: One board to rule them all?</vt:lpstr>
      <vt:lpstr>Serenity: One board to rule them all?</vt:lpstr>
      <vt:lpstr>Serenity: One board to rule them all?</vt:lpstr>
      <vt:lpstr>Serenity: One board to rule them all?</vt:lpstr>
      <vt:lpstr>Serenity: One board to rule them all?</vt:lpstr>
      <vt:lpstr>So is the prophecy coming true?</vt:lpstr>
      <vt:lpstr>So is the prophecy coming true?</vt:lpstr>
      <vt:lpstr>So is the prophecy coming true?</vt:lpstr>
      <vt:lpstr>And have you settled the architecture question yet? </vt:lpstr>
      <vt:lpstr>And have you settled the architecture question yet? Most likely architecture</vt:lpstr>
      <vt:lpstr>And have you settled the architecture question yet? Most likely architecture</vt:lpstr>
      <vt:lpstr>And have you settled the architecture question yet? Is this starting to look familiar?</vt:lpstr>
      <vt:lpstr>Anyway…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What are the firmware challenges at Phase-II?</vt:lpstr>
      <vt:lpstr>And we have stepped up to the plate!</vt:lpstr>
      <vt:lpstr>And we have stepped up to the plate!</vt:lpstr>
      <vt:lpstr>STOP PRESS! </vt:lpstr>
      <vt:lpstr>Conclusion</vt:lpstr>
      <vt:lpstr>Bring on the future! Thanks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Trigger Happy 2: Brave New World</dc:title>
  <dc:creator>bekka</dc:creator>
  <cp:lastModifiedBy>Rose, Andrew W</cp:lastModifiedBy>
  <cp:revision>244</cp:revision>
  <dcterms:created xsi:type="dcterms:W3CDTF">2018-09-26T15:58:11Z</dcterms:created>
  <dcterms:modified xsi:type="dcterms:W3CDTF">2018-12-05T13:27:06Z</dcterms:modified>
</cp:coreProperties>
</file>