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9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0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1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2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23" r:id="rId6"/>
    <p:sldMasterId id="2147483737" r:id="rId7"/>
    <p:sldMasterId id="2147483749" r:id="rId8"/>
    <p:sldMasterId id="2147483843" r:id="rId9"/>
    <p:sldMasterId id="2147483904" r:id="rId10"/>
    <p:sldMasterId id="2147483916" r:id="rId11"/>
    <p:sldMasterId id="2147483919" r:id="rId12"/>
    <p:sldMasterId id="2147483922" r:id="rId13"/>
  </p:sldMasterIdLst>
  <p:notesMasterIdLst>
    <p:notesMasterId r:id="rId36"/>
  </p:notesMasterIdLst>
  <p:handoutMasterIdLst>
    <p:handoutMasterId r:id="rId37"/>
  </p:handoutMasterIdLst>
  <p:sldIdLst>
    <p:sldId id="497" r:id="rId14"/>
    <p:sldId id="477" r:id="rId15"/>
    <p:sldId id="525" r:id="rId16"/>
    <p:sldId id="335" r:id="rId17"/>
    <p:sldId id="467" r:id="rId18"/>
    <p:sldId id="521" r:id="rId19"/>
    <p:sldId id="520" r:id="rId20"/>
    <p:sldId id="511" r:id="rId21"/>
    <p:sldId id="512" r:id="rId22"/>
    <p:sldId id="515" r:id="rId23"/>
    <p:sldId id="516" r:id="rId24"/>
    <p:sldId id="526" r:id="rId25"/>
    <p:sldId id="522" r:id="rId26"/>
    <p:sldId id="523" r:id="rId27"/>
    <p:sldId id="426" r:id="rId28"/>
    <p:sldId id="429" r:id="rId29"/>
    <p:sldId id="535" r:id="rId30"/>
    <p:sldId id="530" r:id="rId31"/>
    <p:sldId id="531" r:id="rId32"/>
    <p:sldId id="532" r:id="rId33"/>
    <p:sldId id="503" r:id="rId34"/>
    <p:sldId id="524" r:id="rId3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6160" autoAdjust="0"/>
  </p:normalViewPr>
  <p:slideViewPr>
    <p:cSldViewPr snapToGrid="0" snapToObjects="1">
      <p:cViewPr>
        <p:scale>
          <a:sx n="100" d="100"/>
          <a:sy n="100" d="100"/>
        </p:scale>
        <p:origin x="-1072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46DAF93-AF03-E14C-B409-76DCAC45DE30}" type="datetime1">
              <a:rPr lang="en-US"/>
              <a:pPr/>
              <a:t>22/10/2014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9B3327-A8BA-7749-8A03-AAF039CC63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21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E5F36E7-BE55-9940-B1AD-B669FAA1EB7F}" type="datetime1">
              <a:rPr lang="en-US"/>
              <a:pPr/>
              <a:t>22/10/2014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4DC6F4-CA5D-CA45-A6E5-2ED6EEAD96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212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5694EDB-C9FD-2B48-8DC6-59A55FA21AB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0AD956-6073-4E3E-A19B-E239695A559D}" type="slidenum">
              <a:rPr lang="en-US"/>
              <a:pPr/>
              <a:t>4</a:t>
            </a:fld>
            <a:endParaRPr lang="en-US"/>
          </a:p>
        </p:txBody>
      </p:sp>
      <p:sp>
        <p:nvSpPr>
          <p:cNvPr id="5437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3932A9-3ED2-4B63-A2AC-C90E40E10C30}" type="slidenum">
              <a:rPr lang="en-US"/>
              <a:pPr/>
              <a:t>16</a:t>
            </a:fld>
            <a:endParaRPr lang="en-US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53262" lvl="2" indent="-514350">
              <a:buFont typeface="+mj-lt"/>
              <a:buAutoNum type="arabicPeriod"/>
            </a:pPr>
            <a:r>
              <a:rPr lang="en-US" dirty="0" smtClean="0"/>
              <a:t>Dual fiber read-out: scintillation &amp; Cerenkov (DROC) – following work of DREAM/RD52</a:t>
            </a:r>
          </a:p>
          <a:p>
            <a:pPr lvl="3"/>
            <a:r>
              <a:rPr lang="en-US" dirty="0" smtClean="0"/>
              <a:t>using doped/crystal fibers - allows e/h correction for improved resolution </a:t>
            </a:r>
          </a:p>
          <a:p>
            <a:pPr marL="953262" lvl="2" indent="-514350">
              <a:buFont typeface="+mj-lt"/>
              <a:buAutoNum type="arabicPeriod"/>
            </a:pPr>
            <a:r>
              <a:rPr lang="en-US" dirty="0" smtClean="0"/>
              <a:t>Particle Flow Calorimeter (PFCAL) – following work of CALICE</a:t>
            </a:r>
          </a:p>
          <a:p>
            <a:pPr lvl="3"/>
            <a:r>
              <a:rPr lang="en-US" dirty="0" smtClean="0"/>
              <a:t>using GEM/</a:t>
            </a:r>
            <a:r>
              <a:rPr lang="en-US" dirty="0" err="1" smtClean="0"/>
              <a:t>Micromegas</a:t>
            </a:r>
            <a:r>
              <a:rPr lang="en-US" dirty="0" smtClean="0"/>
              <a:t> – fine transverse &amp; longitudinal segmentation to measure shower topology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2917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00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20000">
              <a:schemeClr val="tx1">
                <a:lumMod val="95000"/>
                <a:lumOff val="5000"/>
              </a:schemeClr>
            </a:gs>
            <a:gs pos="50000">
              <a:schemeClr val="tx1">
                <a:lumMod val="95000"/>
                <a:lumOff val="5000"/>
              </a:schemeClr>
            </a:gs>
            <a:gs pos="75000">
              <a:schemeClr val="tx1">
                <a:lumMod val="85000"/>
                <a:lumOff val="15000"/>
              </a:schemeClr>
            </a:gs>
            <a:gs pos="89999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066800"/>
          </a:xfrm>
        </p:spPr>
        <p:txBody>
          <a:bodyPr>
            <a:normAutofit/>
          </a:bodyPr>
          <a:lstStyle>
            <a:lvl1pPr>
              <a:defRPr sz="4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4929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0" dist="38100" dir="18900000" sx="105000" sy="105000" algn="bl" rotWithShape="0">
                    <a:prstClr val="black">
                      <a:alpha val="30000"/>
                    </a:prstClr>
                  </a:outerShdw>
                </a:effectLst>
                <a:latin typeface="Hypatia Sans Pro" pitchFamily="34" charset="0"/>
              </a:defRPr>
            </a:lvl1pPr>
          </a:lstStyle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srgbClr val="FFFFFF">
                    <a:lumMod val="50000"/>
                    <a:lumOff val="50000"/>
                  </a:srgbClr>
                </a:solidFill>
                <a:ea typeface="ＭＳ Ｐゴシック" pitchFamily="84" charset="-128"/>
                <a:cs typeface="ＭＳ Ｐゴシック" pitchFamily="84" charset="-128"/>
              </a:rPr>
              <a:pPr algn="l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  <a:lumOff val="50000"/>
                </a:srgbClr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55663" y="152400"/>
            <a:ext cx="7373937" cy="5334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92125" y="6634163"/>
            <a:ext cx="2168525" cy="13335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653213"/>
            <a:ext cx="2895600" cy="1333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681788" y="6634163"/>
            <a:ext cx="1906587" cy="133350"/>
          </a:xfrm>
        </p:spPr>
        <p:txBody>
          <a:bodyPr/>
          <a:lstStyle>
            <a:lvl1pPr>
              <a:defRPr smtClean="0"/>
            </a:lvl1pPr>
          </a:lstStyle>
          <a:p>
            <a:fld id="{751A8FA5-9F4A-46B9-8D5C-BC1BC157E7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FC1AD2-B57E-7C49-8286-8DD959900BA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08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20000">
              <a:schemeClr val="tx1">
                <a:lumMod val="95000"/>
                <a:lumOff val="5000"/>
              </a:schemeClr>
            </a:gs>
            <a:gs pos="50000">
              <a:schemeClr val="tx1">
                <a:lumMod val="95000"/>
                <a:lumOff val="5000"/>
              </a:schemeClr>
            </a:gs>
            <a:gs pos="75000">
              <a:schemeClr val="tx1">
                <a:lumMod val="85000"/>
                <a:lumOff val="15000"/>
              </a:schemeClr>
            </a:gs>
            <a:gs pos="89999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066800"/>
          </a:xfrm>
        </p:spPr>
        <p:txBody>
          <a:bodyPr>
            <a:normAutofit/>
          </a:bodyPr>
          <a:lstStyle>
            <a:lvl1pPr>
              <a:defRPr sz="4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58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58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492983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0" dist="38100" dir="18900000" sx="105000" sy="105000" algn="bl" rotWithShape="0">
                    <a:prstClr val="black">
                      <a:alpha val="30000"/>
                    </a:prstClr>
                  </a:outerShdw>
                </a:effectLst>
                <a:latin typeface="Hypatia Sans Pro" pitchFamily="34" charset="0"/>
              </a:defRPr>
            </a:lvl1pPr>
          </a:lstStyle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srgbClr val="FFFFFF">
                    <a:lumMod val="50000"/>
                    <a:lumOff val="50000"/>
                  </a:srgbClr>
                </a:solidFill>
                <a:ea typeface="ＭＳ Ｐゴシック" pitchFamily="84" charset="-128"/>
                <a:cs typeface="ＭＳ Ｐゴシック" pitchFamily="84" charset="-128"/>
              </a:rPr>
              <a:pPr algn="l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  <a:lumOff val="50000"/>
                </a:srgbClr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E25F8-CFE5-7D44-8EED-C0251F5D931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14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2054" y="569124"/>
            <a:ext cx="7808038" cy="114396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99585" y="2710063"/>
            <a:ext cx="782026" cy="82987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457540" y="6356617"/>
            <a:ext cx="2132921" cy="364512"/>
          </a:xfrm>
          <a:prstGeom prst="rect">
            <a:avLst/>
          </a:prstGeom>
        </p:spPr>
        <p:txBody>
          <a:bodyPr lIns="83997" tIns="41998" rIns="83997" bIns="41998"/>
          <a:lstStyle/>
          <a:p>
            <a:pPr defTabSz="912813"/>
            <a:r>
              <a:rPr lang="en-GB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043" y="6356617"/>
            <a:ext cx="2895939" cy="364512"/>
          </a:xfrm>
          <a:prstGeom prst="rect">
            <a:avLst/>
          </a:prstGeom>
        </p:spPr>
        <p:txBody>
          <a:bodyPr lIns="83997" tIns="41998" rIns="83997" bIns="41998"/>
          <a:lstStyle/>
          <a:p>
            <a:pPr defTabSz="912813"/>
            <a:r>
              <a:rPr lang="sk-SK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40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1B154-E657-DF4C-9603-069F87D02AB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Mar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Mar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Mar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Mar 2013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Mar 2013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Mar 2013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Mar 2013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1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Mar 2013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Mar 2013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Mar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7FCF61-A780-364D-9540-3409DB4AB7D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Mar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7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INFIERI 15 July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INFIERI 15 July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INFIERI 15 July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INFIERI 15 July 2014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 Hall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INFIERI 15 July 2014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 Hall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INFIERI 15 July 2014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 Hall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INFIERI 15 July 2014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 Hall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INFIERI 15 July 2014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 Hall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INFIERI 15 July 2014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 Hall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52EDC-DD08-E842-A0E8-9654B70115A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INFIERI 15 July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0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0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INFIERI 15 July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FC7  |  Mark Pesaresi  |  TWEPP 2014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12AA-E05A-4E56-BBEF-11E2169BB3B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0400" y="6464300"/>
            <a:ext cx="4127500" cy="346075"/>
          </a:xfrm>
        </p:spPr>
        <p:txBody>
          <a:bodyPr/>
          <a:lstStyle>
            <a:lvl1pPr>
              <a:defRPr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algn="l"/>
            <a:r>
              <a:rPr lang="en-GB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|    </a:t>
            </a:r>
            <a:r>
              <a:rPr lang="en-GB" b="1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FC7</a:t>
            </a:r>
            <a:r>
              <a:rPr lang="en-GB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    |    Mark Pesaresi    |    TWEPP 2014</a:t>
            </a:r>
            <a:endParaRPr lang="en-GB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64300"/>
            <a:ext cx="596900" cy="342900"/>
          </a:xfrm>
        </p:spPr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D2D612AA-E05A-4E56-BBEF-11E2169BB3B8}" type="slidenum">
              <a:rPr lang="en-GB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pPr/>
              <a:t>‹#›</a:t>
            </a:fld>
            <a:endParaRPr lang="en-GB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08720"/>
          </a:xfrm>
          <a:prstGeom prst="rect">
            <a:avLst/>
          </a:prstGeom>
          <a:gradFill flip="none" rotWithShape="1">
            <a:gsLst>
              <a:gs pos="9000">
                <a:schemeClr val="tx2">
                  <a:lumMod val="75000"/>
                </a:schemeClr>
              </a:gs>
              <a:gs pos="74000">
                <a:schemeClr val="accent1">
                  <a:alpha val="83000"/>
                </a:schemeClr>
              </a:gs>
              <a:gs pos="98000">
                <a:schemeClr val="accent1"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681" y="6412230"/>
            <a:ext cx="1247830" cy="44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CERN-logo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692" y="6435090"/>
            <a:ext cx="374588" cy="37719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57400" y="198438"/>
            <a:ext cx="6908800" cy="512762"/>
          </a:xfrm>
        </p:spPr>
        <p:txBody>
          <a:bodyPr>
            <a:normAutofit/>
          </a:bodyPr>
          <a:lstStyle>
            <a:lvl1pPr algn="r">
              <a:defRPr sz="2000" b="1">
                <a:solidFill>
                  <a:schemeClr val="bg1">
                    <a:lumMod val="95000"/>
                  </a:schemeClr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FC7  |  Mark Pesaresi  |  TWEPP 2014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12AA-E05A-4E56-BBEF-11E2169BB3B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0400" y="6464300"/>
            <a:ext cx="4127500" cy="346075"/>
          </a:xfrm>
        </p:spPr>
        <p:txBody>
          <a:bodyPr/>
          <a:lstStyle>
            <a:lvl1pPr>
              <a:defRPr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algn="l"/>
            <a:r>
              <a:rPr lang="en-GB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|    </a:t>
            </a:r>
            <a:r>
              <a:rPr lang="en-GB" b="1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FC7</a:t>
            </a:r>
            <a:r>
              <a:rPr lang="en-GB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    |    Mark Pesaresi    |    TWEPP 2014</a:t>
            </a:r>
            <a:endParaRPr lang="en-GB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64300"/>
            <a:ext cx="596900" cy="342900"/>
          </a:xfrm>
        </p:spPr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D2D612AA-E05A-4E56-BBEF-11E2169BB3B8}" type="slidenum">
              <a:rPr lang="en-GB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pPr/>
              <a:t>‹#›</a:t>
            </a:fld>
            <a:endParaRPr lang="en-GB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08720"/>
          </a:xfrm>
          <a:prstGeom prst="rect">
            <a:avLst/>
          </a:prstGeom>
          <a:gradFill flip="none" rotWithShape="1">
            <a:gsLst>
              <a:gs pos="9000">
                <a:schemeClr val="tx2">
                  <a:lumMod val="75000"/>
                </a:schemeClr>
              </a:gs>
              <a:gs pos="74000">
                <a:schemeClr val="accent1">
                  <a:alpha val="83000"/>
                </a:schemeClr>
              </a:gs>
              <a:gs pos="98000">
                <a:schemeClr val="accent1"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681" y="6412230"/>
            <a:ext cx="1247830" cy="44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CERN-logo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692" y="6435090"/>
            <a:ext cx="374588" cy="37719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57400" y="198438"/>
            <a:ext cx="6908800" cy="512762"/>
          </a:xfrm>
        </p:spPr>
        <p:txBody>
          <a:bodyPr>
            <a:normAutofit/>
          </a:bodyPr>
          <a:lstStyle>
            <a:lvl1pPr algn="r">
              <a:defRPr sz="2000" b="1">
                <a:solidFill>
                  <a:schemeClr val="bg1">
                    <a:lumMod val="95000"/>
                  </a:schemeClr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FC7  |  Mark Pesaresi  |  TWEPP 2014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12AA-E05A-4E56-BBEF-11E2169BB3B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0400" y="6464300"/>
            <a:ext cx="4127500" cy="346075"/>
          </a:xfrm>
        </p:spPr>
        <p:txBody>
          <a:bodyPr/>
          <a:lstStyle>
            <a:lvl1pPr>
              <a:defRPr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algn="l"/>
            <a:r>
              <a:rPr lang="en-GB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|    </a:t>
            </a:r>
            <a:r>
              <a:rPr lang="en-GB" b="1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FC7</a:t>
            </a:r>
            <a:r>
              <a:rPr lang="en-GB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    |    Mark Pesaresi    |    TWEPP 2014</a:t>
            </a:r>
            <a:endParaRPr lang="en-GB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64300"/>
            <a:ext cx="596900" cy="342900"/>
          </a:xfrm>
        </p:spPr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D2D612AA-E05A-4E56-BBEF-11E2169BB3B8}" type="slidenum">
              <a:rPr lang="en-GB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pPr/>
              <a:t>‹#›</a:t>
            </a:fld>
            <a:endParaRPr lang="en-GB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08720"/>
          </a:xfrm>
          <a:prstGeom prst="rect">
            <a:avLst/>
          </a:prstGeom>
          <a:gradFill flip="none" rotWithShape="1">
            <a:gsLst>
              <a:gs pos="9000">
                <a:schemeClr val="tx2">
                  <a:lumMod val="75000"/>
                </a:schemeClr>
              </a:gs>
              <a:gs pos="74000">
                <a:schemeClr val="accent1">
                  <a:alpha val="83000"/>
                </a:schemeClr>
              </a:gs>
              <a:gs pos="98000">
                <a:schemeClr val="accent1"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681" y="6412230"/>
            <a:ext cx="1247830" cy="44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CERN-logo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692" y="6435090"/>
            <a:ext cx="374588" cy="37719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57400" y="198438"/>
            <a:ext cx="6908800" cy="512762"/>
          </a:xfrm>
        </p:spPr>
        <p:txBody>
          <a:bodyPr>
            <a:normAutofit/>
          </a:bodyPr>
          <a:lstStyle>
            <a:lvl1pPr algn="r">
              <a:defRPr sz="2000" b="1">
                <a:solidFill>
                  <a:schemeClr val="bg1">
                    <a:lumMod val="95000"/>
                  </a:schemeClr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434FF-DC44-4541-827B-7265543905E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9E718-BE38-EC4F-8B84-34A1EF8CD01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2DF1C-A003-4F42-8017-5CAA1687C6E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0BE82C-6935-174E-B8DF-D5FA473CE41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E4FCA-B6CC-9F4B-88F8-89BECCB409F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152400"/>
            <a:ext cx="2128837" cy="5715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52400"/>
            <a:ext cx="6238875" cy="5715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53FE04-AA44-924F-9619-434146063E2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165741-6AC2-0C49-A106-8119B9834A8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60585-9CDE-B54B-A66A-728C6516521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87B37-21F4-ED43-B81A-DF90311A512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4AD4A4-90C5-984E-91C7-ED3F64C3D14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3AB604-25A1-FD44-9345-6B5231E279C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03614-2F9A-064E-B38E-2BA538F37E0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7D11EB-330F-4741-B0AB-52C0A964E19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4AD15-024F-CF41-8B3F-CFC4D2F964C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425EDD-3906-D34D-8E0F-F3515E7FE9C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0D582E-6E92-524B-B36D-619466EA237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152400"/>
            <a:ext cx="2128837" cy="5715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52400"/>
            <a:ext cx="6238875" cy="5715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90622E-5F78-394F-B9B4-6C42CF25606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343DCDB3-E720-4FB3-AB77-BF4CA067204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BDCAFD-937B-4BBE-BE3B-F5F1E99C2EB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6167649E-389F-4911-860B-25436E2D7D8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3E4BDB-01A3-4CAA-AA5C-F07F154EC82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67E4D529-FBBC-4187-9768-637CEE92E2F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E00E922A-39AA-4ACD-87A6-D909A896C85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FFDC4CE-45F3-417A-A56B-7D91324D2F0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B338372-5F3B-474B-8D68-87458DDE5F8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363DDF08-973E-4F2E-B483-BF6ABFC1167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7AA5AD01-8E56-42EB-9A7E-8CD07D3CADC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152400"/>
            <a:ext cx="2128837" cy="5715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52400"/>
            <a:ext cx="6238875" cy="5715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0D9C6ADF-9711-466B-A853-133DC8F4C68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Oct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EA6E9-A02F-134E-B833-26456F53D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Oct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CBB3E-CABD-0E42-B88C-BF518E26E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Oct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650BC-B344-454D-9786-C7448CC08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Oct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Geoff Hall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CDD5-DEC8-0C42-A38D-2FE32FFB9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Oct 2014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Geoff Hall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8C776-E349-F541-A843-44DC11B1D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Oct 2014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Geoff Hall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4A65B-052F-9940-BC6D-E1CA51F12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Oct 2014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Geoff Hall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D4EFE-92F2-7A48-AC5E-22D86DA57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Oct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Geoff Hall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A7F39-E023-CB42-A095-916750AC6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Oct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Geoff Hall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BAB8F-974B-A04F-96FF-0E59C25C2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Oct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D175F-47CF-2B48-95F2-4AD8334BFE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Oct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E2708-60AF-CA4C-96EF-5068D6E96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55663" y="152400"/>
            <a:ext cx="7373937" cy="5334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92125" y="6634163"/>
            <a:ext cx="2168525" cy="13335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653213"/>
            <a:ext cx="2895600" cy="1333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681788" y="6634163"/>
            <a:ext cx="1906587" cy="133350"/>
          </a:xfrm>
        </p:spPr>
        <p:txBody>
          <a:bodyPr/>
          <a:lstStyle>
            <a:lvl1pPr>
              <a:defRPr smtClean="0"/>
            </a:lvl1pPr>
          </a:lstStyle>
          <a:p>
            <a:fld id="{751A8FA5-9F4A-46B9-8D5C-BC1BC157E7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EFCF612D-37EF-644F-B3DD-C02EB4163C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2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86" indent="0">
              <a:buNone/>
              <a:defRPr sz="2800"/>
            </a:lvl2pPr>
            <a:lvl3pPr marL="913771" indent="0">
              <a:buNone/>
              <a:defRPr sz="2400"/>
            </a:lvl3pPr>
            <a:lvl4pPr marL="1370659" indent="0">
              <a:buNone/>
              <a:defRPr sz="2000"/>
            </a:lvl4pPr>
            <a:lvl5pPr marL="1827543" indent="0">
              <a:buNone/>
              <a:defRPr sz="2000"/>
            </a:lvl5pPr>
            <a:lvl6pPr marL="2284430" indent="0">
              <a:buNone/>
              <a:defRPr sz="2000"/>
            </a:lvl6pPr>
            <a:lvl7pPr marL="2741317" indent="0">
              <a:buNone/>
              <a:defRPr sz="2000"/>
            </a:lvl7pPr>
            <a:lvl8pPr marL="3198202" indent="0">
              <a:buNone/>
              <a:defRPr sz="2000"/>
            </a:lvl8pPr>
            <a:lvl9pPr marL="365508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7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7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11015" y="5410200"/>
            <a:ext cx="86868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60" y="990600"/>
            <a:ext cx="8686800" cy="20063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40060" y="3140968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240060" y="5057800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2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3" y="990600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572003" y="990600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/>
          <p:cNvSpPr>
            <a:spLocks/>
          </p:cNvSpPr>
          <p:nvPr userDrawn="1"/>
        </p:nvSpPr>
        <p:spPr bwMode="auto">
          <a:xfrm>
            <a:off x="285751" y="2803526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331" tIns="45666" rIns="91331" bIns="45666"/>
          <a:lstStyle/>
          <a:p>
            <a:pPr defTabSz="912813" eaLnBrk="0" hangingPunct="0">
              <a:defRPr/>
            </a:pP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0577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19626"/>
            <a:ext cx="7772400" cy="1599775"/>
          </a:xfrm>
        </p:spPr>
        <p:txBody>
          <a:bodyPr anchor="b">
            <a:noAutofit/>
          </a:bodyPr>
          <a:lstStyle>
            <a:lvl1pPr algn="ctr">
              <a:defRPr sz="6000" i="1">
                <a:solidFill>
                  <a:schemeClr val="bg2">
                    <a:lumMod val="95000"/>
                    <a:lumOff val="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419600"/>
            <a:ext cx="6400800" cy="1219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3737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cap="none" baseline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2"/>
            <a:ext cx="4343400" cy="3096344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980728"/>
            <a:ext cx="4343400" cy="3312368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66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8469" y="4581128"/>
            <a:ext cx="4343400" cy="2088232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171467" y="4578920"/>
            <a:ext cx="4343400" cy="2088232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19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2"/>
            <a:ext cx="434340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1196752"/>
            <a:ext cx="434340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66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5057" y="5551996"/>
            <a:ext cx="8840367" cy="1117455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552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048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5720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97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>
            <a:lvl1pPr>
              <a:defRPr sz="3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688632"/>
          </a:xfrm>
        </p:spPr>
        <p:txBody>
          <a:bodyPr/>
          <a:lstStyle>
            <a:lvl1pPr>
              <a:defRPr sz="22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  <a:lvl2pPr>
              <a:buFont typeface="Wingdings" pitchFamily="2" charset="2"/>
              <a:buChar char="Ø"/>
              <a:defRPr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2pPr>
            <a:lvl3pPr>
              <a:buFont typeface="Courier New" pitchFamily="49" charset="0"/>
              <a:buChar char="o"/>
              <a:defRPr sz="16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3pPr>
            <a:lvl4pPr>
              <a:defRPr sz="1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4pPr>
            <a:lvl5pPr>
              <a:buFont typeface="Wingdings" pitchFamily="2" charset="2"/>
              <a:buChar char="§"/>
              <a:defRPr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915818" y="6597352"/>
            <a:ext cx="3816424" cy="2606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2813"/>
            <a:r>
              <a:rPr lang="sk-SK" sz="2400" smtClean="0">
                <a:solidFill>
                  <a:prstClr val="black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fr-FR" sz="2400" dirty="0">
              <a:solidFill>
                <a:prstClr val="black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8384" y="6597352"/>
            <a:ext cx="1115616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0EF71B-7A8A-41E4-8407-C267272BC33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1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73.xml"/><Relationship Id="rId3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75.xml"/><Relationship Id="rId3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77.xml"/><Relationship Id="rId3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3" Type="http://schemas.openxmlformats.org/officeDocument/2006/relationships/image" Target="../media/image1.png"/><Relationship Id="rId14" Type="http://schemas.openxmlformats.org/officeDocument/2006/relationships/image" Target="../media/image5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69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99.xml"/><Relationship Id="rId63" Type="http://schemas.openxmlformats.org/officeDocument/2006/relationships/slideLayout" Target="../slideLayouts/slideLayout143.xml"/><Relationship Id="rId64" Type="http://schemas.openxmlformats.org/officeDocument/2006/relationships/slideLayout" Target="../slideLayouts/slideLayout144.xml"/><Relationship Id="rId65" Type="http://schemas.openxmlformats.org/officeDocument/2006/relationships/slideLayout" Target="../slideLayouts/slideLayout145.xml"/><Relationship Id="rId66" Type="http://schemas.openxmlformats.org/officeDocument/2006/relationships/slideLayout" Target="../slideLayouts/slideLayout146.xml"/><Relationship Id="rId67" Type="http://schemas.openxmlformats.org/officeDocument/2006/relationships/slideLayout" Target="../slideLayouts/slideLayout147.xml"/><Relationship Id="rId68" Type="http://schemas.openxmlformats.org/officeDocument/2006/relationships/slideLayout" Target="../slideLayouts/slideLayout148.xml"/><Relationship Id="rId69" Type="http://schemas.openxmlformats.org/officeDocument/2006/relationships/slideLayout" Target="../slideLayouts/slideLayout149.xml"/><Relationship Id="rId50" Type="http://schemas.openxmlformats.org/officeDocument/2006/relationships/slideLayout" Target="../slideLayouts/slideLayout130.xml"/><Relationship Id="rId51" Type="http://schemas.openxmlformats.org/officeDocument/2006/relationships/slideLayout" Target="../slideLayouts/slideLayout131.xml"/><Relationship Id="rId52" Type="http://schemas.openxmlformats.org/officeDocument/2006/relationships/slideLayout" Target="../slideLayouts/slideLayout132.xml"/><Relationship Id="rId53" Type="http://schemas.openxmlformats.org/officeDocument/2006/relationships/slideLayout" Target="../slideLayouts/slideLayout133.xml"/><Relationship Id="rId54" Type="http://schemas.openxmlformats.org/officeDocument/2006/relationships/slideLayout" Target="../slideLayouts/slideLayout134.xml"/><Relationship Id="rId55" Type="http://schemas.openxmlformats.org/officeDocument/2006/relationships/slideLayout" Target="../slideLayouts/slideLayout135.xml"/><Relationship Id="rId56" Type="http://schemas.openxmlformats.org/officeDocument/2006/relationships/slideLayout" Target="../slideLayouts/slideLayout136.xml"/><Relationship Id="rId57" Type="http://schemas.openxmlformats.org/officeDocument/2006/relationships/slideLayout" Target="../slideLayouts/slideLayout137.xml"/><Relationship Id="rId58" Type="http://schemas.openxmlformats.org/officeDocument/2006/relationships/slideLayout" Target="../slideLayouts/slideLayout138.xml"/><Relationship Id="rId59" Type="http://schemas.openxmlformats.org/officeDocument/2006/relationships/slideLayout" Target="../slideLayouts/slideLayout139.xml"/><Relationship Id="rId40" Type="http://schemas.openxmlformats.org/officeDocument/2006/relationships/slideLayout" Target="../slideLayouts/slideLayout120.xml"/><Relationship Id="rId41" Type="http://schemas.openxmlformats.org/officeDocument/2006/relationships/slideLayout" Target="../slideLayouts/slideLayout121.xml"/><Relationship Id="rId42" Type="http://schemas.openxmlformats.org/officeDocument/2006/relationships/slideLayout" Target="../slideLayouts/slideLayout122.xml"/><Relationship Id="rId43" Type="http://schemas.openxmlformats.org/officeDocument/2006/relationships/slideLayout" Target="../slideLayouts/slideLayout123.xml"/><Relationship Id="rId44" Type="http://schemas.openxmlformats.org/officeDocument/2006/relationships/slideLayout" Target="../slideLayouts/slideLayout124.xml"/><Relationship Id="rId45" Type="http://schemas.openxmlformats.org/officeDocument/2006/relationships/slideLayout" Target="../slideLayouts/slideLayout125.xml"/><Relationship Id="rId46" Type="http://schemas.openxmlformats.org/officeDocument/2006/relationships/slideLayout" Target="../slideLayouts/slideLayout126.xml"/><Relationship Id="rId47" Type="http://schemas.openxmlformats.org/officeDocument/2006/relationships/slideLayout" Target="../slideLayouts/slideLayout127.xml"/><Relationship Id="rId48" Type="http://schemas.openxmlformats.org/officeDocument/2006/relationships/slideLayout" Target="../slideLayouts/slideLayout128.xml"/><Relationship Id="rId49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110.xml"/><Relationship Id="rId31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14.xml"/><Relationship Id="rId35" Type="http://schemas.openxmlformats.org/officeDocument/2006/relationships/slideLayout" Target="../slideLayouts/slideLayout115.xml"/><Relationship Id="rId36" Type="http://schemas.openxmlformats.org/officeDocument/2006/relationships/slideLayout" Target="../slideLayouts/slideLayout116.xml"/><Relationship Id="rId37" Type="http://schemas.openxmlformats.org/officeDocument/2006/relationships/slideLayout" Target="../slideLayouts/slideLayout117.xml"/><Relationship Id="rId38" Type="http://schemas.openxmlformats.org/officeDocument/2006/relationships/slideLayout" Target="../slideLayouts/slideLayout118.xml"/><Relationship Id="rId39" Type="http://schemas.openxmlformats.org/officeDocument/2006/relationships/slideLayout" Target="../slideLayouts/slideLayout119.xml"/><Relationship Id="rId70" Type="http://schemas.openxmlformats.org/officeDocument/2006/relationships/theme" Target="../theme/theme8.xml"/><Relationship Id="rId71" Type="http://schemas.openxmlformats.org/officeDocument/2006/relationships/image" Target="../media/image7.png"/><Relationship Id="rId20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08.xml"/><Relationship Id="rId29" Type="http://schemas.openxmlformats.org/officeDocument/2006/relationships/slideLayout" Target="../slideLayouts/slideLayout109.xml"/><Relationship Id="rId60" Type="http://schemas.openxmlformats.org/officeDocument/2006/relationships/slideLayout" Target="../slideLayouts/slideLayout140.xml"/><Relationship Id="rId61" Type="http://schemas.openxmlformats.org/officeDocument/2006/relationships/slideLayout" Target="../slideLayouts/slideLayout141.xml"/><Relationship Id="rId62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0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550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9550"/>
            <a:ext cx="2895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550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34988" indent="-268288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0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801688" indent="-2667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081088" indent="-2794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02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GB" smtClean="0"/>
              <a:t>INFIERI 15 July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9602"/>
            <a:ext cx="2895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US" smtClean="0"/>
              <a:t>G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02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hf hdr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0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FC7  |  Mark Pesaresi  |  TWEPP 2014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D2D612AA-E05A-4E56-BBEF-11E2169BB3B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FC7  |  Mark Pesaresi  |  TWEPP 2014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D2D612AA-E05A-4E56-BBEF-11E2169BB3B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FC7  |  Mark Pesaresi  |  TWEPP 2014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D2D612AA-E05A-4E56-BBEF-11E2169BB3B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0"/>
            <a:ext cx="7848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13" y="6557963"/>
            <a:ext cx="8316912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9288" y="6524625"/>
            <a:ext cx="8747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fld id="{A35F98A2-9BBE-0044-9B81-285671F17AE7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3321" name="Picture 9" descr="CMS-Color-Label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1113" y="973138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3323" name="Picture 17" descr="lhcdipo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153400" y="38100"/>
            <a:ext cx="958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WordArt 18"/>
          <p:cNvSpPr>
            <a:spLocks noChangeArrowheads="1" noChangeShapeType="1"/>
          </p:cNvSpPr>
          <p:nvPr userDrawn="1"/>
        </p:nvSpPr>
        <p:spPr bwMode="auto">
          <a:xfrm>
            <a:off x="7086600" y="76200"/>
            <a:ext cx="990600" cy="7588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Super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0"/>
            <a:ext cx="7848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13" y="6557963"/>
            <a:ext cx="8316912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9288" y="6524625"/>
            <a:ext cx="8747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fld id="{124BBF74-DEB9-0542-A744-A2C41102FC0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5609" name="Picture 9" descr="CMS-Color-Label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1113" y="973138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5611" name="Picture 17" descr="lhcdipo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153400" y="38100"/>
            <a:ext cx="958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WordArt 18"/>
          <p:cNvSpPr>
            <a:spLocks noChangeArrowheads="1" noChangeShapeType="1"/>
          </p:cNvSpPr>
          <p:nvPr userDrawn="1"/>
        </p:nvSpPr>
        <p:spPr bwMode="auto">
          <a:xfrm>
            <a:off x="7086600" y="76200"/>
            <a:ext cx="990600" cy="7588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Super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0"/>
            <a:ext cx="7848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13" y="6557963"/>
            <a:ext cx="8316912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smtClean="0"/>
              <a:t>Geoff Hall</a:t>
            </a: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9288" y="6524625"/>
            <a:ext cx="8747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B8BD1DB-C2EC-4E33-9C7A-EA0356546A77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1" name="Picture 9" descr="CMS-Color-Label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971550"/>
          </a:xfrm>
          <a:prstGeom prst="rect">
            <a:avLst/>
          </a:prstGeom>
          <a:noFill/>
        </p:spPr>
      </p:pic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1113" y="973138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8" name="Picture 16" descr="fermi_logo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0075" y="6573838"/>
            <a:ext cx="238125" cy="242887"/>
          </a:xfrm>
          <a:prstGeom prst="rect">
            <a:avLst/>
          </a:prstGeom>
          <a:noFill/>
        </p:spPr>
      </p:pic>
      <p:pic>
        <p:nvPicPr>
          <p:cNvPr id="3089" name="Picture 17" descr="lhcdipo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8153400" y="38100"/>
            <a:ext cx="958850" cy="914400"/>
          </a:xfrm>
          <a:prstGeom prst="rect">
            <a:avLst/>
          </a:prstGeom>
          <a:noFill/>
        </p:spPr>
      </p:pic>
      <p:sp>
        <p:nvSpPr>
          <p:cNvPr id="3090" name="WordArt 18"/>
          <p:cNvSpPr>
            <a:spLocks noChangeArrowheads="1" noChangeShapeType="1"/>
          </p:cNvSpPr>
          <p:nvPr userDrawn="1"/>
        </p:nvSpPr>
        <p:spPr bwMode="auto">
          <a:xfrm>
            <a:off x="7086600" y="76200"/>
            <a:ext cx="990600" cy="7588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Super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Blip>
          <a:blip r:embed="rId17"/>
        </a:buBlip>
        <a:defRPr sz="2400">
          <a:solidFill>
            <a:schemeClr val="tx1"/>
          </a:solidFill>
          <a:latin typeface="+mn-lt"/>
          <a:ea typeface="ＭＳ Ｐゴシック" pitchFamily="18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18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18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1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1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1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1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1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550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7" charset="0"/>
              </a:defRPr>
            </a:lvl1pPr>
          </a:lstStyle>
          <a:p>
            <a:pPr>
              <a:defRPr/>
            </a:pPr>
            <a:r>
              <a:rPr lang="en-GB" smtClean="0"/>
              <a:t>Oct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9550"/>
            <a:ext cx="2895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7" charset="0"/>
              </a:defRPr>
            </a:lvl1pPr>
          </a:lstStyle>
          <a:p>
            <a:pPr>
              <a:defRPr/>
            </a:pPr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550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7" charset="0"/>
              </a:defRPr>
            </a:lvl1pPr>
          </a:lstStyle>
          <a:p>
            <a:pPr>
              <a:defRPr/>
            </a:pPr>
            <a:fld id="{9977BA85-53A1-6A4F-AFA3-21B5DB32E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•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–"/>
        <a:defRPr sz="24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550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9550"/>
            <a:ext cx="2895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550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0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71"/>
            <a:ext cx="2133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 defTabSz="456886"/>
            <a:r>
              <a:rPr lang="en-GB" smtClean="0"/>
              <a:t>Oct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671"/>
            <a:ext cx="2895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 defTabSz="456886"/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71"/>
            <a:ext cx="2133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 defTabSz="456886"/>
            <a:fld id="{B5131186-A37D-DD4F-94BA-70F6FD9173BD}" type="slidenum">
              <a:rPr lang="en-US"/>
              <a:pPr defTabSz="456886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/>
  <p:txStyles>
    <p:titleStyle>
      <a:lvl1pPr algn="r" defTabSz="456886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886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771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659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543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64" indent="-342664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194" indent="-266517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02" indent="-279208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597" indent="-266517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5987" indent="-228446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2872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58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46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527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6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1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9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3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3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7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02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8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28600" y="990607"/>
            <a:ext cx="8686800" cy="5562599"/>
          </a:xfrm>
          <a:prstGeom prst="rect">
            <a:avLst/>
          </a:prstGeom>
        </p:spPr>
        <p:txBody>
          <a:bodyPr vert="horz" lIns="91407" tIns="45704" rIns="91407" bIns="45704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34400" y="166"/>
            <a:ext cx="609600" cy="365125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algn="r">
              <a:defRPr sz="1100">
                <a:solidFill>
                  <a:schemeClr val="accent2"/>
                </a:solidFill>
              </a:defRPr>
            </a:lvl1pPr>
          </a:lstStyle>
          <a:p>
            <a:pPr defTabSz="912813"/>
            <a:fld id="{72AC53DF-4216-466D-99A7-94400E6C2A25}" type="slidenum">
              <a:rPr lang="en-US" smtClean="0">
                <a:solidFill>
                  <a:srgbClr val="3333CC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pPr defTabSz="912813"/>
              <a:t>‹#›</a:t>
            </a:fld>
            <a:endParaRPr lang="en-US" dirty="0">
              <a:solidFill>
                <a:srgbClr val="3333CC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29" name="Title Placeholder 28"/>
          <p:cNvSpPr>
            <a:spLocks noGrp="1"/>
          </p:cNvSpPr>
          <p:nvPr>
            <p:ph type="title"/>
          </p:nvPr>
        </p:nvSpPr>
        <p:spPr>
          <a:xfrm>
            <a:off x="1066800" y="0"/>
            <a:ext cx="74676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/>
          <a:lstStyle/>
          <a:p>
            <a:pPr algn="just" defTabSz="9139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J. Incandela     October  2013   CMS Status and Upgrades Financial Plan     37</a:t>
            </a:r>
            <a:r>
              <a:rPr lang="en-US" sz="900" i="1" baseline="30000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9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Resource Review Board</a:t>
            </a:r>
            <a:endParaRPr lang="en-US" sz="900" i="1" dirty="0">
              <a:solidFill>
                <a:srgbClr val="FFFFFF">
                  <a:lumMod val="50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05" t="23021" r="17239" b="29629"/>
          <a:stretch>
            <a:fillRect/>
          </a:stretch>
        </p:blipFill>
        <p:spPr bwMode="auto">
          <a:xfrm>
            <a:off x="0" y="1"/>
            <a:ext cx="914400" cy="8686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  <p:sldLayoutId id="2147483775" r:id="rId26"/>
    <p:sldLayoutId id="2147483776" r:id="rId27"/>
    <p:sldLayoutId id="2147483777" r:id="rId28"/>
    <p:sldLayoutId id="2147483778" r:id="rId29"/>
    <p:sldLayoutId id="2147483779" r:id="rId30"/>
    <p:sldLayoutId id="2147483780" r:id="rId31"/>
    <p:sldLayoutId id="2147483781" r:id="rId32"/>
    <p:sldLayoutId id="2147483782" r:id="rId33"/>
    <p:sldLayoutId id="2147483783" r:id="rId34"/>
    <p:sldLayoutId id="2147483784" r:id="rId35"/>
    <p:sldLayoutId id="2147483785" r:id="rId36"/>
    <p:sldLayoutId id="2147483786" r:id="rId37"/>
    <p:sldLayoutId id="2147483787" r:id="rId38"/>
    <p:sldLayoutId id="2147483788" r:id="rId39"/>
    <p:sldLayoutId id="2147483789" r:id="rId40"/>
    <p:sldLayoutId id="2147483790" r:id="rId41"/>
    <p:sldLayoutId id="2147483791" r:id="rId42"/>
    <p:sldLayoutId id="2147483792" r:id="rId43"/>
    <p:sldLayoutId id="2147483793" r:id="rId44"/>
    <p:sldLayoutId id="2147483794" r:id="rId45"/>
    <p:sldLayoutId id="2147483795" r:id="rId46"/>
    <p:sldLayoutId id="2147483796" r:id="rId47"/>
    <p:sldLayoutId id="2147483797" r:id="rId48"/>
    <p:sldLayoutId id="2147483798" r:id="rId49"/>
    <p:sldLayoutId id="2147483799" r:id="rId50"/>
    <p:sldLayoutId id="2147483800" r:id="rId51"/>
    <p:sldLayoutId id="2147483801" r:id="rId52"/>
    <p:sldLayoutId id="2147483802" r:id="rId53"/>
    <p:sldLayoutId id="2147483803" r:id="rId54"/>
    <p:sldLayoutId id="2147483804" r:id="rId55"/>
    <p:sldLayoutId id="2147483805" r:id="rId56"/>
    <p:sldLayoutId id="2147483806" r:id="rId57"/>
    <p:sldLayoutId id="2147483807" r:id="rId58"/>
    <p:sldLayoutId id="2147483808" r:id="rId59"/>
    <p:sldLayoutId id="2147483809" r:id="rId60"/>
    <p:sldLayoutId id="2147483810" r:id="rId61"/>
    <p:sldLayoutId id="2147483811" r:id="rId62"/>
    <p:sldLayoutId id="2147483812" r:id="rId63"/>
    <p:sldLayoutId id="2147483813" r:id="rId64"/>
    <p:sldLayoutId id="2147483814" r:id="rId65"/>
    <p:sldLayoutId id="2147483815" r:id="rId66"/>
    <p:sldLayoutId id="2147483816" r:id="rId67"/>
    <p:sldLayoutId id="2147483817" r:id="rId68"/>
    <p:sldLayoutId id="2147483818" r:id="rId69"/>
  </p:sldLayoutIdLst>
  <p:hf hdr="0"/>
  <p:txStyles>
    <p:titleStyle>
      <a:lvl1pPr algn="r" rtl="0" eaLnBrk="1" latinLnBrk="0" hangingPunct="1">
        <a:spcBef>
          <a:spcPct val="0"/>
        </a:spcBef>
        <a:buNone/>
        <a:defRPr sz="4800" kern="1200" spc="-150" baseline="0">
          <a:solidFill>
            <a:srgbClr val="0D0D0D"/>
          </a:soli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20040" indent="-338328" algn="l" rtl="0" eaLnBrk="1" latinLnBrk="0" hangingPunct="1">
        <a:spcBef>
          <a:spcPts val="300"/>
        </a:spcBef>
        <a:buClrTx/>
        <a:buSzPct val="95000"/>
        <a:buFont typeface="Wingdings"/>
        <a:buChar char="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557784" indent="-283464" algn="l" rtl="0" eaLnBrk="1" latinLnBrk="0" hangingPunct="1">
        <a:spcBef>
          <a:spcPts val="300"/>
        </a:spcBef>
        <a:buClrTx/>
        <a:buSzPct val="90000"/>
        <a:buFont typeface="Wingdings" pitchFamily="2" charset="2"/>
        <a:buChar char="§"/>
        <a:defRPr sz="2600" kern="1200">
          <a:solidFill>
            <a:srgbClr val="800000"/>
          </a:solidFill>
          <a:latin typeface="+mn-lt"/>
          <a:ea typeface="+mn-ea"/>
          <a:cs typeface="+mn-cs"/>
        </a:defRPr>
      </a:lvl2pPr>
      <a:lvl3pPr marL="722376" indent="-228517" algn="l" rtl="0" eaLnBrk="1" latinLnBrk="0" hangingPunct="1">
        <a:spcBef>
          <a:spcPts val="300"/>
        </a:spcBef>
        <a:buClrTx/>
        <a:buFont typeface="Wingdings 2"/>
        <a:buChar char=""/>
        <a:defRPr sz="24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987552" indent="-228517" algn="l" rtl="0" eaLnBrk="1" latinLnBrk="0" hangingPunct="1">
        <a:spcBef>
          <a:spcPts val="300"/>
        </a:spcBef>
        <a:buClrTx/>
        <a:buFont typeface="Wingdings 3"/>
        <a:buChar char=""/>
        <a:defRPr sz="2200" kern="1200">
          <a:solidFill>
            <a:srgbClr val="000090"/>
          </a:solidFill>
          <a:latin typeface="+mn-lt"/>
          <a:ea typeface="+mn-ea"/>
          <a:cs typeface="+mn-cs"/>
        </a:defRPr>
      </a:lvl4pPr>
      <a:lvl5pPr marL="1133856" indent="-210236" algn="l" rtl="0" eaLnBrk="1" latinLnBrk="0" hangingPunct="1">
        <a:spcBef>
          <a:spcPts val="300"/>
        </a:spcBef>
        <a:buClrTx/>
        <a:buFont typeface="Wingdings 2"/>
        <a:buChar char="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1709316" indent="-210236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272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226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181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14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 defTabSz="456910"/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614"/>
            <a:ext cx="2895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 defTabSz="456910"/>
            <a:r>
              <a:rPr lang="en-US" smtClean="0"/>
              <a:t>OSC Mar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14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 defTabSz="456910"/>
            <a:fld id="{B5131186-A37D-DD4F-94BA-70F6FD9173BD}" type="slidenum">
              <a:rPr lang="en-US"/>
              <a:pPr defTabSz="45691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hf hdr="0"/>
  <p:txStyles>
    <p:titleStyle>
      <a:lvl1pPr algn="r" defTabSz="45691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910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818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729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636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82" indent="-342682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217" indent="-266531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0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39" indent="-279222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657" indent="-266531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6092" indent="-228457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300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10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2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26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Relationship Id="rId2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Relationship Id="rId2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Relationship Id="rId2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75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162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62.xml"/><Relationship Id="rId2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156.xml"/><Relationship Id="rId2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9"/>
          <p:cNvSpPr>
            <a:spLocks noGrp="1"/>
          </p:cNvSpPr>
          <p:nvPr>
            <p:ph type="ctrTitle"/>
          </p:nvPr>
        </p:nvSpPr>
        <p:spPr>
          <a:xfrm>
            <a:off x="685800" y="2130542"/>
            <a:ext cx="8153400" cy="1470025"/>
          </a:xfrm>
        </p:spPr>
        <p:txBody>
          <a:bodyPr/>
          <a:lstStyle/>
          <a:p>
            <a:pPr defTabSz="444194"/>
            <a:r>
              <a:rPr lang="en-US" dirty="0" smtClean="0"/>
              <a:t>Electronics procurements</a:t>
            </a:r>
            <a:endParaRPr lang="en-US" dirty="0" smtClean="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9939" name="Subtitle 10"/>
          <p:cNvSpPr>
            <a:spLocks noGrp="1"/>
          </p:cNvSpPr>
          <p:nvPr>
            <p:ph type="subTitle" idx="1"/>
          </p:nvPr>
        </p:nvSpPr>
        <p:spPr>
          <a:xfrm>
            <a:off x="457200" y="3657600"/>
            <a:ext cx="8382000" cy="2514600"/>
          </a:xfrm>
        </p:spPr>
        <p:txBody>
          <a:bodyPr/>
          <a:lstStyle/>
          <a:p>
            <a:pPr algn="r">
              <a:buFont typeface="Wingdings" pitchFamily="-106" charset="2"/>
              <a:buNone/>
            </a:pPr>
            <a:endParaRPr lang="en-US" dirty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algn="r">
              <a:buFont typeface="Wingdings" pitchFamily="-106" charset="2"/>
              <a:buNone/>
            </a:pPr>
            <a:r>
              <a:rPr lang="en-US" dirty="0" smtClean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  <a:t>Geoff </a:t>
            </a:r>
            <a:r>
              <a:rPr lang="en-US" dirty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  <a:t>Hall</a:t>
            </a:r>
            <a:br>
              <a:rPr lang="en-US" dirty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</a:br>
            <a:r>
              <a:rPr lang="en-US" dirty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  <a:t/>
            </a:r>
            <a:br>
              <a:rPr lang="en-US" dirty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</a:br>
            <a:endParaRPr lang="en-US" dirty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rot="10800000" flipV="1">
            <a:off x="1017589" y="3354388"/>
            <a:ext cx="7821612" cy="365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9" name="TextBox 8"/>
          <p:cNvSpPr txBox="1"/>
          <p:nvPr/>
        </p:nvSpPr>
        <p:spPr>
          <a:xfrm>
            <a:off x="6916275" y="3688842"/>
            <a:ext cx="1904171" cy="369271"/>
          </a:xfrm>
          <a:prstGeom prst="rect">
            <a:avLst/>
          </a:prstGeom>
          <a:noFill/>
        </p:spPr>
        <p:txBody>
          <a:bodyPr wrap="none" lIns="91376" tIns="45690" rIns="91376" bIns="45690" rtlCol="0">
            <a:spAutoFit/>
          </a:bodyPr>
          <a:lstStyle/>
          <a:p>
            <a:pPr algn="r" defTabSz="456886"/>
            <a:r>
              <a:rPr lang="en-US" dirty="0" smtClean="0">
                <a:solidFill>
                  <a:prstClr val="black"/>
                </a:solidFill>
              </a:rPr>
              <a:t>24 October 2014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 descr="CMS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3" y="296505"/>
            <a:ext cx="2801950" cy="19800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2827" y="4226004"/>
            <a:ext cx="5399343" cy="2046159"/>
          </a:xfrm>
          <a:prstGeom prst="rect">
            <a:avLst/>
          </a:prstGeom>
          <a:noFill/>
        </p:spPr>
      </p:pic>
      <p:pic>
        <p:nvPicPr>
          <p:cNvPr id="11" name="Picture 71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1200" y="441324"/>
            <a:ext cx="2819400" cy="228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12" descr="daq-2001-00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8172" y="363345"/>
            <a:ext cx="2543998" cy="1907998"/>
          </a:xfrm>
          <a:prstGeom prst="rect">
            <a:avLst/>
          </a:prstGeom>
        </p:spPr>
      </p:pic>
      <p:pic>
        <p:nvPicPr>
          <p:cNvPr id="14" name="Picture 4" descr="D:\everyday\ecalpa\tktds7x4\DSCN0234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1200" y="4656200"/>
            <a:ext cx="3195821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advanced hybrids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 descr="2S_hybrid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34" r="3137" b="5624"/>
          <a:stretch/>
        </p:blipFill>
        <p:spPr>
          <a:xfrm>
            <a:off x="323089" y="1013735"/>
            <a:ext cx="8325669" cy="550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13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requirements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Fine pitch</a:t>
            </a:r>
          </a:p>
          <a:p>
            <a:r>
              <a:rPr lang="en-US" dirty="0" smtClean="0"/>
              <a:t>dense layout</a:t>
            </a:r>
          </a:p>
          <a:p>
            <a:r>
              <a:rPr lang="en-US" dirty="0" smtClean="0"/>
              <a:t>multi-layers</a:t>
            </a:r>
          </a:p>
          <a:p>
            <a:r>
              <a:rPr lang="en-US" dirty="0" smtClean="0"/>
              <a:t>impedance control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 descr="2S_hybrid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802" b="4352"/>
          <a:stretch/>
        </p:blipFill>
        <p:spPr>
          <a:xfrm>
            <a:off x="0" y="0"/>
            <a:ext cx="4590104" cy="655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2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F86ED-5484-4162-83EF-19165467B093}" type="slidenum">
              <a:rPr lang="en-US"/>
              <a:pPr/>
              <a:t>12</a:t>
            </a:fld>
            <a:endParaRPr lang="en-US"/>
          </a:p>
        </p:txBody>
      </p:sp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upplemented by off-detector digital boards… </a:t>
            </a:r>
            <a:endParaRPr lang="en-US" dirty="0"/>
          </a:p>
        </p:txBody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1981200" cy="5181600"/>
          </a:xfrm>
        </p:spPr>
        <p:txBody>
          <a:bodyPr/>
          <a:lstStyle/>
          <a:p>
            <a:pPr marL="187325" indent="-187325">
              <a:lnSpc>
                <a:spcPct val="90000"/>
              </a:lnSpc>
            </a:pPr>
            <a:endParaRPr lang="en-US" sz="1800" dirty="0"/>
          </a:p>
          <a:p>
            <a:pPr marL="187325" indent="-187325">
              <a:lnSpc>
                <a:spcPct val="9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typical of many other CMS modules</a:t>
            </a:r>
          </a:p>
          <a:p>
            <a:pPr marL="187325" indent="-187325">
              <a:lnSpc>
                <a:spcPct val="90000"/>
              </a:lnSpc>
            </a:pPr>
            <a:endParaRPr lang="en-US" sz="1800" dirty="0"/>
          </a:p>
          <a:p>
            <a:pPr marL="187325" indent="-187325">
              <a:lnSpc>
                <a:spcPct val="90000"/>
              </a:lnSpc>
            </a:pPr>
            <a:endParaRPr lang="en-US" sz="1800" dirty="0"/>
          </a:p>
          <a:p>
            <a:pPr marL="187325" indent="-187325">
              <a:lnSpc>
                <a:spcPct val="90000"/>
              </a:lnSpc>
            </a:pPr>
            <a:endParaRPr lang="en-US" dirty="0"/>
          </a:p>
        </p:txBody>
      </p:sp>
      <p:pic>
        <p:nvPicPr>
          <p:cNvPr id="489476" name="Picture 4" descr="fed-29-01-2003-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066800"/>
            <a:ext cx="6934200" cy="5246688"/>
          </a:xfrm>
          <a:prstGeom prst="rect">
            <a:avLst/>
          </a:prstGeom>
          <a:noFill/>
        </p:spPr>
      </p:pic>
      <p:sp>
        <p:nvSpPr>
          <p:cNvPr id="489477" name="Rectangle 5"/>
          <p:cNvSpPr>
            <a:spLocks noChangeArrowheads="1"/>
          </p:cNvSpPr>
          <p:nvPr/>
        </p:nvSpPr>
        <p:spPr bwMode="auto">
          <a:xfrm>
            <a:off x="6597650" y="5410200"/>
            <a:ext cx="1731963" cy="411163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/>
            <a:r>
              <a:rPr lang="en-GB">
                <a:solidFill>
                  <a:prstClr val="black"/>
                </a:solidFill>
                <a:latin typeface="Comic Sans MS" pitchFamily="-84" charset="0"/>
              </a:rPr>
              <a:t>“Primary” Side</a:t>
            </a:r>
          </a:p>
        </p:txBody>
      </p:sp>
      <p:sp>
        <p:nvSpPr>
          <p:cNvPr id="489478" name="Rectangle 6"/>
          <p:cNvSpPr>
            <a:spLocks noChangeArrowheads="1"/>
          </p:cNvSpPr>
          <p:nvPr/>
        </p:nvSpPr>
        <p:spPr bwMode="auto">
          <a:xfrm>
            <a:off x="2800350" y="1219200"/>
            <a:ext cx="995363" cy="411163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/>
            <a:r>
              <a:rPr lang="en-GB">
                <a:solidFill>
                  <a:prstClr val="black"/>
                </a:solidFill>
                <a:latin typeface="Comic Sans MS" pitchFamily="-84" charset="0"/>
              </a:rPr>
              <a:t>OptoRx</a:t>
            </a:r>
          </a:p>
        </p:txBody>
      </p:sp>
      <p:sp>
        <p:nvSpPr>
          <p:cNvPr id="489479" name="Rectangle 7"/>
          <p:cNvSpPr>
            <a:spLocks noChangeArrowheads="1"/>
          </p:cNvSpPr>
          <p:nvPr/>
        </p:nvSpPr>
        <p:spPr bwMode="auto">
          <a:xfrm>
            <a:off x="5194300" y="1828800"/>
            <a:ext cx="882650" cy="411163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/>
            <a:r>
              <a:rPr lang="en-GB">
                <a:solidFill>
                  <a:prstClr val="black"/>
                </a:solidFill>
                <a:latin typeface="Comic Sans MS" pitchFamily="-84" charset="0"/>
              </a:rPr>
              <a:t>CFlash</a:t>
            </a:r>
          </a:p>
        </p:txBody>
      </p:sp>
      <p:sp>
        <p:nvSpPr>
          <p:cNvPr id="489480" name="Rectangle 8"/>
          <p:cNvSpPr>
            <a:spLocks noChangeArrowheads="1"/>
          </p:cNvSpPr>
          <p:nvPr/>
        </p:nvSpPr>
        <p:spPr bwMode="auto">
          <a:xfrm>
            <a:off x="7835900" y="1295400"/>
            <a:ext cx="1177925" cy="730250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/>
            <a:r>
              <a:rPr lang="en-GB">
                <a:solidFill>
                  <a:prstClr val="black"/>
                </a:solidFill>
                <a:latin typeface="Comic Sans MS" pitchFamily="-84" charset="0"/>
              </a:rPr>
              <a:t>VME64x</a:t>
            </a:r>
          </a:p>
          <a:p>
            <a:pPr defTabSz="762000"/>
            <a:r>
              <a:rPr lang="en-GB">
                <a:solidFill>
                  <a:prstClr val="black"/>
                </a:solidFill>
                <a:latin typeface="Comic Sans MS" pitchFamily="-84" charset="0"/>
              </a:rPr>
              <a:t>9U board</a:t>
            </a:r>
          </a:p>
        </p:txBody>
      </p:sp>
      <p:sp>
        <p:nvSpPr>
          <p:cNvPr id="489481" name="Rectangle 9"/>
          <p:cNvSpPr>
            <a:spLocks noChangeArrowheads="1"/>
          </p:cNvSpPr>
          <p:nvPr/>
        </p:nvSpPr>
        <p:spPr bwMode="auto">
          <a:xfrm>
            <a:off x="4368800" y="2362200"/>
            <a:ext cx="874713" cy="730250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/>
            <a:r>
              <a:rPr lang="en-GB">
                <a:solidFill>
                  <a:prstClr val="black"/>
                </a:solidFill>
                <a:latin typeface="Comic Sans MS" pitchFamily="-84" charset="0"/>
              </a:rPr>
              <a:t>34 x</a:t>
            </a:r>
          </a:p>
          <a:p>
            <a:pPr defTabSz="762000"/>
            <a:r>
              <a:rPr lang="en-GB">
                <a:solidFill>
                  <a:prstClr val="black"/>
                </a:solidFill>
                <a:latin typeface="Comic Sans MS" pitchFamily="-84" charset="0"/>
              </a:rPr>
              <a:t>FPGAs</a:t>
            </a:r>
          </a:p>
        </p:txBody>
      </p:sp>
      <p:sp>
        <p:nvSpPr>
          <p:cNvPr id="489482" name="Rectangle 10"/>
          <p:cNvSpPr>
            <a:spLocks noChangeArrowheads="1"/>
          </p:cNvSpPr>
          <p:nvPr/>
        </p:nvSpPr>
        <p:spPr bwMode="auto">
          <a:xfrm>
            <a:off x="4038600" y="3429000"/>
            <a:ext cx="1135063" cy="411163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/>
            <a:r>
              <a:rPr lang="en-GB">
                <a:solidFill>
                  <a:prstClr val="black"/>
                </a:solidFill>
                <a:latin typeface="Comic Sans MS" pitchFamily="-84" charset="0"/>
              </a:rPr>
              <a:t>Analogue</a:t>
            </a:r>
          </a:p>
        </p:txBody>
      </p:sp>
      <p:sp>
        <p:nvSpPr>
          <p:cNvPr id="489483" name="Rectangle 11"/>
          <p:cNvSpPr>
            <a:spLocks noChangeArrowheads="1"/>
          </p:cNvSpPr>
          <p:nvPr/>
        </p:nvSpPr>
        <p:spPr bwMode="auto">
          <a:xfrm>
            <a:off x="2882900" y="4114800"/>
            <a:ext cx="633413" cy="411163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/>
            <a:r>
              <a:rPr lang="en-GB">
                <a:solidFill>
                  <a:prstClr val="black"/>
                </a:solidFill>
                <a:latin typeface="Comic Sans MS" pitchFamily="-84" charset="0"/>
              </a:rPr>
              <a:t>TTC</a:t>
            </a:r>
          </a:p>
        </p:txBody>
      </p:sp>
      <p:sp>
        <p:nvSpPr>
          <p:cNvPr id="489484" name="Rectangle 12"/>
          <p:cNvSpPr>
            <a:spLocks noChangeArrowheads="1"/>
          </p:cNvSpPr>
          <p:nvPr/>
        </p:nvSpPr>
        <p:spPr bwMode="auto">
          <a:xfrm rot="-1427707">
            <a:off x="4533900" y="4800600"/>
            <a:ext cx="1568450" cy="762000"/>
          </a:xfrm>
          <a:prstGeom prst="rect">
            <a:avLst/>
          </a:prstGeom>
          <a:noFill/>
          <a:ln w="57150">
            <a:solidFill>
              <a:schemeClr val="bg1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89485" name="Rectangle 13"/>
          <p:cNvSpPr>
            <a:spLocks noChangeArrowheads="1"/>
          </p:cNvSpPr>
          <p:nvPr/>
        </p:nvSpPr>
        <p:spPr bwMode="auto">
          <a:xfrm rot="-1286297">
            <a:off x="4792663" y="5043488"/>
            <a:ext cx="992187" cy="411162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/>
            <a:r>
              <a:rPr lang="en-GB">
                <a:solidFill>
                  <a:prstClr val="black"/>
                </a:solidFill>
                <a:latin typeface="Comic Sans MS" pitchFamily="-84" charset="0"/>
              </a:rPr>
              <a:t>FE Unit</a:t>
            </a:r>
          </a:p>
        </p:txBody>
      </p:sp>
      <p:sp>
        <p:nvSpPr>
          <p:cNvPr id="489486" name="Rectangle 14"/>
          <p:cNvSpPr>
            <a:spLocks noChangeArrowheads="1"/>
          </p:cNvSpPr>
          <p:nvPr/>
        </p:nvSpPr>
        <p:spPr bwMode="auto">
          <a:xfrm>
            <a:off x="7423150" y="4038600"/>
            <a:ext cx="815975" cy="411163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/>
            <a:r>
              <a:rPr lang="en-GB">
                <a:solidFill>
                  <a:prstClr val="black"/>
                </a:solidFill>
                <a:latin typeface="Comic Sans MS" pitchFamily="-84" charset="0"/>
              </a:rPr>
              <a:t>Power</a:t>
            </a:r>
          </a:p>
        </p:txBody>
      </p:sp>
      <p:sp>
        <p:nvSpPr>
          <p:cNvPr id="489487" name="Rectangle 15"/>
          <p:cNvSpPr>
            <a:spLocks noChangeArrowheads="1"/>
          </p:cNvSpPr>
          <p:nvPr/>
        </p:nvSpPr>
        <p:spPr bwMode="auto">
          <a:xfrm>
            <a:off x="6597650" y="2971800"/>
            <a:ext cx="1219200" cy="411163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/>
            <a:r>
              <a:rPr lang="en-GB">
                <a:solidFill>
                  <a:prstClr val="black"/>
                </a:solidFill>
                <a:latin typeface="Comic Sans MS" pitchFamily="-84" charset="0"/>
              </a:rPr>
              <a:t>Memories</a:t>
            </a:r>
          </a:p>
        </p:txBody>
      </p:sp>
      <p:sp>
        <p:nvSpPr>
          <p:cNvPr id="489488" name="Rectangle 16"/>
          <p:cNvSpPr>
            <a:spLocks noChangeArrowheads="1"/>
          </p:cNvSpPr>
          <p:nvPr/>
        </p:nvSpPr>
        <p:spPr bwMode="auto">
          <a:xfrm>
            <a:off x="2387600" y="2514600"/>
            <a:ext cx="1435100" cy="411163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/>
            <a:r>
              <a:rPr lang="en-GB">
                <a:solidFill>
                  <a:prstClr val="black"/>
                </a:solidFill>
                <a:latin typeface="Comic Sans MS" pitchFamily="-84" charset="0"/>
              </a:rPr>
              <a:t>96 channels</a:t>
            </a:r>
          </a:p>
        </p:txBody>
      </p:sp>
      <p:sp>
        <p:nvSpPr>
          <p:cNvPr id="489489" name="Rectangle 17"/>
          <p:cNvSpPr>
            <a:spLocks noChangeArrowheads="1"/>
          </p:cNvSpPr>
          <p:nvPr/>
        </p:nvSpPr>
        <p:spPr bwMode="auto">
          <a:xfrm>
            <a:off x="5937250" y="1066800"/>
            <a:ext cx="814388" cy="411163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/>
            <a:r>
              <a:rPr lang="en-GB">
                <a:solidFill>
                  <a:prstClr val="black"/>
                </a:solidFill>
                <a:latin typeface="Comic Sans MS" pitchFamily="-84" charset="0"/>
              </a:rPr>
              <a:t>JTAG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"/>
            <a:ext cx="9144000" cy="908720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60" tIns="45681" rIns="91360" bIns="45681" rtlCol="0" anchor="ctr"/>
          <a:lstStyle/>
          <a:p>
            <a:pPr algn="ctr" defTabSz="913597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4150" y="260661"/>
            <a:ext cx="2133030" cy="400031"/>
          </a:xfrm>
          <a:prstGeom prst="rect">
            <a:avLst/>
          </a:prstGeom>
          <a:noFill/>
        </p:spPr>
        <p:txBody>
          <a:bodyPr wrap="none" lIns="91360" tIns="45681" rIns="91360" bIns="45681" rtlCol="0">
            <a:spAutoFit/>
          </a:bodyPr>
          <a:lstStyle/>
          <a:p>
            <a:pPr algn="r" defTabSz="913597"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prstClr val="white">
                    <a:lumMod val="95000"/>
                  </a:prstClr>
                </a:solidFill>
                <a:latin typeface="Corbel" pitchFamily="34" charset="0"/>
              </a:rPr>
              <a:t>Today’s hardware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C2503-7E0E-4441-84FE-C69503EA8DC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9" y="1268761"/>
            <a:ext cx="8352928" cy="1754248"/>
          </a:xfrm>
          <a:prstGeom prst="rect">
            <a:avLst/>
          </a:prstGeom>
          <a:noFill/>
        </p:spPr>
        <p:txBody>
          <a:bodyPr wrap="square" lIns="91360" tIns="45681" rIns="91360" bIns="45681" rtlCol="0">
            <a:spAutoFit/>
          </a:bodyPr>
          <a:lstStyle/>
          <a:p>
            <a:pPr defTabSz="913597"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MP7 (Virtex-7  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XC7VX690T</a:t>
            </a:r>
            <a:r>
              <a:rPr lang="en-GB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)</a:t>
            </a:r>
          </a:p>
          <a:p>
            <a:pPr defTabSz="913597"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	</a:t>
            </a: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future generations will improve, but don’t yet know precisely how</a:t>
            </a:r>
          </a:p>
          <a:p>
            <a:pPr defTabSz="913597" fontAlgn="auto">
              <a:spcBef>
                <a:spcPts val="0"/>
              </a:spcBef>
              <a:spcAft>
                <a:spcPts val="0"/>
              </a:spcAft>
            </a:pPr>
            <a:endParaRPr lang="en-GB" b="1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defTabSz="913597"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purpose-built µTCA card for CMS upgraded L1 calorimeter trigger</a:t>
            </a:r>
            <a:endParaRPr lang="en-GB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defTabSz="913597"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	</a:t>
            </a: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TM performance &amp; </a:t>
            </a:r>
            <a:r>
              <a:rPr lang="en-GB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calo</a:t>
            </a: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algorithms demonstrated in recent integration tests</a:t>
            </a:r>
          </a:p>
          <a:p>
            <a:pPr defTabSz="913597" fontAlgn="auto">
              <a:spcBef>
                <a:spcPts val="0"/>
              </a:spcBef>
              <a:spcAft>
                <a:spcPts val="0"/>
              </a:spcAft>
            </a:pPr>
            <a:endParaRPr lang="en-GB" b="1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pic>
        <p:nvPicPr>
          <p:cNvPr id="2050" name="Picture 2" descr="Master Procesor, Virtex-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83" y="3169302"/>
            <a:ext cx="4616949" cy="277999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11565" y="3026311"/>
            <a:ext cx="3672409" cy="2585245"/>
          </a:xfrm>
          <a:prstGeom prst="rect">
            <a:avLst/>
          </a:prstGeom>
          <a:noFill/>
        </p:spPr>
        <p:txBody>
          <a:bodyPr wrap="square" lIns="91360" tIns="45681" rIns="91360" bIns="45681" rtlCol="0">
            <a:spAutoFit/>
          </a:bodyPr>
          <a:lstStyle/>
          <a:p>
            <a:pPr defTabSz="913597" fontAlgn="auto">
              <a:spcBef>
                <a:spcPts val="0"/>
              </a:spcBef>
              <a:spcAft>
                <a:spcPts val="0"/>
              </a:spcAft>
            </a:pPr>
            <a:endParaRPr lang="en-GB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defTabSz="913597"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 </a:t>
            </a:r>
            <a:r>
              <a:rPr lang="en-GB" b="1" dirty="0" smtClean="0">
                <a:solidFill>
                  <a:srgbClr val="C00000"/>
                </a:solidFill>
                <a:latin typeface="Calibri"/>
              </a:rPr>
              <a:t>72 input/72 output </a:t>
            </a: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optical links</a:t>
            </a:r>
          </a:p>
          <a:p>
            <a:pPr defTabSz="913597" fontAlgn="auto">
              <a:spcBef>
                <a:spcPts val="0"/>
              </a:spcBef>
              <a:spcAft>
                <a:spcPts val="0"/>
              </a:spcAft>
            </a:pPr>
            <a:endParaRPr lang="en-GB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defTabSz="913597"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-all links operate at </a:t>
            </a:r>
            <a:r>
              <a:rPr lang="en-GB" dirty="0" smtClean="0">
                <a:solidFill>
                  <a:srgbClr val="FF0000"/>
                </a:solidFill>
                <a:latin typeface="Calibri"/>
              </a:rPr>
              <a:t>12.5 Gbps</a:t>
            </a:r>
          </a:p>
          <a:p>
            <a:pPr defTabSz="913597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	</a:t>
            </a: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(10 Gbps in CMS)</a:t>
            </a:r>
          </a:p>
          <a:p>
            <a:pPr defTabSz="913597" fontAlgn="auto">
              <a:spcBef>
                <a:spcPts val="0"/>
              </a:spcBef>
              <a:spcAft>
                <a:spcPts val="0"/>
              </a:spcAft>
            </a:pPr>
            <a:endParaRPr lang="en-GB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defTabSz="913597"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 total bandwidth </a:t>
            </a:r>
            <a:r>
              <a:rPr lang="en-GB" b="1" dirty="0" smtClean="0">
                <a:solidFill>
                  <a:srgbClr val="C00000"/>
                </a:solidFill>
                <a:latin typeface="Calibri"/>
              </a:rPr>
              <a:t>&gt; 0.9 </a:t>
            </a:r>
            <a:r>
              <a:rPr lang="en-GB" b="1" dirty="0" err="1" smtClean="0">
                <a:solidFill>
                  <a:srgbClr val="C00000"/>
                </a:solidFill>
                <a:latin typeface="Calibri"/>
              </a:rPr>
              <a:t>Tbps</a:t>
            </a:r>
            <a:endParaRPr lang="en-GB" b="1" dirty="0" smtClean="0">
              <a:solidFill>
                <a:srgbClr val="C00000"/>
              </a:solidFill>
              <a:latin typeface="Calibri"/>
            </a:endParaRPr>
          </a:p>
          <a:p>
            <a:pPr defTabSz="913597" fontAlgn="auto">
              <a:spcBef>
                <a:spcPts val="0"/>
              </a:spcBef>
              <a:spcAft>
                <a:spcPts val="0"/>
              </a:spcAft>
            </a:pPr>
            <a:endParaRPr lang="en-GB" b="1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defTabSz="913597"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tested, currently in production</a:t>
            </a:r>
            <a:endParaRPr lang="en-GB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 May 2014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4300" y="5828268"/>
            <a:ext cx="2648757" cy="369332"/>
          </a:xfrm>
          <a:prstGeom prst="rect">
            <a:avLst/>
          </a:prstGeom>
          <a:solidFill>
            <a:srgbClr val="FEFFC8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NB good cooling required!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033057" y="4737100"/>
            <a:ext cx="1326343" cy="10911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MP7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734" y="1143000"/>
            <a:ext cx="1981200" cy="5213350"/>
          </a:xfrm>
        </p:spPr>
        <p:txBody>
          <a:bodyPr/>
          <a:lstStyle/>
          <a:p>
            <a:pPr marL="177800" lvl="1" indent="-177800"/>
            <a:r>
              <a:rPr lang="en-US" dirty="0" smtClean="0"/>
              <a:t>IN</a:t>
            </a:r>
          </a:p>
          <a:p>
            <a:pPr marL="177800" lvl="1" indent="-177800"/>
            <a:r>
              <a:rPr lang="en-US" dirty="0" smtClean="0"/>
              <a:t>72 x 12.5 Gbps = </a:t>
            </a:r>
            <a:r>
              <a:rPr lang="en-US" dirty="0" smtClean="0">
                <a:solidFill>
                  <a:srgbClr val="FF0000"/>
                </a:solidFill>
              </a:rPr>
              <a:t>0.9 </a:t>
            </a:r>
            <a:r>
              <a:rPr lang="en-US" dirty="0" err="1" smtClean="0">
                <a:solidFill>
                  <a:srgbClr val="FF0000"/>
                </a:solidFill>
              </a:rPr>
              <a:t>Tbps</a:t>
            </a:r>
            <a:endParaRPr lang="en-US" dirty="0" smtClean="0">
              <a:solidFill>
                <a:srgbClr val="FF0000"/>
              </a:solidFill>
            </a:endParaRPr>
          </a:p>
          <a:p>
            <a:pPr marL="177800" lvl="1" indent="-177800"/>
            <a:endParaRPr lang="en-US" dirty="0">
              <a:solidFill>
                <a:srgbClr val="FF0000"/>
              </a:solidFill>
            </a:endParaRPr>
          </a:p>
          <a:p>
            <a:pPr marL="177800" lvl="1" indent="-177800"/>
            <a:r>
              <a:rPr lang="en-US" dirty="0" smtClean="0"/>
              <a:t>OUT</a:t>
            </a:r>
          </a:p>
          <a:p>
            <a:pPr marL="177800" lvl="1" indent="-177800"/>
            <a:r>
              <a:rPr lang="en-US" dirty="0" smtClean="0"/>
              <a:t>72 </a:t>
            </a:r>
            <a:r>
              <a:rPr lang="en-US" dirty="0"/>
              <a:t>x 12.5 Gbps = </a:t>
            </a:r>
            <a:r>
              <a:rPr lang="en-US" dirty="0">
                <a:solidFill>
                  <a:srgbClr val="FF0000"/>
                </a:solidFill>
              </a:rPr>
              <a:t>0.9 </a:t>
            </a:r>
            <a:r>
              <a:rPr lang="en-US" dirty="0" err="1" smtClean="0">
                <a:solidFill>
                  <a:srgbClr val="FF0000"/>
                </a:solidFill>
              </a:rPr>
              <a:t>Tbps</a:t>
            </a:r>
            <a:endParaRPr lang="en-US" dirty="0" smtClean="0">
              <a:solidFill>
                <a:srgbClr val="FF0000"/>
              </a:solidFill>
            </a:endParaRPr>
          </a:p>
          <a:p>
            <a:pPr marL="177800" lvl="1" indent="-177800"/>
            <a:endParaRPr lang="en-US" dirty="0">
              <a:solidFill>
                <a:srgbClr val="FF0000"/>
              </a:solidFill>
            </a:endParaRPr>
          </a:p>
          <a:p>
            <a:pPr marL="177800" lvl="1" indent="-177800"/>
            <a:r>
              <a:rPr lang="en-US" dirty="0" smtClean="0">
                <a:solidFill>
                  <a:srgbClr val="FF0000"/>
                </a:solidFill>
              </a:rPr>
              <a:t>flexible processing</a:t>
            </a:r>
          </a:p>
          <a:p>
            <a:pPr marL="177800" lvl="1" indent="-177800"/>
            <a:endParaRPr lang="en-US" dirty="0">
              <a:solidFill>
                <a:srgbClr val="FF0000"/>
              </a:solidFill>
            </a:endParaRPr>
          </a:p>
          <a:p>
            <a:pPr marL="177800" lvl="1" indent="-177800"/>
            <a:r>
              <a:rPr lang="en-US" dirty="0" smtClean="0">
                <a:solidFill>
                  <a:schemeClr val="tx1"/>
                </a:solidFill>
              </a:rPr>
              <a:t>NB smaller form factor than 9U FED</a:t>
            </a:r>
          </a:p>
          <a:p>
            <a:pPr marL="177800" lvl="1" indent="-177800"/>
            <a:r>
              <a:rPr lang="en-US" dirty="0" smtClean="0">
                <a:solidFill>
                  <a:schemeClr val="tx1"/>
                </a:solidFill>
              </a:rPr>
              <a:t>Power similar</a:t>
            </a:r>
            <a:endParaRPr lang="en-US" dirty="0">
              <a:solidFill>
                <a:schemeClr val="tx1"/>
              </a:solidFill>
            </a:endParaRPr>
          </a:p>
          <a:p>
            <a:pPr marL="177800" lvl="1" indent="-177800"/>
            <a:endParaRPr lang="en-US" dirty="0" smtClean="0">
              <a:solidFill>
                <a:srgbClr val="FF0000"/>
              </a:solidFill>
            </a:endParaRPr>
          </a:p>
          <a:p>
            <a:pPr marL="177800" lvl="1" indent="-177800"/>
            <a:endParaRPr lang="en-US" dirty="0">
              <a:solidFill>
                <a:srgbClr val="FF0000"/>
              </a:solidFill>
            </a:endParaRPr>
          </a:p>
          <a:p>
            <a:pPr marL="177800" lvl="1" indent="-177800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INFIERI 15 July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CustomShape 2"/>
          <p:cNvSpPr/>
          <p:nvPr/>
        </p:nvSpPr>
        <p:spPr>
          <a:xfrm>
            <a:off x="1987074" y="945445"/>
            <a:ext cx="6945760" cy="565199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8" name="TextBox 7"/>
          <p:cNvSpPr txBox="1"/>
          <p:nvPr/>
        </p:nvSpPr>
        <p:spPr>
          <a:xfrm>
            <a:off x="81578" y="530961"/>
            <a:ext cx="2209800" cy="369328"/>
          </a:xfrm>
          <a:prstGeom prst="rect">
            <a:avLst/>
          </a:prstGeom>
          <a:solidFill>
            <a:srgbClr val="FEFFC8"/>
          </a:solidFill>
        </p:spPr>
        <p:txBody>
          <a:bodyPr wrap="square" lIns="91435" tIns="45718" rIns="91435" bIns="45718" rtlCol="0">
            <a:spAutoFit/>
          </a:bodyPr>
          <a:lstStyle/>
          <a:p>
            <a:pPr defTabSz="456886"/>
            <a:r>
              <a:rPr lang="en-US" dirty="0" smtClean="0">
                <a:solidFill>
                  <a:srgbClr val="FF0000"/>
                </a:solidFill>
              </a:rPr>
              <a:t>G Iles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et al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966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always problem-free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143000"/>
            <a:ext cx="8915400" cy="5213350"/>
          </a:xfrm>
        </p:spPr>
        <p:txBody>
          <a:bodyPr/>
          <a:lstStyle/>
          <a:p>
            <a:r>
              <a:rPr lang="en-US" sz="2000" dirty="0" smtClean="0"/>
              <a:t>Sensors:   two major contracts with very different production quality</a:t>
            </a:r>
            <a:endParaRPr lang="en-US" sz="1800" dirty="0" smtClean="0"/>
          </a:p>
          <a:p>
            <a:endParaRPr lang="en-US" sz="2000" dirty="0" smtClean="0"/>
          </a:p>
          <a:p>
            <a:r>
              <a:rPr lang="en-US" sz="2000" dirty="0" smtClean="0"/>
              <a:t>Hybrids: flexible </a:t>
            </a:r>
            <a:r>
              <a:rPr lang="en-US" sz="2000" dirty="0" err="1" smtClean="0"/>
              <a:t>kapton</a:t>
            </a:r>
            <a:r>
              <a:rPr lang="en-US" sz="2000" dirty="0" smtClean="0"/>
              <a:t>-metal layer structure</a:t>
            </a:r>
          </a:p>
          <a:p>
            <a:pPr lvl="1"/>
            <a:r>
              <a:rPr lang="en-US" sz="1800" dirty="0" smtClean="0"/>
              <a:t>subtle problems in through-via manufacture identified at late stage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ASIC yield: variations after initial very good beginning</a:t>
            </a:r>
          </a:p>
          <a:p>
            <a:pPr lvl="1"/>
            <a:r>
              <a:rPr lang="en-US" sz="1800" dirty="0" smtClean="0"/>
              <a:t>worked with company to understand and solve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Cooling plant performance: manufacture weakness</a:t>
            </a:r>
          </a:p>
          <a:p>
            <a:pPr lvl="1"/>
            <a:r>
              <a:rPr lang="en-US" sz="1800" dirty="0" smtClean="0"/>
              <a:t>failures in plant and components which could have had major repercussions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QA issues – picked up by monitoring, in time</a:t>
            </a:r>
          </a:p>
          <a:p>
            <a:pPr lvl="1"/>
            <a:r>
              <a:rPr lang="en-US" sz="1800" dirty="0" smtClean="0"/>
              <a:t>early attention to minor details is crucial to avoiding costly delays</a:t>
            </a:r>
          </a:p>
          <a:p>
            <a:pPr lvl="1"/>
            <a:r>
              <a:rPr lang="en-US" sz="1800" dirty="0" smtClean="0"/>
              <a:t>all highly </a:t>
            </a:r>
            <a:r>
              <a:rPr lang="en-US" sz="1800" dirty="0" err="1" smtClean="0"/>
              <a:t>specialised</a:t>
            </a:r>
            <a:r>
              <a:rPr lang="en-US" sz="1800" dirty="0" smtClean="0"/>
              <a:t> items with few, or no, second sources </a:t>
            </a:r>
            <a:r>
              <a:rPr lang="en-US" sz="2000" dirty="0" smtClean="0"/>
              <a:t>	</a:t>
            </a:r>
          </a:p>
          <a:p>
            <a:pPr lvl="1"/>
            <a:endParaRPr lang="en-US" sz="2000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Oct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Geoff Hall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8CBB3E-CABD-0E42-B88C-BF518E26E30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67C1-2177-425B-822F-155458E4693E}" type="slidenum">
              <a:rPr lang="en-US"/>
              <a:pPr/>
              <a:t>16</a:t>
            </a:fld>
            <a:endParaRPr lang="en-US"/>
          </a:p>
        </p:txBody>
      </p:sp>
      <p:pic>
        <p:nvPicPr>
          <p:cNvPr id="339974" name="Picture 6" descr="Hybridsecti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7037388" cy="5246688"/>
          </a:xfrm>
          <a:prstGeom prst="rect">
            <a:avLst/>
          </a:prstGeom>
          <a:noFill/>
        </p:spPr>
      </p:pic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cross-</a:t>
            </a:r>
            <a:r>
              <a:rPr lang="en-US" dirty="0" smtClean="0"/>
              <a:t>section – after actions</a:t>
            </a:r>
            <a:endParaRPr lang="en-US" dirty="0"/>
          </a:p>
        </p:txBody>
      </p:sp>
      <p:sp>
        <p:nvSpPr>
          <p:cNvPr id="339972" name="Text Box 4"/>
          <p:cNvSpPr txBox="1">
            <a:spLocks noChangeArrowheads="1"/>
          </p:cNvSpPr>
          <p:nvPr/>
        </p:nvSpPr>
        <p:spPr bwMode="auto">
          <a:xfrm>
            <a:off x="6248400" y="1736725"/>
            <a:ext cx="28194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/>
              <a:t>Recent cross-sections from company, confirmed by CMS</a:t>
            </a:r>
          </a:p>
          <a:p>
            <a:endParaRPr lang="en-US" b="0"/>
          </a:p>
          <a:p>
            <a:pPr>
              <a:buFont typeface="Times" pitchFamily="-84" charset="0"/>
              <a:buChar char="•"/>
            </a:pPr>
            <a:r>
              <a:rPr lang="en-US" b="0"/>
              <a:t> Extra kapton layer, reduces glue</a:t>
            </a:r>
          </a:p>
          <a:p>
            <a:pPr>
              <a:buFont typeface="Times" pitchFamily="-84" charset="0"/>
              <a:buChar char="•"/>
            </a:pPr>
            <a:r>
              <a:rPr lang="en-US" b="0"/>
              <a:t> 100µm vias -&gt; 120µm</a:t>
            </a:r>
          </a:p>
          <a:p>
            <a:pPr>
              <a:buFont typeface="Times" pitchFamily="-84" charset="0"/>
              <a:buChar char="•"/>
            </a:pPr>
            <a:r>
              <a:rPr lang="en-US" b="0"/>
              <a:t> New metal process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023394"/>
            <a:ext cx="113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late 2004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|    </a:t>
            </a:r>
            <a:r>
              <a:rPr lang="en-GB" b="1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FC7</a:t>
            </a:r>
            <a:r>
              <a:rPr lang="en-GB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    |    Mark Pesaresi    |    TWEPP 2014</a:t>
            </a:r>
            <a:endParaRPr lang="en-GB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12AA-E05A-4E56-BBEF-11E2169BB3B8}" type="slidenum">
              <a:rPr lang="en-GB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pPr/>
              <a:t>17</a:t>
            </a:fld>
            <a:endParaRPr lang="en-GB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FC7: design </a:t>
            </a:r>
            <a:r>
              <a:rPr lang="en-GB" dirty="0" smtClean="0"/>
              <a:t>motivations (II) 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505815" y="1171201"/>
            <a:ext cx="8091920" cy="422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principally designed with two CMS users in 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mind</a:t>
            </a:r>
            <a:endParaRPr lang="en-GB" dirty="0" smtClean="0">
              <a:solidFill>
                <a:prstClr val="black">
                  <a:lumMod val="85000"/>
                  <a:lumOff val="15000"/>
                </a:prstClr>
              </a:solidFill>
              <a:latin typeface="Calibri"/>
              <a:ea typeface="+mn-ea"/>
              <a:cs typeface="+mn-cs"/>
            </a:endParaRPr>
          </a:p>
          <a:p>
            <a:pPr lvl="1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Courier New" pitchFamily="49" charset="0"/>
              <a:buChar char="o"/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 the </a:t>
            </a:r>
            <a:r>
              <a:rPr lang="en-GB" b="1" dirty="0" smtClean="0">
                <a:solidFill>
                  <a:srgbClr val="1F497D"/>
                </a:solidFill>
                <a:latin typeface="Corbel" pitchFamily="34" charset="0"/>
                <a:ea typeface="+mn-ea"/>
                <a:cs typeface="+mn-cs"/>
              </a:rPr>
              <a:t>Trigger Control &amp; Distribution System (TCDS) 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– </a:t>
            </a:r>
            <a:endParaRPr lang="en-GB" dirty="0" smtClean="0">
              <a:solidFill>
                <a:prstClr val="black">
                  <a:lumMod val="85000"/>
                  <a:lumOff val="15000"/>
                </a:prstClr>
              </a:solidFill>
              <a:latin typeface="Calibri"/>
              <a:ea typeface="+mn-ea"/>
              <a:cs typeface="+mn-cs"/>
            </a:endParaRPr>
          </a:p>
          <a:p>
            <a:pPr lvl="2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GB" i="1" u="sng" dirty="0" smtClean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distribution of LHC clock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, fast (e.g. trigger) and slow commands, reception of synchronous detector status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,…</a:t>
            </a:r>
            <a:endParaRPr lang="en-GB" dirty="0" smtClean="0">
              <a:solidFill>
                <a:prstClr val="black">
                  <a:lumMod val="85000"/>
                  <a:lumOff val="15000"/>
                </a:prstClr>
              </a:solidFill>
              <a:latin typeface="Calibri"/>
              <a:ea typeface="+mn-ea"/>
              <a:cs typeface="+mn-cs"/>
            </a:endParaRPr>
          </a:p>
          <a:p>
            <a:pPr lvl="1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Courier New" pitchFamily="49" charset="0"/>
              <a:buChar char="o"/>
            </a:pPr>
            <a:r>
              <a:rPr lang="en-GB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the </a:t>
            </a:r>
            <a:r>
              <a:rPr lang="en-GB" b="1" dirty="0" smtClean="0">
                <a:solidFill>
                  <a:srgbClr val="1F497D"/>
                </a:solidFill>
                <a:latin typeface="Corbel" pitchFamily="34" charset="0"/>
                <a:ea typeface="+mn-ea"/>
                <a:cs typeface="+mn-cs"/>
              </a:rPr>
              <a:t>Pixel Front End Driver (</a:t>
            </a:r>
            <a:r>
              <a:rPr lang="en-GB" b="1" dirty="0" err="1" smtClean="0">
                <a:solidFill>
                  <a:srgbClr val="1F497D"/>
                </a:solidFill>
                <a:latin typeface="Corbel" pitchFamily="34" charset="0"/>
                <a:ea typeface="+mn-ea"/>
                <a:cs typeface="+mn-cs"/>
              </a:rPr>
              <a:t>pixFED</a:t>
            </a:r>
            <a:r>
              <a:rPr lang="en-GB" b="1" dirty="0" smtClean="0">
                <a:solidFill>
                  <a:srgbClr val="1F497D"/>
                </a:solidFill>
                <a:latin typeface="Corbel" pitchFamily="34" charset="0"/>
                <a:ea typeface="+mn-ea"/>
                <a:cs typeface="+mn-cs"/>
              </a:rPr>
              <a:t>)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 </a:t>
            </a:r>
            <a:endParaRPr lang="en-GB" dirty="0" smtClean="0">
              <a:solidFill>
                <a:prstClr val="black">
                  <a:lumMod val="85000"/>
                  <a:lumOff val="15000"/>
                </a:prstClr>
              </a:solidFill>
              <a:latin typeface="Calibri"/>
              <a:ea typeface="+mn-ea"/>
              <a:cs typeface="+mn-cs"/>
            </a:endParaRPr>
          </a:p>
          <a:p>
            <a:pPr lvl="2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Courier New" pitchFamily="49" charset="0"/>
              <a:buChar char="o"/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– 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replacement front end board to acquire data from the upgrade pixel detector, to be installed in 2017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;</a:t>
            </a:r>
          </a:p>
          <a:p>
            <a:pPr lvl="2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Courier New" pitchFamily="49" charset="0"/>
              <a:buChar char="o"/>
            </a:pPr>
            <a:endParaRPr lang="en-GB" dirty="0" smtClean="0">
              <a:solidFill>
                <a:prstClr val="black">
                  <a:lumMod val="85000"/>
                  <a:lumOff val="15000"/>
                </a:prstClr>
              </a:solidFill>
              <a:latin typeface="Calibri"/>
              <a:ea typeface="+mn-ea"/>
              <a:cs typeface="+mn-cs"/>
            </a:endParaRPr>
          </a:p>
          <a:p>
            <a:pPr lvl="1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</a:pPr>
            <a:endParaRPr lang="en-GB" dirty="0" smtClean="0">
              <a:solidFill>
                <a:prstClr val="black">
                  <a:lumMod val="85000"/>
                  <a:lumOff val="15000"/>
                </a:prstClr>
              </a:solidFill>
              <a:latin typeface="Calibri"/>
              <a:ea typeface="+mn-ea"/>
              <a:cs typeface="+mn-cs"/>
            </a:endParaRPr>
          </a:p>
          <a:p>
            <a:pPr lvl="1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</a:pPr>
            <a:endParaRPr lang="en-GB" dirty="0">
              <a:solidFill>
                <a:prstClr val="black">
                  <a:lumMod val="85000"/>
                  <a:lumOff val="1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6882" y="4510642"/>
            <a:ext cx="6110720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- compatibility with </a:t>
            </a:r>
            <a:r>
              <a:rPr lang="en-GB" b="1" dirty="0" err="1" smtClean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uTCA</a:t>
            </a:r>
            <a:r>
              <a:rPr lang="en-GB" b="1" dirty="0" smtClean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for CMS (AMC13)</a:t>
            </a:r>
          </a:p>
          <a:p>
            <a:pPr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- low jitter clock distribution &amp; deterministic latency</a:t>
            </a:r>
          </a:p>
          <a:p>
            <a:pPr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b="1" dirty="0" smtClean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capability to run 10Gbps SERDES links</a:t>
            </a:r>
            <a:endParaRPr lang="en-GB" b="1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ark\Desktop\FC7-R0b testing\IMAG0042.jpg"/>
          <p:cNvPicPr>
            <a:picLocks noChangeAspect="1" noChangeArrowheads="1"/>
          </p:cNvPicPr>
          <p:nvPr/>
        </p:nvPicPr>
        <p:blipFill>
          <a:blip r:embed="rId2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9983" y="929815"/>
            <a:ext cx="6747443" cy="5411315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|    </a:t>
            </a:r>
            <a:r>
              <a:rPr lang="en-GB" b="1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FC7</a:t>
            </a:r>
            <a:r>
              <a:rPr lang="en-GB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    |    Mark Pesaresi    |    TWEPP 2014</a:t>
            </a:r>
            <a:endParaRPr lang="en-GB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12AA-E05A-4E56-BBEF-11E2169BB3B8}" type="slidenum">
              <a:rPr lang="en-GB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pPr/>
              <a:t>18</a:t>
            </a:fld>
            <a:endParaRPr lang="en-GB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FC7</a:t>
            </a:r>
            <a:endParaRPr lang="en-GB" dirty="0"/>
          </a:p>
        </p:txBody>
      </p:sp>
      <p:sp>
        <p:nvSpPr>
          <p:cNvPr id="21" name="Rectangular Callout 20"/>
          <p:cNvSpPr/>
          <p:nvPr/>
        </p:nvSpPr>
        <p:spPr>
          <a:xfrm flipH="1">
            <a:off x="395778" y="1965277"/>
            <a:ext cx="3312621" cy="2073323"/>
          </a:xfrm>
          <a:prstGeom prst="wedgeRectCallout">
            <a:avLst>
              <a:gd name="adj1" fmla="val -119049"/>
              <a:gd name="adj2" fmla="val 4462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16 layer PCB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err="1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Nelco</a:t>
            </a:r>
            <a:r>
              <a:rPr lang="en-GB" sz="1600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 N4000 13-EPSI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- low loss tangent for HF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- low dielectric constant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600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misaligned with PCB weave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1600" dirty="0" smtClean="0">
              <a:solidFill>
                <a:srgbClr val="C0504D">
                  <a:lumMod val="75000"/>
                </a:srgbClr>
              </a:solidFill>
              <a:latin typeface="Calibri"/>
            </a:endParaRP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strict constraint on thickness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|    </a:t>
            </a:r>
            <a:r>
              <a:rPr lang="en-GB" b="1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FC7</a:t>
            </a:r>
            <a:r>
              <a:rPr lang="en-GB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    |    Mark Pesaresi    |    TWEPP 2014</a:t>
            </a:r>
            <a:endParaRPr lang="en-GB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12AA-E05A-4E56-BBEF-11E2169BB3B8}" type="slidenum">
              <a:rPr lang="en-GB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pPr/>
              <a:t>19</a:t>
            </a:fld>
            <a:endParaRPr lang="en-GB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manufacturing experiences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203200" y="1157174"/>
            <a:ext cx="8445500" cy="422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submitted prototype and pre-production series runs with two different 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manufacturers</a:t>
            </a:r>
            <a:endParaRPr lang="en-GB" dirty="0" smtClean="0">
              <a:solidFill>
                <a:prstClr val="black">
                  <a:lumMod val="85000"/>
                  <a:lumOff val="15000"/>
                </a:prstClr>
              </a:solidFill>
              <a:latin typeface="Calibri"/>
              <a:ea typeface="+mn-ea"/>
              <a:cs typeface="+mn-cs"/>
            </a:endParaRPr>
          </a:p>
          <a:p>
            <a:pPr lvl="1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Courier New" pitchFamily="49" charset="0"/>
              <a:buChar char="o"/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 one well known to CERN/UK, one with no prior experience of</a:t>
            </a:r>
          </a:p>
          <a:p>
            <a:pPr lvl="1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Courier New" pitchFamily="49" charset="0"/>
              <a:buChar char="o"/>
            </a:pPr>
            <a:r>
              <a:rPr lang="en-GB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experimented with two PCB materials compatible with the impedances &amp; high speed signal integrity required</a:t>
            </a:r>
          </a:p>
          <a:p>
            <a:pPr lvl="1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</a:pPr>
            <a:endParaRPr lang="en-GB" dirty="0" smtClean="0">
              <a:solidFill>
                <a:prstClr val="black">
                  <a:lumMod val="85000"/>
                  <a:lumOff val="15000"/>
                </a:prstClr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large fraction of development period dedicated to tracking down &amp; resolving manufacturing 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issues</a:t>
            </a:r>
            <a:endParaRPr lang="en-GB" dirty="0" smtClean="0">
              <a:solidFill>
                <a:prstClr val="black">
                  <a:lumMod val="85000"/>
                  <a:lumOff val="15000"/>
                </a:prstClr>
              </a:solidFill>
              <a:latin typeface="Calibri"/>
              <a:ea typeface="+mn-ea"/>
              <a:cs typeface="+mn-cs"/>
            </a:endParaRPr>
          </a:p>
          <a:p>
            <a:pPr lvl="1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Courier New" pitchFamily="49" charset="0"/>
              <a:buChar char="o"/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 two manufacturers extremely useful to identify manufacturing vs. design faults (whether due to designer error or board complexity) </a:t>
            </a:r>
          </a:p>
          <a:p>
            <a:pPr lvl="1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Courier New" pitchFamily="49" charset="0"/>
              <a:buChar char="o"/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 have learnt the importance of good, two-way communication with your 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supplier</a:t>
            </a:r>
            <a:endParaRPr lang="en-GB" dirty="0" smtClean="0">
              <a:solidFill>
                <a:prstClr val="black">
                  <a:lumMod val="85000"/>
                  <a:lumOff val="1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Procurements from 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65" y="1143000"/>
            <a:ext cx="9046516" cy="521335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There are a wide range of electronics items procured by CERN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but we are familiar with only some of them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Probably two main categories: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for experiments: mainly, but not only, LHC where users and CERN staff are building their experiments</a:t>
            </a:r>
          </a:p>
          <a:p>
            <a:pPr lvl="2">
              <a:spcAft>
                <a:spcPts val="600"/>
              </a:spcAft>
            </a:pPr>
            <a:r>
              <a:rPr lang="en-US" dirty="0" smtClean="0"/>
              <a:t>mostly </a:t>
            </a:r>
            <a:r>
              <a:rPr lang="en-US" dirty="0" err="1" smtClean="0"/>
              <a:t>customised</a:t>
            </a:r>
            <a:r>
              <a:rPr lang="en-US" dirty="0" smtClean="0"/>
              <a:t> items, specific to the project</a:t>
            </a:r>
          </a:p>
          <a:p>
            <a:pPr lvl="2">
              <a:spcAft>
                <a:spcPts val="600"/>
              </a:spcAft>
            </a:pPr>
            <a:r>
              <a:rPr lang="en-US" dirty="0" smtClean="0"/>
              <a:t>but also less </a:t>
            </a:r>
            <a:r>
              <a:rPr lang="en-US" dirty="0" err="1" smtClean="0"/>
              <a:t>customised</a:t>
            </a:r>
            <a:r>
              <a:rPr lang="en-US" dirty="0" smtClean="0"/>
              <a:t> parts, such as power supplies, controls, crates, optical links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for accelerators: </a:t>
            </a:r>
          </a:p>
          <a:p>
            <a:pPr lvl="2">
              <a:spcAft>
                <a:spcPts val="600"/>
              </a:spcAft>
            </a:pPr>
            <a:r>
              <a:rPr lang="en-US" dirty="0" smtClean="0"/>
              <a:t>we are less familiar with their requirements, and may be even larger than experiments</a:t>
            </a:r>
          </a:p>
          <a:p>
            <a:pPr lvl="2">
              <a:spcAft>
                <a:spcPts val="600"/>
              </a:spcAft>
            </a:pPr>
            <a:r>
              <a:rPr lang="en-US" dirty="0" smtClean="0"/>
              <a:t>some of it does resemble experiment procurements, i.e. </a:t>
            </a:r>
            <a:r>
              <a:rPr lang="en-US" dirty="0" err="1" smtClean="0"/>
              <a:t>customised</a:t>
            </a:r>
            <a:r>
              <a:rPr lang="en-US" dirty="0" smtClean="0"/>
              <a:t>, often located in radiation zones</a:t>
            </a:r>
          </a:p>
          <a:p>
            <a:pPr lvl="2">
              <a:spcAft>
                <a:spcPts val="600"/>
              </a:spcAft>
            </a:pPr>
            <a:r>
              <a:rPr lang="en-US" dirty="0" smtClean="0"/>
              <a:t>other parts are probably more standard, such as PS, controls,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5265" y="3507468"/>
            <a:ext cx="1596787" cy="196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|    </a:t>
            </a:r>
            <a:r>
              <a:rPr lang="en-GB" b="1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FC7</a:t>
            </a:r>
            <a:r>
              <a:rPr lang="en-GB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    |    Mark Pesaresi    |    TWEPP 2014</a:t>
            </a:r>
            <a:endParaRPr lang="en-GB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12AA-E05A-4E56-BBEF-11E2169BB3B8}" type="slidenum">
              <a:rPr lang="en-GB" smtClean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pPr/>
              <a:t>20</a:t>
            </a:fld>
            <a:endParaRPr lang="en-GB" dirty="0">
              <a:solidFill>
                <a:srgbClr val="1F497D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1: PCB issues</a:t>
            </a:r>
            <a:endParaRPr lang="en-GB" dirty="0"/>
          </a:p>
        </p:txBody>
      </p:sp>
      <p:pic>
        <p:nvPicPr>
          <p:cNvPr id="17" name="Picture 2" descr="D:\DSCF604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2813" y="1310184"/>
            <a:ext cx="2007381" cy="1874174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52401" y="1282893"/>
            <a:ext cx="6098274" cy="4778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u="sng" dirty="0" smtClean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for 10Gbps we can’t use simple FR4…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1" dirty="0" err="1" smtClean="0">
                <a:solidFill>
                  <a:srgbClr val="1F497D"/>
                </a:solidFill>
                <a:latin typeface="Corbel" pitchFamily="34" charset="0"/>
                <a:ea typeface="+mn-ea"/>
                <a:cs typeface="+mn-cs"/>
              </a:rPr>
              <a:t>Nelco</a:t>
            </a:r>
            <a:r>
              <a:rPr lang="en-GB" b="1" dirty="0" smtClean="0">
                <a:solidFill>
                  <a:srgbClr val="1F497D"/>
                </a:solidFill>
                <a:latin typeface="Corbel" pitchFamily="34" charset="0"/>
                <a:ea typeface="+mn-ea"/>
                <a:cs typeface="+mn-cs"/>
              </a:rPr>
              <a:t> N4000 </a:t>
            </a: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n-ea"/>
                <a:cs typeface="+mn-cs"/>
              </a:rPr>
              <a:t>laminate (Park) has very good high frequency characteristics but now known to be susceptible to </a:t>
            </a:r>
            <a:r>
              <a:rPr lang="en-GB" b="1" dirty="0" err="1" smtClean="0">
                <a:solidFill>
                  <a:srgbClr val="1F497D"/>
                </a:solidFill>
                <a:latin typeface="Corbel" pitchFamily="34" charset="0"/>
                <a:ea typeface="+mn-ea"/>
                <a:cs typeface="+mn-cs"/>
              </a:rPr>
              <a:t>delamination</a:t>
            </a:r>
            <a:r>
              <a:rPr lang="en-GB" b="1" dirty="0" smtClean="0">
                <a:solidFill>
                  <a:srgbClr val="1F497D"/>
                </a:solidFill>
                <a:latin typeface="Corbel" pitchFamily="34" charset="0"/>
                <a:ea typeface="+mn-ea"/>
                <a:cs typeface="+mn-cs"/>
              </a:rPr>
              <a:t> &amp; registration defects</a:t>
            </a:r>
            <a:endParaRPr lang="en-GB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endParaRPr>
          </a:p>
          <a:p>
            <a:pPr lvl="1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Courier New" pitchFamily="49" charset="0"/>
              <a:buChar char="o"/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 al</a:t>
            </a: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n-ea"/>
                <a:cs typeface="+mn-cs"/>
              </a:rPr>
              <a:t>so </a:t>
            </a: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n-ea"/>
                <a:cs typeface="+mn-cs"/>
              </a:rPr>
              <a:t>expensive </a:t>
            </a: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n-ea"/>
                <a:cs typeface="+mn-cs"/>
              </a:rPr>
              <a:t>material,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 low yield</a:t>
            </a:r>
          </a:p>
          <a:p>
            <a:pPr lvl="1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Courier New" pitchFamily="49" charset="0"/>
              <a:buChar char="o"/>
            </a:pPr>
            <a:r>
              <a:rPr lang="en-GB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n-ea"/>
                <a:cs typeface="+mn-cs"/>
              </a:rPr>
              <a:t>requires </a:t>
            </a:r>
            <a:r>
              <a:rPr lang="en-GB" b="1" dirty="0" smtClean="0">
                <a:solidFill>
                  <a:srgbClr val="1F497D"/>
                </a:solidFill>
                <a:latin typeface="Corbel" pitchFamily="34" charset="0"/>
                <a:ea typeface="+mn-ea"/>
                <a:cs typeface="+mn-cs"/>
              </a:rPr>
              <a:t>careful handling during manufacture &amp; assembly;</a:t>
            </a: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n-ea"/>
                <a:cs typeface="+mn-cs"/>
              </a:rPr>
              <a:t>       </a:t>
            </a:r>
          </a:p>
          <a:p>
            <a:pPr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1F497D"/>
                </a:solidFill>
                <a:latin typeface="Corbel" pitchFamily="34" charset="0"/>
                <a:ea typeface="+mn-ea"/>
                <a:cs typeface="+mn-cs"/>
              </a:rPr>
              <a:t>TU-872 SLK </a:t>
            </a: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n-ea"/>
                <a:cs typeface="+mn-cs"/>
              </a:rPr>
              <a:t>laminate (TUC) trialled successfully but also tends to suffer similar registration defects  </a:t>
            </a:r>
            <a:r>
              <a:rPr lang="en-GB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n-ea"/>
                <a:cs typeface="+mn-cs"/>
              </a:rPr>
              <a:t>– </a:t>
            </a:r>
            <a:endParaRPr lang="en-GB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u="sng" dirty="0" smtClean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key </a:t>
            </a:r>
            <a:r>
              <a:rPr lang="en-GB" u="sng" dirty="0" smtClean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is building communicative relationship with supplier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67"/>
          <a:stretch>
            <a:fillRect/>
          </a:stretch>
        </p:blipFill>
        <p:spPr bwMode="auto">
          <a:xfrm>
            <a:off x="8106770" y="3985151"/>
            <a:ext cx="832513" cy="2251881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7246961" y="1760561"/>
            <a:ext cx="887105" cy="84616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8079475" y="2497540"/>
            <a:ext cx="150125" cy="24566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21164" y="5952695"/>
            <a:ext cx="1778820" cy="276999"/>
          </a:xfrm>
          <a:prstGeom prst="rect">
            <a:avLst/>
          </a:prstGeom>
          <a:solidFill>
            <a:schemeClr val="accent2">
              <a:alpha val="64000"/>
            </a:schemeClr>
          </a:solidFill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real x-ray representations</a:t>
            </a:r>
            <a:endParaRPr lang="en-GB" sz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75076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Two approaches</a:t>
            </a:r>
          </a:p>
          <a:p>
            <a:pPr marL="548640" lvl="1" indent="-329184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smtClean="0"/>
              <a:t>Maintain tower geometry - develop rad-tolerant solutions for 3000 fb</a:t>
            </a:r>
            <a:r>
              <a:rPr lang="en-US" baseline="30000" dirty="0" smtClean="0"/>
              <a:t>-1</a:t>
            </a:r>
          </a:p>
          <a:p>
            <a:pPr lvl="2"/>
            <a:r>
              <a:rPr lang="en-US" dirty="0" smtClean="0"/>
              <a:t>EE towers e.g. in </a:t>
            </a:r>
            <a:r>
              <a:rPr lang="en-US" dirty="0" err="1" smtClean="0"/>
              <a:t>Shashlik</a:t>
            </a:r>
            <a:r>
              <a:rPr lang="en-US" dirty="0" smtClean="0"/>
              <a:t> design (crystal scintillator: LYSO, </a:t>
            </a:r>
            <a:r>
              <a:rPr lang="en-US" dirty="0" err="1" smtClean="0"/>
              <a:t>CeF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Te</a:t>
            </a:r>
            <a:r>
              <a:rPr lang="en-US" dirty="0" smtClean="0"/>
              <a:t> build </a:t>
            </a:r>
            <a:r>
              <a:rPr lang="en-US" dirty="0"/>
              <a:t>HE with more fibers, and rad-tolerant scintillator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548640" lvl="1" indent="-329184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smtClean="0"/>
              <a:t>Alternative geometry/concepts </a:t>
            </a:r>
          </a:p>
          <a:p>
            <a:pPr lvl="2"/>
            <a:r>
              <a:rPr lang="en-US" dirty="0" smtClean="0"/>
              <a:t>Potentially  improved performance and/or lower cost</a:t>
            </a:r>
          </a:p>
          <a:p>
            <a:pPr marL="1218438" lvl="3" indent="-514350"/>
            <a:r>
              <a:rPr lang="en-US" dirty="0" smtClean="0"/>
              <a:t>Dual fiber read-out: scintillation &amp; Cerenkov (DROC) – </a:t>
            </a:r>
            <a:r>
              <a:rPr lang="en-US" dirty="0" err="1" smtClean="0"/>
              <a:t>alla</a:t>
            </a:r>
            <a:r>
              <a:rPr lang="en-US" dirty="0" smtClean="0"/>
              <a:t> DREAM/RD52</a:t>
            </a:r>
          </a:p>
          <a:p>
            <a:pPr marL="1218438" lvl="3" indent="-514350"/>
            <a:r>
              <a:rPr lang="en-US" dirty="0" smtClean="0"/>
              <a:t>Particle Flow Calorimeter (PFCAL) – following work of CALICE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Endcap Calorimeters</a:t>
            </a:r>
            <a:endParaRPr lang="en-US" dirty="0"/>
          </a:p>
        </p:txBody>
      </p:sp>
      <p:pic>
        <p:nvPicPr>
          <p:cNvPr id="10" name="Picture 9" descr="Screen Shot 2013-07-10 at 11.57.15 PM.pn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77"/>
          <a:stretch/>
        </p:blipFill>
        <p:spPr>
          <a:xfrm>
            <a:off x="6519516" y="2996952"/>
            <a:ext cx="1974156" cy="2520280"/>
          </a:xfrm>
          <a:prstGeom prst="rect">
            <a:avLst/>
          </a:prstGeom>
        </p:spPr>
      </p:pic>
      <p:pic>
        <p:nvPicPr>
          <p:cNvPr id="14" name="Picture 13" descr="temp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16" t="64134" r="29074" b="4840"/>
          <a:stretch>
            <a:fillRect/>
          </a:stretch>
        </p:blipFill>
        <p:spPr>
          <a:xfrm>
            <a:off x="517396" y="3147268"/>
            <a:ext cx="3911600" cy="1433860"/>
          </a:xfrm>
          <a:prstGeom prst="rect">
            <a:avLst/>
          </a:prstGeom>
        </p:spPr>
      </p:pic>
      <p:sp>
        <p:nvSpPr>
          <p:cNvPr id="8" name="Curved Right Arrow 7"/>
          <p:cNvSpPr/>
          <p:nvPr/>
        </p:nvSpPr>
        <p:spPr>
          <a:xfrm>
            <a:off x="71651" y="1916832"/>
            <a:ext cx="465282" cy="129614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813"/>
            <a:endParaRPr lang="en-US" sz="2400">
              <a:solidFill>
                <a:srgbClr val="FFFFFF"/>
              </a:solidFill>
              <a:latin typeface="Corbel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103751" y="2636912"/>
            <a:ext cx="1262910" cy="122413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4"/>
          <p:cNvSpPr txBox="1">
            <a:spLocks/>
          </p:cNvSpPr>
          <p:nvPr/>
        </p:nvSpPr>
        <p:spPr>
          <a:xfrm>
            <a:off x="8534400" y="6597352"/>
            <a:ext cx="609600" cy="2606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r"/>
            <a:fld id="{1AD93096-5B34-4342-9326-69289CEAE4C2}" type="slidenum">
              <a:rPr lang="en-US" sz="1200" smtClean="0">
                <a:solidFill>
                  <a:srgbClr val="000000"/>
                </a:solidFill>
              </a:rPr>
              <a:pPr algn="r"/>
              <a:t>21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183763" y="228600"/>
            <a:ext cx="2247675" cy="307777"/>
          </a:xfrm>
          <a:prstGeom prst="rect">
            <a:avLst/>
          </a:prstGeom>
          <a:solidFill>
            <a:srgbClr val="FFFB22"/>
          </a:solidFill>
          <a:ln>
            <a:noFill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0" rIns="0" bIns="0" rtlCol="0">
            <a:spAutoFit/>
          </a:bodyPr>
          <a:lstStyle/>
          <a:p>
            <a:pPr defTabSz="456910">
              <a:spcBef>
                <a:spcPts val="0"/>
              </a:spcBef>
            </a:pPr>
            <a:r>
              <a:rPr lang="en-US" sz="2000" kern="0" dirty="0" smtClean="0">
                <a:solidFill>
                  <a:srgbClr val="FF0000"/>
                </a:solidFill>
                <a:latin typeface="Corbel"/>
              </a:rPr>
              <a:t>Other projects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project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R&amp;D underway, especially in UK, for at least 5 years</a:t>
            </a:r>
          </a:p>
          <a:p>
            <a:pPr lvl="1"/>
            <a:r>
              <a:rPr lang="en-US" dirty="0" smtClean="0"/>
              <a:t>prototyping ASICs, board based electronics, detector modules, trigger and readout systems </a:t>
            </a:r>
          </a:p>
          <a:p>
            <a:pPr lvl="2"/>
            <a:r>
              <a:rPr lang="en-US" dirty="0" smtClean="0"/>
              <a:t>NB includes much FPGA firmware and online software, as well as simulations of future detectors and their physics performance </a:t>
            </a:r>
          </a:p>
          <a:p>
            <a:r>
              <a:rPr lang="en-US" dirty="0" smtClean="0"/>
              <a:t>New detectors should be installed and be operational in 2023</a:t>
            </a:r>
          </a:p>
          <a:p>
            <a:pPr lvl="1"/>
            <a:r>
              <a:rPr lang="en-US" dirty="0" smtClean="0"/>
              <a:t>several years of procurement, construction, assembly, qualification, commissioning tests are needed before installation </a:t>
            </a:r>
          </a:p>
          <a:p>
            <a:pPr lvl="2"/>
            <a:r>
              <a:rPr lang="en-US" dirty="0" smtClean="0"/>
              <a:t>followed by commissioning in the experiment, then operation</a:t>
            </a:r>
          </a:p>
          <a:p>
            <a:pPr lvl="1"/>
            <a:r>
              <a:rPr lang="en-US" dirty="0" smtClean="0"/>
              <a:t>approval of construction funding is still at an early stage</a:t>
            </a:r>
          </a:p>
          <a:p>
            <a:pPr lvl="2"/>
            <a:r>
              <a:rPr lang="en-US" dirty="0" smtClean="0"/>
              <a:t>although under discussion for some years</a:t>
            </a:r>
          </a:p>
          <a:p>
            <a:pPr lvl="2"/>
            <a:r>
              <a:rPr lang="en-US" dirty="0" smtClean="0"/>
              <a:t>Technical Design Reports, for final approval, expected 2016-2017</a:t>
            </a:r>
          </a:p>
          <a:p>
            <a:r>
              <a:rPr lang="en-US" dirty="0" smtClean="0"/>
              <a:t>R&amp;D funds in place in many agencies</a:t>
            </a:r>
          </a:p>
          <a:p>
            <a:pPr lvl="1"/>
            <a:r>
              <a:rPr lang="en-US" dirty="0" smtClean="0"/>
              <a:t>expect this to grow further in </a:t>
            </a:r>
            <a:r>
              <a:rPr lang="en-US" smtClean="0"/>
              <a:t>the coming years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6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397" y="1030750"/>
            <a:ext cx="8756849" cy="521335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Use examples from CMS – only time for a few illustrations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Several types of electronics purchases, including: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custom integrated circuits (ASICs) – radiation zone</a:t>
            </a:r>
          </a:p>
          <a:p>
            <a:pPr lvl="2">
              <a:spcAft>
                <a:spcPts val="600"/>
              </a:spcAft>
            </a:pPr>
            <a:r>
              <a:rPr lang="en-US" dirty="0" smtClean="0"/>
              <a:t>sometimes packaged, or custom assemblies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multi-layer hybrids (electromechanical support for ASICs) to attach to sensors – radiation zone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board-based (VME/µTCA/ATCA/…) off-detector digital electronics</a:t>
            </a:r>
          </a:p>
          <a:p>
            <a:pPr lvl="2">
              <a:spcAft>
                <a:spcPts val="600"/>
              </a:spcAft>
            </a:pPr>
            <a:r>
              <a:rPr lang="en-US" dirty="0" smtClean="0"/>
              <a:t>heavy use of FPGAs, processing and control functions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 smtClean="0"/>
              <a:t>data transmission via high speed optical links, and electrical assembly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smtClean="0"/>
              <a:t>We are by no means responsible for all of them!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but hopefully can provide some insight, or links to contacts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several technical experts present today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22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Oct 2014</a:t>
            </a:r>
            <a:endParaRPr lang="en-US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Geoff Hall</a:t>
            </a:r>
            <a:endParaRPr lang="en-US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4391-4FBB-4BBE-BBF4-ED53A7F0CFA2}" type="slidenum">
              <a:rPr lang="en-US"/>
              <a:pPr/>
              <a:t>4</a:t>
            </a:fld>
            <a:endParaRPr lang="en-US"/>
          </a:p>
        </p:txBody>
      </p:sp>
      <p:sp>
        <p:nvSpPr>
          <p:cNvPr id="542739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tracker detectors</a:t>
            </a:r>
            <a:endParaRPr lang="en-US" dirty="0"/>
          </a:p>
        </p:txBody>
      </p:sp>
      <p:sp>
        <p:nvSpPr>
          <p:cNvPr id="542740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57200" y="1076160"/>
            <a:ext cx="8229600" cy="5213350"/>
          </a:xfrm>
        </p:spPr>
        <p:txBody>
          <a:bodyPr/>
          <a:lstStyle/>
          <a:p>
            <a:r>
              <a:rPr lang="en-US" sz="2000" dirty="0" smtClean="0"/>
              <a:t>Very large systems in CMS, ATLAS and also LHCb and ALICE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			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lang="en-US" sz="1800" dirty="0" smtClean="0"/>
          </a:p>
          <a:p>
            <a:pPr marL="1851025" lvl="4"/>
            <a:endParaRPr lang="en-US" dirty="0"/>
          </a:p>
        </p:txBody>
      </p:sp>
      <p:pic>
        <p:nvPicPr>
          <p:cNvPr id="542744" name="Picture 24" descr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490" y="1559302"/>
            <a:ext cx="5808998" cy="3851998"/>
          </a:xfrm>
          <a:prstGeom prst="rect">
            <a:avLst/>
          </a:prstGeom>
          <a:noFill/>
        </p:spPr>
      </p:pic>
      <p:pic>
        <p:nvPicPr>
          <p:cNvPr id="27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7297" y="3843266"/>
            <a:ext cx="5080310" cy="268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56643" y="1669269"/>
            <a:ext cx="263096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p-n diode arrays, finely segmented into microstrips (pitch ~100µm)</a:t>
            </a:r>
          </a:p>
          <a:p>
            <a:r>
              <a:rPr lang="en-US" dirty="0" smtClean="0"/>
              <a:t>assembled into modules with ASICs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C2513-C392-4529-B19D-11440DEBA409}" type="slidenum">
              <a:rPr lang="en-US"/>
              <a:pPr/>
              <a:t>5</a:t>
            </a:fld>
            <a:endParaRPr lang="en-US">
              <a:latin typeface="Times New Roman" pitchFamily="-84" charset="0"/>
            </a:endParaRPr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Geoff Hall</a:t>
            </a:r>
            <a:endParaRPr lang="en-US">
              <a:latin typeface="Times New Roman" pitchFamily="-84" charset="0"/>
            </a:endParaRPr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module </a:t>
            </a:r>
            <a:r>
              <a:rPr lang="en-US" dirty="0"/>
              <a:t>components 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746125" y="117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6898" y="38746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3564898" y="5855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pic>
        <p:nvPicPr>
          <p:cNvPr id="108550" name="Picture 6" descr="T:\CMS\cern meeting\CERN_meeting_picture\modulo_milestone_200_comp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2957" y="2045800"/>
            <a:ext cx="7467600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8551" name="Text Box 7"/>
          <p:cNvSpPr txBox="1">
            <a:spLocks noChangeArrowheads="1"/>
          </p:cNvSpPr>
          <p:nvPr/>
        </p:nvSpPr>
        <p:spPr bwMode="auto">
          <a:xfrm>
            <a:off x="996323" y="5093800"/>
            <a:ext cx="2873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+mn-lt"/>
              </a:rPr>
              <a:t>Kapton Bias Circuit</a:t>
            </a:r>
          </a:p>
        </p:txBody>
      </p:sp>
      <p:sp>
        <p:nvSpPr>
          <p:cNvPr id="108552" name="Text Box 8"/>
          <p:cNvSpPr txBox="1">
            <a:spLocks noChangeArrowheads="1"/>
          </p:cNvSpPr>
          <p:nvPr/>
        </p:nvSpPr>
        <p:spPr bwMode="auto">
          <a:xfrm>
            <a:off x="2193298" y="5932000"/>
            <a:ext cx="312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+mn-lt"/>
              </a:rPr>
              <a:t>Carbon Fiber/Graphite Frame</a:t>
            </a:r>
          </a:p>
        </p:txBody>
      </p:sp>
      <p:sp>
        <p:nvSpPr>
          <p:cNvPr id="108553" name="Text Box 9"/>
          <p:cNvSpPr txBox="1">
            <a:spLocks noChangeArrowheads="1"/>
          </p:cNvSpPr>
          <p:nvPr/>
        </p:nvSpPr>
        <p:spPr bwMode="auto">
          <a:xfrm>
            <a:off x="5393698" y="5932000"/>
            <a:ext cx="2097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+mn-lt"/>
              </a:rPr>
              <a:t>Silicon Sensors</a:t>
            </a:r>
            <a:endParaRPr lang="en-US">
              <a:latin typeface="+mn-lt"/>
            </a:endParaRPr>
          </a:p>
        </p:txBody>
      </p:sp>
      <p:sp>
        <p:nvSpPr>
          <p:cNvPr id="108554" name="Text Box 10"/>
          <p:cNvSpPr txBox="1">
            <a:spLocks noChangeArrowheads="1"/>
          </p:cNvSpPr>
          <p:nvPr/>
        </p:nvSpPr>
        <p:spPr bwMode="auto">
          <a:xfrm>
            <a:off x="2837823" y="2198200"/>
            <a:ext cx="1814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+mn-lt"/>
              </a:rPr>
              <a:t>Front-End Hybrid</a:t>
            </a:r>
          </a:p>
        </p:txBody>
      </p:sp>
      <p:sp>
        <p:nvSpPr>
          <p:cNvPr id="108555" name="Text Box 11"/>
          <p:cNvSpPr txBox="1">
            <a:spLocks noChangeArrowheads="1"/>
          </p:cNvSpPr>
          <p:nvPr/>
        </p:nvSpPr>
        <p:spPr bwMode="auto">
          <a:xfrm>
            <a:off x="323223" y="4103200"/>
            <a:ext cx="14899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+mn-lt"/>
              </a:rPr>
              <a:t>Pitch Adapter</a:t>
            </a:r>
            <a:endParaRPr lang="en-US" sz="2400">
              <a:latin typeface="+mn-lt"/>
            </a:endParaRPr>
          </a:p>
        </p:txBody>
      </p:sp>
      <p:sp>
        <p:nvSpPr>
          <p:cNvPr id="108556" name="Line 12"/>
          <p:cNvSpPr>
            <a:spLocks noChangeShapeType="1"/>
          </p:cNvSpPr>
          <p:nvPr/>
        </p:nvSpPr>
        <p:spPr bwMode="auto">
          <a:xfrm flipV="1">
            <a:off x="2421898" y="4331800"/>
            <a:ext cx="1066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57" name="Line 13"/>
          <p:cNvSpPr>
            <a:spLocks noChangeShapeType="1"/>
          </p:cNvSpPr>
          <p:nvPr/>
        </p:nvSpPr>
        <p:spPr bwMode="auto">
          <a:xfrm flipV="1">
            <a:off x="6231898" y="57034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58" name="Line 14"/>
          <p:cNvSpPr>
            <a:spLocks noChangeShapeType="1"/>
          </p:cNvSpPr>
          <p:nvPr/>
        </p:nvSpPr>
        <p:spPr bwMode="auto">
          <a:xfrm flipH="1">
            <a:off x="2498098" y="2503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59" name="Line 15"/>
          <p:cNvSpPr>
            <a:spLocks noChangeShapeType="1"/>
          </p:cNvSpPr>
          <p:nvPr/>
        </p:nvSpPr>
        <p:spPr bwMode="auto">
          <a:xfrm flipV="1">
            <a:off x="1736098" y="36460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60" name="Text Box 16"/>
          <p:cNvSpPr txBox="1">
            <a:spLocks noChangeArrowheads="1"/>
          </p:cNvSpPr>
          <p:nvPr/>
        </p:nvSpPr>
        <p:spPr bwMode="auto">
          <a:xfrm>
            <a:off x="59698" y="3188800"/>
            <a:ext cx="1425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+mn-lt"/>
              </a:rPr>
              <a:t>Kapton cable</a:t>
            </a:r>
          </a:p>
        </p:txBody>
      </p:sp>
      <p:sp>
        <p:nvSpPr>
          <p:cNvPr id="108561" name="Line 17"/>
          <p:cNvSpPr>
            <a:spLocks noChangeShapeType="1"/>
          </p:cNvSpPr>
          <p:nvPr/>
        </p:nvSpPr>
        <p:spPr bwMode="auto">
          <a:xfrm flipV="1">
            <a:off x="821698" y="28078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62" name="Text Box 18"/>
          <p:cNvSpPr txBox="1">
            <a:spLocks noChangeArrowheads="1"/>
          </p:cNvSpPr>
          <p:nvPr/>
        </p:nvSpPr>
        <p:spPr bwMode="auto">
          <a:xfrm>
            <a:off x="7298698" y="4712800"/>
            <a:ext cx="5334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8563" name="Text Box 19"/>
          <p:cNvSpPr txBox="1">
            <a:spLocks noChangeArrowheads="1"/>
          </p:cNvSpPr>
          <p:nvPr/>
        </p:nvSpPr>
        <p:spPr bwMode="auto">
          <a:xfrm>
            <a:off x="8001000" y="6160600"/>
            <a:ext cx="2286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8564" name="Text Box 20"/>
          <p:cNvSpPr txBox="1">
            <a:spLocks noChangeArrowheads="1"/>
          </p:cNvSpPr>
          <p:nvPr/>
        </p:nvSpPr>
        <p:spPr bwMode="auto">
          <a:xfrm>
            <a:off x="8136898" y="5932000"/>
            <a:ext cx="2286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08565" name="Picture 21" descr="C:\gigi_e\Status report 09 01\g_modbar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1306" y="1022421"/>
            <a:ext cx="4437498" cy="2519997"/>
          </a:xfrm>
          <a:prstGeom prst="rect">
            <a:avLst/>
          </a:prstGeom>
          <a:noFill/>
        </p:spPr>
      </p:pic>
      <p:sp>
        <p:nvSpPr>
          <p:cNvPr id="108566" name="Line 22"/>
          <p:cNvSpPr>
            <a:spLocks noChangeShapeType="1"/>
          </p:cNvSpPr>
          <p:nvPr/>
        </p:nvSpPr>
        <p:spPr bwMode="auto">
          <a:xfrm flipV="1">
            <a:off x="4250698" y="5170000"/>
            <a:ext cx="1066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67" name="Text Box 23"/>
          <p:cNvSpPr txBox="1">
            <a:spLocks noChangeArrowheads="1"/>
          </p:cNvSpPr>
          <p:nvPr/>
        </p:nvSpPr>
        <p:spPr bwMode="auto">
          <a:xfrm>
            <a:off x="1964698" y="2198200"/>
            <a:ext cx="623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+mn-lt"/>
              </a:rPr>
              <a:t>Pins</a:t>
            </a:r>
            <a:endParaRPr lang="en-US" b="1" i="1">
              <a:latin typeface="+mn-lt"/>
            </a:endParaRPr>
          </a:p>
        </p:txBody>
      </p:sp>
      <p:sp>
        <p:nvSpPr>
          <p:cNvPr id="108568" name="Line 24"/>
          <p:cNvSpPr>
            <a:spLocks noChangeShapeType="1"/>
          </p:cNvSpPr>
          <p:nvPr/>
        </p:nvSpPr>
        <p:spPr bwMode="auto">
          <a:xfrm flipH="1">
            <a:off x="2040898" y="25030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72" name="Text Box 28"/>
          <p:cNvSpPr txBox="1">
            <a:spLocks noChangeArrowheads="1"/>
          </p:cNvSpPr>
          <p:nvPr/>
        </p:nvSpPr>
        <p:spPr bwMode="auto">
          <a:xfrm>
            <a:off x="364498" y="4331800"/>
            <a:ext cx="184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 i="1"/>
          </a:p>
          <a:p>
            <a:endParaRPr lang="en-US" b="1"/>
          </a:p>
        </p:txBody>
      </p:sp>
      <p:sp>
        <p:nvSpPr>
          <p:cNvPr id="108573" name="Text Box 29"/>
          <p:cNvSpPr txBox="1">
            <a:spLocks noChangeArrowheads="1"/>
          </p:cNvSpPr>
          <p:nvPr/>
        </p:nvSpPr>
        <p:spPr bwMode="auto">
          <a:xfrm>
            <a:off x="59698" y="3417400"/>
            <a:ext cx="19717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latin typeface="+mn-lt"/>
              </a:rPr>
              <a:t>Now incorporated </a:t>
            </a:r>
          </a:p>
          <a:p>
            <a:r>
              <a:rPr lang="en-US" b="1" i="1">
                <a:latin typeface="+mn-lt"/>
              </a:rPr>
              <a:t>with the hybrid. </a:t>
            </a:r>
            <a:endParaRPr lang="en-US">
              <a:latin typeface="+mn-lt"/>
            </a:endParaRPr>
          </a:p>
        </p:txBody>
      </p:sp>
      <p:sp>
        <p:nvSpPr>
          <p:cNvPr id="108576" name="Line 32"/>
          <p:cNvSpPr>
            <a:spLocks noChangeShapeType="1"/>
          </p:cNvSpPr>
          <p:nvPr/>
        </p:nvSpPr>
        <p:spPr bwMode="auto">
          <a:xfrm flipH="1">
            <a:off x="2345698" y="3036400"/>
            <a:ext cx="838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77" name="Text Box 33"/>
          <p:cNvSpPr txBox="1">
            <a:spLocks noChangeArrowheads="1"/>
          </p:cNvSpPr>
          <p:nvPr/>
        </p:nvSpPr>
        <p:spPr bwMode="auto">
          <a:xfrm>
            <a:off x="2955298" y="2731600"/>
            <a:ext cx="22749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+mn-lt"/>
              </a:rPr>
              <a:t>APV and control chips</a:t>
            </a:r>
          </a:p>
          <a:p>
            <a:endParaRPr lang="en-US" b="1" i="1" dirty="0">
              <a:latin typeface="+mn-lt"/>
            </a:endParaRPr>
          </a:p>
        </p:txBody>
      </p:sp>
      <p:sp>
        <p:nvSpPr>
          <p:cNvPr id="32" name="Oval 31"/>
          <p:cNvSpPr/>
          <p:nvPr/>
        </p:nvSpPr>
        <p:spPr>
          <a:xfrm flipV="1">
            <a:off x="2621924" y="1956900"/>
            <a:ext cx="2225674" cy="812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>
          <a:xfrm>
            <a:off x="1371600" y="6559550"/>
            <a:ext cx="2133600" cy="161925"/>
          </a:xfrm>
        </p:spPr>
        <p:txBody>
          <a:bodyPr/>
          <a:lstStyle/>
          <a:p>
            <a:pPr>
              <a:defRPr/>
            </a:pPr>
            <a:r>
              <a:rPr lang="en-GB" smtClean="0"/>
              <a:t>Oct 2014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types of module under development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69" y="1028709"/>
            <a:ext cx="5837041" cy="2412000"/>
          </a:xfrm>
          <a:prstGeom prst="rect">
            <a:avLst/>
          </a:prstGeom>
        </p:spPr>
      </p:pic>
      <p:pic>
        <p:nvPicPr>
          <p:cNvPr id="12" name="Picture 11" descr="pTmodul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643" y="3313709"/>
            <a:ext cx="3922193" cy="2304000"/>
          </a:xfrm>
          <a:prstGeom prst="rect">
            <a:avLst/>
          </a:prstGeom>
        </p:spPr>
      </p:pic>
      <p:sp>
        <p:nvSpPr>
          <p:cNvPr id="62" name="Content Placeholder 61"/>
          <p:cNvSpPr>
            <a:spLocks noGrp="1"/>
          </p:cNvSpPr>
          <p:nvPr>
            <p:ph idx="1"/>
          </p:nvPr>
        </p:nvSpPr>
        <p:spPr>
          <a:xfrm>
            <a:off x="901701" y="3440709"/>
            <a:ext cx="4394200" cy="1283693"/>
          </a:xfrm>
          <a:solidFill>
            <a:srgbClr val="FFF4AE"/>
          </a:solidFill>
        </p:spPr>
        <p:txBody>
          <a:bodyPr/>
          <a:lstStyle/>
          <a:p>
            <a:r>
              <a:rPr lang="en-US" sz="2000" dirty="0"/>
              <a:t>~15000 modules transmitting </a:t>
            </a:r>
          </a:p>
          <a:p>
            <a:pPr lvl="1"/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dirty="0" smtClean="0"/>
              <a:t>-stubs to L1 trigger @ 40 MHz</a:t>
            </a:r>
          </a:p>
          <a:p>
            <a:pPr lvl="1"/>
            <a:r>
              <a:rPr lang="en-US" dirty="0" smtClean="0"/>
              <a:t>full hit data to HLT @ 0.5-1 MHz</a:t>
            </a:r>
            <a:endParaRPr lang="en-US" dirty="0"/>
          </a:p>
        </p:txBody>
      </p:sp>
      <p:pic>
        <p:nvPicPr>
          <p:cNvPr id="64" name="Picture 63" descr="pTconcep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220" y="1154715"/>
            <a:ext cx="3170017" cy="1799992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6100191" y="5644635"/>
            <a:ext cx="2128810" cy="36932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456776"/>
            <a:r>
              <a:rPr lang="en-US" dirty="0" smtClean="0">
                <a:solidFill>
                  <a:srgbClr val="FF0000"/>
                </a:solidFill>
              </a:rPr>
              <a:t>~8400 </a:t>
            </a:r>
            <a:r>
              <a:rPr lang="en-US" dirty="0">
                <a:solidFill>
                  <a:srgbClr val="FF0000"/>
                </a:solidFill>
              </a:rPr>
              <a:t>2S-</a:t>
            </a:r>
            <a:r>
              <a:rPr lang="en-US" dirty="0" smtClean="0">
                <a:solidFill>
                  <a:srgbClr val="FF0000"/>
                </a:solidFill>
              </a:rPr>
              <a:t>modules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44668" y="4724402"/>
            <a:ext cx="2154396" cy="36932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456776"/>
            <a:r>
              <a:rPr lang="en-US" dirty="0" smtClean="0">
                <a:solidFill>
                  <a:srgbClr val="000090"/>
                </a:solidFill>
              </a:rPr>
              <a:t>~7100 </a:t>
            </a:r>
            <a:r>
              <a:rPr lang="en-US" dirty="0">
                <a:solidFill>
                  <a:srgbClr val="000090"/>
                </a:solidFill>
              </a:rPr>
              <a:t>PS-modules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flipH="1" flipV="1">
            <a:off x="5016500" y="1917700"/>
            <a:ext cx="1012152" cy="1523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68300" y="2844801"/>
            <a:ext cx="622300" cy="1816101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3" name="Picture 72" descr="PS_modul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1" y="5051240"/>
            <a:ext cx="549818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9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Hiroshima June 2004</a:t>
            </a: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Geoff Hall</a:t>
            </a: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3E70-991C-F84E-925A-B4E2B96DF0CB}" type="slidenum">
              <a:rPr lang="en-US"/>
              <a:pPr/>
              <a:t>7</a:t>
            </a:fld>
            <a:endParaRPr lang="en-US"/>
          </a:p>
        </p:txBody>
      </p:sp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84666" y="1677462"/>
            <a:ext cx="4182533" cy="2878419"/>
            <a:chOff x="336" y="528"/>
            <a:chExt cx="2640" cy="1872"/>
          </a:xfrm>
        </p:grpSpPr>
        <p:grpSp>
          <p:nvGrpSpPr>
            <p:cNvPr id="64515" name="Group 3"/>
            <p:cNvGrpSpPr>
              <a:grpSpLocks/>
            </p:cNvGrpSpPr>
            <p:nvPr/>
          </p:nvGrpSpPr>
          <p:grpSpPr bwMode="auto">
            <a:xfrm>
              <a:off x="336" y="528"/>
              <a:ext cx="2640" cy="1872"/>
              <a:chOff x="0" y="672"/>
              <a:chExt cx="2640" cy="1872"/>
            </a:xfrm>
          </p:grpSpPr>
          <p:pic>
            <p:nvPicPr>
              <p:cNvPr id="64516" name="Picture 4" descr="C:\Eudora\Attach\Hall_chip_.jpg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15"/>
                <a:ext cx="2640" cy="17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517" name="Rectangle 5"/>
              <p:cNvSpPr>
                <a:spLocks noChangeArrowheads="1"/>
              </p:cNvSpPr>
              <p:nvPr/>
            </p:nvSpPr>
            <p:spPr bwMode="auto">
              <a:xfrm>
                <a:off x="0" y="672"/>
                <a:ext cx="2640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518" name="Rectangle 6"/>
              <p:cNvSpPr>
                <a:spLocks noChangeArrowheads="1"/>
              </p:cNvSpPr>
              <p:nvPr/>
            </p:nvSpPr>
            <p:spPr bwMode="auto">
              <a:xfrm>
                <a:off x="0" y="2448"/>
                <a:ext cx="2640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525" name="Text Box 13"/>
            <p:cNvSpPr txBox="1">
              <a:spLocks noChangeArrowheads="1"/>
            </p:cNvSpPr>
            <p:nvPr/>
          </p:nvSpPr>
          <p:spPr bwMode="auto">
            <a:xfrm>
              <a:off x="1503" y="1015"/>
              <a:ext cx="544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solidFill>
                    <a:srgbClr val="FFFF00"/>
                  </a:solidFill>
                </a:rPr>
                <a:t>pipeline</a:t>
              </a:r>
            </a:p>
            <a:p>
              <a:pPr algn="ctr"/>
              <a:endParaRPr lang="en-US" sz="1400">
                <a:solidFill>
                  <a:srgbClr val="FFFF00"/>
                </a:solidFill>
              </a:endParaRPr>
            </a:p>
            <a:p>
              <a:pPr algn="ctr"/>
              <a:r>
                <a:rPr lang="en-US" sz="1400">
                  <a:solidFill>
                    <a:srgbClr val="FFFF00"/>
                  </a:solidFill>
                </a:rPr>
                <a:t>128x192</a:t>
              </a:r>
            </a:p>
          </p:txBody>
        </p:sp>
        <p:sp>
          <p:nvSpPr>
            <p:cNvPr id="64526" name="Text Box 14"/>
            <p:cNvSpPr txBox="1">
              <a:spLocks noChangeArrowheads="1"/>
            </p:cNvSpPr>
            <p:nvPr/>
          </p:nvSpPr>
          <p:spPr bwMode="auto">
            <a:xfrm rot="-5400000">
              <a:off x="731" y="1331"/>
              <a:ext cx="117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dirty="0">
                  <a:solidFill>
                    <a:srgbClr val="FFFF00"/>
                  </a:solidFill>
                </a:rPr>
                <a:t>128 x preamp/shaper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64527" name="Text Box 15"/>
            <p:cNvSpPr txBox="1">
              <a:spLocks noChangeArrowheads="1"/>
            </p:cNvSpPr>
            <p:nvPr/>
          </p:nvSpPr>
          <p:spPr bwMode="auto">
            <a:xfrm rot="-5400000">
              <a:off x="1710" y="1261"/>
              <a:ext cx="11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dirty="0">
                  <a:solidFill>
                    <a:srgbClr val="FFFF00"/>
                  </a:solidFill>
                </a:rPr>
                <a:t>APSP + 128:1 MUX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64528" name="Text Box 16"/>
            <p:cNvSpPr txBox="1">
              <a:spLocks noChangeArrowheads="1"/>
            </p:cNvSpPr>
            <p:nvPr/>
          </p:nvSpPr>
          <p:spPr bwMode="auto">
            <a:xfrm>
              <a:off x="1497" y="2112"/>
              <a:ext cx="5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FFFF00"/>
                  </a:solidFill>
                </a:rPr>
                <a:t>pipe logic</a:t>
              </a:r>
              <a:endParaRPr lang="en-US" sz="1400">
                <a:solidFill>
                  <a:srgbClr val="FFFF00"/>
                </a:solidFill>
              </a:endParaRPr>
            </a:p>
          </p:txBody>
        </p:sp>
        <p:sp>
          <p:nvSpPr>
            <p:cNvPr id="64529" name="Text Box 17"/>
            <p:cNvSpPr txBox="1">
              <a:spLocks noChangeArrowheads="1"/>
            </p:cNvSpPr>
            <p:nvPr/>
          </p:nvSpPr>
          <p:spPr bwMode="auto">
            <a:xfrm>
              <a:off x="1002" y="1986"/>
              <a:ext cx="56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FFFF00"/>
                  </a:solidFill>
                </a:rPr>
                <a:t>bias gen.</a:t>
              </a:r>
              <a:endParaRPr lang="en-US" sz="1400">
                <a:solidFill>
                  <a:srgbClr val="FFFF00"/>
                </a:solidFill>
              </a:endParaRPr>
            </a:p>
          </p:txBody>
        </p:sp>
        <p:sp>
          <p:nvSpPr>
            <p:cNvPr id="64530" name="Text Box 18"/>
            <p:cNvSpPr txBox="1">
              <a:spLocks noChangeArrowheads="1"/>
            </p:cNvSpPr>
            <p:nvPr/>
          </p:nvSpPr>
          <p:spPr bwMode="auto">
            <a:xfrm>
              <a:off x="1166" y="2115"/>
              <a:ext cx="30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FFFF00"/>
                  </a:solidFill>
                </a:rPr>
                <a:t>CAL</a:t>
              </a:r>
              <a:endParaRPr lang="en-US" sz="1200">
                <a:solidFill>
                  <a:srgbClr val="FFFF00"/>
                </a:solidFill>
              </a:endParaRPr>
            </a:p>
          </p:txBody>
        </p:sp>
        <p:sp>
          <p:nvSpPr>
            <p:cNvPr id="64531" name="Text Box 19"/>
            <p:cNvSpPr txBox="1">
              <a:spLocks noChangeArrowheads="1"/>
            </p:cNvSpPr>
            <p:nvPr/>
          </p:nvSpPr>
          <p:spPr bwMode="auto">
            <a:xfrm rot="-5400000">
              <a:off x="2001" y="2019"/>
              <a:ext cx="33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FFFF00"/>
                  </a:solidFill>
                </a:rPr>
                <a:t>FIFO</a:t>
              </a:r>
              <a:endParaRPr lang="en-US" sz="1200">
                <a:solidFill>
                  <a:srgbClr val="FFFF00"/>
                </a:solidFill>
              </a:endParaRPr>
            </a:p>
          </p:txBody>
        </p:sp>
        <p:sp>
          <p:nvSpPr>
            <p:cNvPr id="64532" name="Text Box 20"/>
            <p:cNvSpPr txBox="1">
              <a:spLocks noChangeArrowheads="1"/>
            </p:cNvSpPr>
            <p:nvPr/>
          </p:nvSpPr>
          <p:spPr bwMode="auto">
            <a:xfrm>
              <a:off x="2165" y="1923"/>
              <a:ext cx="40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200">
                  <a:solidFill>
                    <a:srgbClr val="FFFF00"/>
                  </a:solidFill>
                </a:rPr>
                <a:t>control</a:t>
              </a:r>
            </a:p>
            <a:p>
              <a:pPr algn="ctr"/>
              <a:r>
                <a:rPr lang="en-GB" sz="1200">
                  <a:solidFill>
                    <a:srgbClr val="FFFF00"/>
                  </a:solidFill>
                </a:rPr>
                <a:t>logic</a:t>
              </a:r>
              <a:endParaRPr lang="en-US" sz="1200">
                <a:solidFill>
                  <a:srgbClr val="FFFF00"/>
                </a:solidFill>
              </a:endParaRPr>
            </a:p>
          </p:txBody>
        </p:sp>
      </p:grpSp>
      <p:sp>
        <p:nvSpPr>
          <p:cNvPr id="64533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Tracker ASIC evolution</a:t>
            </a:r>
            <a:endParaRPr lang="en-US" dirty="0"/>
          </a:p>
        </p:txBody>
      </p:sp>
      <p:sp>
        <p:nvSpPr>
          <p:cNvPr id="64534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534400" cy="5213350"/>
          </a:xfrm>
        </p:spPr>
        <p:txBody>
          <a:bodyPr/>
          <a:lstStyle/>
          <a:p>
            <a:pPr>
              <a:tabLst>
                <a:tab pos="3589338" algn="l"/>
                <a:tab pos="5918200" algn="l"/>
              </a:tabLst>
            </a:pPr>
            <a:r>
              <a:rPr lang="en-US" sz="2000" dirty="0" smtClean="0"/>
              <a:t>1999: APV25 0.25µm	2011: CBC 0.13µm	2013: CBC2 0.13µm</a:t>
            </a:r>
          </a:p>
          <a:p>
            <a:pPr lvl="1" defTabSz="431800">
              <a:tabLst>
                <a:tab pos="3589338" algn="l"/>
                <a:tab pos="5918200" algn="l"/>
              </a:tabLst>
            </a:pPr>
            <a:r>
              <a:rPr lang="en-US" sz="1600" dirty="0" smtClean="0"/>
              <a:t>7</a:t>
            </a:r>
            <a:r>
              <a:rPr lang="en-US" sz="1600" dirty="0"/>
              <a:t> </a:t>
            </a:r>
            <a:r>
              <a:rPr lang="en-US" sz="1600" dirty="0" smtClean="0"/>
              <a:t>mm x 8mm (128 </a:t>
            </a:r>
            <a:r>
              <a:rPr lang="en-US" sz="1600" dirty="0" err="1" smtClean="0"/>
              <a:t>chan</a:t>
            </a:r>
            <a:r>
              <a:rPr lang="en-US" sz="1600" dirty="0" smtClean="0"/>
              <a:t>)	7mm x 4mm (128 </a:t>
            </a:r>
            <a:r>
              <a:rPr lang="en-US" sz="1600" dirty="0" err="1" smtClean="0"/>
              <a:t>chan</a:t>
            </a:r>
            <a:r>
              <a:rPr lang="en-US" sz="1600" dirty="0" smtClean="0"/>
              <a:t>)	11mm x 5mm (254 </a:t>
            </a:r>
            <a:r>
              <a:rPr lang="en-US" sz="1600" dirty="0" err="1" smtClean="0"/>
              <a:t>chan</a:t>
            </a:r>
            <a:r>
              <a:rPr lang="en-US" sz="1600" dirty="0" smtClean="0"/>
              <a:t>)			</a:t>
            </a:r>
          </a:p>
          <a:p>
            <a:endParaRPr lang="en-US" dirty="0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31158" y="1863730"/>
            <a:ext cx="150627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 descr="CBC2TopLeve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02425" y="1863733"/>
            <a:ext cx="1791878" cy="38909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9668" y="4531163"/>
            <a:ext cx="3115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431800">
              <a:tabLst>
                <a:tab pos="93663" algn="l"/>
                <a:tab pos="3589338" algn="l"/>
                <a:tab pos="5918200" algn="l"/>
              </a:tabLst>
            </a:pPr>
            <a:r>
              <a:rPr lang="en-US" sz="1600" dirty="0">
                <a:solidFill>
                  <a:srgbClr val="000090"/>
                </a:solidFill>
                <a:latin typeface="Calibri"/>
              </a:rPr>
              <a:t>programmable </a:t>
            </a:r>
            <a:r>
              <a:rPr lang="en-US" sz="1600" dirty="0" smtClean="0">
                <a:solidFill>
                  <a:srgbClr val="000090"/>
                </a:solidFill>
                <a:latin typeface="Calibri"/>
              </a:rPr>
              <a:t>settings </a:t>
            </a:r>
            <a:r>
              <a:rPr lang="en-US" sz="1200" dirty="0" smtClean="0">
                <a:solidFill>
                  <a:srgbClr val="000090"/>
                </a:solidFill>
                <a:latin typeface="Calibri"/>
              </a:rPr>
              <a:t>(now standard)</a:t>
            </a:r>
            <a:endParaRPr lang="en-US" sz="1600" dirty="0" smtClean="0">
              <a:solidFill>
                <a:srgbClr val="000090"/>
              </a:solidFill>
              <a:latin typeface="Calibri"/>
            </a:endParaRPr>
          </a:p>
          <a:p>
            <a:pPr marL="0" lvl="1" defTabSz="431800">
              <a:tabLst>
                <a:tab pos="93663" algn="l"/>
                <a:tab pos="3589338" algn="l"/>
                <a:tab pos="5918200" algn="l"/>
              </a:tabLst>
            </a:pPr>
            <a:r>
              <a:rPr lang="en-US" sz="1600" dirty="0" smtClean="0">
                <a:solidFill>
                  <a:srgbClr val="000090"/>
                </a:solidFill>
                <a:latin typeface="Calibri"/>
              </a:rPr>
              <a:t>analogue data</a:t>
            </a:r>
          </a:p>
          <a:p>
            <a:pPr marL="0" lvl="1" defTabSz="431800">
              <a:tabLst>
                <a:tab pos="93663" algn="l"/>
                <a:tab pos="3589338" algn="l"/>
                <a:tab pos="5918200" algn="l"/>
              </a:tabLst>
            </a:pPr>
            <a:r>
              <a:rPr lang="en-US" sz="1600" dirty="0" smtClean="0">
                <a:solidFill>
                  <a:srgbClr val="000090"/>
                </a:solidFill>
                <a:latin typeface="Calibri"/>
              </a:rPr>
              <a:t>~</a:t>
            </a:r>
            <a:r>
              <a:rPr lang="en-US" sz="1600" dirty="0">
                <a:solidFill>
                  <a:srgbClr val="000090"/>
                </a:solidFill>
                <a:latin typeface="Calibri"/>
              </a:rPr>
              <a:t>4 µs </a:t>
            </a:r>
            <a:r>
              <a:rPr lang="en-US" sz="1600" dirty="0" smtClean="0">
                <a:solidFill>
                  <a:srgbClr val="000090"/>
                </a:solidFill>
                <a:latin typeface="Calibri"/>
              </a:rPr>
              <a:t>latency</a:t>
            </a:r>
          </a:p>
          <a:p>
            <a:pPr marL="0" lvl="1" defTabSz="431800">
              <a:tabLst>
                <a:tab pos="93663" algn="l"/>
                <a:tab pos="3589338" algn="l"/>
                <a:tab pos="5918200" algn="l"/>
              </a:tabLst>
            </a:pPr>
            <a:r>
              <a:rPr lang="en-US" sz="1600" dirty="0" smtClean="0">
                <a:solidFill>
                  <a:srgbClr val="000090"/>
                </a:solidFill>
                <a:latin typeface="Calibri"/>
              </a:rPr>
              <a:t>wire-bondable </a:t>
            </a:r>
          </a:p>
          <a:p>
            <a:pPr marL="0" lvl="1" defTabSz="431800">
              <a:tabLst>
                <a:tab pos="93663" algn="l"/>
                <a:tab pos="3589338" algn="l"/>
                <a:tab pos="5918200" algn="l"/>
              </a:tabLst>
            </a:pPr>
            <a:r>
              <a:rPr lang="en-US" sz="1600" dirty="0" smtClean="0">
                <a:solidFill>
                  <a:srgbClr val="000090"/>
                </a:solidFill>
                <a:latin typeface="Calibri"/>
              </a:rPr>
              <a:t>pulse-shaping choice</a:t>
            </a:r>
            <a:endParaRPr lang="en-US" dirty="0">
              <a:solidFill>
                <a:srgbClr val="000090"/>
              </a:solidFill>
              <a:latin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71905" y="4540308"/>
            <a:ext cx="1626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431800">
              <a:tabLst>
                <a:tab pos="93663" algn="l"/>
                <a:tab pos="3589338" algn="l"/>
                <a:tab pos="5918200" algn="l"/>
              </a:tabLst>
            </a:pPr>
            <a:r>
              <a:rPr lang="en-US" sz="1600" dirty="0" smtClean="0">
                <a:solidFill>
                  <a:srgbClr val="000090"/>
                </a:solidFill>
                <a:latin typeface="Calibri"/>
              </a:rPr>
              <a:t>binary </a:t>
            </a:r>
            <a:r>
              <a:rPr lang="en-US" sz="1600" dirty="0">
                <a:solidFill>
                  <a:srgbClr val="000090"/>
                </a:solidFill>
                <a:latin typeface="Calibri"/>
              </a:rPr>
              <a:t>data, </a:t>
            </a:r>
            <a:endParaRPr lang="en-US" sz="1600" dirty="0" smtClean="0">
              <a:solidFill>
                <a:srgbClr val="000090"/>
              </a:solidFill>
              <a:latin typeface="Calibri"/>
            </a:endParaRPr>
          </a:p>
          <a:p>
            <a:pPr marL="0" lvl="1" defTabSz="431800">
              <a:tabLst>
                <a:tab pos="93663" algn="l"/>
                <a:tab pos="3589338" algn="l"/>
                <a:tab pos="5918200" algn="l"/>
              </a:tabLst>
            </a:pPr>
            <a:r>
              <a:rPr lang="en-US" sz="1600" dirty="0" smtClean="0">
                <a:solidFill>
                  <a:srgbClr val="000090"/>
                </a:solidFill>
                <a:latin typeface="Calibri"/>
              </a:rPr>
              <a:t>6.4 </a:t>
            </a:r>
            <a:r>
              <a:rPr lang="en-US" sz="1600" dirty="0">
                <a:solidFill>
                  <a:srgbClr val="000090"/>
                </a:solidFill>
                <a:latin typeface="Calibri"/>
              </a:rPr>
              <a:t>µs </a:t>
            </a:r>
            <a:r>
              <a:rPr lang="en-US" sz="1600" dirty="0" smtClean="0">
                <a:solidFill>
                  <a:srgbClr val="000090"/>
                </a:solidFill>
                <a:latin typeface="Calibri"/>
              </a:rPr>
              <a:t>latency</a:t>
            </a:r>
          </a:p>
          <a:p>
            <a:pPr marL="0" lvl="1" defTabSz="431800">
              <a:tabLst>
                <a:tab pos="93663" algn="l"/>
                <a:tab pos="3589338" algn="l"/>
                <a:tab pos="5918200" algn="l"/>
              </a:tabLst>
            </a:pPr>
            <a:r>
              <a:rPr lang="en-US" sz="1600" dirty="0" smtClean="0">
                <a:solidFill>
                  <a:srgbClr val="000090"/>
                </a:solidFill>
                <a:latin typeface="Calibri"/>
              </a:rPr>
              <a:t>wire-bondable</a:t>
            </a:r>
            <a:endParaRPr lang="en-US" dirty="0">
              <a:solidFill>
                <a:srgbClr val="000090"/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10864" y="5801162"/>
            <a:ext cx="23029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431800">
              <a:tabLst>
                <a:tab pos="93663" algn="l"/>
                <a:tab pos="3589338" algn="l"/>
                <a:tab pos="5918200" algn="l"/>
              </a:tabLst>
            </a:pPr>
            <a:r>
              <a:rPr lang="en-US" sz="1600" dirty="0" smtClean="0">
                <a:solidFill>
                  <a:srgbClr val="000090"/>
                </a:solidFill>
                <a:latin typeface="Calibri"/>
              </a:rPr>
              <a:t>bump-bondable, </a:t>
            </a:r>
          </a:p>
          <a:p>
            <a:pPr marL="0" lvl="1" defTabSz="431800">
              <a:tabLst>
                <a:tab pos="93663" algn="l"/>
                <a:tab pos="3589338" algn="l"/>
                <a:tab pos="5918200" algn="l"/>
              </a:tabLst>
            </a:pPr>
            <a:r>
              <a:rPr lang="en-US" sz="1600" dirty="0" smtClean="0">
                <a:solidFill>
                  <a:srgbClr val="000090"/>
                </a:solidFill>
                <a:latin typeface="Calibri"/>
              </a:rPr>
              <a:t>cluster &amp; correlation logic</a:t>
            </a:r>
            <a:endParaRPr lang="en-US" dirty="0">
              <a:solidFill>
                <a:srgbClr val="00009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SDC1193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16"/>
          <p:cNvSpPr>
            <a:spLocks noChangeArrowheads="1"/>
          </p:cNvSpPr>
          <p:nvPr/>
        </p:nvSpPr>
        <p:spPr bwMode="auto">
          <a:xfrm>
            <a:off x="4319588" y="3897313"/>
            <a:ext cx="4392612" cy="2484437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456910"/>
            <a:endParaRPr lang="en-US">
              <a:solidFill>
                <a:prstClr val="black"/>
              </a:solidFill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5257571-7D4E-914F-B56D-931D571544CD}" type="slidenum">
              <a:rPr lang="en-GB">
                <a:solidFill>
                  <a:prstClr val="black"/>
                </a:solidFill>
              </a:rPr>
              <a:pPr eaLnBrk="1" hangingPunct="1"/>
              <a:t>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 flipH="1">
            <a:off x="7667625" y="3357563"/>
            <a:ext cx="217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6910"/>
            <a:endParaRPr lang="en-US">
              <a:solidFill>
                <a:prstClr val="black"/>
              </a:solidFill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7861300" y="3141663"/>
            <a:ext cx="742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456910" eaLnBrk="1" hangingPunct="1"/>
            <a:r>
              <a:rPr lang="en-GB" sz="1800">
                <a:solidFill>
                  <a:prstClr val="black"/>
                </a:solidFill>
              </a:rPr>
              <a:t>notch</a:t>
            </a: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V="1">
            <a:off x="1150938" y="3429000"/>
            <a:ext cx="25241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6910"/>
            <a:endParaRPr lang="en-US">
              <a:solidFill>
                <a:prstClr val="black"/>
              </a:solidFill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06363" y="3759200"/>
            <a:ext cx="1441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456910" eaLnBrk="1" hangingPunct="1"/>
            <a:r>
              <a:rPr lang="en-GB" sz="1800">
                <a:solidFill>
                  <a:prstClr val="black"/>
                </a:solidFill>
              </a:rPr>
              <a:t>wafer name:</a:t>
            </a:r>
          </a:p>
          <a:p>
            <a:pPr defTabSz="456910" eaLnBrk="1" hangingPunct="1"/>
            <a:r>
              <a:rPr lang="en-GB" sz="1800">
                <a:solidFill>
                  <a:prstClr val="black"/>
                </a:solidFill>
              </a:rPr>
              <a:t>A4PNFAH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35475" y="1539875"/>
            <a:ext cx="503238" cy="5048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6910"/>
            <a:endParaRPr lang="en-US">
              <a:solidFill>
                <a:prstClr val="black"/>
              </a:solidFill>
            </a:endParaRPr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572000" y="1628775"/>
            <a:ext cx="352425" cy="1603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6910"/>
            <a:endParaRPr lang="en-US">
              <a:solidFill>
                <a:prstClr val="black"/>
              </a:solidFill>
            </a:endParaRPr>
          </a:p>
        </p:txBody>
      </p:sp>
      <p:sp>
        <p:nvSpPr>
          <p:cNvPr id="13323" name="Text Box 14"/>
          <p:cNvSpPr txBox="1">
            <a:spLocks noChangeArrowheads="1"/>
          </p:cNvSpPr>
          <p:nvPr/>
        </p:nvSpPr>
        <p:spPr bwMode="auto">
          <a:xfrm>
            <a:off x="4484688" y="1579563"/>
            <a:ext cx="5222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456910" eaLnBrk="1" hangingPunct="1"/>
            <a:r>
              <a:rPr lang="en-GB" sz="1000">
                <a:solidFill>
                  <a:srgbClr val="FFFF00"/>
                </a:solidFill>
              </a:rPr>
              <a:t>CBC2</a:t>
            </a:r>
          </a:p>
        </p:txBody>
      </p:sp>
      <p:sp>
        <p:nvSpPr>
          <p:cNvPr id="13324" name="Line 32"/>
          <p:cNvSpPr>
            <a:spLocks noChangeShapeType="1"/>
          </p:cNvSpPr>
          <p:nvPr/>
        </p:nvSpPr>
        <p:spPr bwMode="auto">
          <a:xfrm flipH="1" flipV="1">
            <a:off x="4932363" y="1916113"/>
            <a:ext cx="287337" cy="1444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6910"/>
            <a:endParaRPr lang="en-US">
              <a:solidFill>
                <a:prstClr val="black"/>
              </a:solidFill>
            </a:endParaRPr>
          </a:p>
        </p:txBody>
      </p:sp>
      <p:sp>
        <p:nvSpPr>
          <p:cNvPr id="13325" name="Text Box 33"/>
          <p:cNvSpPr txBox="1">
            <a:spLocks noChangeArrowheads="1"/>
          </p:cNvSpPr>
          <p:nvPr/>
        </p:nvSpPr>
        <p:spPr bwMode="auto">
          <a:xfrm>
            <a:off x="5218113" y="1909763"/>
            <a:ext cx="793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456910" eaLnBrk="1" hangingPunct="1"/>
            <a:r>
              <a:rPr lang="en-GB" sz="1800">
                <a:solidFill>
                  <a:srgbClr val="FFFF00"/>
                </a:solidFill>
              </a:rPr>
              <a:t>reticle</a:t>
            </a:r>
          </a:p>
        </p:txBody>
      </p:sp>
      <p:sp>
        <p:nvSpPr>
          <p:cNvPr id="13326" name="TextBox 2"/>
          <p:cNvSpPr txBox="1">
            <a:spLocks noChangeArrowheads="1"/>
          </p:cNvSpPr>
          <p:nvPr/>
        </p:nvSpPr>
        <p:spPr bwMode="auto">
          <a:xfrm>
            <a:off x="0" y="44450"/>
            <a:ext cx="3238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456910" eaLnBrk="1" hangingPunct="1"/>
            <a:r>
              <a:rPr lang="en-GB" sz="3200">
                <a:solidFill>
                  <a:srgbClr val="000066"/>
                </a:solidFill>
              </a:rPr>
              <a:t>CBC2 C4 wafers</a:t>
            </a:r>
          </a:p>
        </p:txBody>
      </p:sp>
      <p:pic>
        <p:nvPicPr>
          <p:cNvPr id="13327" name="Picture 15" descr="S11937_cropped_ag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3968750"/>
            <a:ext cx="4162425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" descr="ball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4851400"/>
            <a:ext cx="2376488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71279" y="166985"/>
            <a:ext cx="202766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delivered on wafers, and tested in-house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SDC1192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179388" y="3681413"/>
            <a:ext cx="4140200" cy="30607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456910"/>
            <a:endParaRPr lang="en-US">
              <a:solidFill>
                <a:prstClr val="black"/>
              </a:solidFill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0D5AC23-28FF-1C44-838B-A1C9DE9FFC31}" type="slidenum">
              <a:rPr lang="en-GB">
                <a:solidFill>
                  <a:prstClr val="black"/>
                </a:solidFill>
              </a:rPr>
              <a:pPr eaLnBrk="1" hangingPunct="1"/>
              <a:t>9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8437" name="Picture 4" descr="probe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789363"/>
            <a:ext cx="3852863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2"/>
          <p:cNvSpPr txBox="1">
            <a:spLocks noChangeArrowheads="1"/>
          </p:cNvSpPr>
          <p:nvPr/>
        </p:nvSpPr>
        <p:spPr bwMode="auto">
          <a:xfrm>
            <a:off x="71438" y="65088"/>
            <a:ext cx="5102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456910" eaLnBrk="1" hangingPunct="1"/>
            <a:r>
              <a:rPr lang="en-GB" sz="3200">
                <a:solidFill>
                  <a:srgbClr val="FFFF00"/>
                </a:solidFill>
              </a:rPr>
              <a:t>first wafer probed manually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EvF_fortemplate">
  <a:themeElements>
    <a:clrScheme name="EvF_fo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vF_fortemplate">
      <a:majorFont>
        <a:latin typeface="Bradley Hand ITC"/>
        <a:ea typeface=""/>
        <a:cs typeface=""/>
      </a:majorFont>
      <a:minorFont>
        <a:latin typeface="Bradley Han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vF_fo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vF_fortemplate">
  <a:themeElements>
    <a:clrScheme name="EvF_fo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vF_fortemplate">
      <a:majorFont>
        <a:latin typeface="Bradley Hand ITC"/>
        <a:ea typeface=""/>
        <a:cs typeface=""/>
      </a:majorFont>
      <a:minorFont>
        <a:latin typeface="Bradley Han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vF_fo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EvF_fortemplate">
  <a:themeElements>
    <a:clrScheme name="EvF_fo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vF_for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vF_fo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IntroducingPowerPoint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D2DB9"/>
      </a:hlink>
      <a:folHlink>
        <a:srgbClr val="9E9EFE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>
    <a:txDef>
      <a:spPr bwMode="auto">
        <a:ln>
          <a:noFill/>
        </a:ln>
        <a:extLst/>
      </a:spPr>
      <a:bodyPr wrap="square" lIns="91440" tIns="0" rIns="0" bIns="0" rtlCol="0">
        <a:spAutoFit/>
      </a:bodyPr>
      <a:lstStyle>
        <a:defPPr marL="0" indent="0">
          <a:spcBef>
            <a:spcPts val="0"/>
          </a:spcBef>
          <a:buFontTx/>
          <a:buNone/>
          <a:defRPr sz="1800" kern="0" dirty="0" smtClean="0">
            <a:solidFill>
              <a:schemeClr val="bg1"/>
            </a:solidFill>
          </a:defRPr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txDef>
  </a:objectDefaults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4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5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6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7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8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9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23901</TotalTime>
  <Words>1395</Words>
  <Application>Microsoft Macintosh PowerPoint</Application>
  <PresentationFormat>On-screen Show (4:3)</PresentationFormat>
  <Paragraphs>282</Paragraphs>
  <Slides>22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Office Theme</vt:lpstr>
      <vt:lpstr>1_EvF_fortemplate</vt:lpstr>
      <vt:lpstr>2_EvF_fortemplate</vt:lpstr>
      <vt:lpstr>EvF_fortemplate</vt:lpstr>
      <vt:lpstr>2_Office Theme</vt:lpstr>
      <vt:lpstr>3_Office Theme</vt:lpstr>
      <vt:lpstr>4_Office Theme</vt:lpstr>
      <vt:lpstr>9_IntroducingPowerPoint2007</vt:lpstr>
      <vt:lpstr>1_Office Theme</vt:lpstr>
      <vt:lpstr>10_Office Theme</vt:lpstr>
      <vt:lpstr>5_Office Theme</vt:lpstr>
      <vt:lpstr>6_Office Theme</vt:lpstr>
      <vt:lpstr>7_Office Theme</vt:lpstr>
      <vt:lpstr>Electronics procurements</vt:lpstr>
      <vt:lpstr>Procurements from CERN</vt:lpstr>
      <vt:lpstr>Experiment requirements</vt:lpstr>
      <vt:lpstr>Silicon tracker detectors</vt:lpstr>
      <vt:lpstr>Typical module components </vt:lpstr>
      <vt:lpstr>New types of module under development</vt:lpstr>
      <vt:lpstr>CMS Tracker ASIC evolution</vt:lpstr>
      <vt:lpstr>PowerPoint Presentation</vt:lpstr>
      <vt:lpstr>PowerPoint Presentation</vt:lpstr>
      <vt:lpstr>More advanced hybrids</vt:lpstr>
      <vt:lpstr>Some requirements</vt:lpstr>
      <vt:lpstr>Supplemented by off-detector digital boards… </vt:lpstr>
      <vt:lpstr>PowerPoint Presentation</vt:lpstr>
      <vt:lpstr>MP7 2013</vt:lpstr>
      <vt:lpstr>Not always problem-free</vt:lpstr>
      <vt:lpstr>Hybrid cross-section – after actions</vt:lpstr>
      <vt:lpstr>FC7: design motivations (II) </vt:lpstr>
      <vt:lpstr>FC7</vt:lpstr>
      <vt:lpstr>manufacturing experiences</vt:lpstr>
      <vt:lpstr>example 1: PCB issues</vt:lpstr>
      <vt:lpstr>Endcap Calorimeters</vt:lpstr>
      <vt:lpstr>Upgrade project status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Geoff Hall</dc:creator>
  <cp:lastModifiedBy>Geoff Hall</cp:lastModifiedBy>
  <cp:revision>726</cp:revision>
  <dcterms:created xsi:type="dcterms:W3CDTF">2010-10-18T11:29:16Z</dcterms:created>
  <dcterms:modified xsi:type="dcterms:W3CDTF">2014-10-22T16:02:31Z</dcterms:modified>
</cp:coreProperties>
</file>